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1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2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3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4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7" r:id="rId1"/>
    <p:sldMasterId id="2147484079" r:id="rId2"/>
    <p:sldMasterId id="2147484082" r:id="rId3"/>
    <p:sldMasterId id="2147484094" r:id="rId4"/>
    <p:sldMasterId id="2147484098" r:id="rId5"/>
    <p:sldMasterId id="2147484110" r:id="rId6"/>
    <p:sldMasterId id="2147484223" r:id="rId7"/>
    <p:sldMasterId id="2147484235" r:id="rId8"/>
    <p:sldMasterId id="2147484247" r:id="rId9"/>
    <p:sldMasterId id="2147484259" r:id="rId10"/>
    <p:sldMasterId id="2147484271" r:id="rId11"/>
    <p:sldMasterId id="2147484283" r:id="rId12"/>
    <p:sldMasterId id="2147484295" r:id="rId13"/>
    <p:sldMasterId id="2147484307" r:id="rId14"/>
    <p:sldMasterId id="2147484319" r:id="rId15"/>
  </p:sldMasterIdLst>
  <p:notesMasterIdLst>
    <p:notesMasterId r:id="rId129"/>
  </p:notesMasterIdLst>
  <p:handoutMasterIdLst>
    <p:handoutMasterId r:id="rId130"/>
  </p:handoutMasterIdLst>
  <p:sldIdLst>
    <p:sldId id="493" r:id="rId16"/>
    <p:sldId id="542" r:id="rId17"/>
    <p:sldId id="556" r:id="rId18"/>
    <p:sldId id="555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2" r:id="rId27"/>
    <p:sldId id="503" r:id="rId28"/>
    <p:sldId id="504" r:id="rId29"/>
    <p:sldId id="505" r:id="rId30"/>
    <p:sldId id="506" r:id="rId31"/>
    <p:sldId id="618" r:id="rId32"/>
    <p:sldId id="508" r:id="rId33"/>
    <p:sldId id="509" r:id="rId34"/>
    <p:sldId id="538" r:id="rId35"/>
    <p:sldId id="515" r:id="rId36"/>
    <p:sldId id="619" r:id="rId37"/>
    <p:sldId id="516" r:id="rId38"/>
    <p:sldId id="524" r:id="rId39"/>
    <p:sldId id="523" r:id="rId40"/>
    <p:sldId id="525" r:id="rId41"/>
    <p:sldId id="620" r:id="rId42"/>
    <p:sldId id="527" r:id="rId43"/>
    <p:sldId id="528" r:id="rId44"/>
    <p:sldId id="621" r:id="rId45"/>
    <p:sldId id="530" r:id="rId46"/>
    <p:sldId id="531" r:id="rId47"/>
    <p:sldId id="532" r:id="rId48"/>
    <p:sldId id="533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7" r:id="rId62"/>
    <p:sldId id="558" r:id="rId63"/>
    <p:sldId id="559" r:id="rId64"/>
    <p:sldId id="560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617" r:id="rId76"/>
    <p:sldId id="517" r:id="rId77"/>
    <p:sldId id="518" r:id="rId78"/>
    <p:sldId id="520" r:id="rId79"/>
    <p:sldId id="541" r:id="rId80"/>
    <p:sldId id="534" r:id="rId81"/>
    <p:sldId id="535" r:id="rId82"/>
    <p:sldId id="536" r:id="rId83"/>
    <p:sldId id="537" r:id="rId84"/>
    <p:sldId id="539" r:id="rId85"/>
    <p:sldId id="540" r:id="rId86"/>
    <p:sldId id="519" r:id="rId87"/>
    <p:sldId id="572" r:id="rId88"/>
    <p:sldId id="573" r:id="rId89"/>
    <p:sldId id="574" r:id="rId90"/>
    <p:sldId id="575" r:id="rId91"/>
    <p:sldId id="576" r:id="rId92"/>
    <p:sldId id="577" r:id="rId93"/>
    <p:sldId id="578" r:id="rId94"/>
    <p:sldId id="579" r:id="rId95"/>
    <p:sldId id="580" r:id="rId96"/>
    <p:sldId id="581" r:id="rId97"/>
    <p:sldId id="582" r:id="rId98"/>
    <p:sldId id="583" r:id="rId99"/>
    <p:sldId id="584" r:id="rId100"/>
    <p:sldId id="585" r:id="rId101"/>
    <p:sldId id="586" r:id="rId102"/>
    <p:sldId id="587" r:id="rId103"/>
    <p:sldId id="588" r:id="rId104"/>
    <p:sldId id="589" r:id="rId105"/>
    <p:sldId id="590" r:id="rId106"/>
    <p:sldId id="591" r:id="rId107"/>
    <p:sldId id="592" r:id="rId108"/>
    <p:sldId id="593" r:id="rId109"/>
    <p:sldId id="594" r:id="rId110"/>
    <p:sldId id="595" r:id="rId111"/>
    <p:sldId id="596" r:id="rId112"/>
    <p:sldId id="597" r:id="rId113"/>
    <p:sldId id="598" r:id="rId114"/>
    <p:sldId id="599" r:id="rId115"/>
    <p:sldId id="600" r:id="rId116"/>
    <p:sldId id="601" r:id="rId117"/>
    <p:sldId id="602" r:id="rId118"/>
    <p:sldId id="603" r:id="rId119"/>
    <p:sldId id="604" r:id="rId120"/>
    <p:sldId id="605" r:id="rId121"/>
    <p:sldId id="606" r:id="rId122"/>
    <p:sldId id="607" r:id="rId123"/>
    <p:sldId id="608" r:id="rId124"/>
    <p:sldId id="609" r:id="rId125"/>
    <p:sldId id="610" r:id="rId126"/>
    <p:sldId id="611" r:id="rId127"/>
    <p:sldId id="612" r:id="rId128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3101" indent="1562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06200" indent="3175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59302" indent="4709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13979" indent="4709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73393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28072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182750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37431" algn="l" defTabSz="454678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00FF"/>
    <a:srgbClr val="CC0000"/>
    <a:srgbClr val="FFFF99"/>
    <a:srgbClr val="9403B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888" y="-96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60" Type="http://schemas.openxmlformats.org/officeDocument/2006/relationships/slide" Target="slides/slide45.xml"/><Relationship Id="rId61" Type="http://schemas.openxmlformats.org/officeDocument/2006/relationships/slide" Target="slides/slide46.xml"/><Relationship Id="rId62" Type="http://schemas.openxmlformats.org/officeDocument/2006/relationships/slide" Target="slides/slide47.xml"/><Relationship Id="rId63" Type="http://schemas.openxmlformats.org/officeDocument/2006/relationships/slide" Target="slides/slide48.xml"/><Relationship Id="rId64" Type="http://schemas.openxmlformats.org/officeDocument/2006/relationships/slide" Target="slides/slide49.xml"/><Relationship Id="rId65" Type="http://schemas.openxmlformats.org/officeDocument/2006/relationships/slide" Target="slides/slide50.xml"/><Relationship Id="rId66" Type="http://schemas.openxmlformats.org/officeDocument/2006/relationships/slide" Target="slides/slide51.xml"/><Relationship Id="rId67" Type="http://schemas.openxmlformats.org/officeDocument/2006/relationships/slide" Target="slides/slide52.xml"/><Relationship Id="rId68" Type="http://schemas.openxmlformats.org/officeDocument/2006/relationships/slide" Target="slides/slide53.xml"/><Relationship Id="rId69" Type="http://schemas.openxmlformats.org/officeDocument/2006/relationships/slide" Target="slides/slide54.xml"/><Relationship Id="rId120" Type="http://schemas.openxmlformats.org/officeDocument/2006/relationships/slide" Target="slides/slide105.xml"/><Relationship Id="rId121" Type="http://schemas.openxmlformats.org/officeDocument/2006/relationships/slide" Target="slides/slide106.xml"/><Relationship Id="rId122" Type="http://schemas.openxmlformats.org/officeDocument/2006/relationships/slide" Target="slides/slide107.xml"/><Relationship Id="rId123" Type="http://schemas.openxmlformats.org/officeDocument/2006/relationships/slide" Target="slides/slide108.xml"/><Relationship Id="rId124" Type="http://schemas.openxmlformats.org/officeDocument/2006/relationships/slide" Target="slides/slide109.xml"/><Relationship Id="rId125" Type="http://schemas.openxmlformats.org/officeDocument/2006/relationships/slide" Target="slides/slide110.xml"/><Relationship Id="rId126" Type="http://schemas.openxmlformats.org/officeDocument/2006/relationships/slide" Target="slides/slide111.xml"/><Relationship Id="rId127" Type="http://schemas.openxmlformats.org/officeDocument/2006/relationships/slide" Target="slides/slide112.xml"/><Relationship Id="rId128" Type="http://schemas.openxmlformats.org/officeDocument/2006/relationships/slide" Target="slides/slide113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90" Type="http://schemas.openxmlformats.org/officeDocument/2006/relationships/slide" Target="slides/slide75.xml"/><Relationship Id="rId91" Type="http://schemas.openxmlformats.org/officeDocument/2006/relationships/slide" Target="slides/slide76.xml"/><Relationship Id="rId92" Type="http://schemas.openxmlformats.org/officeDocument/2006/relationships/slide" Target="slides/slide77.xml"/><Relationship Id="rId93" Type="http://schemas.openxmlformats.org/officeDocument/2006/relationships/slide" Target="slides/slide78.xml"/><Relationship Id="rId94" Type="http://schemas.openxmlformats.org/officeDocument/2006/relationships/slide" Target="slides/slide79.xml"/><Relationship Id="rId95" Type="http://schemas.openxmlformats.org/officeDocument/2006/relationships/slide" Target="slides/slide80.xml"/><Relationship Id="rId96" Type="http://schemas.openxmlformats.org/officeDocument/2006/relationships/slide" Target="slides/slide81.xml"/><Relationship Id="rId101" Type="http://schemas.openxmlformats.org/officeDocument/2006/relationships/slide" Target="slides/slide86.xml"/><Relationship Id="rId102" Type="http://schemas.openxmlformats.org/officeDocument/2006/relationships/slide" Target="slides/slide87.xml"/><Relationship Id="rId103" Type="http://schemas.openxmlformats.org/officeDocument/2006/relationships/slide" Target="slides/slide88.xml"/><Relationship Id="rId104" Type="http://schemas.openxmlformats.org/officeDocument/2006/relationships/slide" Target="slides/slide89.xml"/><Relationship Id="rId105" Type="http://schemas.openxmlformats.org/officeDocument/2006/relationships/slide" Target="slides/slide90.xml"/><Relationship Id="rId106" Type="http://schemas.openxmlformats.org/officeDocument/2006/relationships/slide" Target="slides/slide91.xml"/><Relationship Id="rId107" Type="http://schemas.openxmlformats.org/officeDocument/2006/relationships/slide" Target="slides/slide92.xml"/><Relationship Id="rId108" Type="http://schemas.openxmlformats.org/officeDocument/2006/relationships/slide" Target="slides/slide93.xml"/><Relationship Id="rId109" Type="http://schemas.openxmlformats.org/officeDocument/2006/relationships/slide" Target="slides/slide94.xml"/><Relationship Id="rId97" Type="http://schemas.openxmlformats.org/officeDocument/2006/relationships/slide" Target="slides/slide82.xml"/><Relationship Id="rId98" Type="http://schemas.openxmlformats.org/officeDocument/2006/relationships/slide" Target="slides/slide83.xml"/><Relationship Id="rId99" Type="http://schemas.openxmlformats.org/officeDocument/2006/relationships/slide" Target="slides/slide84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100" Type="http://schemas.openxmlformats.org/officeDocument/2006/relationships/slide" Target="slides/slide85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70" Type="http://schemas.openxmlformats.org/officeDocument/2006/relationships/slide" Target="slides/slide55.xml"/><Relationship Id="rId71" Type="http://schemas.openxmlformats.org/officeDocument/2006/relationships/slide" Target="slides/slide56.xml"/><Relationship Id="rId72" Type="http://schemas.openxmlformats.org/officeDocument/2006/relationships/slide" Target="slides/slide57.xml"/><Relationship Id="rId73" Type="http://schemas.openxmlformats.org/officeDocument/2006/relationships/slide" Target="slides/slide58.xml"/><Relationship Id="rId74" Type="http://schemas.openxmlformats.org/officeDocument/2006/relationships/slide" Target="slides/slide59.xml"/><Relationship Id="rId75" Type="http://schemas.openxmlformats.org/officeDocument/2006/relationships/slide" Target="slides/slide60.xml"/><Relationship Id="rId76" Type="http://schemas.openxmlformats.org/officeDocument/2006/relationships/slide" Target="slides/slide61.xml"/><Relationship Id="rId77" Type="http://schemas.openxmlformats.org/officeDocument/2006/relationships/slide" Target="slides/slide62.xml"/><Relationship Id="rId78" Type="http://schemas.openxmlformats.org/officeDocument/2006/relationships/slide" Target="slides/slide63.xml"/><Relationship Id="rId79" Type="http://schemas.openxmlformats.org/officeDocument/2006/relationships/slide" Target="slides/slide64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130" Type="http://schemas.openxmlformats.org/officeDocument/2006/relationships/handoutMaster" Target="handoutMasters/handoutMaster1.xml"/><Relationship Id="rId131" Type="http://schemas.openxmlformats.org/officeDocument/2006/relationships/printerSettings" Target="printerSettings/printerSettings1.bin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<Relationship Id="rId54" Type="http://schemas.openxmlformats.org/officeDocument/2006/relationships/slide" Target="slides/slide39.xml"/><Relationship Id="rId55" Type="http://schemas.openxmlformats.org/officeDocument/2006/relationships/slide" Target="slides/slide40.xml"/><Relationship Id="rId56" Type="http://schemas.openxmlformats.org/officeDocument/2006/relationships/slide" Target="slides/slide41.xml"/><Relationship Id="rId57" Type="http://schemas.openxmlformats.org/officeDocument/2006/relationships/slide" Target="slides/slide42.xml"/><Relationship Id="rId58" Type="http://schemas.openxmlformats.org/officeDocument/2006/relationships/slide" Target="slides/slide43.xml"/><Relationship Id="rId59" Type="http://schemas.openxmlformats.org/officeDocument/2006/relationships/slide" Target="slides/slide44.xml"/><Relationship Id="rId110" Type="http://schemas.openxmlformats.org/officeDocument/2006/relationships/slide" Target="slides/slide95.xml"/><Relationship Id="rId111" Type="http://schemas.openxmlformats.org/officeDocument/2006/relationships/slide" Target="slides/slide96.xml"/><Relationship Id="rId112" Type="http://schemas.openxmlformats.org/officeDocument/2006/relationships/slide" Target="slides/slide97.xml"/><Relationship Id="rId113" Type="http://schemas.openxmlformats.org/officeDocument/2006/relationships/slide" Target="slides/slide98.xml"/><Relationship Id="rId114" Type="http://schemas.openxmlformats.org/officeDocument/2006/relationships/slide" Target="slides/slide99.xml"/><Relationship Id="rId115" Type="http://schemas.openxmlformats.org/officeDocument/2006/relationships/slide" Target="slides/slide100.xml"/><Relationship Id="rId116" Type="http://schemas.openxmlformats.org/officeDocument/2006/relationships/slide" Target="slides/slide101.xml"/><Relationship Id="rId117" Type="http://schemas.openxmlformats.org/officeDocument/2006/relationships/slide" Target="slides/slide102.xml"/><Relationship Id="rId118" Type="http://schemas.openxmlformats.org/officeDocument/2006/relationships/slide" Target="slides/slide103.xml"/><Relationship Id="rId119" Type="http://schemas.openxmlformats.org/officeDocument/2006/relationships/slide" Target="slides/slide10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80" Type="http://schemas.openxmlformats.org/officeDocument/2006/relationships/slide" Target="slides/slide65.xml"/><Relationship Id="rId81" Type="http://schemas.openxmlformats.org/officeDocument/2006/relationships/slide" Target="slides/slide66.xml"/><Relationship Id="rId82" Type="http://schemas.openxmlformats.org/officeDocument/2006/relationships/slide" Target="slides/slide67.xml"/><Relationship Id="rId83" Type="http://schemas.openxmlformats.org/officeDocument/2006/relationships/slide" Target="slides/slide68.xml"/><Relationship Id="rId84" Type="http://schemas.openxmlformats.org/officeDocument/2006/relationships/slide" Target="slides/slide69.xml"/><Relationship Id="rId85" Type="http://schemas.openxmlformats.org/officeDocument/2006/relationships/slide" Target="slides/slide70.xml"/><Relationship Id="rId86" Type="http://schemas.openxmlformats.org/officeDocument/2006/relationships/slide" Target="slides/slide71.xml"/><Relationship Id="rId87" Type="http://schemas.openxmlformats.org/officeDocument/2006/relationships/slide" Target="slides/slide72.xml"/><Relationship Id="rId88" Type="http://schemas.openxmlformats.org/officeDocument/2006/relationships/slide" Target="slides/slide73.xml"/><Relationship Id="rId89" Type="http://schemas.openxmlformats.org/officeDocument/2006/relationships/slide" Target="slides/slide7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1.xml"/><Relationship Id="rId4" Type="http://schemas.openxmlformats.org/officeDocument/2006/relationships/slide" Target="slides/slide72.xml"/><Relationship Id="rId5" Type="http://schemas.openxmlformats.org/officeDocument/2006/relationships/slide" Target="slides/slide107.xml"/><Relationship Id="rId1" Type="http://schemas.openxmlformats.org/officeDocument/2006/relationships/slide" Target="slides/slide45.xml"/><Relationship Id="rId2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DA784630-F60B-2E40-8690-0CDD130D9584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279016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B2785608-01AC-0844-8091-DF8C96EE9310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62740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3101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06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59302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13979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67580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1097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614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8129" algn="l" defTabSz="4535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Disassembled object code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effectively the PIPE- implementation in the </a:t>
            </a:r>
            <a:r>
              <a:rPr lang="en-US" smtClean="0"/>
              <a:t>textbook Figure 4.41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Note in </a:t>
            </a:r>
            <a:r>
              <a:rPr lang="en-US" dirty="0" err="1" smtClean="0"/>
              <a:t>mrmovq</a:t>
            </a:r>
            <a:r>
              <a:rPr lang="en-US" dirty="0" smtClean="0"/>
              <a:t> </a:t>
            </a:r>
            <a:r>
              <a:rPr lang="en-US" dirty="0"/>
              <a:t>how the order of </a:t>
            </a:r>
            <a:r>
              <a:rPr lang="en-US" dirty="0" err="1"/>
              <a:t>rA</a:t>
            </a:r>
            <a:r>
              <a:rPr lang="en-US" dirty="0"/>
              <a:t> and </a:t>
            </a:r>
            <a:r>
              <a:rPr lang="en-US" dirty="0" err="1"/>
              <a:t>rB</a:t>
            </a:r>
            <a:r>
              <a:rPr lang="en-US" dirty="0"/>
              <a:t> are reversed in the encoding.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5607736"/>
            <a:ext cx="7185997" cy="19395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A slightly more sophisticated strategy, known as backward taken, forward not-taken (BTFNT), predicts</a:t>
            </a:r>
          </a:p>
          <a:p>
            <a:r>
              <a:rPr lang="en-US" dirty="0">
                <a:latin typeface="Helvetica" charset="0"/>
              </a:rPr>
              <a:t>that branches to lower addresses than the next instruction will be taken, while those to higher addresses</a:t>
            </a:r>
          </a:p>
          <a:p>
            <a:r>
              <a:rPr lang="en-US" dirty="0">
                <a:latin typeface="Helvetica" charset="0"/>
              </a:rPr>
              <a:t>will not be taken. This strategy has a success rate of around 65%. This improvement stems from the fact</a:t>
            </a:r>
          </a:p>
          <a:p>
            <a:r>
              <a:rPr lang="en-US" dirty="0">
                <a:latin typeface="Helvetica" charset="0"/>
              </a:rPr>
              <a:t>that loops are closed by backward branches, and loops are generally executed multiple times. Forward</a:t>
            </a:r>
          </a:p>
          <a:p>
            <a:r>
              <a:rPr lang="en-US" dirty="0">
                <a:latin typeface="Helvetica" charset="0"/>
              </a:rPr>
              <a:t>branches are used for conditional operations, and these are less likely to be taken.” – p. </a:t>
            </a:r>
            <a:r>
              <a:rPr lang="en-US" dirty="0" smtClean="0">
                <a:latin typeface="Helvetica" charset="0"/>
              </a:rPr>
              <a:t>428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“As we saw in Section 3.6.6, </a:t>
            </a:r>
            <a:r>
              <a:rPr lang="en-US" dirty="0" err="1">
                <a:latin typeface="Helvetica" charset="0"/>
              </a:rPr>
              <a:t>mispredicted</a:t>
            </a:r>
            <a:r>
              <a:rPr lang="en-US" dirty="0">
                <a:latin typeface="Helvetica" charset="0"/>
              </a:rPr>
              <a:t> branches can degrade the performance of a program</a:t>
            </a:r>
          </a:p>
          <a:p>
            <a:r>
              <a:rPr lang="en-US" dirty="0">
                <a:latin typeface="Helvetica" charset="0"/>
              </a:rPr>
              <a:t>considerably, thus motivating the use of conditional data transfer rather than conditional control</a:t>
            </a:r>
          </a:p>
          <a:p>
            <a:r>
              <a:rPr lang="en-US" dirty="0">
                <a:latin typeface="Helvetica" charset="0"/>
              </a:rPr>
              <a:t>transfer when possible” – p. </a:t>
            </a:r>
            <a:r>
              <a:rPr lang="en-US" dirty="0" smtClean="0">
                <a:latin typeface="Helvetica" charset="0"/>
              </a:rPr>
              <a:t>428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27754277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The CPU hardware can dynamically detect a data dependency, as in the add instruction here, and *stall* the forward progress of that instruction through the pipeline until the results are ready.  In this case, the add would be stalled at the decode stage waiting until both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rdx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rax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were set properly/written back.  This stalling effectively introduces </a:t>
            </a:r>
            <a:r>
              <a:rPr lang="en-US" dirty="0" err="1">
                <a:latin typeface="Helvetica" charset="0"/>
              </a:rPr>
              <a:t>nops</a:t>
            </a:r>
            <a:r>
              <a:rPr lang="en-US" dirty="0">
                <a:latin typeface="Helvetica" charset="0"/>
              </a:rPr>
              <a:t> into the pipeline without needing a compiler to do it.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14135466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dirty="0">
                <a:latin typeface="Helvetica" charset="0"/>
              </a:rPr>
              <a:t>It’s not until the M stage that the M registers receives the condition codes from the E stage, and can feedback to the PC predictor that a branch has been </a:t>
            </a:r>
            <a:r>
              <a:rPr lang="en-US" dirty="0" err="1">
                <a:latin typeface="Helvetica" charset="0"/>
              </a:rPr>
              <a:t>mispredicted</a:t>
            </a:r>
            <a:r>
              <a:rPr lang="en-US" dirty="0">
                <a:latin typeface="Helvetica" charset="0"/>
              </a:rPr>
              <a:t>.  See full PIPE diagram p. </a:t>
            </a:r>
            <a:r>
              <a:rPr lang="en-US" dirty="0" smtClean="0">
                <a:latin typeface="Helvetica" charset="0"/>
              </a:rPr>
              <a:t>440 Fig </a:t>
            </a:r>
            <a:r>
              <a:rPr lang="en-US" dirty="0">
                <a:latin typeface="Helvetica" charset="0"/>
              </a:rPr>
              <a:t>4.52.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22351332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>
                <a:latin typeface="Helvetica" charset="0"/>
              </a:rPr>
              <a:t>Note the 3 nops in p are to avoid a 2</a:t>
            </a:r>
            <a:r>
              <a:rPr lang="en-US" baseline="30000">
                <a:latin typeface="Helvetica" charset="0"/>
              </a:rPr>
              <a:t>nd</a:t>
            </a:r>
            <a:r>
              <a:rPr lang="en-US">
                <a:latin typeface="Helvetica" charset="0"/>
              </a:rPr>
              <a:t> data hazard between call p and ret, namely call p will change the stack pointer, which takes time to flow through the pipeline until the Writeback stage.  There are 3 nops because when the call p is at the Writeback stage, the ret can be at the Decode stage, which is a difference of 3 stages.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add has register byte but not constant word</a:t>
            </a:r>
          </a:p>
          <a:p>
            <a:r>
              <a:rPr lang="en-US">
                <a:latin typeface="Helvetica" charset="0"/>
              </a:rPr>
              <a:t>j* has constant word but not register byte</a:t>
            </a:r>
          </a:p>
          <a:p>
            <a:r>
              <a:rPr lang="en-US">
                <a:latin typeface="Helvetica" charset="0"/>
              </a:rPr>
              <a:t>mrmov and rmmove have both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3721"/>
            <a:ext cx="91904" cy="269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6443663"/>
            <a:ext cx="92075" cy="269875"/>
          </a:xfrm>
          <a:ln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Note: not every line/connection is shown.  Some are omitted for brevity.</a:t>
            </a:r>
          </a:p>
          <a:p>
            <a:r>
              <a:rPr lang="en-US">
                <a:latin typeface="Helvetica" charset="0"/>
              </a:rPr>
              <a:t>valP is input as Data to memory stage since a call will push the return address (= valP) into memory on the stack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Helvetica" charset="0"/>
              </a:rPr>
              <a:t>Note how unlike the previous two examples of </a:t>
            </a:r>
            <a:r>
              <a:rPr lang="en-US" dirty="0" err="1" smtClean="0">
                <a:latin typeface="Helvetica" charset="0"/>
              </a:rPr>
              <a:t>addq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dirty="0" err="1" smtClean="0">
                <a:latin typeface="Helvetica" charset="0"/>
              </a:rPr>
              <a:t>rmmovq</a:t>
            </a:r>
            <a:r>
              <a:rPr lang="en-US" dirty="0" smtClean="0">
                <a:latin typeface="Helvetica" charset="0"/>
              </a:rPr>
              <a:t>, </a:t>
            </a:r>
            <a:r>
              <a:rPr lang="en-US" dirty="0" err="1" smtClean="0">
                <a:latin typeface="Helvetica" charset="0"/>
              </a:rPr>
              <a:t>popq</a:t>
            </a:r>
            <a:r>
              <a:rPr lang="en-US" baseline="0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requires </a:t>
            </a:r>
            <a:r>
              <a:rPr lang="en-US" dirty="0">
                <a:latin typeface="Helvetica" charset="0"/>
              </a:rPr>
              <a:t>both the memory stage and write-back stage to be busy in order to successfully complete the instruction.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6447966"/>
            <a:ext cx="92333" cy="2590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294" tIns="45667" rIns="91294" bIns="4566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02794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855"/>
      </p:ext>
    </p:extLst>
  </p:cSld>
  <p:clrMapOvr>
    <a:masterClrMapping/>
  </p:clrMapOvr>
  <p:transition xmlns:p14="http://schemas.microsoft.com/office/powerpoint/2010/main"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392538"/>
      </p:ext>
    </p:extLst>
  </p:cSld>
  <p:clrMapOvr>
    <a:masterClrMapping/>
  </p:clrMapOvr>
  <p:transition xmlns:p14="http://schemas.microsoft.com/office/powerpoint/2010/main"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1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5" y="143516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4168" indent="0">
              <a:buNone/>
              <a:defRPr sz="1200"/>
            </a:lvl2pPr>
            <a:lvl3pPr marL="908333" indent="0">
              <a:buNone/>
              <a:defRPr sz="1000"/>
            </a:lvl3pPr>
            <a:lvl4pPr marL="1362502" indent="0">
              <a:buNone/>
              <a:defRPr sz="900"/>
            </a:lvl4pPr>
            <a:lvl5pPr marL="1816667" indent="0">
              <a:buNone/>
              <a:defRPr sz="900"/>
            </a:lvl5pPr>
            <a:lvl6pPr marL="2270834" indent="0">
              <a:buNone/>
              <a:defRPr sz="900"/>
            </a:lvl6pPr>
            <a:lvl7pPr marL="2725001" indent="0">
              <a:buNone/>
              <a:defRPr sz="900"/>
            </a:lvl7pPr>
            <a:lvl8pPr marL="3179169" indent="0">
              <a:buNone/>
              <a:defRPr sz="900"/>
            </a:lvl8pPr>
            <a:lvl9pPr marL="36333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088072"/>
      </p:ext>
    </p:extLst>
  </p:cSld>
  <p:clrMapOvr>
    <a:masterClrMapping/>
  </p:clrMapOvr>
  <p:transition xmlns:p14="http://schemas.microsoft.com/office/powerpoint/2010/main"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4168" indent="0">
              <a:buNone/>
              <a:defRPr sz="2800"/>
            </a:lvl2pPr>
            <a:lvl3pPr marL="908333" indent="0">
              <a:buNone/>
              <a:defRPr sz="2400"/>
            </a:lvl3pPr>
            <a:lvl4pPr marL="1362502" indent="0">
              <a:buNone/>
              <a:defRPr sz="2000"/>
            </a:lvl4pPr>
            <a:lvl5pPr marL="1816667" indent="0">
              <a:buNone/>
              <a:defRPr sz="2000"/>
            </a:lvl5pPr>
            <a:lvl6pPr marL="2270834" indent="0">
              <a:buNone/>
              <a:defRPr sz="2000"/>
            </a:lvl6pPr>
            <a:lvl7pPr marL="2725001" indent="0">
              <a:buNone/>
              <a:defRPr sz="2000"/>
            </a:lvl7pPr>
            <a:lvl8pPr marL="3179169" indent="0">
              <a:buNone/>
              <a:defRPr sz="2000"/>
            </a:lvl8pPr>
            <a:lvl9pPr marL="363333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4168" indent="0">
              <a:buNone/>
              <a:defRPr sz="1200"/>
            </a:lvl2pPr>
            <a:lvl3pPr marL="908333" indent="0">
              <a:buNone/>
              <a:defRPr sz="1000"/>
            </a:lvl3pPr>
            <a:lvl4pPr marL="1362502" indent="0">
              <a:buNone/>
              <a:defRPr sz="900"/>
            </a:lvl4pPr>
            <a:lvl5pPr marL="1816667" indent="0">
              <a:buNone/>
              <a:defRPr sz="900"/>
            </a:lvl5pPr>
            <a:lvl6pPr marL="2270834" indent="0">
              <a:buNone/>
              <a:defRPr sz="900"/>
            </a:lvl6pPr>
            <a:lvl7pPr marL="2725001" indent="0">
              <a:buNone/>
              <a:defRPr sz="900"/>
            </a:lvl7pPr>
            <a:lvl8pPr marL="3179169" indent="0">
              <a:buNone/>
              <a:defRPr sz="900"/>
            </a:lvl8pPr>
            <a:lvl9pPr marL="36333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146510"/>
      </p:ext>
    </p:extLst>
  </p:cSld>
  <p:clrMapOvr>
    <a:masterClrMapping/>
  </p:clrMapOvr>
  <p:transition xmlns:p14="http://schemas.microsoft.com/office/powerpoint/2010/main"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8624"/>
      </p:ext>
    </p:extLst>
  </p:cSld>
  <p:clrMapOvr>
    <a:masterClrMapping/>
  </p:clrMapOvr>
  <p:transition xmlns:p14="http://schemas.microsoft.com/office/powerpoint/2010/main"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78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729"/>
      </p:ext>
    </p:extLst>
  </p:cSld>
  <p:clrMapOvr>
    <a:masterClrMapping/>
  </p:clrMapOvr>
  <p:transition xmlns:p14="http://schemas.microsoft.com/office/powerpoint/2010/main"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29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61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519" tIns="45781" rIns="91519" bIns="4578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270961"/>
      </p:ext>
    </p:extLst>
  </p:cSld>
  <p:clrMapOvr>
    <a:masterClrMapping/>
  </p:clrMapOvr>
  <p:transition xmlns:p14="http://schemas.microsoft.com/office/powerpoint/2010/main"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6058"/>
      </p:ext>
    </p:extLst>
  </p:cSld>
  <p:clrMapOvr>
    <a:masterClrMapping/>
  </p:clrMapOvr>
  <p:transition xmlns:p14="http://schemas.microsoft.com/office/powerpoint/2010/main"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6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86" y="2907393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175" indent="0">
              <a:buNone/>
              <a:defRPr sz="1800"/>
            </a:lvl2pPr>
            <a:lvl3pPr marL="910349" indent="0">
              <a:buNone/>
              <a:defRPr sz="1600"/>
            </a:lvl3pPr>
            <a:lvl4pPr marL="1365522" indent="0">
              <a:buNone/>
              <a:defRPr sz="1400"/>
            </a:lvl4pPr>
            <a:lvl5pPr marL="1820699" indent="0">
              <a:buNone/>
              <a:defRPr sz="1400"/>
            </a:lvl5pPr>
            <a:lvl6pPr marL="2275871" indent="0">
              <a:buNone/>
              <a:defRPr sz="1400"/>
            </a:lvl6pPr>
            <a:lvl7pPr marL="2731045" indent="0">
              <a:buNone/>
              <a:defRPr sz="1400"/>
            </a:lvl7pPr>
            <a:lvl8pPr marL="3186221" indent="0">
              <a:buNone/>
              <a:defRPr sz="1400"/>
            </a:lvl8pPr>
            <a:lvl9pPr marL="36413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099030"/>
      </p:ext>
    </p:extLst>
  </p:cSld>
  <p:clrMapOvr>
    <a:masterClrMapping/>
  </p:clrMapOvr>
  <p:transition xmlns:p14="http://schemas.microsoft.com/office/powerpoint/2010/main"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99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930"/>
      </p:ext>
    </p:extLst>
  </p:cSld>
  <p:clrMapOvr>
    <a:masterClrMapping/>
  </p:clrMapOvr>
  <p:transition xmlns:p14="http://schemas.microsoft.com/office/powerpoint/2010/main"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06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39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98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85" y="1534839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85" y="2174198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910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6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953"/>
      </p:ext>
    </p:extLst>
  </p:cSld>
  <p:clrMapOvr>
    <a:masterClrMapping/>
  </p:clrMapOvr>
  <p:transition xmlns:p14="http://schemas.microsoft.com/office/powerpoint/2010/main"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5689"/>
      </p:ext>
    </p:extLst>
  </p:cSld>
  <p:clrMapOvr>
    <a:masterClrMapping/>
  </p:clrMapOvr>
  <p:transition xmlns:p14="http://schemas.microsoft.com/office/powerpoint/2010/main"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19887"/>
      </p:ext>
    </p:extLst>
  </p:cSld>
  <p:clrMapOvr>
    <a:masterClrMapping/>
  </p:clrMapOvr>
  <p:transition xmlns:p14="http://schemas.microsoft.com/office/powerpoint/2010/main"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15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09883"/>
      </p:ext>
    </p:extLst>
  </p:cSld>
  <p:clrMapOvr>
    <a:masterClrMapping/>
  </p:clrMapOvr>
  <p:transition xmlns:p14="http://schemas.microsoft.com/office/powerpoint/2010/main"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175" indent="0">
              <a:buNone/>
              <a:defRPr sz="2800"/>
            </a:lvl2pPr>
            <a:lvl3pPr marL="910349" indent="0">
              <a:buNone/>
              <a:defRPr sz="2400"/>
            </a:lvl3pPr>
            <a:lvl4pPr marL="1365522" indent="0">
              <a:buNone/>
              <a:defRPr sz="2000"/>
            </a:lvl4pPr>
            <a:lvl5pPr marL="1820699" indent="0">
              <a:buNone/>
              <a:defRPr sz="2000"/>
            </a:lvl5pPr>
            <a:lvl6pPr marL="2275871" indent="0">
              <a:buNone/>
              <a:defRPr sz="2000"/>
            </a:lvl6pPr>
            <a:lvl7pPr marL="2731045" indent="0">
              <a:buNone/>
              <a:defRPr sz="2000"/>
            </a:lvl7pPr>
            <a:lvl8pPr marL="3186221" indent="0">
              <a:buNone/>
              <a:defRPr sz="2000"/>
            </a:lvl8pPr>
            <a:lvl9pPr marL="364139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12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160746"/>
      </p:ext>
    </p:extLst>
  </p:cSld>
  <p:clrMapOvr>
    <a:masterClrMapping/>
  </p:clrMapOvr>
  <p:transition xmlns:p14="http://schemas.microsoft.com/office/powerpoint/2010/main"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7098"/>
      </p:ext>
    </p:extLst>
  </p:cSld>
  <p:clrMapOvr>
    <a:masterClrMapping/>
  </p:clrMapOvr>
  <p:transition xmlns:p14="http://schemas.microsoft.com/office/powerpoint/2010/main"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9183"/>
      </p:ext>
    </p:extLst>
  </p:cSld>
  <p:clrMapOvr>
    <a:masterClrMapping/>
  </p:clrMapOvr>
  <p:transition xmlns:p14="http://schemas.microsoft.com/office/powerpoint/2010/main"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575" tIns="45805" rIns="91575" bIns="4580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16099"/>
      </p:ext>
    </p:extLst>
  </p:cSld>
  <p:clrMapOvr>
    <a:masterClrMapping/>
  </p:clrMapOvr>
  <p:transition xmlns:p14="http://schemas.microsoft.com/office/powerpoint/2010/main"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2700"/>
      </p:ext>
    </p:extLst>
  </p:cSld>
  <p:clrMapOvr>
    <a:masterClrMapping/>
  </p:clrMapOvr>
  <p:transition xmlns:p14="http://schemas.microsoft.com/office/powerpoint/2010/main"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5" y="44069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65" y="290676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772" indent="0">
              <a:buNone/>
              <a:defRPr sz="1800"/>
            </a:lvl2pPr>
            <a:lvl3pPr marL="909543" indent="0">
              <a:buNone/>
              <a:defRPr sz="1600"/>
            </a:lvl3pPr>
            <a:lvl4pPr marL="1364316" indent="0">
              <a:buNone/>
              <a:defRPr sz="1400"/>
            </a:lvl4pPr>
            <a:lvl5pPr marL="1819088" indent="0">
              <a:buNone/>
              <a:defRPr sz="1400"/>
            </a:lvl5pPr>
            <a:lvl6pPr marL="2273859" indent="0">
              <a:buNone/>
              <a:defRPr sz="1400"/>
            </a:lvl6pPr>
            <a:lvl7pPr marL="2728631" indent="0">
              <a:buNone/>
              <a:defRPr sz="1400"/>
            </a:lvl7pPr>
            <a:lvl8pPr marL="3183402" indent="0">
              <a:buNone/>
              <a:defRPr sz="1400"/>
            </a:lvl8pPr>
            <a:lvl9pPr marL="36381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812577"/>
      </p:ext>
    </p:extLst>
  </p:cSld>
  <p:clrMapOvr>
    <a:masterClrMapping/>
  </p:clrMapOvr>
  <p:transition xmlns:p14="http://schemas.microsoft.com/office/powerpoint/2010/main"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65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821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9992"/>
      </p:ext>
    </p:extLst>
  </p:cSld>
  <p:clrMapOvr>
    <a:masterClrMapping/>
  </p:clrMapOvr>
  <p:transition xmlns:p14="http://schemas.microsoft.com/office/powerpoint/2010/main"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5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772" indent="0">
              <a:buNone/>
              <a:defRPr sz="2000" b="1"/>
            </a:lvl2pPr>
            <a:lvl3pPr marL="909543" indent="0">
              <a:buNone/>
              <a:defRPr sz="1800" b="1"/>
            </a:lvl3pPr>
            <a:lvl4pPr marL="1364316" indent="0">
              <a:buNone/>
              <a:defRPr sz="1600" b="1"/>
            </a:lvl4pPr>
            <a:lvl5pPr marL="1819088" indent="0">
              <a:buNone/>
              <a:defRPr sz="1600" b="1"/>
            </a:lvl5pPr>
            <a:lvl6pPr marL="2273859" indent="0">
              <a:buNone/>
              <a:defRPr sz="1600" b="1"/>
            </a:lvl6pPr>
            <a:lvl7pPr marL="2728631" indent="0">
              <a:buNone/>
              <a:defRPr sz="1600" b="1"/>
            </a:lvl7pPr>
            <a:lvl8pPr marL="3183402" indent="0">
              <a:buNone/>
              <a:defRPr sz="1600" b="1"/>
            </a:lvl8pPr>
            <a:lvl9pPr marL="36381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5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772" indent="0">
              <a:buNone/>
              <a:defRPr sz="2000" b="1"/>
            </a:lvl2pPr>
            <a:lvl3pPr marL="909543" indent="0">
              <a:buNone/>
              <a:defRPr sz="1800" b="1"/>
            </a:lvl3pPr>
            <a:lvl4pPr marL="1364316" indent="0">
              <a:buNone/>
              <a:defRPr sz="1600" b="1"/>
            </a:lvl4pPr>
            <a:lvl5pPr marL="1819088" indent="0">
              <a:buNone/>
              <a:defRPr sz="1600" b="1"/>
            </a:lvl5pPr>
            <a:lvl6pPr marL="2273859" indent="0">
              <a:buNone/>
              <a:defRPr sz="1600" b="1"/>
            </a:lvl6pPr>
            <a:lvl7pPr marL="2728631" indent="0">
              <a:buNone/>
              <a:defRPr sz="1600" b="1"/>
            </a:lvl7pPr>
            <a:lvl8pPr marL="3183402" indent="0">
              <a:buNone/>
              <a:defRPr sz="1600" b="1"/>
            </a:lvl8pPr>
            <a:lvl9pPr marL="36381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7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5774"/>
      </p:ext>
    </p:extLst>
  </p:cSld>
  <p:clrMapOvr>
    <a:masterClrMapping/>
  </p:clrMapOvr>
  <p:transition xmlns:p14="http://schemas.microsoft.com/office/powerpoint/2010/main"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0919"/>
      </p:ext>
    </p:extLst>
  </p:cSld>
  <p:clrMapOvr>
    <a:masterClrMapping/>
  </p:clrMapOvr>
  <p:transition xmlns:p14="http://schemas.microsoft.com/office/powerpoint/2010/main"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99629"/>
      </p:ext>
    </p:extLst>
  </p:cSld>
  <p:clrMapOvr>
    <a:masterClrMapping/>
  </p:clrMapOvr>
  <p:transition xmlns:p14="http://schemas.microsoft.com/office/powerpoint/2010/main"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2" y="143515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4772" indent="0">
              <a:buNone/>
              <a:defRPr sz="1200"/>
            </a:lvl2pPr>
            <a:lvl3pPr marL="909543" indent="0">
              <a:buNone/>
              <a:defRPr sz="1000"/>
            </a:lvl3pPr>
            <a:lvl4pPr marL="1364316" indent="0">
              <a:buNone/>
              <a:defRPr sz="900"/>
            </a:lvl4pPr>
            <a:lvl5pPr marL="1819088" indent="0">
              <a:buNone/>
              <a:defRPr sz="900"/>
            </a:lvl5pPr>
            <a:lvl6pPr marL="2273859" indent="0">
              <a:buNone/>
              <a:defRPr sz="900"/>
            </a:lvl6pPr>
            <a:lvl7pPr marL="2728631" indent="0">
              <a:buNone/>
              <a:defRPr sz="900"/>
            </a:lvl7pPr>
            <a:lvl8pPr marL="3183402" indent="0">
              <a:buNone/>
              <a:defRPr sz="900"/>
            </a:lvl8pPr>
            <a:lvl9pPr marL="36381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460986"/>
      </p:ext>
    </p:extLst>
  </p:cSld>
  <p:clrMapOvr>
    <a:masterClrMapping/>
  </p:clrMapOvr>
  <p:transition xmlns:p14="http://schemas.microsoft.com/office/powerpoint/2010/main"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4772" indent="0">
              <a:buNone/>
              <a:defRPr sz="2800"/>
            </a:lvl2pPr>
            <a:lvl3pPr marL="909543" indent="0">
              <a:buNone/>
              <a:defRPr sz="2400"/>
            </a:lvl3pPr>
            <a:lvl4pPr marL="1364316" indent="0">
              <a:buNone/>
              <a:defRPr sz="2000"/>
            </a:lvl4pPr>
            <a:lvl5pPr marL="1819088" indent="0">
              <a:buNone/>
              <a:defRPr sz="2000"/>
            </a:lvl5pPr>
            <a:lvl6pPr marL="2273859" indent="0">
              <a:buNone/>
              <a:defRPr sz="2000"/>
            </a:lvl6pPr>
            <a:lvl7pPr marL="2728631" indent="0">
              <a:buNone/>
              <a:defRPr sz="2000"/>
            </a:lvl7pPr>
            <a:lvl8pPr marL="3183402" indent="0">
              <a:buNone/>
              <a:defRPr sz="2000"/>
            </a:lvl8pPr>
            <a:lvl9pPr marL="363817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4772" indent="0">
              <a:buNone/>
              <a:defRPr sz="1200"/>
            </a:lvl2pPr>
            <a:lvl3pPr marL="909543" indent="0">
              <a:buNone/>
              <a:defRPr sz="1000"/>
            </a:lvl3pPr>
            <a:lvl4pPr marL="1364316" indent="0">
              <a:buNone/>
              <a:defRPr sz="900"/>
            </a:lvl4pPr>
            <a:lvl5pPr marL="1819088" indent="0">
              <a:buNone/>
              <a:defRPr sz="900"/>
            </a:lvl5pPr>
            <a:lvl6pPr marL="2273859" indent="0">
              <a:buNone/>
              <a:defRPr sz="900"/>
            </a:lvl6pPr>
            <a:lvl7pPr marL="2728631" indent="0">
              <a:buNone/>
              <a:defRPr sz="900"/>
            </a:lvl7pPr>
            <a:lvl8pPr marL="3183402" indent="0">
              <a:buNone/>
              <a:defRPr sz="900"/>
            </a:lvl8pPr>
            <a:lvl9pPr marL="36381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76049"/>
      </p:ext>
    </p:extLst>
  </p:cSld>
  <p:clrMapOvr>
    <a:masterClrMapping/>
  </p:clrMapOvr>
  <p:transition xmlns:p14="http://schemas.microsoft.com/office/powerpoint/2010/main"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0131"/>
      </p:ext>
    </p:extLst>
  </p:cSld>
  <p:clrMapOvr>
    <a:masterClrMapping/>
  </p:clrMapOvr>
  <p:transition xmlns:p14="http://schemas.microsoft.com/office/powerpoint/2010/main"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65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048"/>
      </p:ext>
    </p:extLst>
  </p:cSld>
  <p:clrMapOvr>
    <a:masterClrMapping/>
  </p:clrMapOvr>
  <p:transition xmlns:p14="http://schemas.microsoft.com/office/powerpoint/2010/main"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19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51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615" tIns="45821" rIns="91615" bIns="4582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61986"/>
      </p:ext>
    </p:extLst>
  </p:cSld>
  <p:clrMapOvr>
    <a:masterClrMapping/>
  </p:clrMapOvr>
  <p:transition xmlns:p14="http://schemas.microsoft.com/office/powerpoint/2010/main"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6183"/>
      </p:ext>
    </p:extLst>
  </p:cSld>
  <p:clrMapOvr>
    <a:masterClrMapping/>
  </p:clrMapOvr>
  <p:transition xmlns:p14="http://schemas.microsoft.com/office/powerpoint/2010/main"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76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76" y="2907383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643" indent="0">
              <a:buNone/>
              <a:defRPr sz="1800"/>
            </a:lvl2pPr>
            <a:lvl3pPr marL="911282" indent="0">
              <a:buNone/>
              <a:defRPr sz="1600"/>
            </a:lvl3pPr>
            <a:lvl4pPr marL="1366922" indent="0">
              <a:buNone/>
              <a:defRPr sz="1400"/>
            </a:lvl4pPr>
            <a:lvl5pPr marL="1822565" indent="0">
              <a:buNone/>
              <a:defRPr sz="1400"/>
            </a:lvl5pPr>
            <a:lvl6pPr marL="2278204" indent="0">
              <a:buNone/>
              <a:defRPr sz="1400"/>
            </a:lvl6pPr>
            <a:lvl7pPr marL="2733843" indent="0">
              <a:buNone/>
              <a:defRPr sz="1400"/>
            </a:lvl7pPr>
            <a:lvl8pPr marL="3189485" indent="0">
              <a:buNone/>
              <a:defRPr sz="1400"/>
            </a:lvl8pPr>
            <a:lvl9pPr marL="36451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48767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5042"/>
      </p:ext>
    </p:extLst>
  </p:cSld>
  <p:clrMapOvr>
    <a:masterClrMapping/>
  </p:clrMapOvr>
  <p:transition xmlns:p14="http://schemas.microsoft.com/office/powerpoint/2010/main"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89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6637"/>
      </p:ext>
    </p:extLst>
  </p:cSld>
  <p:clrMapOvr>
    <a:masterClrMapping/>
  </p:clrMapOvr>
  <p:transition xmlns:p14="http://schemas.microsoft.com/office/powerpoint/2010/main"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196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29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643" indent="0">
              <a:buNone/>
              <a:defRPr sz="2000" b="1"/>
            </a:lvl2pPr>
            <a:lvl3pPr marL="911282" indent="0">
              <a:buNone/>
              <a:defRPr sz="1800" b="1"/>
            </a:lvl3pPr>
            <a:lvl4pPr marL="1366922" indent="0">
              <a:buNone/>
              <a:defRPr sz="1600" b="1"/>
            </a:lvl4pPr>
            <a:lvl5pPr marL="1822565" indent="0">
              <a:buNone/>
              <a:defRPr sz="1600" b="1"/>
            </a:lvl5pPr>
            <a:lvl6pPr marL="2278204" indent="0">
              <a:buNone/>
              <a:defRPr sz="1600" b="1"/>
            </a:lvl6pPr>
            <a:lvl7pPr marL="2733843" indent="0">
              <a:buNone/>
              <a:defRPr sz="1600" b="1"/>
            </a:lvl7pPr>
            <a:lvl8pPr marL="3189485" indent="0">
              <a:buNone/>
              <a:defRPr sz="1600" b="1"/>
            </a:lvl8pPr>
            <a:lvl9pPr marL="36451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88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75" y="1534829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643" indent="0">
              <a:buNone/>
              <a:defRPr sz="2000" b="1"/>
            </a:lvl2pPr>
            <a:lvl3pPr marL="911282" indent="0">
              <a:buNone/>
              <a:defRPr sz="1800" b="1"/>
            </a:lvl3pPr>
            <a:lvl4pPr marL="1366922" indent="0">
              <a:buNone/>
              <a:defRPr sz="1600" b="1"/>
            </a:lvl4pPr>
            <a:lvl5pPr marL="1822565" indent="0">
              <a:buNone/>
              <a:defRPr sz="1600" b="1"/>
            </a:lvl5pPr>
            <a:lvl6pPr marL="2278204" indent="0">
              <a:buNone/>
              <a:defRPr sz="1600" b="1"/>
            </a:lvl6pPr>
            <a:lvl7pPr marL="2733843" indent="0">
              <a:buNone/>
              <a:defRPr sz="1600" b="1"/>
            </a:lvl7pPr>
            <a:lvl8pPr marL="3189485" indent="0">
              <a:buNone/>
              <a:defRPr sz="1600" b="1"/>
            </a:lvl8pPr>
            <a:lvl9pPr marL="36451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75" y="2174188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9456"/>
      </p:ext>
    </p:extLst>
  </p:cSld>
  <p:clrMapOvr>
    <a:masterClrMapping/>
  </p:clrMapOvr>
  <p:transition xmlns:p14="http://schemas.microsoft.com/office/powerpoint/2010/main"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1258"/>
      </p:ext>
    </p:extLst>
  </p:cSld>
  <p:clrMapOvr>
    <a:masterClrMapping/>
  </p:clrMapOvr>
  <p:transition xmlns:p14="http://schemas.microsoft.com/office/powerpoint/2010/main"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950579"/>
      </p:ext>
    </p:extLst>
  </p:cSld>
  <p:clrMapOvr>
    <a:masterClrMapping/>
  </p:clrMapOvr>
  <p:transition xmlns:p14="http://schemas.microsoft.com/office/powerpoint/2010/main"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05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0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643" indent="0">
              <a:buNone/>
              <a:defRPr sz="1200"/>
            </a:lvl2pPr>
            <a:lvl3pPr marL="911282" indent="0">
              <a:buNone/>
              <a:defRPr sz="1000"/>
            </a:lvl3pPr>
            <a:lvl4pPr marL="1366922" indent="0">
              <a:buNone/>
              <a:defRPr sz="900"/>
            </a:lvl4pPr>
            <a:lvl5pPr marL="1822565" indent="0">
              <a:buNone/>
              <a:defRPr sz="900"/>
            </a:lvl5pPr>
            <a:lvl6pPr marL="2278204" indent="0">
              <a:buNone/>
              <a:defRPr sz="900"/>
            </a:lvl6pPr>
            <a:lvl7pPr marL="2733843" indent="0">
              <a:buNone/>
              <a:defRPr sz="900"/>
            </a:lvl7pPr>
            <a:lvl8pPr marL="3189485" indent="0">
              <a:buNone/>
              <a:defRPr sz="900"/>
            </a:lvl8pPr>
            <a:lvl9pPr marL="36451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142403"/>
      </p:ext>
    </p:extLst>
  </p:cSld>
  <p:clrMapOvr>
    <a:masterClrMapping/>
  </p:clrMapOvr>
  <p:transition xmlns:p14="http://schemas.microsoft.com/office/powerpoint/2010/main"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643" indent="0">
              <a:buNone/>
              <a:defRPr sz="2800"/>
            </a:lvl2pPr>
            <a:lvl3pPr marL="911282" indent="0">
              <a:buNone/>
              <a:defRPr sz="2400"/>
            </a:lvl3pPr>
            <a:lvl4pPr marL="1366922" indent="0">
              <a:buNone/>
              <a:defRPr sz="2000"/>
            </a:lvl4pPr>
            <a:lvl5pPr marL="1822565" indent="0">
              <a:buNone/>
              <a:defRPr sz="2000"/>
            </a:lvl5pPr>
            <a:lvl6pPr marL="2278204" indent="0">
              <a:buNone/>
              <a:defRPr sz="2000"/>
            </a:lvl6pPr>
            <a:lvl7pPr marL="2733843" indent="0">
              <a:buNone/>
              <a:defRPr sz="2000"/>
            </a:lvl7pPr>
            <a:lvl8pPr marL="3189485" indent="0">
              <a:buNone/>
              <a:defRPr sz="2000"/>
            </a:lvl8pPr>
            <a:lvl9pPr marL="36451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02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643" indent="0">
              <a:buNone/>
              <a:defRPr sz="1200"/>
            </a:lvl2pPr>
            <a:lvl3pPr marL="911282" indent="0">
              <a:buNone/>
              <a:defRPr sz="1000"/>
            </a:lvl3pPr>
            <a:lvl4pPr marL="1366922" indent="0">
              <a:buNone/>
              <a:defRPr sz="900"/>
            </a:lvl4pPr>
            <a:lvl5pPr marL="1822565" indent="0">
              <a:buNone/>
              <a:defRPr sz="900"/>
            </a:lvl5pPr>
            <a:lvl6pPr marL="2278204" indent="0">
              <a:buNone/>
              <a:defRPr sz="900"/>
            </a:lvl6pPr>
            <a:lvl7pPr marL="2733843" indent="0">
              <a:buNone/>
              <a:defRPr sz="900"/>
            </a:lvl7pPr>
            <a:lvl8pPr marL="3189485" indent="0">
              <a:buNone/>
              <a:defRPr sz="900"/>
            </a:lvl8pPr>
            <a:lvl9pPr marL="36451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220055"/>
      </p:ext>
    </p:extLst>
  </p:cSld>
  <p:clrMapOvr>
    <a:masterClrMapping/>
  </p:clrMapOvr>
  <p:transition xmlns:p14="http://schemas.microsoft.com/office/powerpoint/2010/main"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67297"/>
      </p:ext>
    </p:extLst>
  </p:cSld>
  <p:clrMapOvr>
    <a:masterClrMapping/>
  </p:clrMapOvr>
  <p:transition xmlns:p14="http://schemas.microsoft.com/office/powerpoint/2010/main"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251"/>
      </p:ext>
    </p:extLst>
  </p:cSld>
  <p:clrMapOvr>
    <a:masterClrMapping/>
  </p:clrMapOvr>
  <p:transition xmlns:p14="http://schemas.microsoft.com/office/powerpoint/2010/main"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16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48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645" tIns="45833" rIns="91645" bIns="458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677288"/>
      </p:ext>
    </p:extLst>
  </p:cSld>
  <p:clrMapOvr>
    <a:masterClrMapping/>
  </p:clrMapOvr>
  <p:transition xmlns:p14="http://schemas.microsoft.com/office/powerpoint/2010/main"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0025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285" tIns="45662" rIns="91285" bIns="4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980199"/>
      </p:ext>
    </p:extLst>
  </p:cSld>
  <p:clrMapOvr>
    <a:masterClrMapping/>
  </p:clrMapOvr>
  <p:transition xmlns:p14="http://schemas.microsoft.com/office/powerpoint/2010/main"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73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73" y="2907380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82" indent="0">
              <a:buNone/>
              <a:defRPr sz="1800"/>
            </a:lvl2pPr>
            <a:lvl3pPr marL="911561" indent="0">
              <a:buNone/>
              <a:defRPr sz="1600"/>
            </a:lvl3pPr>
            <a:lvl4pPr marL="1367342" indent="0">
              <a:buNone/>
              <a:defRPr sz="1400"/>
            </a:lvl4pPr>
            <a:lvl5pPr marL="1823125" indent="0">
              <a:buNone/>
              <a:defRPr sz="1400"/>
            </a:lvl5pPr>
            <a:lvl6pPr marL="2278904" indent="0">
              <a:buNone/>
              <a:defRPr sz="1400"/>
            </a:lvl6pPr>
            <a:lvl7pPr marL="2734683" indent="0">
              <a:buNone/>
              <a:defRPr sz="1400"/>
            </a:lvl7pPr>
            <a:lvl8pPr marL="3190465" indent="0">
              <a:buNone/>
              <a:defRPr sz="1400"/>
            </a:lvl8pPr>
            <a:lvl9pPr marL="36462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636787"/>
      </p:ext>
    </p:extLst>
  </p:cSld>
  <p:clrMapOvr>
    <a:masterClrMapping/>
  </p:clrMapOvr>
  <p:transition xmlns:p14="http://schemas.microsoft.com/office/powerpoint/2010/main"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86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6387"/>
      </p:ext>
    </p:extLst>
  </p:cSld>
  <p:clrMapOvr>
    <a:masterClrMapping/>
  </p:clrMapOvr>
  <p:transition xmlns:p14="http://schemas.microsoft.com/office/powerpoint/2010/main"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193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26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82" indent="0">
              <a:buNone/>
              <a:defRPr sz="2000" b="1"/>
            </a:lvl2pPr>
            <a:lvl3pPr marL="911561" indent="0">
              <a:buNone/>
              <a:defRPr sz="1800" b="1"/>
            </a:lvl3pPr>
            <a:lvl4pPr marL="1367342" indent="0">
              <a:buNone/>
              <a:defRPr sz="1600" b="1"/>
            </a:lvl4pPr>
            <a:lvl5pPr marL="1823125" indent="0">
              <a:buNone/>
              <a:defRPr sz="1600" b="1"/>
            </a:lvl5pPr>
            <a:lvl6pPr marL="2278904" indent="0">
              <a:buNone/>
              <a:defRPr sz="1600" b="1"/>
            </a:lvl6pPr>
            <a:lvl7pPr marL="2734683" indent="0">
              <a:buNone/>
              <a:defRPr sz="1600" b="1"/>
            </a:lvl7pPr>
            <a:lvl8pPr marL="3190465" indent="0">
              <a:buNone/>
              <a:defRPr sz="1600" b="1"/>
            </a:lvl8pPr>
            <a:lvl9pPr marL="36462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85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72" y="1534826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82" indent="0">
              <a:buNone/>
              <a:defRPr sz="2000" b="1"/>
            </a:lvl2pPr>
            <a:lvl3pPr marL="911561" indent="0">
              <a:buNone/>
              <a:defRPr sz="1800" b="1"/>
            </a:lvl3pPr>
            <a:lvl4pPr marL="1367342" indent="0">
              <a:buNone/>
              <a:defRPr sz="1600" b="1"/>
            </a:lvl4pPr>
            <a:lvl5pPr marL="1823125" indent="0">
              <a:buNone/>
              <a:defRPr sz="1600" b="1"/>
            </a:lvl5pPr>
            <a:lvl6pPr marL="2278904" indent="0">
              <a:buNone/>
              <a:defRPr sz="1600" b="1"/>
            </a:lvl6pPr>
            <a:lvl7pPr marL="2734683" indent="0">
              <a:buNone/>
              <a:defRPr sz="1600" b="1"/>
            </a:lvl7pPr>
            <a:lvl8pPr marL="3190465" indent="0">
              <a:buNone/>
              <a:defRPr sz="1600" b="1"/>
            </a:lvl8pPr>
            <a:lvl9pPr marL="36462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72" y="2174185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418"/>
      </p:ext>
    </p:extLst>
  </p:cSld>
  <p:clrMapOvr>
    <a:masterClrMapping/>
  </p:clrMapOvr>
  <p:transition xmlns:p14="http://schemas.microsoft.com/office/powerpoint/2010/main"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643"/>
      </p:ext>
    </p:extLst>
  </p:cSld>
  <p:clrMapOvr>
    <a:masterClrMapping/>
  </p:clrMapOvr>
  <p:transition xmlns:p14="http://schemas.microsoft.com/office/powerpoint/2010/main"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271433"/>
      </p:ext>
    </p:extLst>
  </p:cSld>
  <p:clrMapOvr>
    <a:masterClrMapping/>
  </p:clrMapOvr>
  <p:transition xmlns:p14="http://schemas.microsoft.com/office/powerpoint/2010/main"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02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27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782" indent="0">
              <a:buNone/>
              <a:defRPr sz="1200"/>
            </a:lvl2pPr>
            <a:lvl3pPr marL="911561" indent="0">
              <a:buNone/>
              <a:defRPr sz="1000"/>
            </a:lvl3pPr>
            <a:lvl4pPr marL="1367342" indent="0">
              <a:buNone/>
              <a:defRPr sz="900"/>
            </a:lvl4pPr>
            <a:lvl5pPr marL="1823125" indent="0">
              <a:buNone/>
              <a:defRPr sz="900"/>
            </a:lvl5pPr>
            <a:lvl6pPr marL="2278904" indent="0">
              <a:buNone/>
              <a:defRPr sz="900"/>
            </a:lvl6pPr>
            <a:lvl7pPr marL="2734683" indent="0">
              <a:buNone/>
              <a:defRPr sz="900"/>
            </a:lvl7pPr>
            <a:lvl8pPr marL="3190465" indent="0">
              <a:buNone/>
              <a:defRPr sz="900"/>
            </a:lvl8pPr>
            <a:lvl9pPr marL="36462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292180"/>
      </p:ext>
    </p:extLst>
  </p:cSld>
  <p:clrMapOvr>
    <a:masterClrMapping/>
  </p:clrMapOvr>
  <p:transition xmlns:p14="http://schemas.microsoft.com/office/powerpoint/2010/main"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782" indent="0">
              <a:buNone/>
              <a:defRPr sz="2800"/>
            </a:lvl2pPr>
            <a:lvl3pPr marL="911561" indent="0">
              <a:buNone/>
              <a:defRPr sz="2400"/>
            </a:lvl3pPr>
            <a:lvl4pPr marL="1367342" indent="0">
              <a:buNone/>
              <a:defRPr sz="2000"/>
            </a:lvl4pPr>
            <a:lvl5pPr marL="1823125" indent="0">
              <a:buNone/>
              <a:defRPr sz="2000"/>
            </a:lvl5pPr>
            <a:lvl6pPr marL="2278904" indent="0">
              <a:buNone/>
              <a:defRPr sz="2000"/>
            </a:lvl6pPr>
            <a:lvl7pPr marL="2734683" indent="0">
              <a:buNone/>
              <a:defRPr sz="2000"/>
            </a:lvl7pPr>
            <a:lvl8pPr marL="3190465" indent="0">
              <a:buNone/>
              <a:defRPr sz="2000"/>
            </a:lvl8pPr>
            <a:lvl9pPr marL="364624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799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782" indent="0">
              <a:buNone/>
              <a:defRPr sz="1200"/>
            </a:lvl2pPr>
            <a:lvl3pPr marL="911561" indent="0">
              <a:buNone/>
              <a:defRPr sz="1000"/>
            </a:lvl3pPr>
            <a:lvl4pPr marL="1367342" indent="0">
              <a:buNone/>
              <a:defRPr sz="900"/>
            </a:lvl4pPr>
            <a:lvl5pPr marL="1823125" indent="0">
              <a:buNone/>
              <a:defRPr sz="900"/>
            </a:lvl5pPr>
            <a:lvl6pPr marL="2278904" indent="0">
              <a:buNone/>
              <a:defRPr sz="900"/>
            </a:lvl6pPr>
            <a:lvl7pPr marL="2734683" indent="0">
              <a:buNone/>
              <a:defRPr sz="900"/>
            </a:lvl7pPr>
            <a:lvl8pPr marL="3190465" indent="0">
              <a:buNone/>
              <a:defRPr sz="900"/>
            </a:lvl8pPr>
            <a:lvl9pPr marL="36462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437973"/>
      </p:ext>
    </p:extLst>
  </p:cSld>
  <p:clrMapOvr>
    <a:masterClrMapping/>
  </p:clrMapOvr>
  <p:transition xmlns:p14="http://schemas.microsoft.com/office/powerpoint/2010/main"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9626"/>
      </p:ext>
    </p:extLst>
  </p:cSld>
  <p:clrMapOvr>
    <a:masterClrMapping/>
  </p:clrMapOvr>
  <p:transition xmlns:p14="http://schemas.microsoft.com/office/powerpoint/2010/main"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437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179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7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7" y="290679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285" indent="0">
              <a:buNone/>
              <a:defRPr sz="1800"/>
            </a:lvl2pPr>
            <a:lvl3pPr marL="906567" indent="0">
              <a:buNone/>
              <a:defRPr sz="1600"/>
            </a:lvl3pPr>
            <a:lvl4pPr marL="1359853" indent="0">
              <a:buNone/>
              <a:defRPr sz="1400"/>
            </a:lvl4pPr>
            <a:lvl5pPr marL="1813136" indent="0">
              <a:buNone/>
              <a:defRPr sz="1400"/>
            </a:lvl5pPr>
            <a:lvl6pPr marL="2266420" indent="0">
              <a:buNone/>
              <a:defRPr sz="1400"/>
            </a:lvl6pPr>
            <a:lvl7pPr marL="2719704" indent="0">
              <a:buNone/>
              <a:defRPr sz="1400"/>
            </a:lvl7pPr>
            <a:lvl8pPr marL="3172989" indent="0">
              <a:buNone/>
              <a:defRPr sz="1400"/>
            </a:lvl8pPr>
            <a:lvl9pPr marL="362627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5434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7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8060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4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285" indent="0">
              <a:buNone/>
              <a:defRPr sz="2000" b="1"/>
            </a:lvl2pPr>
            <a:lvl3pPr marL="906567" indent="0">
              <a:buNone/>
              <a:defRPr sz="1800" b="1"/>
            </a:lvl3pPr>
            <a:lvl4pPr marL="1359853" indent="0">
              <a:buNone/>
              <a:defRPr sz="1600" b="1"/>
            </a:lvl4pPr>
            <a:lvl5pPr marL="1813136" indent="0">
              <a:buNone/>
              <a:defRPr sz="1600" b="1"/>
            </a:lvl5pPr>
            <a:lvl6pPr marL="2266420" indent="0">
              <a:buNone/>
              <a:defRPr sz="1600" b="1"/>
            </a:lvl6pPr>
            <a:lvl7pPr marL="2719704" indent="0">
              <a:buNone/>
              <a:defRPr sz="1600" b="1"/>
            </a:lvl7pPr>
            <a:lvl8pPr marL="3172989" indent="0">
              <a:buNone/>
              <a:defRPr sz="1600" b="1"/>
            </a:lvl8pPr>
            <a:lvl9pPr marL="36262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84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285" indent="0">
              <a:buNone/>
              <a:defRPr sz="2000" b="1"/>
            </a:lvl2pPr>
            <a:lvl3pPr marL="906567" indent="0">
              <a:buNone/>
              <a:defRPr sz="1800" b="1"/>
            </a:lvl3pPr>
            <a:lvl4pPr marL="1359853" indent="0">
              <a:buNone/>
              <a:defRPr sz="1600" b="1"/>
            </a:lvl4pPr>
            <a:lvl5pPr marL="1813136" indent="0">
              <a:buNone/>
              <a:defRPr sz="1600" b="1"/>
            </a:lvl5pPr>
            <a:lvl6pPr marL="2266420" indent="0">
              <a:buNone/>
              <a:defRPr sz="1600" b="1"/>
            </a:lvl6pPr>
            <a:lvl7pPr marL="2719704" indent="0">
              <a:buNone/>
              <a:defRPr sz="1600" b="1"/>
            </a:lvl7pPr>
            <a:lvl8pPr marL="3172989" indent="0">
              <a:buNone/>
              <a:defRPr sz="1600" b="1"/>
            </a:lvl8pPr>
            <a:lvl9pPr marL="36262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757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458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7966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647542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4" y="14351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285" indent="0">
              <a:buNone/>
              <a:defRPr sz="1200"/>
            </a:lvl2pPr>
            <a:lvl3pPr marL="906567" indent="0">
              <a:buNone/>
              <a:defRPr sz="1000"/>
            </a:lvl3pPr>
            <a:lvl4pPr marL="1359853" indent="0">
              <a:buNone/>
              <a:defRPr sz="900"/>
            </a:lvl4pPr>
            <a:lvl5pPr marL="1813136" indent="0">
              <a:buNone/>
              <a:defRPr sz="900"/>
            </a:lvl5pPr>
            <a:lvl6pPr marL="2266420" indent="0">
              <a:buNone/>
              <a:defRPr sz="900"/>
            </a:lvl6pPr>
            <a:lvl7pPr marL="2719704" indent="0">
              <a:buNone/>
              <a:defRPr sz="900"/>
            </a:lvl7pPr>
            <a:lvl8pPr marL="3172989" indent="0">
              <a:buNone/>
              <a:defRPr sz="900"/>
            </a:lvl8pPr>
            <a:lvl9pPr marL="36262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37177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285" indent="0">
              <a:buNone/>
              <a:defRPr sz="2800"/>
            </a:lvl2pPr>
            <a:lvl3pPr marL="906567" indent="0">
              <a:buNone/>
              <a:defRPr sz="2400"/>
            </a:lvl3pPr>
            <a:lvl4pPr marL="1359853" indent="0">
              <a:buNone/>
              <a:defRPr sz="2000"/>
            </a:lvl4pPr>
            <a:lvl5pPr marL="1813136" indent="0">
              <a:buNone/>
              <a:defRPr sz="2000"/>
            </a:lvl5pPr>
            <a:lvl6pPr marL="2266420" indent="0">
              <a:buNone/>
              <a:defRPr sz="2000"/>
            </a:lvl6pPr>
            <a:lvl7pPr marL="2719704" indent="0">
              <a:buNone/>
              <a:defRPr sz="2000"/>
            </a:lvl7pPr>
            <a:lvl8pPr marL="3172989" indent="0">
              <a:buNone/>
              <a:defRPr sz="2000"/>
            </a:lvl8pPr>
            <a:lvl9pPr marL="362627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285" indent="0">
              <a:buNone/>
              <a:defRPr sz="1200"/>
            </a:lvl2pPr>
            <a:lvl3pPr marL="906567" indent="0">
              <a:buNone/>
              <a:defRPr sz="1000"/>
            </a:lvl3pPr>
            <a:lvl4pPr marL="1359853" indent="0">
              <a:buNone/>
              <a:defRPr sz="900"/>
            </a:lvl4pPr>
            <a:lvl5pPr marL="1813136" indent="0">
              <a:buNone/>
              <a:defRPr sz="900"/>
            </a:lvl5pPr>
            <a:lvl6pPr marL="2266420" indent="0">
              <a:buNone/>
              <a:defRPr sz="900"/>
            </a:lvl6pPr>
            <a:lvl7pPr marL="2719704" indent="0">
              <a:buNone/>
              <a:defRPr sz="900"/>
            </a:lvl7pPr>
            <a:lvl8pPr marL="3172989" indent="0">
              <a:buNone/>
              <a:defRPr sz="900"/>
            </a:lvl8pPr>
            <a:lvl9pPr marL="36262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187569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1341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7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8813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6928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9261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25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0557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34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66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474" tIns="45761" rIns="91474" bIns="4576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1598481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312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6" y="440698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6" y="290679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331" indent="0">
              <a:buNone/>
              <a:defRPr sz="1800"/>
            </a:lvl2pPr>
            <a:lvl3pPr marL="906660" indent="0">
              <a:buNone/>
              <a:defRPr sz="1600"/>
            </a:lvl3pPr>
            <a:lvl4pPr marL="1359992" indent="0">
              <a:buNone/>
              <a:defRPr sz="1400"/>
            </a:lvl4pPr>
            <a:lvl5pPr marL="1813321" indent="0">
              <a:buNone/>
              <a:defRPr sz="1400"/>
            </a:lvl5pPr>
            <a:lvl6pPr marL="2266652" indent="0">
              <a:buNone/>
              <a:defRPr sz="1400"/>
            </a:lvl6pPr>
            <a:lvl7pPr marL="2719983" indent="0">
              <a:buNone/>
              <a:defRPr sz="1400"/>
            </a:lvl7pPr>
            <a:lvl8pPr marL="3173314" indent="0">
              <a:buNone/>
              <a:defRPr sz="1400"/>
            </a:lvl8pPr>
            <a:lvl9pPr marL="362664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226393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91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91" y="2907398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943" indent="0">
              <a:buNone/>
              <a:defRPr sz="1800"/>
            </a:lvl2pPr>
            <a:lvl3pPr marL="909883" indent="0">
              <a:buNone/>
              <a:defRPr sz="1600"/>
            </a:lvl3pPr>
            <a:lvl4pPr marL="1364823" indent="0">
              <a:buNone/>
              <a:defRPr sz="1400"/>
            </a:lvl4pPr>
            <a:lvl5pPr marL="1819767" indent="0">
              <a:buNone/>
              <a:defRPr sz="1400"/>
            </a:lvl5pPr>
            <a:lvl6pPr marL="2274706" indent="0">
              <a:buNone/>
              <a:defRPr sz="1400"/>
            </a:lvl6pPr>
            <a:lvl7pPr marL="2729647" indent="0">
              <a:buNone/>
              <a:defRPr sz="1400"/>
            </a:lvl7pPr>
            <a:lvl8pPr marL="3184591" indent="0">
              <a:buNone/>
              <a:defRPr sz="1400"/>
            </a:lvl8pPr>
            <a:lvl9pPr marL="363952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668547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04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0502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44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43" indent="0">
              <a:buNone/>
              <a:defRPr sz="2000" b="1"/>
            </a:lvl2pPr>
            <a:lvl3pPr marL="909883" indent="0">
              <a:buNone/>
              <a:defRPr sz="1800" b="1"/>
            </a:lvl3pPr>
            <a:lvl4pPr marL="1364823" indent="0">
              <a:buNone/>
              <a:defRPr sz="1600" b="1"/>
            </a:lvl4pPr>
            <a:lvl5pPr marL="1819767" indent="0">
              <a:buNone/>
              <a:defRPr sz="1600" b="1"/>
            </a:lvl5pPr>
            <a:lvl6pPr marL="2274706" indent="0">
              <a:buNone/>
              <a:defRPr sz="1600" b="1"/>
            </a:lvl6pPr>
            <a:lvl7pPr marL="2729647" indent="0">
              <a:buNone/>
              <a:defRPr sz="1600" b="1"/>
            </a:lvl7pPr>
            <a:lvl8pPr marL="3184591" indent="0">
              <a:buNone/>
              <a:defRPr sz="1600" b="1"/>
            </a:lvl8pPr>
            <a:lvl9pPr marL="36395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03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90" y="1534844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43" indent="0">
              <a:buNone/>
              <a:defRPr sz="2000" b="1"/>
            </a:lvl2pPr>
            <a:lvl3pPr marL="909883" indent="0">
              <a:buNone/>
              <a:defRPr sz="1800" b="1"/>
            </a:lvl3pPr>
            <a:lvl4pPr marL="1364823" indent="0">
              <a:buNone/>
              <a:defRPr sz="1600" b="1"/>
            </a:lvl4pPr>
            <a:lvl5pPr marL="1819767" indent="0">
              <a:buNone/>
              <a:defRPr sz="1600" b="1"/>
            </a:lvl5pPr>
            <a:lvl6pPr marL="2274706" indent="0">
              <a:buNone/>
              <a:defRPr sz="1600" b="1"/>
            </a:lvl6pPr>
            <a:lvl7pPr marL="2729647" indent="0">
              <a:buNone/>
              <a:defRPr sz="1600" b="1"/>
            </a:lvl7pPr>
            <a:lvl8pPr marL="3184591" indent="0">
              <a:buNone/>
              <a:defRPr sz="1600" b="1"/>
            </a:lvl8pPr>
            <a:lvl9pPr marL="36395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90" y="2174203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6854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1437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290875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20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943" indent="0">
              <a:buNone/>
              <a:defRPr sz="1200"/>
            </a:lvl2pPr>
            <a:lvl3pPr marL="909883" indent="0">
              <a:buNone/>
              <a:defRPr sz="1000"/>
            </a:lvl3pPr>
            <a:lvl4pPr marL="1364823" indent="0">
              <a:buNone/>
              <a:defRPr sz="900"/>
            </a:lvl4pPr>
            <a:lvl5pPr marL="1819767" indent="0">
              <a:buNone/>
              <a:defRPr sz="900"/>
            </a:lvl5pPr>
            <a:lvl6pPr marL="2274706" indent="0">
              <a:buNone/>
              <a:defRPr sz="900"/>
            </a:lvl6pPr>
            <a:lvl7pPr marL="2729647" indent="0">
              <a:buNone/>
              <a:defRPr sz="900"/>
            </a:lvl7pPr>
            <a:lvl8pPr marL="3184591" indent="0">
              <a:buNone/>
              <a:defRPr sz="900"/>
            </a:lvl8pPr>
            <a:lvl9pPr marL="36395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335183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943" indent="0">
              <a:buNone/>
              <a:defRPr sz="2800"/>
            </a:lvl2pPr>
            <a:lvl3pPr marL="909883" indent="0">
              <a:buNone/>
              <a:defRPr sz="2400"/>
            </a:lvl3pPr>
            <a:lvl4pPr marL="1364823" indent="0">
              <a:buNone/>
              <a:defRPr sz="2000"/>
            </a:lvl4pPr>
            <a:lvl5pPr marL="1819767" indent="0">
              <a:buNone/>
              <a:defRPr sz="2000"/>
            </a:lvl5pPr>
            <a:lvl6pPr marL="2274706" indent="0">
              <a:buNone/>
              <a:defRPr sz="2000"/>
            </a:lvl6pPr>
            <a:lvl7pPr marL="2729647" indent="0">
              <a:buNone/>
              <a:defRPr sz="2000"/>
            </a:lvl7pPr>
            <a:lvl8pPr marL="3184591" indent="0">
              <a:buNone/>
              <a:defRPr sz="2000"/>
            </a:lvl8pPr>
            <a:lvl9pPr marL="363952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17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943" indent="0">
              <a:buNone/>
              <a:defRPr sz="1200"/>
            </a:lvl2pPr>
            <a:lvl3pPr marL="909883" indent="0">
              <a:buNone/>
              <a:defRPr sz="1000"/>
            </a:lvl3pPr>
            <a:lvl4pPr marL="1364823" indent="0">
              <a:buNone/>
              <a:defRPr sz="900"/>
            </a:lvl4pPr>
            <a:lvl5pPr marL="1819767" indent="0">
              <a:buNone/>
              <a:defRPr sz="900"/>
            </a:lvl5pPr>
            <a:lvl6pPr marL="2274706" indent="0">
              <a:buNone/>
              <a:defRPr sz="900"/>
            </a:lvl6pPr>
            <a:lvl7pPr marL="2729647" indent="0">
              <a:buNone/>
              <a:defRPr sz="900"/>
            </a:lvl7pPr>
            <a:lvl8pPr marL="3184591" indent="0">
              <a:buNone/>
              <a:defRPr sz="900"/>
            </a:lvl8pPr>
            <a:lvl9pPr marL="36395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069365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2333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4933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29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61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519" tIns="45781" rIns="91519" bIns="4578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562932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6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947"/>
      </p:ext>
    </p:extLst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4405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6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86" y="2907393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175" indent="0">
              <a:buNone/>
              <a:defRPr sz="1800"/>
            </a:lvl2pPr>
            <a:lvl3pPr marL="910349" indent="0">
              <a:buNone/>
              <a:defRPr sz="1600"/>
            </a:lvl3pPr>
            <a:lvl4pPr marL="1365522" indent="0">
              <a:buNone/>
              <a:defRPr sz="1400"/>
            </a:lvl4pPr>
            <a:lvl5pPr marL="1820699" indent="0">
              <a:buNone/>
              <a:defRPr sz="1400"/>
            </a:lvl5pPr>
            <a:lvl6pPr marL="2275871" indent="0">
              <a:buNone/>
              <a:defRPr sz="1400"/>
            </a:lvl6pPr>
            <a:lvl7pPr marL="2731045" indent="0">
              <a:buNone/>
              <a:defRPr sz="1400"/>
            </a:lvl7pPr>
            <a:lvl8pPr marL="3186221" indent="0">
              <a:buNone/>
              <a:defRPr sz="1400"/>
            </a:lvl8pPr>
            <a:lvl9pPr marL="36413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163687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599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6174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06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39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198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85" y="1534839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175" indent="0">
              <a:buNone/>
              <a:defRPr sz="2000" b="1"/>
            </a:lvl2pPr>
            <a:lvl3pPr marL="910349" indent="0">
              <a:buNone/>
              <a:defRPr sz="1800" b="1"/>
            </a:lvl3pPr>
            <a:lvl4pPr marL="1365522" indent="0">
              <a:buNone/>
              <a:defRPr sz="1600" b="1"/>
            </a:lvl4pPr>
            <a:lvl5pPr marL="1820699" indent="0">
              <a:buNone/>
              <a:defRPr sz="1600" b="1"/>
            </a:lvl5pPr>
            <a:lvl6pPr marL="2275871" indent="0">
              <a:buNone/>
              <a:defRPr sz="1600" b="1"/>
            </a:lvl6pPr>
            <a:lvl7pPr marL="2731045" indent="0">
              <a:buNone/>
              <a:defRPr sz="1600" b="1"/>
            </a:lvl7pPr>
            <a:lvl8pPr marL="3186221" indent="0">
              <a:buNone/>
              <a:defRPr sz="1600" b="1"/>
            </a:lvl8pPr>
            <a:lvl9pPr marL="36413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85" y="2174198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6651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744"/>
      </p:ext>
    </p:extLst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788812"/>
      </p:ext>
    </p:extLst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15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893604"/>
      </p:ext>
    </p:extLst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5175" indent="0">
              <a:buNone/>
              <a:defRPr sz="2800"/>
            </a:lvl2pPr>
            <a:lvl3pPr marL="910349" indent="0">
              <a:buNone/>
              <a:defRPr sz="2400"/>
            </a:lvl3pPr>
            <a:lvl4pPr marL="1365522" indent="0">
              <a:buNone/>
              <a:defRPr sz="2000"/>
            </a:lvl4pPr>
            <a:lvl5pPr marL="1820699" indent="0">
              <a:buNone/>
              <a:defRPr sz="2000"/>
            </a:lvl5pPr>
            <a:lvl6pPr marL="2275871" indent="0">
              <a:buNone/>
              <a:defRPr sz="2000"/>
            </a:lvl6pPr>
            <a:lvl7pPr marL="2731045" indent="0">
              <a:buNone/>
              <a:defRPr sz="2000"/>
            </a:lvl7pPr>
            <a:lvl8pPr marL="3186221" indent="0">
              <a:buNone/>
              <a:defRPr sz="2000"/>
            </a:lvl8pPr>
            <a:lvl9pPr marL="364139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12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5175" indent="0">
              <a:buNone/>
              <a:defRPr sz="1200"/>
            </a:lvl2pPr>
            <a:lvl3pPr marL="910349" indent="0">
              <a:buNone/>
              <a:defRPr sz="1000"/>
            </a:lvl3pPr>
            <a:lvl4pPr marL="1365522" indent="0">
              <a:buNone/>
              <a:defRPr sz="900"/>
            </a:lvl4pPr>
            <a:lvl5pPr marL="1820699" indent="0">
              <a:buNone/>
              <a:defRPr sz="900"/>
            </a:lvl5pPr>
            <a:lvl6pPr marL="2275871" indent="0">
              <a:buNone/>
              <a:defRPr sz="900"/>
            </a:lvl6pPr>
            <a:lvl7pPr marL="2731045" indent="0">
              <a:buNone/>
              <a:defRPr sz="900"/>
            </a:lvl7pPr>
            <a:lvl8pPr marL="3186221" indent="0">
              <a:buNone/>
              <a:defRPr sz="900"/>
            </a:lvl8pPr>
            <a:lvl9pPr marL="36413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01921"/>
      </p:ext>
    </p:extLst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0345"/>
      </p:ext>
    </p:extLst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775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31" indent="0">
              <a:buNone/>
              <a:defRPr sz="2000" b="1"/>
            </a:lvl2pPr>
            <a:lvl3pPr marL="906660" indent="0">
              <a:buNone/>
              <a:defRPr sz="1800" b="1"/>
            </a:lvl3pPr>
            <a:lvl4pPr marL="1359992" indent="0">
              <a:buNone/>
              <a:defRPr sz="1600" b="1"/>
            </a:lvl4pPr>
            <a:lvl5pPr marL="1813321" indent="0">
              <a:buNone/>
              <a:defRPr sz="1600" b="1"/>
            </a:lvl5pPr>
            <a:lvl6pPr marL="2266652" indent="0">
              <a:buNone/>
              <a:defRPr sz="1600" b="1"/>
            </a:lvl6pPr>
            <a:lvl7pPr marL="2719983" indent="0">
              <a:buNone/>
              <a:defRPr sz="1600" b="1"/>
            </a:lvl7pPr>
            <a:lvl8pPr marL="3173314" indent="0">
              <a:buNone/>
              <a:defRPr sz="1600" b="1"/>
            </a:lvl8pPr>
            <a:lvl9pPr marL="36266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8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31" indent="0">
              <a:buNone/>
              <a:defRPr sz="2000" b="1"/>
            </a:lvl2pPr>
            <a:lvl3pPr marL="906660" indent="0">
              <a:buNone/>
              <a:defRPr sz="1800" b="1"/>
            </a:lvl3pPr>
            <a:lvl4pPr marL="1359992" indent="0">
              <a:buNone/>
              <a:defRPr sz="1600" b="1"/>
            </a:lvl4pPr>
            <a:lvl5pPr marL="1813321" indent="0">
              <a:buNone/>
              <a:defRPr sz="1600" b="1"/>
            </a:lvl5pPr>
            <a:lvl6pPr marL="2266652" indent="0">
              <a:buNone/>
              <a:defRPr sz="1600" b="1"/>
            </a:lvl6pPr>
            <a:lvl7pPr marL="2719983" indent="0">
              <a:buNone/>
              <a:defRPr sz="1600" b="1"/>
            </a:lvl7pPr>
            <a:lvl8pPr marL="3173314" indent="0">
              <a:buNone/>
              <a:defRPr sz="1600" b="1"/>
            </a:lvl8pPr>
            <a:lvl9pPr marL="36266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9176"/>
      </p:ext>
    </p:extLst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52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84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12" tIns="45677" rIns="91312" bIns="4567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5658"/>
      </p:ext>
    </p:extLst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8348"/>
      </p:ext>
    </p:extLst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9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9" y="2907416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103" indent="0">
              <a:buNone/>
              <a:defRPr sz="1800"/>
            </a:lvl2pPr>
            <a:lvl3pPr marL="908208" indent="0">
              <a:buNone/>
              <a:defRPr sz="1600"/>
            </a:lvl3pPr>
            <a:lvl4pPr marL="1362310" indent="0">
              <a:buNone/>
              <a:defRPr sz="1400"/>
            </a:lvl4pPr>
            <a:lvl5pPr marL="1816415" indent="0">
              <a:buNone/>
              <a:defRPr sz="1400"/>
            </a:lvl5pPr>
            <a:lvl6pPr marL="2270517" indent="0">
              <a:buNone/>
              <a:defRPr sz="1400"/>
            </a:lvl6pPr>
            <a:lvl7pPr marL="2724620" indent="0">
              <a:buNone/>
              <a:defRPr sz="1400"/>
            </a:lvl7pPr>
            <a:lvl8pPr marL="3178724" indent="0">
              <a:buNone/>
              <a:defRPr sz="1400"/>
            </a:lvl8pPr>
            <a:lvl9pPr marL="36328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6618719"/>
      </p:ext>
    </p:extLst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22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3430"/>
      </p:ext>
    </p:extLst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62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03" indent="0">
              <a:buNone/>
              <a:defRPr sz="2000" b="1"/>
            </a:lvl2pPr>
            <a:lvl3pPr marL="908208" indent="0">
              <a:buNone/>
              <a:defRPr sz="1800" b="1"/>
            </a:lvl3pPr>
            <a:lvl4pPr marL="1362310" indent="0">
              <a:buNone/>
              <a:defRPr sz="1600" b="1"/>
            </a:lvl4pPr>
            <a:lvl5pPr marL="1816415" indent="0">
              <a:buNone/>
              <a:defRPr sz="1600" b="1"/>
            </a:lvl5pPr>
            <a:lvl6pPr marL="2270517" indent="0">
              <a:buNone/>
              <a:defRPr sz="1600" b="1"/>
            </a:lvl6pPr>
            <a:lvl7pPr marL="2724620" indent="0">
              <a:buNone/>
              <a:defRPr sz="1600" b="1"/>
            </a:lvl7pPr>
            <a:lvl8pPr marL="3178724" indent="0">
              <a:buNone/>
              <a:defRPr sz="1600" b="1"/>
            </a:lvl8pPr>
            <a:lvl9pPr marL="36328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21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8" y="1534862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03" indent="0">
              <a:buNone/>
              <a:defRPr sz="2000" b="1"/>
            </a:lvl2pPr>
            <a:lvl3pPr marL="908208" indent="0">
              <a:buNone/>
              <a:defRPr sz="1800" b="1"/>
            </a:lvl3pPr>
            <a:lvl4pPr marL="1362310" indent="0">
              <a:buNone/>
              <a:defRPr sz="1600" b="1"/>
            </a:lvl4pPr>
            <a:lvl5pPr marL="1816415" indent="0">
              <a:buNone/>
              <a:defRPr sz="1600" b="1"/>
            </a:lvl5pPr>
            <a:lvl6pPr marL="2270517" indent="0">
              <a:buNone/>
              <a:defRPr sz="1600" b="1"/>
            </a:lvl6pPr>
            <a:lvl7pPr marL="2724620" indent="0">
              <a:buNone/>
              <a:defRPr sz="1600" b="1"/>
            </a:lvl7pPr>
            <a:lvl8pPr marL="3178724" indent="0">
              <a:buNone/>
              <a:defRPr sz="1600" b="1"/>
            </a:lvl8pPr>
            <a:lvl9pPr marL="36328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8" y="2174221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8597"/>
      </p:ext>
    </p:extLst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4505"/>
      </p:ext>
    </p:extLst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50468"/>
      </p:ext>
    </p:extLst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8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103" indent="0">
              <a:buNone/>
              <a:defRPr sz="1200"/>
            </a:lvl2pPr>
            <a:lvl3pPr marL="908208" indent="0">
              <a:buNone/>
              <a:defRPr sz="1000"/>
            </a:lvl3pPr>
            <a:lvl4pPr marL="1362310" indent="0">
              <a:buNone/>
              <a:defRPr sz="900"/>
            </a:lvl4pPr>
            <a:lvl5pPr marL="1816415" indent="0">
              <a:buNone/>
              <a:defRPr sz="900"/>
            </a:lvl5pPr>
            <a:lvl6pPr marL="2270517" indent="0">
              <a:buNone/>
              <a:defRPr sz="900"/>
            </a:lvl6pPr>
            <a:lvl7pPr marL="2724620" indent="0">
              <a:buNone/>
              <a:defRPr sz="900"/>
            </a:lvl7pPr>
            <a:lvl8pPr marL="3178724" indent="0">
              <a:buNone/>
              <a:defRPr sz="900"/>
            </a:lvl8pPr>
            <a:lvl9pPr marL="36328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561204"/>
      </p:ext>
    </p:extLst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103" indent="0">
              <a:buNone/>
              <a:defRPr sz="2800"/>
            </a:lvl2pPr>
            <a:lvl3pPr marL="908208" indent="0">
              <a:buNone/>
              <a:defRPr sz="2400"/>
            </a:lvl3pPr>
            <a:lvl4pPr marL="1362310" indent="0">
              <a:buNone/>
              <a:defRPr sz="2000"/>
            </a:lvl4pPr>
            <a:lvl5pPr marL="1816415" indent="0">
              <a:buNone/>
              <a:defRPr sz="2000"/>
            </a:lvl5pPr>
            <a:lvl6pPr marL="2270517" indent="0">
              <a:buNone/>
              <a:defRPr sz="2000"/>
            </a:lvl6pPr>
            <a:lvl7pPr marL="2724620" indent="0">
              <a:buNone/>
              <a:defRPr sz="2000"/>
            </a:lvl7pPr>
            <a:lvl8pPr marL="3178724" indent="0">
              <a:buNone/>
              <a:defRPr sz="2000"/>
            </a:lvl8pPr>
            <a:lvl9pPr marL="363282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35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103" indent="0">
              <a:buNone/>
              <a:defRPr sz="1200"/>
            </a:lvl2pPr>
            <a:lvl3pPr marL="908208" indent="0">
              <a:buNone/>
              <a:defRPr sz="1000"/>
            </a:lvl3pPr>
            <a:lvl4pPr marL="1362310" indent="0">
              <a:buNone/>
              <a:defRPr sz="900"/>
            </a:lvl4pPr>
            <a:lvl5pPr marL="1816415" indent="0">
              <a:buNone/>
              <a:defRPr sz="900"/>
            </a:lvl5pPr>
            <a:lvl6pPr marL="2270517" indent="0">
              <a:buNone/>
              <a:defRPr sz="900"/>
            </a:lvl6pPr>
            <a:lvl7pPr marL="2724620" indent="0">
              <a:buNone/>
              <a:defRPr sz="900"/>
            </a:lvl7pPr>
            <a:lvl8pPr marL="3178724" indent="0">
              <a:buNone/>
              <a:defRPr sz="900"/>
            </a:lvl8pPr>
            <a:lvl9pPr marL="36328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643605"/>
      </p:ext>
    </p:extLst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823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474"/>
      </p:ext>
    </p:extLst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3055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48" tIns="45697" rIns="91348" bIns="4569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1761"/>
      </p:ext>
    </p:extLst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173"/>
      </p:ext>
    </p:extLst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90" y="440697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90" y="290679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3611" indent="0">
              <a:buNone/>
              <a:defRPr sz="1800"/>
            </a:lvl2pPr>
            <a:lvl3pPr marL="907217" indent="0">
              <a:buNone/>
              <a:defRPr sz="1600"/>
            </a:lvl3pPr>
            <a:lvl4pPr marL="1360827" indent="0">
              <a:buNone/>
              <a:defRPr sz="1400"/>
            </a:lvl4pPr>
            <a:lvl5pPr marL="1814437" indent="0">
              <a:buNone/>
              <a:defRPr sz="1400"/>
            </a:lvl5pPr>
            <a:lvl6pPr marL="2268045" indent="0">
              <a:buNone/>
              <a:defRPr sz="1400"/>
            </a:lvl6pPr>
            <a:lvl7pPr marL="2721654" indent="0">
              <a:buNone/>
              <a:defRPr sz="1400"/>
            </a:lvl7pPr>
            <a:lvl8pPr marL="3175264" indent="0">
              <a:buNone/>
              <a:defRPr sz="1400"/>
            </a:lvl8pPr>
            <a:lvl9pPr marL="362887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018242"/>
      </p:ext>
    </p:extLst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90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2051"/>
      </p:ext>
    </p:extLst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611" indent="0">
              <a:buNone/>
              <a:defRPr sz="2000" b="1"/>
            </a:lvl2pPr>
            <a:lvl3pPr marL="907217" indent="0">
              <a:buNone/>
              <a:defRPr sz="1800" b="1"/>
            </a:lvl3pPr>
            <a:lvl4pPr marL="1360827" indent="0">
              <a:buNone/>
              <a:defRPr sz="1600" b="1"/>
            </a:lvl4pPr>
            <a:lvl5pPr marL="1814437" indent="0">
              <a:buNone/>
              <a:defRPr sz="1600" b="1"/>
            </a:lvl5pPr>
            <a:lvl6pPr marL="2268045" indent="0">
              <a:buNone/>
              <a:defRPr sz="1600" b="1"/>
            </a:lvl6pPr>
            <a:lvl7pPr marL="2721654" indent="0">
              <a:buNone/>
              <a:defRPr sz="1600" b="1"/>
            </a:lvl7pPr>
            <a:lvl8pPr marL="3175264" indent="0">
              <a:buNone/>
              <a:defRPr sz="1600" b="1"/>
            </a:lvl8pPr>
            <a:lvl9pPr marL="36288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7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611" indent="0">
              <a:buNone/>
              <a:defRPr sz="2000" b="1"/>
            </a:lvl2pPr>
            <a:lvl3pPr marL="907217" indent="0">
              <a:buNone/>
              <a:defRPr sz="1800" b="1"/>
            </a:lvl3pPr>
            <a:lvl4pPr marL="1360827" indent="0">
              <a:buNone/>
              <a:defRPr sz="1600" b="1"/>
            </a:lvl4pPr>
            <a:lvl5pPr marL="1814437" indent="0">
              <a:buNone/>
              <a:defRPr sz="1600" b="1"/>
            </a:lvl5pPr>
            <a:lvl6pPr marL="2268045" indent="0">
              <a:buNone/>
              <a:defRPr sz="1600" b="1"/>
            </a:lvl6pPr>
            <a:lvl7pPr marL="2721654" indent="0">
              <a:buNone/>
              <a:defRPr sz="1600" b="1"/>
            </a:lvl7pPr>
            <a:lvl8pPr marL="3175264" indent="0">
              <a:buNone/>
              <a:defRPr sz="1600" b="1"/>
            </a:lvl8pPr>
            <a:lvl9pPr marL="36288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4678"/>
      </p:ext>
    </p:extLst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6741"/>
      </p:ext>
    </p:extLst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435906"/>
      </p:ext>
    </p:extLst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7" y="143517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611" indent="0">
              <a:buNone/>
              <a:defRPr sz="1200"/>
            </a:lvl2pPr>
            <a:lvl3pPr marL="907217" indent="0">
              <a:buNone/>
              <a:defRPr sz="1000"/>
            </a:lvl3pPr>
            <a:lvl4pPr marL="1360827" indent="0">
              <a:buNone/>
              <a:defRPr sz="900"/>
            </a:lvl4pPr>
            <a:lvl5pPr marL="1814437" indent="0">
              <a:buNone/>
              <a:defRPr sz="900"/>
            </a:lvl5pPr>
            <a:lvl6pPr marL="2268045" indent="0">
              <a:buNone/>
              <a:defRPr sz="900"/>
            </a:lvl6pPr>
            <a:lvl7pPr marL="2721654" indent="0">
              <a:buNone/>
              <a:defRPr sz="900"/>
            </a:lvl7pPr>
            <a:lvl8pPr marL="3175264" indent="0">
              <a:buNone/>
              <a:defRPr sz="900"/>
            </a:lvl8pPr>
            <a:lvl9pPr marL="36288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808867"/>
      </p:ext>
    </p:extLst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611" indent="0">
              <a:buNone/>
              <a:defRPr sz="2800"/>
            </a:lvl2pPr>
            <a:lvl3pPr marL="907217" indent="0">
              <a:buNone/>
              <a:defRPr sz="2400"/>
            </a:lvl3pPr>
            <a:lvl4pPr marL="1360827" indent="0">
              <a:buNone/>
              <a:defRPr sz="2000"/>
            </a:lvl4pPr>
            <a:lvl5pPr marL="1814437" indent="0">
              <a:buNone/>
              <a:defRPr sz="2000"/>
            </a:lvl5pPr>
            <a:lvl6pPr marL="2268045" indent="0">
              <a:buNone/>
              <a:defRPr sz="2000"/>
            </a:lvl6pPr>
            <a:lvl7pPr marL="2721654" indent="0">
              <a:buNone/>
              <a:defRPr sz="2000"/>
            </a:lvl7pPr>
            <a:lvl8pPr marL="3175264" indent="0">
              <a:buNone/>
              <a:defRPr sz="2000"/>
            </a:lvl8pPr>
            <a:lvl9pPr marL="362887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611" indent="0">
              <a:buNone/>
              <a:defRPr sz="1200"/>
            </a:lvl2pPr>
            <a:lvl3pPr marL="907217" indent="0">
              <a:buNone/>
              <a:defRPr sz="1000"/>
            </a:lvl3pPr>
            <a:lvl4pPr marL="1360827" indent="0">
              <a:buNone/>
              <a:defRPr sz="900"/>
            </a:lvl4pPr>
            <a:lvl5pPr marL="1814437" indent="0">
              <a:buNone/>
              <a:defRPr sz="900"/>
            </a:lvl5pPr>
            <a:lvl6pPr marL="2268045" indent="0">
              <a:buNone/>
              <a:defRPr sz="900"/>
            </a:lvl6pPr>
            <a:lvl7pPr marL="2721654" indent="0">
              <a:buNone/>
              <a:defRPr sz="900"/>
            </a:lvl7pPr>
            <a:lvl8pPr marL="3175264" indent="0">
              <a:buNone/>
              <a:defRPr sz="900"/>
            </a:lvl8pPr>
            <a:lvl9pPr marL="36288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0209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6445"/>
      </p:ext>
    </p:extLst>
  </p:cSld>
  <p:clrMapOvr>
    <a:masterClrMapping/>
  </p:clrMapOvr>
  <p:transition xmlns:p14="http://schemas.microsoft.com/office/powerpoint/2010/main"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6546"/>
      </p:ext>
    </p:extLst>
  </p:cSld>
  <p:clrMapOvr>
    <a:masterClrMapping/>
  </p:clrMapOvr>
  <p:transition xmlns:p14="http://schemas.microsoft.com/office/powerpoint/2010/main"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90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6456"/>
      </p:ext>
    </p:extLst>
  </p:cSld>
  <p:clrMapOvr>
    <a:masterClrMapping/>
  </p:clrMapOvr>
  <p:transition xmlns:p14="http://schemas.microsoft.com/office/powerpoint/2010/main"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46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78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66" tIns="45707" rIns="91366" bIns="4570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792174"/>
      </p:ext>
    </p:extLst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278"/>
      </p:ext>
    </p:extLst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3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3" y="2907410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385" indent="0">
              <a:buNone/>
              <a:defRPr sz="1800"/>
            </a:lvl2pPr>
            <a:lvl3pPr marL="908766" indent="0">
              <a:buNone/>
              <a:defRPr sz="1600"/>
            </a:lvl3pPr>
            <a:lvl4pPr marL="1363148" indent="0">
              <a:buNone/>
              <a:defRPr sz="1400"/>
            </a:lvl4pPr>
            <a:lvl5pPr marL="1817531" indent="0">
              <a:buNone/>
              <a:defRPr sz="1400"/>
            </a:lvl5pPr>
            <a:lvl6pPr marL="2271913" indent="0">
              <a:buNone/>
              <a:defRPr sz="1400"/>
            </a:lvl6pPr>
            <a:lvl7pPr marL="2726295" indent="0">
              <a:buNone/>
              <a:defRPr sz="1400"/>
            </a:lvl7pPr>
            <a:lvl8pPr marL="3180679" indent="0">
              <a:buNone/>
              <a:defRPr sz="1400"/>
            </a:lvl8pPr>
            <a:lvl9pPr marL="363505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601720"/>
      </p:ext>
    </p:extLst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6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166"/>
      </p:ext>
    </p:extLst>
  </p:cSld>
  <p:clrMapOvr>
    <a:masterClrMapping/>
  </p:clrMapOvr>
  <p:transition xmlns:p14="http://schemas.microsoft.com/office/powerpoint/2010/main"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56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385" indent="0">
              <a:buNone/>
              <a:defRPr sz="2000" b="1"/>
            </a:lvl2pPr>
            <a:lvl3pPr marL="908766" indent="0">
              <a:buNone/>
              <a:defRPr sz="1800" b="1"/>
            </a:lvl3pPr>
            <a:lvl4pPr marL="1363148" indent="0">
              <a:buNone/>
              <a:defRPr sz="1600" b="1"/>
            </a:lvl4pPr>
            <a:lvl5pPr marL="1817531" indent="0">
              <a:buNone/>
              <a:defRPr sz="1600" b="1"/>
            </a:lvl5pPr>
            <a:lvl6pPr marL="2271913" indent="0">
              <a:buNone/>
              <a:defRPr sz="1600" b="1"/>
            </a:lvl6pPr>
            <a:lvl7pPr marL="2726295" indent="0">
              <a:buNone/>
              <a:defRPr sz="1600" b="1"/>
            </a:lvl7pPr>
            <a:lvl8pPr marL="3180679" indent="0">
              <a:buNone/>
              <a:defRPr sz="1600" b="1"/>
            </a:lvl8pPr>
            <a:lvl9pPr marL="363505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15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2" y="1534856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385" indent="0">
              <a:buNone/>
              <a:defRPr sz="2000" b="1"/>
            </a:lvl2pPr>
            <a:lvl3pPr marL="908766" indent="0">
              <a:buNone/>
              <a:defRPr sz="1800" b="1"/>
            </a:lvl3pPr>
            <a:lvl4pPr marL="1363148" indent="0">
              <a:buNone/>
              <a:defRPr sz="1600" b="1"/>
            </a:lvl4pPr>
            <a:lvl5pPr marL="1817531" indent="0">
              <a:buNone/>
              <a:defRPr sz="1600" b="1"/>
            </a:lvl5pPr>
            <a:lvl6pPr marL="2271913" indent="0">
              <a:buNone/>
              <a:defRPr sz="1600" b="1"/>
            </a:lvl6pPr>
            <a:lvl7pPr marL="2726295" indent="0">
              <a:buNone/>
              <a:defRPr sz="1600" b="1"/>
            </a:lvl7pPr>
            <a:lvl8pPr marL="3180679" indent="0">
              <a:buNone/>
              <a:defRPr sz="1600" b="1"/>
            </a:lvl8pPr>
            <a:lvl9pPr marL="363505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2" y="2174215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7736"/>
      </p:ext>
    </p:extLst>
  </p:cSld>
  <p:clrMapOvr>
    <a:masterClrMapping/>
  </p:clrMapOvr>
  <p:transition xmlns:p14="http://schemas.microsoft.com/office/powerpoint/2010/main"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3057"/>
      </p:ext>
    </p:extLst>
  </p:cSld>
  <p:clrMapOvr>
    <a:masterClrMapping/>
  </p:clrMapOvr>
  <p:transition xmlns:p14="http://schemas.microsoft.com/office/powerpoint/2010/main"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08950"/>
      </p:ext>
    </p:extLst>
  </p:cSld>
  <p:clrMapOvr>
    <a:masterClrMapping/>
  </p:clrMapOvr>
  <p:transition xmlns:p14="http://schemas.microsoft.com/office/powerpoint/2010/main"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2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385" indent="0">
              <a:buNone/>
              <a:defRPr sz="1200"/>
            </a:lvl2pPr>
            <a:lvl3pPr marL="908766" indent="0">
              <a:buNone/>
              <a:defRPr sz="1000"/>
            </a:lvl3pPr>
            <a:lvl4pPr marL="1363148" indent="0">
              <a:buNone/>
              <a:defRPr sz="900"/>
            </a:lvl4pPr>
            <a:lvl5pPr marL="1817531" indent="0">
              <a:buNone/>
              <a:defRPr sz="900"/>
            </a:lvl5pPr>
            <a:lvl6pPr marL="2271913" indent="0">
              <a:buNone/>
              <a:defRPr sz="900"/>
            </a:lvl6pPr>
            <a:lvl7pPr marL="2726295" indent="0">
              <a:buNone/>
              <a:defRPr sz="900"/>
            </a:lvl7pPr>
            <a:lvl8pPr marL="3180679" indent="0">
              <a:buNone/>
              <a:defRPr sz="900"/>
            </a:lvl8pPr>
            <a:lvl9pPr marL="363505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220703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3" y="143518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331" indent="0">
              <a:buNone/>
              <a:defRPr sz="1200"/>
            </a:lvl2pPr>
            <a:lvl3pPr marL="906660" indent="0">
              <a:buNone/>
              <a:defRPr sz="1000"/>
            </a:lvl3pPr>
            <a:lvl4pPr marL="1359992" indent="0">
              <a:buNone/>
              <a:defRPr sz="900"/>
            </a:lvl4pPr>
            <a:lvl5pPr marL="1813321" indent="0">
              <a:buNone/>
              <a:defRPr sz="900"/>
            </a:lvl5pPr>
            <a:lvl6pPr marL="2266652" indent="0">
              <a:buNone/>
              <a:defRPr sz="900"/>
            </a:lvl6pPr>
            <a:lvl7pPr marL="2719983" indent="0">
              <a:buNone/>
              <a:defRPr sz="900"/>
            </a:lvl7pPr>
            <a:lvl8pPr marL="3173314" indent="0">
              <a:buNone/>
              <a:defRPr sz="900"/>
            </a:lvl8pPr>
            <a:lvl9pPr marL="3626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8501"/>
      </p:ext>
    </p:extLst>
  </p:cSld>
  <p:clrMapOvr>
    <a:masterClrMapping/>
  </p:clrMapOvr>
  <p:transition xmlns:p14="http://schemas.microsoft.com/office/powerpoint/2010/main"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385" indent="0">
              <a:buNone/>
              <a:defRPr sz="2800"/>
            </a:lvl2pPr>
            <a:lvl3pPr marL="908766" indent="0">
              <a:buNone/>
              <a:defRPr sz="2400"/>
            </a:lvl3pPr>
            <a:lvl4pPr marL="1363148" indent="0">
              <a:buNone/>
              <a:defRPr sz="2000"/>
            </a:lvl4pPr>
            <a:lvl5pPr marL="1817531" indent="0">
              <a:buNone/>
              <a:defRPr sz="2000"/>
            </a:lvl5pPr>
            <a:lvl6pPr marL="2271913" indent="0">
              <a:buNone/>
              <a:defRPr sz="2000"/>
            </a:lvl6pPr>
            <a:lvl7pPr marL="2726295" indent="0">
              <a:buNone/>
              <a:defRPr sz="2000"/>
            </a:lvl7pPr>
            <a:lvl8pPr marL="3180679" indent="0">
              <a:buNone/>
              <a:defRPr sz="2000"/>
            </a:lvl8pPr>
            <a:lvl9pPr marL="3635058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29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385" indent="0">
              <a:buNone/>
              <a:defRPr sz="1200"/>
            </a:lvl2pPr>
            <a:lvl3pPr marL="908766" indent="0">
              <a:buNone/>
              <a:defRPr sz="1000"/>
            </a:lvl3pPr>
            <a:lvl4pPr marL="1363148" indent="0">
              <a:buNone/>
              <a:defRPr sz="900"/>
            </a:lvl4pPr>
            <a:lvl5pPr marL="1817531" indent="0">
              <a:buNone/>
              <a:defRPr sz="900"/>
            </a:lvl5pPr>
            <a:lvl6pPr marL="2271913" indent="0">
              <a:buNone/>
              <a:defRPr sz="900"/>
            </a:lvl6pPr>
            <a:lvl7pPr marL="2726295" indent="0">
              <a:buNone/>
              <a:defRPr sz="900"/>
            </a:lvl7pPr>
            <a:lvl8pPr marL="3180679" indent="0">
              <a:buNone/>
              <a:defRPr sz="900"/>
            </a:lvl8pPr>
            <a:lvl9pPr marL="363505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145246"/>
      </p:ext>
    </p:extLst>
  </p:cSld>
  <p:clrMapOvr>
    <a:masterClrMapping/>
  </p:clrMapOvr>
  <p:transition xmlns:p14="http://schemas.microsoft.com/office/powerpoint/2010/main"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5868"/>
      </p:ext>
    </p:extLst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5979"/>
      </p:ext>
    </p:extLst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919" y="2501844"/>
            <a:ext cx="6400164" cy="1752671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165" y="365876"/>
            <a:ext cx="7773672" cy="114194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384" tIns="45717" rIns="91384" bIns="4571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276894"/>
      </p:ext>
    </p:extLst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6778"/>
      </p:ext>
    </p:extLst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4407124"/>
            <a:ext cx="7773672" cy="1361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1" y="2907408"/>
            <a:ext cx="7773672" cy="14997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477" indent="0">
              <a:buNone/>
              <a:defRPr sz="1800"/>
            </a:lvl2pPr>
            <a:lvl3pPr marL="908952" indent="0">
              <a:buNone/>
              <a:defRPr sz="1600"/>
            </a:lvl3pPr>
            <a:lvl4pPr marL="1363426" indent="0">
              <a:buNone/>
              <a:defRPr sz="1400"/>
            </a:lvl4pPr>
            <a:lvl5pPr marL="1817904" indent="0">
              <a:buNone/>
              <a:defRPr sz="1400"/>
            </a:lvl5pPr>
            <a:lvl6pPr marL="2272378" indent="0">
              <a:buNone/>
              <a:defRPr sz="1400"/>
            </a:lvl6pPr>
            <a:lvl7pPr marL="2726854" indent="0">
              <a:buNone/>
              <a:defRPr sz="1400"/>
            </a:lvl7pPr>
            <a:lvl8pPr marL="3181331" indent="0">
              <a:buNone/>
              <a:defRPr sz="1400"/>
            </a:lvl8pPr>
            <a:lvl9pPr marL="363580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239031"/>
      </p:ext>
    </p:extLst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17" y="1221462"/>
            <a:ext cx="4076011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4" y="1221462"/>
            <a:ext cx="4077600" cy="52230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9522"/>
      </p:ext>
    </p:extLst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5211"/>
            <a:ext cx="8228328" cy="1141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6" y="1534854"/>
            <a:ext cx="403944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77" indent="0">
              <a:buNone/>
              <a:defRPr sz="2000" b="1"/>
            </a:lvl2pPr>
            <a:lvl3pPr marL="908952" indent="0">
              <a:buNone/>
              <a:defRPr sz="1800" b="1"/>
            </a:lvl3pPr>
            <a:lvl4pPr marL="1363426" indent="0">
              <a:buNone/>
              <a:defRPr sz="1600" b="1"/>
            </a:lvl4pPr>
            <a:lvl5pPr marL="1817904" indent="0">
              <a:buNone/>
              <a:defRPr sz="1600" b="1"/>
            </a:lvl5pPr>
            <a:lvl6pPr marL="2272378" indent="0">
              <a:buNone/>
              <a:defRPr sz="1600" b="1"/>
            </a:lvl6pPr>
            <a:lvl7pPr marL="2726854" indent="0">
              <a:buNone/>
              <a:defRPr sz="1600" b="1"/>
            </a:lvl7pPr>
            <a:lvl8pPr marL="3181331" indent="0">
              <a:buNone/>
              <a:defRPr sz="1600" b="1"/>
            </a:lvl8pPr>
            <a:lvl9pPr marL="3635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6" y="2174213"/>
            <a:ext cx="403944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00" y="1534854"/>
            <a:ext cx="4041038" cy="6393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77" indent="0">
              <a:buNone/>
              <a:defRPr sz="2000" b="1"/>
            </a:lvl2pPr>
            <a:lvl3pPr marL="908952" indent="0">
              <a:buNone/>
              <a:defRPr sz="1800" b="1"/>
            </a:lvl3pPr>
            <a:lvl4pPr marL="1363426" indent="0">
              <a:buNone/>
              <a:defRPr sz="1600" b="1"/>
            </a:lvl4pPr>
            <a:lvl5pPr marL="1817904" indent="0">
              <a:buNone/>
              <a:defRPr sz="1600" b="1"/>
            </a:lvl5pPr>
            <a:lvl6pPr marL="2272378" indent="0">
              <a:buNone/>
              <a:defRPr sz="1600" b="1"/>
            </a:lvl6pPr>
            <a:lvl7pPr marL="2726854" indent="0">
              <a:buNone/>
              <a:defRPr sz="1600" b="1"/>
            </a:lvl7pPr>
            <a:lvl8pPr marL="3181331" indent="0">
              <a:buNone/>
              <a:defRPr sz="1600" b="1"/>
            </a:lvl8pPr>
            <a:lvl9pPr marL="3635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00" y="2174213"/>
            <a:ext cx="4041038" cy="395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8063"/>
      </p:ext>
    </p:extLst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3271"/>
      </p:ext>
    </p:extLst>
  </p:cSld>
  <p:clrMapOvr>
    <a:masterClrMapping/>
  </p:clrMapOvr>
  <p:transition xmlns:p14="http://schemas.microsoft.com/office/powerpoint/2010/main"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4316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331" indent="0">
              <a:buNone/>
              <a:defRPr sz="2800"/>
            </a:lvl2pPr>
            <a:lvl3pPr marL="906660" indent="0">
              <a:buNone/>
              <a:defRPr sz="2400"/>
            </a:lvl3pPr>
            <a:lvl4pPr marL="1359992" indent="0">
              <a:buNone/>
              <a:defRPr sz="2000"/>
            </a:lvl4pPr>
            <a:lvl5pPr marL="1813321" indent="0">
              <a:buNone/>
              <a:defRPr sz="2000"/>
            </a:lvl5pPr>
            <a:lvl6pPr marL="2266652" indent="0">
              <a:buNone/>
              <a:defRPr sz="2000"/>
            </a:lvl6pPr>
            <a:lvl7pPr marL="2719983" indent="0">
              <a:buNone/>
              <a:defRPr sz="2000"/>
            </a:lvl7pPr>
            <a:lvl8pPr marL="3173314" indent="0">
              <a:buNone/>
              <a:defRPr sz="2000"/>
            </a:lvl8pPr>
            <a:lvl9pPr marL="362664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331" indent="0">
              <a:buNone/>
              <a:defRPr sz="1200"/>
            </a:lvl2pPr>
            <a:lvl3pPr marL="906660" indent="0">
              <a:buNone/>
              <a:defRPr sz="1000"/>
            </a:lvl3pPr>
            <a:lvl4pPr marL="1359992" indent="0">
              <a:buNone/>
              <a:defRPr sz="900"/>
            </a:lvl4pPr>
            <a:lvl5pPr marL="1813321" indent="0">
              <a:buNone/>
              <a:defRPr sz="900"/>
            </a:lvl5pPr>
            <a:lvl6pPr marL="2266652" indent="0">
              <a:buNone/>
              <a:defRPr sz="900"/>
            </a:lvl6pPr>
            <a:lvl7pPr marL="2719983" indent="0">
              <a:buNone/>
              <a:defRPr sz="900"/>
            </a:lvl7pPr>
            <a:lvl8pPr marL="3173314" indent="0">
              <a:buNone/>
              <a:defRPr sz="900"/>
            </a:lvl8pPr>
            <a:lvl9pPr marL="3626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1289"/>
      </p:ext>
    </p:extLst>
  </p:cSld>
  <p:clrMapOvr>
    <a:masterClrMapping/>
  </p:clrMapOvr>
  <p:transition xmlns:p14="http://schemas.microsoft.com/office/powerpoint/2010/main"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630"/>
            <a:ext cx="3007727" cy="116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54" y="273556"/>
            <a:ext cx="5110910" cy="58528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4634"/>
            <a:ext cx="3007727" cy="4691814"/>
          </a:xfrm>
        </p:spPr>
        <p:txBody>
          <a:bodyPr/>
          <a:lstStyle>
            <a:lvl1pPr marL="0" indent="0">
              <a:buNone/>
              <a:defRPr sz="1400"/>
            </a:lvl1pPr>
            <a:lvl2pPr marL="454477" indent="0">
              <a:buNone/>
              <a:defRPr sz="1200"/>
            </a:lvl2pPr>
            <a:lvl3pPr marL="908952" indent="0">
              <a:buNone/>
              <a:defRPr sz="1000"/>
            </a:lvl3pPr>
            <a:lvl4pPr marL="1363426" indent="0">
              <a:buNone/>
              <a:defRPr sz="900"/>
            </a:lvl4pPr>
            <a:lvl5pPr marL="1817904" indent="0">
              <a:buNone/>
              <a:defRPr sz="900"/>
            </a:lvl5pPr>
            <a:lvl6pPr marL="2272378" indent="0">
              <a:buNone/>
              <a:defRPr sz="900"/>
            </a:lvl6pPr>
            <a:lvl7pPr marL="2726854" indent="0">
              <a:buNone/>
              <a:defRPr sz="900"/>
            </a:lvl7pPr>
            <a:lvl8pPr marL="3181331" indent="0">
              <a:buNone/>
              <a:defRPr sz="900"/>
            </a:lvl8pPr>
            <a:lvl9pPr marL="36358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763922"/>
      </p:ext>
    </p:extLst>
  </p:cSld>
  <p:clrMapOvr>
    <a:masterClrMapping/>
  </p:clrMapOvr>
  <p:transition xmlns:p14="http://schemas.microsoft.com/office/powerpoint/2010/main"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1" y="4799964"/>
            <a:ext cx="5487672" cy="567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1" y="612322"/>
            <a:ext cx="5487672" cy="4114481"/>
          </a:xfrm>
        </p:spPr>
        <p:txBody>
          <a:bodyPr/>
          <a:lstStyle>
            <a:lvl1pPr marL="0" indent="0">
              <a:buNone/>
              <a:defRPr sz="3200"/>
            </a:lvl1pPr>
            <a:lvl2pPr marL="454477" indent="0">
              <a:buNone/>
              <a:defRPr sz="2800"/>
            </a:lvl2pPr>
            <a:lvl3pPr marL="908952" indent="0">
              <a:buNone/>
              <a:defRPr sz="2400"/>
            </a:lvl3pPr>
            <a:lvl4pPr marL="1363426" indent="0">
              <a:buNone/>
              <a:defRPr sz="2000"/>
            </a:lvl4pPr>
            <a:lvl5pPr marL="1817904" indent="0">
              <a:buNone/>
              <a:defRPr sz="2000"/>
            </a:lvl5pPr>
            <a:lvl6pPr marL="2272378" indent="0">
              <a:buNone/>
              <a:defRPr sz="2000"/>
            </a:lvl6pPr>
            <a:lvl7pPr marL="2726854" indent="0">
              <a:buNone/>
              <a:defRPr sz="2000"/>
            </a:lvl7pPr>
            <a:lvl8pPr marL="3181331" indent="0">
              <a:buNone/>
              <a:defRPr sz="2000"/>
            </a:lvl8pPr>
            <a:lvl9pPr marL="363580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1" y="5367827"/>
            <a:ext cx="5487672" cy="804765"/>
          </a:xfrm>
        </p:spPr>
        <p:txBody>
          <a:bodyPr/>
          <a:lstStyle>
            <a:lvl1pPr marL="0" indent="0">
              <a:buNone/>
              <a:defRPr sz="1400"/>
            </a:lvl1pPr>
            <a:lvl2pPr marL="454477" indent="0">
              <a:buNone/>
              <a:defRPr sz="1200"/>
            </a:lvl2pPr>
            <a:lvl3pPr marL="908952" indent="0">
              <a:buNone/>
              <a:defRPr sz="1000"/>
            </a:lvl3pPr>
            <a:lvl4pPr marL="1363426" indent="0">
              <a:buNone/>
              <a:defRPr sz="900"/>
            </a:lvl4pPr>
            <a:lvl5pPr marL="1817904" indent="0">
              <a:buNone/>
              <a:defRPr sz="900"/>
            </a:lvl5pPr>
            <a:lvl6pPr marL="2272378" indent="0">
              <a:buNone/>
              <a:defRPr sz="900"/>
            </a:lvl6pPr>
            <a:lvl7pPr marL="2726854" indent="0">
              <a:buNone/>
              <a:defRPr sz="900"/>
            </a:lvl7pPr>
            <a:lvl8pPr marL="3181331" indent="0">
              <a:buNone/>
              <a:defRPr sz="900"/>
            </a:lvl8pPr>
            <a:lvl9pPr marL="36358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56183"/>
      </p:ext>
    </p:extLst>
  </p:cSld>
  <p:clrMapOvr>
    <a:masterClrMapping/>
  </p:clrMapOvr>
  <p:transition xmlns:p14="http://schemas.microsoft.com/office/powerpoint/2010/main"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9070"/>
      </p:ext>
    </p:extLst>
  </p:cSld>
  <p:clrMapOvr>
    <a:masterClrMapping/>
  </p:clrMapOvr>
  <p:transition xmlns:p14="http://schemas.microsoft.com/office/powerpoint/2010/main"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229" y="248109"/>
            <a:ext cx="2206515" cy="619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17" y="248109"/>
            <a:ext cx="6471700" cy="619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9681"/>
      </p:ext>
    </p:extLst>
  </p:cSld>
  <p:clrMapOvr>
    <a:masterClrMapping/>
  </p:clrMapOvr>
  <p:transition xmlns:p14="http://schemas.microsoft.com/office/powerpoint/2010/main"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1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1456" tIns="45753" rIns="91456" bIns="457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749159"/>
      </p:ext>
    </p:extLst>
  </p:cSld>
  <p:clrMapOvr>
    <a:masterClrMapping/>
  </p:clrMapOvr>
  <p:transition xmlns:p14="http://schemas.microsoft.com/office/powerpoint/2010/main"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3257"/>
      </p:ext>
    </p:extLst>
  </p:cSld>
  <p:clrMapOvr>
    <a:masterClrMapping/>
  </p:clrMapOvr>
  <p:transition xmlns:p14="http://schemas.microsoft.com/office/powerpoint/2010/main"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8" y="440696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8" y="290677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168" indent="0">
              <a:buNone/>
              <a:defRPr sz="1800"/>
            </a:lvl2pPr>
            <a:lvl3pPr marL="908333" indent="0">
              <a:buNone/>
              <a:defRPr sz="1600"/>
            </a:lvl3pPr>
            <a:lvl4pPr marL="1362502" indent="0">
              <a:buNone/>
              <a:defRPr sz="1400"/>
            </a:lvl4pPr>
            <a:lvl5pPr marL="1816667" indent="0">
              <a:buNone/>
              <a:defRPr sz="1400"/>
            </a:lvl5pPr>
            <a:lvl6pPr marL="2270834" indent="0">
              <a:buNone/>
              <a:defRPr sz="1400"/>
            </a:lvl6pPr>
            <a:lvl7pPr marL="2725001" indent="0">
              <a:buNone/>
              <a:defRPr sz="1400"/>
            </a:lvl7pPr>
            <a:lvl8pPr marL="3179169" indent="0">
              <a:buNone/>
              <a:defRPr sz="1400"/>
            </a:lvl8pPr>
            <a:lvl9pPr marL="363333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474396"/>
      </p:ext>
    </p:extLst>
  </p:cSld>
  <p:clrMapOvr>
    <a:masterClrMapping/>
  </p:clrMapOvr>
  <p:transition xmlns:p14="http://schemas.microsoft.com/office/powerpoint/2010/main"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78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963"/>
      </p:ext>
    </p:extLst>
  </p:cSld>
  <p:clrMapOvr>
    <a:masterClrMapping/>
  </p:clrMapOvr>
  <p:transition xmlns:p14="http://schemas.microsoft.com/office/powerpoint/2010/main"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65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68" indent="0">
              <a:buNone/>
              <a:defRPr sz="2000" b="1"/>
            </a:lvl2pPr>
            <a:lvl3pPr marL="908333" indent="0">
              <a:buNone/>
              <a:defRPr sz="1800" b="1"/>
            </a:lvl3pPr>
            <a:lvl4pPr marL="1362502" indent="0">
              <a:buNone/>
              <a:defRPr sz="1600" b="1"/>
            </a:lvl4pPr>
            <a:lvl5pPr marL="1816667" indent="0">
              <a:buNone/>
              <a:defRPr sz="1600" b="1"/>
            </a:lvl5pPr>
            <a:lvl6pPr marL="2270834" indent="0">
              <a:buNone/>
              <a:defRPr sz="1600" b="1"/>
            </a:lvl6pPr>
            <a:lvl7pPr marL="2725001" indent="0">
              <a:buNone/>
              <a:defRPr sz="1600" b="1"/>
            </a:lvl7pPr>
            <a:lvl8pPr marL="3179169" indent="0">
              <a:buNone/>
              <a:defRPr sz="1600" b="1"/>
            </a:lvl8pPr>
            <a:lvl9pPr marL="36333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65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168" indent="0">
              <a:buNone/>
              <a:defRPr sz="2000" b="1"/>
            </a:lvl2pPr>
            <a:lvl3pPr marL="908333" indent="0">
              <a:buNone/>
              <a:defRPr sz="1800" b="1"/>
            </a:lvl3pPr>
            <a:lvl4pPr marL="1362502" indent="0">
              <a:buNone/>
              <a:defRPr sz="1600" b="1"/>
            </a:lvl4pPr>
            <a:lvl5pPr marL="1816667" indent="0">
              <a:buNone/>
              <a:defRPr sz="1600" b="1"/>
            </a:lvl5pPr>
            <a:lvl6pPr marL="2270834" indent="0">
              <a:buNone/>
              <a:defRPr sz="1600" b="1"/>
            </a:lvl6pPr>
            <a:lvl7pPr marL="2725001" indent="0">
              <a:buNone/>
              <a:defRPr sz="1600" b="1"/>
            </a:lvl7pPr>
            <a:lvl8pPr marL="3179169" indent="0">
              <a:buNone/>
              <a:defRPr sz="1600" b="1"/>
            </a:lvl8pPr>
            <a:lvl9pPr marL="36333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37330"/>
      </p:ext>
    </p:extLst>
  </p:cSld>
  <p:clrMapOvr>
    <a:masterClrMapping/>
  </p:clrMapOvr>
  <p:transition xmlns:p14="http://schemas.microsoft.com/office/powerpoint/2010/main"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8419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3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5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6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7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6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8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7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F4BF98B2-4C88-D04D-B303-2A3904377E3A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33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666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59992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332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477" indent="-38047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696" indent="-24154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5118" indent="-2336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5060" indent="-224181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9694" indent="-224181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3684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7018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90347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3676" indent="-22666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31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660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992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321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652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983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314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643" algn="l" defTabSz="45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54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06" tIns="44092" rIns="89806" bIns="44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46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57" y="6398398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50" tIns="45350" rIns="45350" bIns="4535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47C9314C-83D7-184A-9DB9-258B9184E32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350" tIns="45350" rIns="45350" bIns="45350" anchor="ctr">
            <a:spAutoFit/>
          </a:bodyPr>
          <a:lstStyle/>
          <a:p>
            <a:pPr defTabSz="902897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24157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ransition xmlns:p14="http://schemas.microsoft.com/office/powerpoint/2010/main" spd="med"/>
  <p:txStyles>
    <p:titleStyle>
      <a:lvl1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289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477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952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3426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7904" algn="l" defTabSz="90737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583" indent="-378583" algn="l" defTabSz="90289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3406" indent="-237607" algn="l" defTabSz="90289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4166" indent="-231271" algn="l" defTabSz="90289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4030" indent="-220182" algn="l" defTabSz="90289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9903" indent="-221762" algn="l" defTabSz="90289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7814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2289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6763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1238" indent="-227239" algn="l" defTabSz="90737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477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952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26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904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378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854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331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803" algn="l" defTabSz="45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55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78" tIns="44132" rIns="89878" bIns="44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47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3058" y="6398399"/>
            <a:ext cx="618397" cy="28946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90" tIns="45390" rIns="45390" bIns="4539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B303FEB0-C507-1E40-A7C8-5A36879300CC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276131" y="6388857"/>
            <a:ext cx="1691449" cy="28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390" tIns="45390" rIns="45390" bIns="45390" anchor="ctr">
            <a:spAutoFit/>
          </a:bodyPr>
          <a:lstStyle/>
          <a:p>
            <a:r>
              <a:rPr lang="en-US" sz="1400" b="0">
                <a:solidFill>
                  <a:srgbClr val="660033"/>
                </a:solidFill>
              </a:rPr>
              <a:t>Adapted From CMU</a:t>
            </a:r>
          </a:p>
        </p:txBody>
      </p:sp>
    </p:spTree>
    <p:extLst>
      <p:ext uri="{BB962C8B-B14F-4D97-AF65-F5344CB8AC3E}">
        <p14:creationId xmlns:p14="http://schemas.microsoft.com/office/powerpoint/2010/main" val="9315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5pPr>
      <a:lvl6pPr marL="454168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6pPr>
      <a:lvl7pPr marL="908333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7pPr>
      <a:lvl8pPr marL="1362502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8pPr>
      <a:lvl9pPr marL="181666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9pPr>
    </p:titleStyle>
    <p:bodyStyle>
      <a:lvl1pPr marL="381714" indent="-381714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38084" indent="-243915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37218" indent="-235998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08" charset="-128"/>
        </a:defRPr>
      </a:lvl3pPr>
      <a:lvl4pPr marL="1588621" indent="-226491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434408" indent="-226491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5pPr>
      <a:lvl6pPr marL="2889005" indent="-227082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6pPr>
      <a:lvl7pPr marL="3343173" indent="-227082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7pPr>
      <a:lvl8pPr marL="3797340" indent="-227082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8pPr>
      <a:lvl9pPr marL="4251506" indent="-227082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168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333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502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667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834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5001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9169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3335" algn="l" defTabSz="454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42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1" tIns="44167" rIns="89941" bIns="44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34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45" y="6398386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25" tIns="45425" rIns="45425" bIns="45425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6EC38E9-7464-AA48-89BB-A9C623C88FC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transition xmlns:p14="http://schemas.microsoft.com/office/powerpoint/2010/main" spd="med"/>
  <p:txStyles>
    <p:titleStyle>
      <a:lvl1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400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175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034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5522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069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9048" indent="-379048" algn="l" defTabSz="90400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4309" indent="-237899" algn="l" defTabSz="90400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5561" indent="-231551" algn="l" defTabSz="90400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5979" indent="-220453" algn="l" defTabSz="90400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2891" indent="-222037" algn="l" defTabSz="90400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225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7426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2599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777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7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4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22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9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7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4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22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9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40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95" tIns="44197" rIns="89995" bIns="44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32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432" y="6398384"/>
            <a:ext cx="619986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55" tIns="45455" rIns="45455" bIns="4545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DCBAAB1-F495-E241-8CFA-8B382F781728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4772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9543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64316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9088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713" indent="-38071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7630" indent="-241120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7380" indent="-233188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9477" indent="-22367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34974" indent="-22367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92855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47628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02399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57168" indent="-2273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772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543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316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088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859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8631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402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8175" algn="l" defTabSz="4547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34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31" tIns="44217" rIns="90031" bIns="44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26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37" y="6398378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75" tIns="45475" rIns="45475" bIns="45475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7CB17362-7332-8649-B2DE-0269CA5DF25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475" tIns="45475" rIns="45475" bIns="45475" anchor="ctr">
            <a:spAutoFit/>
          </a:bodyPr>
          <a:lstStyle/>
          <a:p>
            <a:pPr defTabSz="906337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34671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ransition xmlns:p14="http://schemas.microsoft.com/office/powerpoint/2010/main" spd="med"/>
  <p:txStyles>
    <p:titleStyle>
      <a:lvl1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6337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643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1282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6922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2565" algn="l" defTabSz="90970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947" indent="-380947" algn="l" defTabSz="906337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6497" indent="-239674" algn="l" defTabSz="906337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8079" indent="-233332" algn="l" defTabSz="906337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8866" indent="-222215" algn="l" defTabSz="906337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6471" indent="-223808" algn="l" defTabSz="906337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5216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50855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6495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62136" indent="-227820" algn="l" defTabSz="9097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3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8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2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65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04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843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485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122" algn="l" defTabSz="4556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26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8" tIns="44232" rIns="90058" bIns="44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18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29" y="6398370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90" tIns="45490" rIns="45490" bIns="4549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47C9314C-83D7-184A-9DB9-258B9184E32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727571" y="6388819"/>
            <a:ext cx="750342" cy="2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490" tIns="45490" rIns="45490" bIns="45490" anchor="ctr">
            <a:spAutoFit/>
          </a:bodyPr>
          <a:lstStyle/>
          <a:p>
            <a:pPr defTabSz="905489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  <p:extLst>
      <p:ext uri="{BB962C8B-B14F-4D97-AF65-F5344CB8AC3E}">
        <p14:creationId xmlns:p14="http://schemas.microsoft.com/office/powerpoint/2010/main" val="5456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ransition xmlns:p14="http://schemas.microsoft.com/office/powerpoint/2010/main" spd="med"/>
  <p:txStyles>
    <p:titleStyle>
      <a:lvl1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548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782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1561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7342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3125" algn="l" defTabSz="90997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9670" indent="-379670" algn="l" defTabSz="905489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513" indent="-238288" algn="l" defTabSz="905489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7424" indent="-231935" algn="l" defTabSz="905489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8579" indent="-220815" algn="l" defTabSz="905489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6881" indent="-222399" algn="l" defTabSz="905489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6106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51884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7665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63446" indent="-227892" algn="l" defTabSz="90997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8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561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34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125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904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683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465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242" algn="l" defTabSz="455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F034FDD-A7E2-B44B-B50B-6BE0C34B645B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</p:sldLayoutIdLst>
  <p:transition xmlns:p14="http://schemas.microsoft.com/office/powerpoint/2010/main" spd="med"/>
  <p:txStyles>
    <p:titleStyle>
      <a:lvl1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2pPr>
      <a:lvl3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3pPr>
      <a:lvl4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4pPr>
      <a:lvl5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5pPr>
      <a:lvl6pPr marL="454010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022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031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043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477" indent="-380477" algn="l" defTabSz="903044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734117" indent="-239970" algn="l" defTabSz="903044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5118" indent="-233655" algn="l" defTabSz="903044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483" indent="-222606" algn="l" defTabSz="903044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9694" indent="-224181" algn="l" defTabSz="903044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485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886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287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688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1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02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031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04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05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06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07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08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96" tIns="44042" rIns="89696" bIns="440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138" y="6397671"/>
            <a:ext cx="620712" cy="2921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298" tIns="45298" rIns="45298" bIns="45298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EDF940D-E829-8E45-B40D-6BDC1B0A5C64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285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656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59853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3136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0477" indent="-38047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5696" indent="-24154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3540" indent="-2336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5060" indent="-224181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8109" indent="-224181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3389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6677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89958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3241" indent="-226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285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567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3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136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420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704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2989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271" algn="l" defTabSz="453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9213"/>
            <a:ext cx="617538" cy="28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02" tIns="45302" rIns="45302" bIns="45302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5DA135D9-E6FE-4B4F-BB76-9AA4887E6DC3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728004" y="6389742"/>
            <a:ext cx="7508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302" tIns="45302" rIns="45302" bIns="45302" anchor="ctr">
            <a:spAutoFit/>
          </a:bodyPr>
          <a:lstStyle/>
          <a:p>
            <a:pPr defTabSz="903044"/>
            <a:r>
              <a:rPr lang="en-US" sz="1400" b="0">
                <a:solidFill>
                  <a:srgbClr val="660033"/>
                </a:solidFill>
              </a:rPr>
              <a:t>CS:APP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</p:sldLayoutIdLst>
  <p:transition xmlns:p14="http://schemas.microsoft.com/office/powerpoint/2010/main" spd="med"/>
  <p:txStyles>
    <p:titleStyle>
      <a:lvl1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2pPr>
      <a:lvl3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3pPr>
      <a:lvl4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4pPr>
      <a:lvl5pPr algn="l" defTabSz="903044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pitchFamily="-1" charset="-128"/>
          <a:cs typeface="ＭＳ Ｐゴシック" pitchFamily="-1" charset="-128"/>
        </a:defRPr>
      </a:lvl5pPr>
      <a:lvl6pPr marL="454010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022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031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043" algn="l" defTabSz="906445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0477" indent="-380477" algn="l" defTabSz="903044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734117" indent="-239970" algn="l" defTabSz="903044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3540" indent="-233655" algn="l" defTabSz="903044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483" indent="-222606" algn="l" defTabSz="903044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8109" indent="-224181" algn="l" defTabSz="903044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485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886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287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6887" indent="-227006" algn="l" defTabSz="906445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10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02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031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04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05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06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073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082" algn="l" defTabSz="4540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6" tIns="44142" rIns="89896" bIns="441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7671"/>
            <a:ext cx="617538" cy="2921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00" tIns="45400" rIns="45400" bIns="4540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18E1E706-A44A-4549-AC1E-AF1CF0E1F715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ransition xmlns:p14="http://schemas.microsoft.com/office/powerpoint/2010/main" spd="med"/>
  <p:txStyles>
    <p:titleStyle>
      <a:lvl1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943" algn="l" defTabSz="90830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9883" algn="l" defTabSz="90830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4823" algn="l" defTabSz="90830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9767" algn="l" defTabSz="908304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2057" indent="-382057" algn="l" defTabSz="90620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7275" indent="-241546" algn="l" defTabSz="906200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6698" indent="-235236" algn="l" defTabSz="906200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6640" indent="-224181" algn="l" defTabSz="906200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4432" indent="-225761" algn="l" defTabSz="906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0772" indent="-227474" algn="l" defTabSz="90830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5713" indent="-227474" algn="l" defTabSz="90830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0652" indent="-227474" algn="l" defTabSz="90830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5593" indent="-227474" algn="l" defTabSz="908304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43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883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823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767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706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647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591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527" algn="l" defTabSz="45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67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1" tIns="44167" rIns="89941" bIns="44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67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725" y="6397671"/>
            <a:ext cx="617538" cy="2921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425" tIns="45425" rIns="45425" bIns="45425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93E5D6B-0CF3-8B4F-A629-12FFF401E3CF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xmlns:p14="http://schemas.microsoft.com/office/powerpoint/2010/main" spd="med"/>
  <p:txStyles>
    <p:titleStyle>
      <a:lvl1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62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5175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1034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5522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20699" algn="l" defTabSz="908769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82057" indent="-382057" algn="l" defTabSz="90620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7275" indent="-241546" algn="l" defTabSz="906200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8277" indent="-235236" algn="l" defTabSz="906200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8219" indent="-224181" algn="l" defTabSz="906200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36008" indent="-225761" algn="l" defTabSz="906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9225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7426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802599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7773" indent="-227589" algn="l" defTabSz="908769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7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4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22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99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7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45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22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91" algn="l" defTabSz="455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65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26" tIns="44054" rIns="89726" bIns="44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7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68" y="6398409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10" tIns="45310" rIns="45310" bIns="4531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DD1B6F0-578F-4E42-93AB-AF2608ACC681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 xmlns:p14="http://schemas.microsoft.com/office/powerpoint/2010/main" spd="med"/>
  <p:txStyles>
    <p:titleStyle>
      <a:lvl1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1881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103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208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2310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6415" algn="l" defTabSz="906630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159" indent="-378159" algn="l" defTabSz="901881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2581" indent="-237342" algn="l" defTabSz="901881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2889" indent="-231007" algn="l" defTabSz="901881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2248" indent="-219937" algn="l" defTabSz="901881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7168" indent="-221511" algn="l" defTabSz="901881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5448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39551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3654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47757" indent="-227052" algn="l" defTabSz="90663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103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208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31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415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517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620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724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826" algn="l" defTabSz="45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63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66" tIns="44072" rIns="89766" bIns="44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5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1432" y="6398407"/>
            <a:ext cx="619986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30" tIns="45330" rIns="45330" bIns="4533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DF4D97CA-F1C8-3442-B9BE-2E73908A542F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3611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0721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6082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14437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78237" indent="-378237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4314" indent="-238966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33121" indent="-23105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584155" indent="-221555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27665" indent="-22155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885457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39068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792676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46284" indent="-226806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611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21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82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437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8045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1654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264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872" algn="l" defTabSz="453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959" y="1221462"/>
            <a:ext cx="8306223" cy="52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6" tIns="44082" rIns="89786" bIns="44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376" y="248151"/>
            <a:ext cx="8716368" cy="7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062" y="6398403"/>
            <a:ext cx="616807" cy="29105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340" tIns="45340" rIns="45340" bIns="45340" anchor="ctr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6EC38E9-7464-AA48-89BB-A9C623C88FC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4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</p:sldLayoutIdLst>
  <p:transition xmlns:p14="http://schemas.microsoft.com/office/powerpoint/2010/main" spd="med"/>
  <p:txStyles>
    <p:titleStyle>
      <a:lvl1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2pPr>
      <a:lvl3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3pPr>
      <a:lvl4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4pPr>
      <a:lvl5pPr algn="l" defTabSz="902436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  <a:ea typeface="ＭＳ Ｐゴシック" charset="0"/>
          <a:cs typeface="ＭＳ Ｐゴシック" charset="0"/>
        </a:defRPr>
      </a:lvl5pPr>
      <a:lvl6pPr marL="454385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6pPr>
      <a:lvl7pPr marL="908766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7pPr>
      <a:lvl8pPr marL="1363148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8pPr>
      <a:lvl9pPr marL="1817531" algn="l" defTabSz="907188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" charset="0"/>
        </a:defRPr>
      </a:lvl9pPr>
    </p:titleStyle>
    <p:bodyStyle>
      <a:lvl1pPr marL="378389" indent="-378389" algn="l" defTabSz="902436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3031" indent="-237487" algn="l" defTabSz="902436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" charset="-128"/>
        </a:defRPr>
      </a:lvl2pPr>
      <a:lvl3pPr marL="1133586" indent="-231151" algn="l" defTabSz="902436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" charset="-128"/>
        </a:defRPr>
      </a:lvl3pPr>
      <a:lvl4pPr marL="1583220" indent="-220072" algn="l" defTabSz="902436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2428660" indent="-221647" algn="l" defTabSz="902436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5pPr>
      <a:lvl6pPr marL="2887222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6pPr>
      <a:lvl7pPr marL="3341604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7pPr>
      <a:lvl8pPr marL="3795985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8pPr>
      <a:lvl9pPr marL="4250368" indent="-227191" algn="l" defTabSz="907188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" charset="0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385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766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148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531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1913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295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0679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058" algn="l" defTabSz="4543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4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4.emf"/><Relationship Id="rId3" Type="http://schemas.openxmlformats.org/officeDocument/2006/relationships/image" Target="../media/image26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4.emf"/><Relationship Id="rId3" Type="http://schemas.openxmlformats.org/officeDocument/2006/relationships/image" Target="../media/image27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3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3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notesSlide" Target="../notesSlides/notesSlide4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notesSlide" Target="../notesSlides/notesSlide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image" Target="../media/image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1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17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image" Target="../media/image18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19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0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1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2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54" y="1836738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atin typeface="Helvetica" charset="0"/>
              </a:rPr>
              <a:t>Chapter 4: Processor Architecture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79" y="3719513"/>
            <a:ext cx="4384675" cy="2462212"/>
          </a:xfrm>
        </p:spPr>
        <p:txBody>
          <a:bodyPr lIns="89714" tIns="44050" rIns="89714" bIns="44050"/>
          <a:lstStyle/>
          <a:p>
            <a:pPr marL="382498" indent="-382498" eaLnBrk="1" hangingPunct="1">
              <a:defRPr/>
            </a:pPr>
            <a:r>
              <a:rPr lang="en-US" dirty="0" smtClean="0">
                <a:latin typeface="Helvetica" charset="0"/>
              </a:rPr>
              <a:t>Topics:</a:t>
            </a:r>
            <a:endParaRPr lang="en-US" dirty="0">
              <a:latin typeface="Helvetica" charset="0"/>
            </a:endParaRPr>
          </a:p>
          <a:p>
            <a:pPr marL="738237" lvl="1" indent="-243980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Y86 Instruction Set </a:t>
            </a:r>
            <a:r>
              <a:rPr lang="en-US" dirty="0" smtClean="0">
                <a:latin typeface="Helvetica" charset="0"/>
                <a:ea typeface="ＭＳ Ｐゴシック" charset="0"/>
              </a:rPr>
              <a:t>Architecture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Pipelining to improve </a:t>
            </a:r>
            <a:r>
              <a:rPr lang="en-US" dirty="0" smtClean="0">
                <a:latin typeface="Helvetica" charset="0"/>
                <a:ea typeface="ＭＳ Ｐゴシック" charset="0"/>
              </a:rPr>
              <a:t>performance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Data Hazards</a:t>
            </a:r>
          </a:p>
          <a:p>
            <a:pPr marL="738237" lvl="1" indent="-243980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Branch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Misprediction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Arithmetic and Logical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0" y="1220788"/>
            <a:ext cx="4248150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Refer to generically as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err="1" smtClean="0">
                <a:latin typeface="Courier New" charset="0"/>
                <a:ea typeface="ＭＳ Ｐゴシック" charset="0"/>
              </a:rPr>
              <a:t>OPq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Encodings differ only by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function code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Low-order 4 </a:t>
            </a:r>
            <a:r>
              <a:rPr lang="en-US" dirty="0" smtClean="0">
                <a:latin typeface="Helvetica" charset="0"/>
                <a:ea typeface="ＭＳ Ｐゴシック" charset="0"/>
              </a:rPr>
              <a:t>bits in </a:t>
            </a:r>
            <a:r>
              <a:rPr lang="en-US" dirty="0">
                <a:latin typeface="Helvetica" charset="0"/>
                <a:ea typeface="ＭＳ Ｐゴシック" charset="0"/>
              </a:rPr>
              <a:t>first instruction word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Operate only on register data, not memory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Unlike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x86-64, </a:t>
            </a:r>
            <a:r>
              <a:rPr lang="en-US" dirty="0">
                <a:latin typeface="Helvetica" charset="0"/>
                <a:ea typeface="ＭＳ Ｐゴシック" charset="0"/>
              </a:rPr>
              <a:t>where one of operands could be a memory location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Separate move instructions to operate on memory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Set condition codes as side effect</a:t>
            </a:r>
          </a:p>
          <a:p>
            <a:pPr lvl="2" eaLnBrk="1" hangingPunct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349554" y="1811338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793804" y="1831975"/>
            <a:ext cx="3127375" cy="304800"/>
            <a:chOff x="528" y="1680"/>
            <a:chExt cx="1968" cy="192"/>
          </a:xfrm>
        </p:grpSpPr>
        <p:sp>
          <p:nvSpPr>
            <p:cNvPr id="57392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addq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93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9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99" name="Rectangle 9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740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94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95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96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97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349554" y="2957567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0" name="Group 16"/>
          <p:cNvGrpSpPr>
            <a:grpSpLocks/>
          </p:cNvGrpSpPr>
          <p:nvPr/>
        </p:nvGrpSpPr>
        <p:grpSpPr bwMode="auto">
          <a:xfrm>
            <a:off x="793804" y="2976563"/>
            <a:ext cx="3127375" cy="306387"/>
            <a:chOff x="528" y="1680"/>
            <a:chExt cx="1968" cy="192"/>
          </a:xfrm>
        </p:grpSpPr>
        <p:sp>
          <p:nvSpPr>
            <p:cNvPr id="57383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subq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84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89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90" name="Rectangle 20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57391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85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86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87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88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2349554" y="4102100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2" name="Group 27"/>
          <p:cNvGrpSpPr>
            <a:grpSpLocks/>
          </p:cNvGrpSpPr>
          <p:nvPr/>
        </p:nvGrpSpPr>
        <p:grpSpPr bwMode="auto">
          <a:xfrm>
            <a:off x="793804" y="4122738"/>
            <a:ext cx="3127375" cy="304800"/>
            <a:chOff x="528" y="1680"/>
            <a:chExt cx="1968" cy="192"/>
          </a:xfrm>
        </p:grpSpPr>
        <p:sp>
          <p:nvSpPr>
            <p:cNvPr id="57374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andq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75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80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81" name="Rectangle 31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57382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76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77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78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79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2349554" y="5246688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7354" name="Group 38"/>
          <p:cNvGrpSpPr>
            <a:grpSpLocks/>
          </p:cNvGrpSpPr>
          <p:nvPr/>
        </p:nvGrpSpPr>
        <p:grpSpPr bwMode="auto">
          <a:xfrm>
            <a:off x="793804" y="5267327"/>
            <a:ext cx="3127375" cy="306388"/>
            <a:chOff x="528" y="1680"/>
            <a:chExt cx="1968" cy="192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xorq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7371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7372" name="Rectangle 42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57373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7367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7368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7369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7370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57355" name="Text Box 48"/>
          <p:cNvSpPr txBox="1">
            <a:spLocks noChangeArrowheads="1"/>
          </p:cNvSpPr>
          <p:nvPr/>
        </p:nvSpPr>
        <p:spPr bwMode="auto">
          <a:xfrm>
            <a:off x="563617" y="1298629"/>
            <a:ext cx="541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Add</a:t>
            </a:r>
          </a:p>
        </p:txBody>
      </p:sp>
      <p:sp>
        <p:nvSpPr>
          <p:cNvPr id="57356" name="Text Box 49"/>
          <p:cNvSpPr txBox="1">
            <a:spLocks noChangeArrowheads="1"/>
          </p:cNvSpPr>
          <p:nvPr/>
        </p:nvSpPr>
        <p:spPr bwMode="auto">
          <a:xfrm>
            <a:off x="563563" y="2443163"/>
            <a:ext cx="2393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Subtract (rA from rB)</a:t>
            </a:r>
          </a:p>
        </p:txBody>
      </p:sp>
      <p:sp>
        <p:nvSpPr>
          <p:cNvPr id="57357" name="Text Box 50"/>
          <p:cNvSpPr txBox="1">
            <a:spLocks noChangeArrowheads="1"/>
          </p:cNvSpPr>
          <p:nvPr/>
        </p:nvSpPr>
        <p:spPr bwMode="auto">
          <a:xfrm>
            <a:off x="563617" y="3587793"/>
            <a:ext cx="541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And</a:t>
            </a:r>
          </a:p>
        </p:txBody>
      </p:sp>
      <p:sp>
        <p:nvSpPr>
          <p:cNvPr id="57358" name="Text Box 51"/>
          <p:cNvSpPr txBox="1">
            <a:spLocks noChangeArrowheads="1"/>
          </p:cNvSpPr>
          <p:nvPr/>
        </p:nvSpPr>
        <p:spPr bwMode="auto">
          <a:xfrm>
            <a:off x="563563" y="4733925"/>
            <a:ext cx="1504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Exclusive-Or</a:t>
            </a:r>
          </a:p>
        </p:txBody>
      </p: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287392" y="1050979"/>
            <a:ext cx="2413000" cy="704850"/>
            <a:chOff x="18" y="565"/>
            <a:chExt cx="1518" cy="443"/>
          </a:xfrm>
        </p:grpSpPr>
        <p:sp>
          <p:nvSpPr>
            <p:cNvPr id="57363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7364" name="Text Box 53"/>
            <p:cNvSpPr txBox="1">
              <a:spLocks noChangeArrowheads="1"/>
            </p:cNvSpPr>
            <p:nvPr/>
          </p:nvSpPr>
          <p:spPr bwMode="auto">
            <a:xfrm>
              <a:off x="18" y="565"/>
              <a:ext cx="121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794054" y="1050979"/>
            <a:ext cx="1709738" cy="704850"/>
            <a:chOff x="1595" y="565"/>
            <a:chExt cx="1075" cy="443"/>
          </a:xfrm>
        </p:grpSpPr>
        <p:sp>
          <p:nvSpPr>
            <p:cNvPr id="57361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8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7362" name="Text Box 55"/>
            <p:cNvSpPr txBox="1">
              <a:spLocks noChangeArrowheads="1"/>
            </p:cNvSpPr>
            <p:nvPr/>
          </p:nvSpPr>
          <p:spPr bwMode="auto">
            <a:xfrm>
              <a:off x="1595" y="565"/>
              <a:ext cx="10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icture 30"/>
          <p:cNvSpPr>
            <a:spLocks noChangeAspect="1" noChangeArrowheads="1"/>
          </p:cNvSpPr>
          <p:nvPr/>
        </p:nvSpPr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170" tIns="45577" rIns="91170" bIns="45577"/>
          <a:lstStyle/>
          <a:p>
            <a:endParaRPr lang="en-US" sz="1800">
              <a:solidFill>
                <a:srgbClr val="000066"/>
              </a:solidFill>
            </a:endParaRPr>
          </a:p>
        </p:txBody>
      </p:sp>
      <p:pic>
        <p:nvPicPr>
          <p:cNvPr id="12595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Line 31"/>
          <p:cNvSpPr>
            <a:spLocks noChangeShapeType="1"/>
          </p:cNvSpPr>
          <p:nvPr/>
        </p:nvSpPr>
        <p:spPr bwMode="auto">
          <a:xfrm>
            <a:off x="6028172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#2</a:t>
            </a:r>
          </a:p>
        </p:txBody>
      </p:sp>
      <p:sp>
        <p:nvSpPr>
          <p:cNvPr id="125957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9889" y="3129996"/>
            <a:ext cx="3637252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second </a:t>
            </a:r>
            <a:r>
              <a:rPr lang="en-US">
                <a:latin typeface="Courier New" charset="0"/>
                <a:ea typeface="ＭＳ Ｐゴシック" charset="0"/>
              </a:rPr>
              <a:t>irmovl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starting to react to state changes</a:t>
            </a:r>
          </a:p>
        </p:txBody>
      </p:sp>
    </p:spTree>
    <p:extLst>
      <p:ext uri="{BB962C8B-B14F-4D97-AF65-F5344CB8AC3E}">
        <p14:creationId xmlns:p14="http://schemas.microsoft.com/office/powerpoint/2010/main" val="1490125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8" name="Line 4"/>
          <p:cNvSpPr>
            <a:spLocks noChangeShapeType="1"/>
          </p:cNvSpPr>
          <p:nvPr/>
        </p:nvSpPr>
        <p:spPr bwMode="auto">
          <a:xfrm>
            <a:off x="6791232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#3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4665" y="3129996"/>
            <a:ext cx="394247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second </a:t>
            </a:r>
            <a:r>
              <a:rPr lang="en-US">
                <a:latin typeface="Courier New" charset="0"/>
                <a:ea typeface="ＭＳ Ｐゴシック" charset="0"/>
              </a:rPr>
              <a:t>irmovl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generates results for </a:t>
            </a:r>
            <a:r>
              <a:rPr lang="en-US">
                <a:latin typeface="Courier New" charset="0"/>
                <a:ea typeface="ＭＳ Ｐゴシック" charset="0"/>
              </a:rPr>
              <a:t>addl</a:t>
            </a:r>
            <a:r>
              <a:rPr lang="en-US">
                <a:latin typeface="Helvetica" charset="0"/>
                <a:ea typeface="ＭＳ Ｐゴシック" charset="0"/>
              </a:rPr>
              <a:t> instruction</a:t>
            </a:r>
          </a:p>
        </p:txBody>
      </p:sp>
      <p:pic>
        <p:nvPicPr>
          <p:cNvPr id="12698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17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Line 4"/>
          <p:cNvSpPr>
            <a:spLocks noChangeShapeType="1"/>
          </p:cNvSpPr>
          <p:nvPr/>
        </p:nvSpPr>
        <p:spPr bwMode="auto">
          <a:xfrm>
            <a:off x="6905691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#4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5" y="3129996"/>
            <a:ext cx="317941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</a:t>
            </a:r>
            <a:r>
              <a:rPr lang="en-US">
                <a:latin typeface="Courier New" charset="0"/>
                <a:ea typeface="ＭＳ Ｐゴシック" charset="0"/>
              </a:rPr>
              <a:t>addl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starting to react to state changes</a:t>
            </a:r>
          </a:p>
        </p:txBody>
      </p:sp>
      <p:pic>
        <p:nvPicPr>
          <p:cNvPr id="1280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0946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9" y="839773"/>
            <a:ext cx="5025067" cy="16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Line 4"/>
          <p:cNvSpPr>
            <a:spLocks noChangeShapeType="1"/>
          </p:cNvSpPr>
          <p:nvPr/>
        </p:nvSpPr>
        <p:spPr bwMode="auto">
          <a:xfrm>
            <a:off x="7630598" y="534407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10448" y="534407"/>
            <a:ext cx="2646864" cy="177334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 #5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5" y="3129996"/>
            <a:ext cx="3179416" cy="3314488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state set according to </a:t>
            </a:r>
            <a:r>
              <a:rPr lang="en-US">
                <a:latin typeface="Courier New" charset="0"/>
                <a:ea typeface="ＭＳ Ｐゴシック" charset="0"/>
              </a:rPr>
              <a:t>addl </a:t>
            </a:r>
            <a:r>
              <a:rPr lang="en-US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combinational logic generates results for </a:t>
            </a:r>
            <a:r>
              <a:rPr lang="en-US">
                <a:latin typeface="Courier New" charset="0"/>
                <a:ea typeface="ＭＳ Ｐゴシック" charset="0"/>
              </a:rPr>
              <a:t>je</a:t>
            </a:r>
            <a:r>
              <a:rPr lang="en-US">
                <a:latin typeface="Helvetica" charset="0"/>
                <a:ea typeface="ＭＳ Ｐゴシック" charset="0"/>
              </a:rPr>
              <a:t> instruction</a:t>
            </a:r>
          </a:p>
        </p:txBody>
      </p:sp>
      <p:pic>
        <p:nvPicPr>
          <p:cNvPr id="1290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2671966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901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Implementation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Express every instruction as series of simple steps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Follow same general flow for each instruction type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Assemble registers, memories, predesigned combinational blocks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Connect with control logic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Limitations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Too slow to be practical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 one cycle, must propagate through instruction memory, register file, ALU, and data 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Would need to run clock very slowly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Hardware units only active for fraction of clock cycle</a:t>
            </a:r>
          </a:p>
        </p:txBody>
      </p:sp>
    </p:spTree>
    <p:extLst>
      <p:ext uri="{BB962C8B-B14F-4D97-AF65-F5344CB8AC3E}">
        <p14:creationId xmlns:p14="http://schemas.microsoft.com/office/powerpoint/2010/main" val="3126685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82" y="152700"/>
            <a:ext cx="4082370" cy="604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SEQ+ Hardware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1221462"/>
            <a:ext cx="3829606" cy="5223022"/>
          </a:xfrm>
        </p:spPr>
        <p:txBody>
          <a:bodyPr/>
          <a:lstStyle/>
          <a:p>
            <a:pPr marL="740339" lvl="1" indent="-243615" defTabSz="909606" eaLnBrk="1" hangingPunct="1">
              <a:defRPr/>
            </a:pPr>
            <a:r>
              <a:rPr lang="en-US" sz="1800"/>
              <a:t>Still sequential implementation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Reorder PC stage to put at beginning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Stage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Task is to select PC for current instruction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Based on results computed by previous instruction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Processor State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PC is no longer stored in register</a:t>
            </a:r>
          </a:p>
          <a:p>
            <a:pPr marL="740339" lvl="1" indent="-243615" defTabSz="909606" eaLnBrk="1" hangingPunct="1">
              <a:defRPr/>
            </a:pPr>
            <a:r>
              <a:rPr lang="en-US" sz="1800"/>
              <a:t>But, can determine PC based on other stored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2410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5" y="687090"/>
            <a:ext cx="4174573" cy="57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18"/>
            <a:ext cx="8716368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Adding Pipeline Registers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349458" y="763414"/>
            <a:ext cx="4201599" cy="5935542"/>
            <a:chOff x="4343400" y="762000"/>
            <a:chExt cx="4195763" cy="5924550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762000"/>
              <a:ext cx="4195763" cy="592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5" name="Group 7"/>
            <p:cNvGrpSpPr>
              <a:grpSpLocks/>
            </p:cNvGrpSpPr>
            <p:nvPr/>
          </p:nvGrpSpPr>
          <p:grpSpPr bwMode="auto">
            <a:xfrm>
              <a:off x="5371046" y="1060450"/>
              <a:ext cx="2090204" cy="363304"/>
              <a:chOff x="5371046" y="1060450"/>
              <a:chExt cx="2090204" cy="363304"/>
            </a:xfrm>
          </p:grpSpPr>
          <p:sp>
            <p:nvSpPr>
              <p:cNvPr id="133138" name="Rectangle 4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9" name="TextBox 5"/>
              <p:cNvSpPr txBox="1">
                <a:spLocks noChangeArrowheads="1"/>
              </p:cNvSpPr>
              <p:nvPr/>
            </p:nvSpPr>
            <p:spPr bwMode="auto">
              <a:xfrm>
                <a:off x="5371046" y="1060450"/>
                <a:ext cx="40267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W</a:t>
                </a:r>
              </a:p>
            </p:txBody>
          </p:sp>
        </p:grpSp>
        <p:grpSp>
          <p:nvGrpSpPr>
            <p:cNvPr id="133126" name="Group 8"/>
            <p:cNvGrpSpPr>
              <a:grpSpLocks/>
            </p:cNvGrpSpPr>
            <p:nvPr/>
          </p:nvGrpSpPr>
          <p:grpSpPr bwMode="auto">
            <a:xfrm>
              <a:off x="5383908" y="2162001"/>
              <a:ext cx="2077342" cy="363304"/>
              <a:chOff x="5383908" y="1060450"/>
              <a:chExt cx="2077342" cy="363304"/>
            </a:xfrm>
          </p:grpSpPr>
          <p:sp>
            <p:nvSpPr>
              <p:cNvPr id="133136" name="Rectangle 9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7" name="TextBox 10"/>
              <p:cNvSpPr txBox="1">
                <a:spLocks noChangeArrowheads="1"/>
              </p:cNvSpPr>
              <p:nvPr/>
            </p:nvSpPr>
            <p:spPr bwMode="auto">
              <a:xfrm>
                <a:off x="5383908" y="1060450"/>
                <a:ext cx="376951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M</a:t>
                </a:r>
              </a:p>
            </p:txBody>
          </p:sp>
        </p:grpSp>
        <p:grpSp>
          <p:nvGrpSpPr>
            <p:cNvPr id="133127" name="Group 11"/>
            <p:cNvGrpSpPr>
              <a:grpSpLocks/>
            </p:cNvGrpSpPr>
            <p:nvPr/>
          </p:nvGrpSpPr>
          <p:grpSpPr bwMode="auto">
            <a:xfrm>
              <a:off x="5403069" y="3457401"/>
              <a:ext cx="2058181" cy="363304"/>
              <a:chOff x="5403069" y="1060450"/>
              <a:chExt cx="2058181" cy="363304"/>
            </a:xfrm>
          </p:grpSpPr>
          <p:sp>
            <p:nvSpPr>
              <p:cNvPr id="133134" name="Rectangle 12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5" name="TextBox 13"/>
              <p:cNvSpPr txBox="1">
                <a:spLocks noChangeArrowheads="1"/>
              </p:cNvSpPr>
              <p:nvPr/>
            </p:nvSpPr>
            <p:spPr bwMode="auto">
              <a:xfrm>
                <a:off x="5403069" y="1060450"/>
                <a:ext cx="338629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E</a:t>
                </a:r>
              </a:p>
            </p:txBody>
          </p:sp>
        </p:grpSp>
        <p:grpSp>
          <p:nvGrpSpPr>
            <p:cNvPr id="133128" name="Group 14"/>
            <p:cNvGrpSpPr>
              <a:grpSpLocks/>
            </p:cNvGrpSpPr>
            <p:nvPr/>
          </p:nvGrpSpPr>
          <p:grpSpPr bwMode="auto">
            <a:xfrm>
              <a:off x="5396700" y="4565650"/>
              <a:ext cx="2064550" cy="363304"/>
              <a:chOff x="5396700" y="1060450"/>
              <a:chExt cx="2064550" cy="363304"/>
            </a:xfrm>
          </p:grpSpPr>
          <p:sp>
            <p:nvSpPr>
              <p:cNvPr id="133132" name="Rectangle 15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3" name="TextBox 16"/>
              <p:cNvSpPr txBox="1">
                <a:spLocks noChangeArrowheads="1"/>
              </p:cNvSpPr>
              <p:nvPr/>
            </p:nvSpPr>
            <p:spPr bwMode="auto">
              <a:xfrm>
                <a:off x="5396700" y="1060450"/>
                <a:ext cx="351366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  <p:grpSp>
          <p:nvGrpSpPr>
            <p:cNvPr id="133129" name="Group 17"/>
            <p:cNvGrpSpPr>
              <a:grpSpLocks/>
            </p:cNvGrpSpPr>
            <p:nvPr/>
          </p:nvGrpSpPr>
          <p:grpSpPr bwMode="auto">
            <a:xfrm>
              <a:off x="5409549" y="6048201"/>
              <a:ext cx="2051701" cy="363304"/>
              <a:chOff x="5409549" y="1060450"/>
              <a:chExt cx="2051701" cy="363304"/>
            </a:xfrm>
          </p:grpSpPr>
          <p:sp>
            <p:nvSpPr>
              <p:cNvPr id="133130" name="Rectangle 18"/>
              <p:cNvSpPr>
                <a:spLocks noChangeArrowheads="1"/>
              </p:cNvSpPr>
              <p:nvPr/>
            </p:nvSpPr>
            <p:spPr bwMode="auto">
              <a:xfrm>
                <a:off x="5784850" y="1078146"/>
                <a:ext cx="1676400" cy="345608"/>
              </a:xfrm>
              <a:prstGeom prst="rect">
                <a:avLst/>
              </a:prstGeom>
              <a:solidFill>
                <a:srgbClr val="FF1A1A"/>
              </a:solidFill>
              <a:ln w="1905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33131" name="TextBox 19"/>
              <p:cNvSpPr txBox="1">
                <a:spLocks noChangeArrowheads="1"/>
              </p:cNvSpPr>
              <p:nvPr/>
            </p:nvSpPr>
            <p:spPr bwMode="auto">
              <a:xfrm>
                <a:off x="5409549" y="1060450"/>
                <a:ext cx="32566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382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Stages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935" y="1221462"/>
            <a:ext cx="4196829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Select current PC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instruction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Compute incremented PC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program registers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Operate ALU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or write data memory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Update register file</a:t>
            </a:r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70" y="381707"/>
            <a:ext cx="4201599" cy="593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70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marL="740339" lvl="1" indent="-243615" defTabSz="909606" eaLnBrk="1" hangingPunct="1">
              <a:defRPr/>
            </a:pPr>
            <a:r>
              <a:rPr lang="en-US" smtClean="0"/>
              <a:t>Pipeline registers hold intermediate values from instruction execution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Forward (Upward) Paths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Values passed from one stage to next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Cannot jump past stages</a:t>
            </a:r>
          </a:p>
          <a:p>
            <a:pPr marL="1140567" lvl="2" indent="-237292" defTabSz="909606" eaLnBrk="1" hangingPunct="1">
              <a:defRPr/>
            </a:pPr>
            <a:r>
              <a:rPr lang="en-US" smtClean="0"/>
              <a:t>e.g., valC passes through decode</a:t>
            </a:r>
          </a:p>
        </p:txBody>
      </p:sp>
      <p:pic>
        <p:nvPicPr>
          <p:cNvPr id="137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47" y="152700"/>
            <a:ext cx="4374876" cy="62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811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Predicted PC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Guess value of next PC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Branch information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Jump taken/not-taken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Fall-through or target address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Return point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Read from memory</a:t>
            </a:r>
          </a:p>
          <a:p>
            <a:pPr marL="384409" indent="-384409" defTabSz="909606" eaLnBrk="1" hangingPunct="1">
              <a:defRPr/>
            </a:pPr>
            <a:r>
              <a:rPr lang="en-US" smtClean="0">
                <a:ea typeface="+mn-ea"/>
                <a:cs typeface="+mn-cs"/>
              </a:rPr>
              <a:t>Register updates</a:t>
            </a:r>
          </a:p>
          <a:p>
            <a:pPr marL="740339" lvl="1" indent="-243615" defTabSz="909606" eaLnBrk="1" hangingPunct="1">
              <a:defRPr/>
            </a:pPr>
            <a:r>
              <a:rPr lang="en-US" smtClean="0"/>
              <a:t>To register file write ports</a:t>
            </a: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47" y="152700"/>
            <a:ext cx="4374876" cy="62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797" name="Freeform 5"/>
          <p:cNvSpPr>
            <a:spLocks/>
          </p:cNvSpPr>
          <p:nvPr/>
        </p:nvSpPr>
        <p:spPr bwMode="auto">
          <a:xfrm>
            <a:off x="6668843" y="5628604"/>
            <a:ext cx="92203" cy="346717"/>
          </a:xfrm>
          <a:custGeom>
            <a:avLst/>
            <a:gdLst>
              <a:gd name="T0" fmla="*/ 2147483647 w 1248"/>
              <a:gd name="T1" fmla="*/ 0 h 768"/>
              <a:gd name="T2" fmla="*/ 2147483647 w 1248"/>
              <a:gd name="T3" fmla="*/ 2147483647 h 768"/>
              <a:gd name="T4" fmla="*/ 0 w 1248"/>
              <a:gd name="T5" fmla="*/ 2147483647 h 768"/>
              <a:gd name="T6" fmla="*/ 0 w 124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68"/>
              <a:gd name="T14" fmla="*/ 1248 w 124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68">
                <a:moveTo>
                  <a:pt x="1248" y="0"/>
                </a:moveTo>
                <a:lnTo>
                  <a:pt x="1248" y="768"/>
                </a:lnTo>
                <a:lnTo>
                  <a:pt x="0" y="768"/>
                </a:lnTo>
                <a:lnTo>
                  <a:pt x="0" y="672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798" name="Freeform 6"/>
          <p:cNvSpPr>
            <a:spLocks/>
          </p:cNvSpPr>
          <p:nvPr/>
        </p:nvSpPr>
        <p:spPr bwMode="auto">
          <a:xfrm>
            <a:off x="4951958" y="3567387"/>
            <a:ext cx="92203" cy="346717"/>
          </a:xfrm>
          <a:custGeom>
            <a:avLst/>
            <a:gdLst>
              <a:gd name="T0" fmla="*/ 2147483647 w 720"/>
              <a:gd name="T1" fmla="*/ 2147483647 h 2496"/>
              <a:gd name="T2" fmla="*/ 2147483647 w 720"/>
              <a:gd name="T3" fmla="*/ 0 h 2496"/>
              <a:gd name="T4" fmla="*/ 0 w 720"/>
              <a:gd name="T5" fmla="*/ 0 h 2496"/>
              <a:gd name="T6" fmla="*/ 0 w 720"/>
              <a:gd name="T7" fmla="*/ 2147483647 h 2496"/>
              <a:gd name="T8" fmla="*/ 2147483647 w 720"/>
              <a:gd name="T9" fmla="*/ 2147483647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2496"/>
              <a:gd name="T17" fmla="*/ 720 w 720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2496">
                <a:moveTo>
                  <a:pt x="672" y="48"/>
                </a:moveTo>
                <a:lnTo>
                  <a:pt x="672" y="0"/>
                </a:lnTo>
                <a:lnTo>
                  <a:pt x="0" y="0"/>
                </a:lnTo>
                <a:lnTo>
                  <a:pt x="0" y="2496"/>
                </a:lnTo>
                <a:lnTo>
                  <a:pt x="720" y="2496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799" name="Freeform 7"/>
          <p:cNvSpPr>
            <a:spLocks/>
          </p:cNvSpPr>
          <p:nvPr/>
        </p:nvSpPr>
        <p:spPr bwMode="auto">
          <a:xfrm>
            <a:off x="7317444" y="2918485"/>
            <a:ext cx="92203" cy="346717"/>
          </a:xfrm>
          <a:custGeom>
            <a:avLst/>
            <a:gdLst>
              <a:gd name="T0" fmla="*/ 2147483647 w 1584"/>
              <a:gd name="T1" fmla="*/ 2147483647 h 3408"/>
              <a:gd name="T2" fmla="*/ 2147483647 w 1584"/>
              <a:gd name="T3" fmla="*/ 0 h 3408"/>
              <a:gd name="T4" fmla="*/ 2147483647 w 1584"/>
              <a:gd name="T5" fmla="*/ 0 h 3408"/>
              <a:gd name="T6" fmla="*/ 2147483647 w 1584"/>
              <a:gd name="T7" fmla="*/ 2147483647 h 3408"/>
              <a:gd name="T8" fmla="*/ 0 w 1584"/>
              <a:gd name="T9" fmla="*/ 2147483647 h 3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408"/>
              <a:gd name="T17" fmla="*/ 1584 w 1584"/>
              <a:gd name="T18" fmla="*/ 3408 h 3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408">
                <a:moveTo>
                  <a:pt x="432" y="48"/>
                </a:moveTo>
                <a:lnTo>
                  <a:pt x="432" y="0"/>
                </a:lnTo>
                <a:lnTo>
                  <a:pt x="1584" y="0"/>
                </a:lnTo>
                <a:lnTo>
                  <a:pt x="1584" y="3408"/>
                </a:lnTo>
                <a:lnTo>
                  <a:pt x="0" y="3408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417801" name="Freeform 9"/>
          <p:cNvSpPr>
            <a:spLocks/>
          </p:cNvSpPr>
          <p:nvPr/>
        </p:nvSpPr>
        <p:spPr bwMode="auto">
          <a:xfrm>
            <a:off x="7546362" y="2116901"/>
            <a:ext cx="92203" cy="346717"/>
          </a:xfrm>
          <a:custGeom>
            <a:avLst/>
            <a:gdLst>
              <a:gd name="T0" fmla="*/ 0 w 1392"/>
              <a:gd name="T1" fmla="*/ 2147483647 h 2496"/>
              <a:gd name="T2" fmla="*/ 0 w 1392"/>
              <a:gd name="T3" fmla="*/ 0 h 2496"/>
              <a:gd name="T4" fmla="*/ 2147483647 w 1392"/>
              <a:gd name="T5" fmla="*/ 0 h 2496"/>
              <a:gd name="T6" fmla="*/ 2147483647 w 1392"/>
              <a:gd name="T7" fmla="*/ 2147483647 h 2496"/>
              <a:gd name="T8" fmla="*/ 2147483647 w 1392"/>
              <a:gd name="T9" fmla="*/ 2147483647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2496"/>
              <a:gd name="T17" fmla="*/ 1392 w 13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557" tIns="45557" rIns="45557" bIns="45557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453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8" grpId="0" animBg="1"/>
      <p:bldP spid="417799" grpId="0" animBg="1"/>
      <p:bldP spid="4178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Move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842" y="5114925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the </a:t>
            </a:r>
            <a:r>
              <a:rPr lang="en-US" dirty="0" smtClean="0">
                <a:latin typeface="Helvetica" charset="0"/>
                <a:ea typeface="ＭＳ Ｐゴシック" charset="0"/>
              </a:rPr>
              <a:t>x86 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movq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instruction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Simpler format for memory addresses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Give different names to keep them distinct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Supports only simple addressing mode: D(</a:t>
            </a:r>
            <a:r>
              <a:rPr lang="en-US" dirty="0" err="1">
                <a:latin typeface="Helvetica" charset="0"/>
                <a:ea typeface="ＭＳ Ｐゴシック" charset="0"/>
              </a:rPr>
              <a:t>rX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430392"/>
            <a:ext cx="5999162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563563" y="1450975"/>
            <a:ext cx="3128962" cy="304800"/>
            <a:chOff x="528" y="1680"/>
            <a:chExt cx="1968" cy="192"/>
          </a:xfrm>
        </p:grpSpPr>
        <p:sp>
          <p:nvSpPr>
            <p:cNvPr id="58416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rrmovq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8417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842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5842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842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0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8418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8419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8420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8421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92" y="2422525"/>
            <a:ext cx="595312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58374" name="Text Box 48"/>
          <p:cNvSpPr txBox="1">
            <a:spLocks noChangeArrowheads="1"/>
          </p:cNvSpPr>
          <p:nvPr/>
        </p:nvSpPr>
        <p:spPr bwMode="auto">
          <a:xfrm>
            <a:off x="6438900" y="1339850"/>
            <a:ext cx="2362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Register --&gt;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410379" y="2290763"/>
            <a:ext cx="2579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Immediate --&gt; Register</a:t>
            </a:r>
          </a:p>
        </p:txBody>
      </p:sp>
      <p:grpSp>
        <p:nvGrpSpPr>
          <p:cNvPr id="26633" name="Group 71"/>
          <p:cNvGrpSpPr>
            <a:grpSpLocks/>
          </p:cNvGrpSpPr>
          <p:nvPr/>
        </p:nvGrpSpPr>
        <p:grpSpPr bwMode="auto">
          <a:xfrm>
            <a:off x="503292" y="2443163"/>
            <a:ext cx="5570537" cy="304800"/>
            <a:chOff x="480" y="2592"/>
            <a:chExt cx="3504" cy="192"/>
          </a:xfrm>
        </p:grpSpPr>
        <p:sp>
          <p:nvSpPr>
            <p:cNvPr id="58405" name="Rectangle 28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irmovq</a:t>
              </a:r>
              <a:r>
                <a:rPr lang="en-US" sz="1600" dirty="0">
                  <a:solidFill>
                    <a:srgbClr val="000099"/>
                  </a:solidFill>
                </a:rPr>
                <a:t> V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8406" name="Group 7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407" name="Group 60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413" name="Rectangle 6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58414" name="Rectangle 62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415" name="Rectangle 6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408" name="Group 64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410" name="Rectangle 65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 dirty="0">
                      <a:solidFill>
                        <a:srgbClr val="000066"/>
                      </a:solidFill>
                      <a:latin typeface="Courier New" charset="0"/>
                    </a:rPr>
                    <a:t>f</a:t>
                  </a:r>
                </a:p>
              </p:txBody>
            </p:sp>
            <p:sp>
              <p:nvSpPr>
                <p:cNvPr id="58411" name="Rectangle 66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412" name="Rectangle 67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409" name="Rectangle 68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V</a:t>
                </a:r>
              </a:p>
            </p:txBody>
          </p:sp>
        </p:grpSp>
      </p:grp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92" y="3414713"/>
            <a:ext cx="595312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410325" y="3282950"/>
            <a:ext cx="2336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Register --&gt; Memory</a:t>
            </a:r>
          </a:p>
        </p:txBody>
      </p:sp>
      <p:grpSp>
        <p:nvGrpSpPr>
          <p:cNvPr id="26636" name="Group 74"/>
          <p:cNvGrpSpPr>
            <a:grpSpLocks/>
          </p:cNvGrpSpPr>
          <p:nvPr/>
        </p:nvGrpSpPr>
        <p:grpSpPr bwMode="auto">
          <a:xfrm>
            <a:off x="503292" y="3435350"/>
            <a:ext cx="5570537" cy="304800"/>
            <a:chOff x="480" y="2592"/>
            <a:chExt cx="3504" cy="192"/>
          </a:xfrm>
        </p:grpSpPr>
        <p:sp>
          <p:nvSpPr>
            <p:cNvPr id="58394" name="Rectangle 75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rmmovq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</a:t>
              </a:r>
            </a:p>
          </p:txBody>
        </p:sp>
        <p:grpSp>
          <p:nvGrpSpPr>
            <p:cNvPr id="58395" name="Group 76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396" name="Group 77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58403" name="Rectangle 79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404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397" name="Group 81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399" name="Rectangle 82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58400" name="Rectangle 83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401" name="Rectangle 84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398" name="Rectangle 85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92" y="4483155"/>
            <a:ext cx="5953125" cy="3476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410379" y="4351353"/>
            <a:ext cx="23225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Memory --&gt; Register</a:t>
            </a:r>
          </a:p>
        </p:txBody>
      </p:sp>
      <p:grpSp>
        <p:nvGrpSpPr>
          <p:cNvPr id="26639" name="Group 88"/>
          <p:cNvGrpSpPr>
            <a:grpSpLocks/>
          </p:cNvGrpSpPr>
          <p:nvPr/>
        </p:nvGrpSpPr>
        <p:grpSpPr bwMode="auto">
          <a:xfrm>
            <a:off x="503292" y="4503738"/>
            <a:ext cx="5570537" cy="306387"/>
            <a:chOff x="480" y="2592"/>
            <a:chExt cx="3504" cy="192"/>
          </a:xfrm>
        </p:grpSpPr>
        <p:sp>
          <p:nvSpPr>
            <p:cNvPr id="58383" name="Rectangle 8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mrmovq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),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  <a:latin typeface="Courier New" charset="0"/>
              </a:endParaRPr>
            </a:p>
          </p:txBody>
        </p:sp>
        <p:grpSp>
          <p:nvGrpSpPr>
            <p:cNvPr id="58384" name="Group 9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58385" name="Group 9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58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6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58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14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58393" name="Rectangle 9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58386" name="Group 9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58388" name="Rectangle 96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58389" name="Rectangle 9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  <p:sp>
              <p:nvSpPr>
                <p:cNvPr id="58390" name="Rectangle 98"/>
                <p:cNvSpPr>
                  <a:spLocks noChangeArrowheads="1"/>
                </p:cNvSpPr>
                <p:nvPr/>
              </p:nvSpPr>
              <p:spPr bwMode="auto">
                <a:xfrm>
                  <a:off x="2692" y="1632"/>
                  <a:ext cx="380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80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58387" name="Rectangle 9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8314" grpId="0" animBg="1"/>
      <p:bldP spid="268338" grpId="0"/>
      <p:bldP spid="268360" grpId="0" animBg="1"/>
      <p:bldP spid="268361" grpId="0"/>
      <p:bldP spid="268374" grpId="0" animBg="1"/>
      <p:bldP spid="26837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3" y="18"/>
            <a:ext cx="8716369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Dependencies: 1 Nop</a:t>
            </a:r>
          </a:p>
        </p:txBody>
      </p:sp>
      <p:grpSp>
        <p:nvGrpSpPr>
          <p:cNvPr id="141314" name="Group 675"/>
          <p:cNvGrpSpPr>
            <a:grpSpLocks/>
          </p:cNvGrpSpPr>
          <p:nvPr/>
        </p:nvGrpSpPr>
        <p:grpSpPr bwMode="auto">
          <a:xfrm>
            <a:off x="1068284" y="687072"/>
            <a:ext cx="7021740" cy="6108901"/>
            <a:chOff x="663" y="231"/>
            <a:chExt cx="4417" cy="3841"/>
          </a:xfrm>
        </p:grpSpPr>
        <p:sp>
          <p:nvSpPr>
            <p:cNvPr id="141315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6" name="Rectangle 470"/>
            <p:cNvSpPr>
              <a:spLocks noChangeArrowheads="1"/>
            </p:cNvSpPr>
            <p:nvPr/>
          </p:nvSpPr>
          <p:spPr bwMode="auto">
            <a:xfrm>
              <a:off x="785" y="51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0x000: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7" name="Rectangle 471"/>
            <p:cNvSpPr>
              <a:spLocks noChangeArrowheads="1"/>
            </p:cNvSpPr>
            <p:nvPr/>
          </p:nvSpPr>
          <p:spPr bwMode="auto">
            <a:xfrm>
              <a:off x="1254" y="51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8" name="Rectangle 472"/>
            <p:cNvSpPr>
              <a:spLocks noChangeArrowheads="1"/>
            </p:cNvSpPr>
            <p:nvPr/>
          </p:nvSpPr>
          <p:spPr bwMode="auto">
            <a:xfrm>
              <a:off x="1690" y="510"/>
              <a:ext cx="3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$10,%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19" name="Rectangle 473"/>
            <p:cNvSpPr>
              <a:spLocks noChangeArrowheads="1"/>
            </p:cNvSpPr>
            <p:nvPr/>
          </p:nvSpPr>
          <p:spPr bwMode="auto">
            <a:xfrm>
              <a:off x="2026" y="510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0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1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2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3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4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5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6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7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8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29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0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1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2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3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4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5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6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7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8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39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0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1" name="Rectangle 495"/>
            <p:cNvSpPr>
              <a:spLocks noChangeArrowheads="1"/>
            </p:cNvSpPr>
            <p:nvPr/>
          </p:nvSpPr>
          <p:spPr bwMode="auto">
            <a:xfrm>
              <a:off x="2900" y="49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2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3" name="Rectangle 497"/>
            <p:cNvSpPr>
              <a:spLocks noChangeArrowheads="1"/>
            </p:cNvSpPr>
            <p:nvPr/>
          </p:nvSpPr>
          <p:spPr bwMode="auto">
            <a:xfrm>
              <a:off x="3191" y="49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4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5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6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7" name="Rectangle 501"/>
            <p:cNvSpPr>
              <a:spLocks noChangeArrowheads="1"/>
            </p:cNvSpPr>
            <p:nvPr/>
          </p:nvSpPr>
          <p:spPr bwMode="auto">
            <a:xfrm>
              <a:off x="4038" y="69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8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49" name="Rectangle 503"/>
            <p:cNvSpPr>
              <a:spLocks noChangeArrowheads="1"/>
            </p:cNvSpPr>
            <p:nvPr/>
          </p:nvSpPr>
          <p:spPr bwMode="auto">
            <a:xfrm>
              <a:off x="785" y="70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0x006: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0" name="Rectangle 504"/>
            <p:cNvSpPr>
              <a:spLocks noChangeArrowheads="1"/>
            </p:cNvSpPr>
            <p:nvPr/>
          </p:nvSpPr>
          <p:spPr bwMode="auto">
            <a:xfrm>
              <a:off x="1254" y="70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1" name="Rectangle 505"/>
            <p:cNvSpPr>
              <a:spLocks noChangeArrowheads="1"/>
            </p:cNvSpPr>
            <p:nvPr/>
          </p:nvSpPr>
          <p:spPr bwMode="auto">
            <a:xfrm>
              <a:off x="1757" y="702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$3,%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2" name="Rectangle 506"/>
            <p:cNvSpPr>
              <a:spLocks noChangeArrowheads="1"/>
            </p:cNvSpPr>
            <p:nvPr/>
          </p:nvSpPr>
          <p:spPr bwMode="auto">
            <a:xfrm>
              <a:off x="2026" y="702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3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4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5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6" name="Rectangle 510"/>
            <p:cNvSpPr>
              <a:spLocks noChangeArrowheads="1"/>
            </p:cNvSpPr>
            <p:nvPr/>
          </p:nvSpPr>
          <p:spPr bwMode="auto">
            <a:xfrm>
              <a:off x="3188" y="69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7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8" name="Rectangle 512"/>
            <p:cNvSpPr>
              <a:spLocks noChangeArrowheads="1"/>
            </p:cNvSpPr>
            <p:nvPr/>
          </p:nvSpPr>
          <p:spPr bwMode="auto">
            <a:xfrm>
              <a:off x="3479" y="69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59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0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1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2" name="Rectangle 516"/>
            <p:cNvSpPr>
              <a:spLocks noChangeArrowheads="1"/>
            </p:cNvSpPr>
            <p:nvPr/>
          </p:nvSpPr>
          <p:spPr bwMode="auto">
            <a:xfrm>
              <a:off x="3750" y="49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3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4" name="Rectangle 518"/>
            <p:cNvSpPr>
              <a:spLocks noChangeArrowheads="1"/>
            </p:cNvSpPr>
            <p:nvPr/>
          </p:nvSpPr>
          <p:spPr bwMode="auto">
            <a:xfrm>
              <a:off x="785" y="894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0x00c: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5" name="Rectangle 519"/>
            <p:cNvSpPr>
              <a:spLocks noChangeArrowheads="1"/>
            </p:cNvSpPr>
            <p:nvPr/>
          </p:nvSpPr>
          <p:spPr bwMode="auto">
            <a:xfrm>
              <a:off x="1222" y="894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6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7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8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69" name="Rectangle 523"/>
            <p:cNvSpPr>
              <a:spLocks noChangeArrowheads="1"/>
            </p:cNvSpPr>
            <p:nvPr/>
          </p:nvSpPr>
          <p:spPr bwMode="auto">
            <a:xfrm>
              <a:off x="3476" y="88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0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1" name="Rectangle 525"/>
            <p:cNvSpPr>
              <a:spLocks noChangeArrowheads="1"/>
            </p:cNvSpPr>
            <p:nvPr/>
          </p:nvSpPr>
          <p:spPr bwMode="auto">
            <a:xfrm>
              <a:off x="3767" y="88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2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3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4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5" name="Rectangle 529"/>
            <p:cNvSpPr>
              <a:spLocks noChangeArrowheads="1"/>
            </p:cNvSpPr>
            <p:nvPr/>
          </p:nvSpPr>
          <p:spPr bwMode="auto">
            <a:xfrm>
              <a:off x="4326" y="88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6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7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8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79" name="Rectangle 533"/>
            <p:cNvSpPr>
              <a:spLocks noChangeArrowheads="1"/>
            </p:cNvSpPr>
            <p:nvPr/>
          </p:nvSpPr>
          <p:spPr bwMode="auto">
            <a:xfrm>
              <a:off x="3476" y="88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0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1" name="Rectangle 535"/>
            <p:cNvSpPr>
              <a:spLocks noChangeArrowheads="1"/>
            </p:cNvSpPr>
            <p:nvPr/>
          </p:nvSpPr>
          <p:spPr bwMode="auto">
            <a:xfrm>
              <a:off x="3767" y="88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2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3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4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5" name="Rectangle 539"/>
            <p:cNvSpPr>
              <a:spLocks noChangeArrowheads="1"/>
            </p:cNvSpPr>
            <p:nvPr/>
          </p:nvSpPr>
          <p:spPr bwMode="auto">
            <a:xfrm>
              <a:off x="4326" y="88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6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7" name="Rectangle 541"/>
            <p:cNvSpPr>
              <a:spLocks noChangeArrowheads="1"/>
            </p:cNvSpPr>
            <p:nvPr/>
          </p:nvSpPr>
          <p:spPr bwMode="auto">
            <a:xfrm>
              <a:off x="785" y="1086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0x00d: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8" name="Rectangle 542"/>
            <p:cNvSpPr>
              <a:spLocks noChangeArrowheads="1"/>
            </p:cNvSpPr>
            <p:nvPr/>
          </p:nvSpPr>
          <p:spPr bwMode="auto">
            <a:xfrm>
              <a:off x="1221" y="1086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addl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89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0" name="Rectangle 544"/>
            <p:cNvSpPr>
              <a:spLocks noChangeArrowheads="1"/>
            </p:cNvSpPr>
            <p:nvPr/>
          </p:nvSpPr>
          <p:spPr bwMode="auto">
            <a:xfrm>
              <a:off x="1624" y="108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1" name="Rectangle 545"/>
            <p:cNvSpPr>
              <a:spLocks noChangeArrowheads="1"/>
            </p:cNvSpPr>
            <p:nvPr/>
          </p:nvSpPr>
          <p:spPr bwMode="auto">
            <a:xfrm>
              <a:off x="1825" y="1086"/>
              <a:ext cx="1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2" name="Rectangle 546"/>
            <p:cNvSpPr>
              <a:spLocks noChangeArrowheads="1"/>
            </p:cNvSpPr>
            <p:nvPr/>
          </p:nvSpPr>
          <p:spPr bwMode="auto">
            <a:xfrm>
              <a:off x="1959" y="108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3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4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5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6" name="Rectangle 550"/>
            <p:cNvSpPr>
              <a:spLocks noChangeArrowheads="1"/>
            </p:cNvSpPr>
            <p:nvPr/>
          </p:nvSpPr>
          <p:spPr bwMode="auto">
            <a:xfrm>
              <a:off x="3764" y="107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7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8" name="Rectangle 552"/>
            <p:cNvSpPr>
              <a:spLocks noChangeArrowheads="1"/>
            </p:cNvSpPr>
            <p:nvPr/>
          </p:nvSpPr>
          <p:spPr bwMode="auto">
            <a:xfrm>
              <a:off x="4055" y="107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399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0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1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2" name="Rectangle 556"/>
            <p:cNvSpPr>
              <a:spLocks noChangeArrowheads="1"/>
            </p:cNvSpPr>
            <p:nvPr/>
          </p:nvSpPr>
          <p:spPr bwMode="auto">
            <a:xfrm>
              <a:off x="4614" y="107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3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4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5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6" name="Rectangle 560"/>
            <p:cNvSpPr>
              <a:spLocks noChangeArrowheads="1"/>
            </p:cNvSpPr>
            <p:nvPr/>
          </p:nvSpPr>
          <p:spPr bwMode="auto">
            <a:xfrm>
              <a:off x="3764" y="107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7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8" name="Rectangle 562"/>
            <p:cNvSpPr>
              <a:spLocks noChangeArrowheads="1"/>
            </p:cNvSpPr>
            <p:nvPr/>
          </p:nvSpPr>
          <p:spPr bwMode="auto">
            <a:xfrm>
              <a:off x="4055" y="107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09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0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1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2" name="Rectangle 566"/>
            <p:cNvSpPr>
              <a:spLocks noChangeArrowheads="1"/>
            </p:cNvSpPr>
            <p:nvPr/>
          </p:nvSpPr>
          <p:spPr bwMode="auto">
            <a:xfrm>
              <a:off x="4614" y="107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3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4" name="Rectangle 568"/>
            <p:cNvSpPr>
              <a:spLocks noChangeArrowheads="1"/>
            </p:cNvSpPr>
            <p:nvPr/>
          </p:nvSpPr>
          <p:spPr bwMode="auto">
            <a:xfrm>
              <a:off x="750" y="1278"/>
              <a:ext cx="74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0x00f: halt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5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6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7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8" name="Rectangle 572"/>
            <p:cNvSpPr>
              <a:spLocks noChangeArrowheads="1"/>
            </p:cNvSpPr>
            <p:nvPr/>
          </p:nvSpPr>
          <p:spPr bwMode="auto">
            <a:xfrm>
              <a:off x="4052" y="12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19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0" name="Rectangle 574"/>
            <p:cNvSpPr>
              <a:spLocks noChangeArrowheads="1"/>
            </p:cNvSpPr>
            <p:nvPr/>
          </p:nvSpPr>
          <p:spPr bwMode="auto">
            <a:xfrm>
              <a:off x="4343" y="12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1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2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3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4" name="Rectangle 578"/>
            <p:cNvSpPr>
              <a:spLocks noChangeArrowheads="1"/>
            </p:cNvSpPr>
            <p:nvPr/>
          </p:nvSpPr>
          <p:spPr bwMode="auto">
            <a:xfrm>
              <a:off x="4902" y="12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5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6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7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8" name="Rectangle 582"/>
            <p:cNvSpPr>
              <a:spLocks noChangeArrowheads="1"/>
            </p:cNvSpPr>
            <p:nvPr/>
          </p:nvSpPr>
          <p:spPr bwMode="auto">
            <a:xfrm>
              <a:off x="4052" y="12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29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0" name="Rectangle 584"/>
            <p:cNvSpPr>
              <a:spLocks noChangeArrowheads="1"/>
            </p:cNvSpPr>
            <p:nvPr/>
          </p:nvSpPr>
          <p:spPr bwMode="auto">
            <a:xfrm>
              <a:off x="4343" y="12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1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2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3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4" name="Rectangle 588"/>
            <p:cNvSpPr>
              <a:spLocks noChangeArrowheads="1"/>
            </p:cNvSpPr>
            <p:nvPr/>
          </p:nvSpPr>
          <p:spPr bwMode="auto">
            <a:xfrm>
              <a:off x="4902" y="12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5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6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charset="0"/>
                </a:rPr>
                <a:t># demo-h1.ys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7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8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39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0" name="Rectangle 594"/>
            <p:cNvSpPr>
              <a:spLocks noChangeArrowheads="1"/>
            </p:cNvSpPr>
            <p:nvPr/>
          </p:nvSpPr>
          <p:spPr bwMode="auto">
            <a:xfrm>
              <a:off x="3726" y="1856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1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2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3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4" name="Rectangle 598"/>
            <p:cNvSpPr>
              <a:spLocks noChangeArrowheads="1"/>
            </p:cNvSpPr>
            <p:nvPr/>
          </p:nvSpPr>
          <p:spPr bwMode="auto">
            <a:xfrm>
              <a:off x="3432" y="2097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5" name="Rectangle 599"/>
            <p:cNvSpPr>
              <a:spLocks noChangeArrowheads="1"/>
            </p:cNvSpPr>
            <p:nvPr/>
          </p:nvSpPr>
          <p:spPr bwMode="auto">
            <a:xfrm>
              <a:off x="3640" y="2085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6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7" name="Rectangle 601"/>
            <p:cNvSpPr>
              <a:spLocks noChangeArrowheads="1"/>
            </p:cNvSpPr>
            <p:nvPr/>
          </p:nvSpPr>
          <p:spPr bwMode="auto">
            <a:xfrm>
              <a:off x="3817" y="2085"/>
              <a:ext cx="1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8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49" name="Rectangle 603"/>
            <p:cNvSpPr>
              <a:spLocks noChangeArrowheads="1"/>
            </p:cNvSpPr>
            <p:nvPr/>
          </p:nvSpPr>
          <p:spPr bwMode="auto">
            <a:xfrm>
              <a:off x="3726" y="1856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0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1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2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3" name="Rectangle 607"/>
            <p:cNvSpPr>
              <a:spLocks noChangeArrowheads="1"/>
            </p:cNvSpPr>
            <p:nvPr/>
          </p:nvSpPr>
          <p:spPr bwMode="auto">
            <a:xfrm>
              <a:off x="3432" y="2097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4" name="Rectangle 608"/>
            <p:cNvSpPr>
              <a:spLocks noChangeArrowheads="1"/>
            </p:cNvSpPr>
            <p:nvPr/>
          </p:nvSpPr>
          <p:spPr bwMode="auto">
            <a:xfrm>
              <a:off x="3640" y="2085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5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1456" name="Rectangle 610"/>
            <p:cNvSpPr>
              <a:spLocks noChangeArrowheads="1"/>
            </p:cNvSpPr>
            <p:nvPr/>
          </p:nvSpPr>
          <p:spPr bwMode="auto">
            <a:xfrm>
              <a:off x="3817" y="2085"/>
              <a:ext cx="1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1457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141458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59" name="Rectangle 612"/>
              <p:cNvSpPr>
                <a:spLocks noChangeArrowheads="1"/>
              </p:cNvSpPr>
              <p:nvPr/>
            </p:nvSpPr>
            <p:spPr bwMode="auto">
              <a:xfrm>
                <a:off x="3740" y="3488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0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1" name="Rectangle 614"/>
              <p:cNvSpPr>
                <a:spLocks noChangeArrowheads="1"/>
              </p:cNvSpPr>
              <p:nvPr/>
            </p:nvSpPr>
            <p:spPr bwMode="auto">
              <a:xfrm>
                <a:off x="3244" y="3719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2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3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4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5" name="Rectangle 618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6" name="Rectangle 619"/>
              <p:cNvSpPr>
                <a:spLocks noChangeArrowheads="1"/>
              </p:cNvSpPr>
              <p:nvPr/>
            </p:nvSpPr>
            <p:spPr bwMode="auto">
              <a:xfrm>
                <a:off x="4019" y="3719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7" name="Rectangle 620"/>
              <p:cNvSpPr>
                <a:spLocks noChangeArrowheads="1"/>
              </p:cNvSpPr>
              <p:nvPr/>
            </p:nvSpPr>
            <p:spPr bwMode="auto">
              <a:xfrm>
                <a:off x="4081" y="371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8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69" name="Rectangle 622"/>
              <p:cNvSpPr>
                <a:spLocks noChangeArrowheads="1"/>
              </p:cNvSpPr>
              <p:nvPr/>
            </p:nvSpPr>
            <p:spPr bwMode="auto">
              <a:xfrm>
                <a:off x="3244" y="3866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0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1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2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3" name="Rectangle 626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4" name="Rectangle 627"/>
              <p:cNvSpPr>
                <a:spLocks noChangeArrowheads="1"/>
              </p:cNvSpPr>
              <p:nvPr/>
            </p:nvSpPr>
            <p:spPr bwMode="auto">
              <a:xfrm>
                <a:off x="4019" y="3866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5" name="Rectangle 628"/>
              <p:cNvSpPr>
                <a:spLocks noChangeArrowheads="1"/>
              </p:cNvSpPr>
              <p:nvPr/>
            </p:nvSpPr>
            <p:spPr bwMode="auto">
              <a:xfrm>
                <a:off x="4081" y="3866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6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7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8" name="Rectangle 631"/>
              <p:cNvSpPr>
                <a:spLocks noChangeArrowheads="1"/>
              </p:cNvSpPr>
              <p:nvPr/>
            </p:nvSpPr>
            <p:spPr bwMode="auto">
              <a:xfrm>
                <a:off x="3740" y="3488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79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0" name="Rectangle 633"/>
              <p:cNvSpPr>
                <a:spLocks noChangeArrowheads="1"/>
              </p:cNvSpPr>
              <p:nvPr/>
            </p:nvSpPr>
            <p:spPr bwMode="auto">
              <a:xfrm>
                <a:off x="3244" y="3719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1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2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3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4" name="Rectangle 637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5" name="Rectangle 638"/>
              <p:cNvSpPr>
                <a:spLocks noChangeArrowheads="1"/>
              </p:cNvSpPr>
              <p:nvPr/>
            </p:nvSpPr>
            <p:spPr bwMode="auto">
              <a:xfrm>
                <a:off x="4019" y="3719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6" name="Rectangle 639"/>
              <p:cNvSpPr>
                <a:spLocks noChangeArrowheads="1"/>
              </p:cNvSpPr>
              <p:nvPr/>
            </p:nvSpPr>
            <p:spPr bwMode="auto">
              <a:xfrm>
                <a:off x="4081" y="371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7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8" name="Rectangle 641"/>
              <p:cNvSpPr>
                <a:spLocks noChangeArrowheads="1"/>
              </p:cNvSpPr>
              <p:nvPr/>
            </p:nvSpPr>
            <p:spPr bwMode="auto">
              <a:xfrm>
                <a:off x="3244" y="3866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89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0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1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2" name="Rectangle 645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3" name="Rectangle 646"/>
              <p:cNvSpPr>
                <a:spLocks noChangeArrowheads="1"/>
              </p:cNvSpPr>
              <p:nvPr/>
            </p:nvSpPr>
            <p:spPr bwMode="auto">
              <a:xfrm>
                <a:off x="4019" y="3866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4" name="Rectangle 647"/>
              <p:cNvSpPr>
                <a:spLocks noChangeArrowheads="1"/>
              </p:cNvSpPr>
              <p:nvPr/>
            </p:nvSpPr>
            <p:spPr bwMode="auto">
              <a:xfrm>
                <a:off x="4081" y="3866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5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6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7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8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499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0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1" name="Rectangle 654"/>
              <p:cNvSpPr>
                <a:spLocks noChangeArrowheads="1"/>
              </p:cNvSpPr>
              <p:nvPr/>
            </p:nvSpPr>
            <p:spPr bwMode="auto">
              <a:xfrm>
                <a:off x="3571" y="1613"/>
                <a:ext cx="430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1502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14151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152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>
                    <a:gd name="T0" fmla="*/ 46 w 70"/>
                    <a:gd name="T1" fmla="*/ 0 h 58"/>
                    <a:gd name="T2" fmla="*/ 0 w 70"/>
                    <a:gd name="T3" fmla="*/ 53 h 58"/>
                    <a:gd name="T4" fmla="*/ 70 w 70"/>
                    <a:gd name="T5" fmla="*/ 58 h 58"/>
                    <a:gd name="T6" fmla="*/ 46 w 70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58"/>
                    <a:gd name="T14" fmla="*/ 70 w 70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41503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4" name="Rectangle 659"/>
              <p:cNvSpPr>
                <a:spLocks noChangeArrowheads="1"/>
              </p:cNvSpPr>
              <p:nvPr/>
            </p:nvSpPr>
            <p:spPr bwMode="auto">
              <a:xfrm>
                <a:off x="4597" y="3627"/>
                <a:ext cx="2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5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6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7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8" name="Rectangle 663"/>
              <p:cNvSpPr>
                <a:spLocks noChangeArrowheads="1"/>
              </p:cNvSpPr>
              <p:nvPr/>
            </p:nvSpPr>
            <p:spPr bwMode="auto">
              <a:xfrm>
                <a:off x="3242" y="2670"/>
                <a:ext cx="16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09" name="Rectangle 664"/>
              <p:cNvSpPr>
                <a:spLocks noChangeArrowheads="1"/>
              </p:cNvSpPr>
              <p:nvPr/>
            </p:nvSpPr>
            <p:spPr bwMode="auto">
              <a:xfrm>
                <a:off x="3399" y="2670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0" name="Rectangle 665"/>
              <p:cNvSpPr>
                <a:spLocks noChangeArrowheads="1"/>
              </p:cNvSpPr>
              <p:nvPr/>
            </p:nvSpPr>
            <p:spPr bwMode="auto">
              <a:xfrm>
                <a:off x="3647" y="2670"/>
                <a:ext cx="16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1" name="Rectangle 666"/>
              <p:cNvSpPr>
                <a:spLocks noChangeArrowheads="1"/>
              </p:cNvSpPr>
              <p:nvPr/>
            </p:nvSpPr>
            <p:spPr bwMode="auto">
              <a:xfrm>
                <a:off x="3242" y="2809"/>
                <a:ext cx="16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2" name="Rectangle 667"/>
              <p:cNvSpPr>
                <a:spLocks noChangeArrowheads="1"/>
              </p:cNvSpPr>
              <p:nvPr/>
            </p:nvSpPr>
            <p:spPr bwMode="auto">
              <a:xfrm>
                <a:off x="3399" y="2809"/>
                <a:ext cx="2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3" name="Rectangle 668"/>
              <p:cNvSpPr>
                <a:spLocks noChangeArrowheads="1"/>
              </p:cNvSpPr>
              <p:nvPr/>
            </p:nvSpPr>
            <p:spPr bwMode="auto">
              <a:xfrm>
                <a:off x="3670" y="2809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4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1515" name="Rectangle 670"/>
              <p:cNvSpPr>
                <a:spLocks noChangeArrowheads="1"/>
              </p:cNvSpPr>
              <p:nvPr/>
            </p:nvSpPr>
            <p:spPr bwMode="auto">
              <a:xfrm>
                <a:off x="3826" y="2821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1516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141517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1518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>
                    <a:gd name="T0" fmla="*/ 58 w 67"/>
                    <a:gd name="T1" fmla="*/ 0 h 62"/>
                    <a:gd name="T2" fmla="*/ 0 w 67"/>
                    <a:gd name="T3" fmla="*/ 40 h 62"/>
                    <a:gd name="T4" fmla="*/ 67 w 67"/>
                    <a:gd name="T5" fmla="*/ 62 h 62"/>
                    <a:gd name="T6" fmla="*/ 58 w 67"/>
                    <a:gd name="T7" fmla="*/ 0 h 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62"/>
                    <a:gd name="T14" fmla="*/ 67 w 67"/>
                    <a:gd name="T15" fmla="*/ 62 h 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5482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3" y="18"/>
            <a:ext cx="8716369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latin typeface="Helvetica" charset="0"/>
              </a:rPr>
              <a:t>Data Dependencies: 2 Nop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Helvetica" charset="0"/>
              </a:rPr>
              <a:t>s</a:t>
            </a:r>
            <a:endParaRPr lang="en-US">
              <a:latin typeface="Helvetica" charset="0"/>
            </a:endParaRPr>
          </a:p>
        </p:txBody>
      </p:sp>
      <p:grpSp>
        <p:nvGrpSpPr>
          <p:cNvPr id="143362" name="Group 532"/>
          <p:cNvGrpSpPr>
            <a:grpSpLocks/>
          </p:cNvGrpSpPr>
          <p:nvPr/>
        </p:nvGrpSpPr>
        <p:grpSpPr bwMode="auto">
          <a:xfrm>
            <a:off x="763060" y="763431"/>
            <a:ext cx="7479576" cy="5574511"/>
            <a:chOff x="519" y="399"/>
            <a:chExt cx="4705" cy="3505"/>
          </a:xfrm>
        </p:grpSpPr>
        <p:sp>
          <p:nvSpPr>
            <p:cNvPr id="143363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4" name="Rectangle 262"/>
            <p:cNvSpPr>
              <a:spLocks noChangeArrowheads="1"/>
            </p:cNvSpPr>
            <p:nvPr/>
          </p:nvSpPr>
          <p:spPr bwMode="auto">
            <a:xfrm>
              <a:off x="641" y="678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0x000: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5" name="Rectangle 263"/>
            <p:cNvSpPr>
              <a:spLocks noChangeArrowheads="1"/>
            </p:cNvSpPr>
            <p:nvPr/>
          </p:nvSpPr>
          <p:spPr bwMode="auto">
            <a:xfrm>
              <a:off x="1110" y="678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6" name="Rectangle 264"/>
            <p:cNvSpPr>
              <a:spLocks noChangeArrowheads="1"/>
            </p:cNvSpPr>
            <p:nvPr/>
          </p:nvSpPr>
          <p:spPr bwMode="auto">
            <a:xfrm>
              <a:off x="1546" y="678"/>
              <a:ext cx="3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$10,%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7" name="Rectangle 265"/>
            <p:cNvSpPr>
              <a:spLocks noChangeArrowheads="1"/>
            </p:cNvSpPr>
            <p:nvPr/>
          </p:nvSpPr>
          <p:spPr bwMode="auto">
            <a:xfrm>
              <a:off x="1882" y="678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8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69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0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1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2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3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4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5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6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7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8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79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0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1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2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3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4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5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6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7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8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89" name="Rectangle 287"/>
            <p:cNvSpPr>
              <a:spLocks noChangeArrowheads="1"/>
            </p:cNvSpPr>
            <p:nvPr/>
          </p:nvSpPr>
          <p:spPr bwMode="auto">
            <a:xfrm>
              <a:off x="2756" y="6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0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1" name="Rectangle 289"/>
            <p:cNvSpPr>
              <a:spLocks noChangeArrowheads="1"/>
            </p:cNvSpPr>
            <p:nvPr/>
          </p:nvSpPr>
          <p:spPr bwMode="auto">
            <a:xfrm>
              <a:off x="3047" y="6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2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3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4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5" name="Rectangle 293"/>
            <p:cNvSpPr>
              <a:spLocks noChangeArrowheads="1"/>
            </p:cNvSpPr>
            <p:nvPr/>
          </p:nvSpPr>
          <p:spPr bwMode="auto">
            <a:xfrm>
              <a:off x="3606" y="6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6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7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8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399" name="Rectangle 297"/>
            <p:cNvSpPr>
              <a:spLocks noChangeArrowheads="1"/>
            </p:cNvSpPr>
            <p:nvPr/>
          </p:nvSpPr>
          <p:spPr bwMode="auto">
            <a:xfrm>
              <a:off x="2756" y="66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0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1" name="Rectangle 299"/>
            <p:cNvSpPr>
              <a:spLocks noChangeArrowheads="1"/>
            </p:cNvSpPr>
            <p:nvPr/>
          </p:nvSpPr>
          <p:spPr bwMode="auto">
            <a:xfrm>
              <a:off x="3047" y="66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2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3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4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5" name="Rectangle 303"/>
            <p:cNvSpPr>
              <a:spLocks noChangeArrowheads="1"/>
            </p:cNvSpPr>
            <p:nvPr/>
          </p:nvSpPr>
          <p:spPr bwMode="auto">
            <a:xfrm>
              <a:off x="3606" y="66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6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7" name="Rectangle 305"/>
            <p:cNvSpPr>
              <a:spLocks noChangeArrowheads="1"/>
            </p:cNvSpPr>
            <p:nvPr/>
          </p:nvSpPr>
          <p:spPr bwMode="auto">
            <a:xfrm>
              <a:off x="641" y="87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0x006: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8" name="Rectangle 306"/>
            <p:cNvSpPr>
              <a:spLocks noChangeArrowheads="1"/>
            </p:cNvSpPr>
            <p:nvPr/>
          </p:nvSpPr>
          <p:spPr bwMode="auto">
            <a:xfrm>
              <a:off x="1110" y="870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irmovl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09" name="Rectangle 307"/>
            <p:cNvSpPr>
              <a:spLocks noChangeArrowheads="1"/>
            </p:cNvSpPr>
            <p:nvPr/>
          </p:nvSpPr>
          <p:spPr bwMode="auto">
            <a:xfrm>
              <a:off x="1613" y="870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$3,%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0" name="Rectangle 308"/>
            <p:cNvSpPr>
              <a:spLocks noChangeArrowheads="1"/>
            </p:cNvSpPr>
            <p:nvPr/>
          </p:nvSpPr>
          <p:spPr bwMode="auto">
            <a:xfrm>
              <a:off x="1882" y="870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1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2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3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4" name="Rectangle 312"/>
            <p:cNvSpPr>
              <a:spLocks noChangeArrowheads="1"/>
            </p:cNvSpPr>
            <p:nvPr/>
          </p:nvSpPr>
          <p:spPr bwMode="auto">
            <a:xfrm>
              <a:off x="3044" y="85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5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6" name="Rectangle 314"/>
            <p:cNvSpPr>
              <a:spLocks noChangeArrowheads="1"/>
            </p:cNvSpPr>
            <p:nvPr/>
          </p:nvSpPr>
          <p:spPr bwMode="auto">
            <a:xfrm>
              <a:off x="3335" y="85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7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8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19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0" name="Rectangle 318"/>
            <p:cNvSpPr>
              <a:spLocks noChangeArrowheads="1"/>
            </p:cNvSpPr>
            <p:nvPr/>
          </p:nvSpPr>
          <p:spPr bwMode="auto">
            <a:xfrm>
              <a:off x="3894" y="85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1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2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3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4" name="Rectangle 322"/>
            <p:cNvSpPr>
              <a:spLocks noChangeArrowheads="1"/>
            </p:cNvSpPr>
            <p:nvPr/>
          </p:nvSpPr>
          <p:spPr bwMode="auto">
            <a:xfrm>
              <a:off x="3044" y="859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5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6" name="Rectangle 324"/>
            <p:cNvSpPr>
              <a:spLocks noChangeArrowheads="1"/>
            </p:cNvSpPr>
            <p:nvPr/>
          </p:nvSpPr>
          <p:spPr bwMode="auto">
            <a:xfrm>
              <a:off x="3335" y="859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7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8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29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0" name="Rectangle 328"/>
            <p:cNvSpPr>
              <a:spLocks noChangeArrowheads="1"/>
            </p:cNvSpPr>
            <p:nvPr/>
          </p:nvSpPr>
          <p:spPr bwMode="auto">
            <a:xfrm>
              <a:off x="3894" y="859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1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2" name="Rectangle 330"/>
            <p:cNvSpPr>
              <a:spLocks noChangeArrowheads="1"/>
            </p:cNvSpPr>
            <p:nvPr/>
          </p:nvSpPr>
          <p:spPr bwMode="auto">
            <a:xfrm>
              <a:off x="641" y="1062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0x00c: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3" name="Rectangle 331"/>
            <p:cNvSpPr>
              <a:spLocks noChangeArrowheads="1"/>
            </p:cNvSpPr>
            <p:nvPr/>
          </p:nvSpPr>
          <p:spPr bwMode="auto">
            <a:xfrm>
              <a:off x="1078" y="1062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4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5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6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7" name="Rectangle 335"/>
            <p:cNvSpPr>
              <a:spLocks noChangeArrowheads="1"/>
            </p:cNvSpPr>
            <p:nvPr/>
          </p:nvSpPr>
          <p:spPr bwMode="auto">
            <a:xfrm>
              <a:off x="3332" y="105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8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39" name="Rectangle 337"/>
            <p:cNvSpPr>
              <a:spLocks noChangeArrowheads="1"/>
            </p:cNvSpPr>
            <p:nvPr/>
          </p:nvSpPr>
          <p:spPr bwMode="auto">
            <a:xfrm>
              <a:off x="3623" y="105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0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1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2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3" name="Rectangle 341"/>
            <p:cNvSpPr>
              <a:spLocks noChangeArrowheads="1"/>
            </p:cNvSpPr>
            <p:nvPr/>
          </p:nvSpPr>
          <p:spPr bwMode="auto">
            <a:xfrm>
              <a:off x="4182" y="105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4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5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6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7" name="Rectangle 345"/>
            <p:cNvSpPr>
              <a:spLocks noChangeArrowheads="1"/>
            </p:cNvSpPr>
            <p:nvPr/>
          </p:nvSpPr>
          <p:spPr bwMode="auto">
            <a:xfrm>
              <a:off x="3332" y="1051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8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49" name="Rectangle 347"/>
            <p:cNvSpPr>
              <a:spLocks noChangeArrowheads="1"/>
            </p:cNvSpPr>
            <p:nvPr/>
          </p:nvSpPr>
          <p:spPr bwMode="auto">
            <a:xfrm>
              <a:off x="3623" y="1051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0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1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2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3" name="Rectangle 351"/>
            <p:cNvSpPr>
              <a:spLocks noChangeArrowheads="1"/>
            </p:cNvSpPr>
            <p:nvPr/>
          </p:nvSpPr>
          <p:spPr bwMode="auto">
            <a:xfrm>
              <a:off x="4182" y="1051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4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5" name="Rectangle 353"/>
            <p:cNvSpPr>
              <a:spLocks noChangeArrowheads="1"/>
            </p:cNvSpPr>
            <p:nvPr/>
          </p:nvSpPr>
          <p:spPr bwMode="auto">
            <a:xfrm>
              <a:off x="641" y="1254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0x00d: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6" name="Rectangle 354"/>
            <p:cNvSpPr>
              <a:spLocks noChangeArrowheads="1"/>
            </p:cNvSpPr>
            <p:nvPr/>
          </p:nvSpPr>
          <p:spPr bwMode="auto">
            <a:xfrm>
              <a:off x="1078" y="1254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nop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7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8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59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0" name="Rectangle 358"/>
            <p:cNvSpPr>
              <a:spLocks noChangeArrowheads="1"/>
            </p:cNvSpPr>
            <p:nvPr/>
          </p:nvSpPr>
          <p:spPr bwMode="auto">
            <a:xfrm>
              <a:off x="3620" y="124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1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2" name="Rectangle 360"/>
            <p:cNvSpPr>
              <a:spLocks noChangeArrowheads="1"/>
            </p:cNvSpPr>
            <p:nvPr/>
          </p:nvSpPr>
          <p:spPr bwMode="auto">
            <a:xfrm>
              <a:off x="3911" y="124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3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4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5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6" name="Rectangle 364"/>
            <p:cNvSpPr>
              <a:spLocks noChangeArrowheads="1"/>
            </p:cNvSpPr>
            <p:nvPr/>
          </p:nvSpPr>
          <p:spPr bwMode="auto">
            <a:xfrm>
              <a:off x="4470" y="124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7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8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69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0" name="Rectangle 368"/>
            <p:cNvSpPr>
              <a:spLocks noChangeArrowheads="1"/>
            </p:cNvSpPr>
            <p:nvPr/>
          </p:nvSpPr>
          <p:spPr bwMode="auto">
            <a:xfrm>
              <a:off x="3620" y="1243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1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2" name="Rectangle 370"/>
            <p:cNvSpPr>
              <a:spLocks noChangeArrowheads="1"/>
            </p:cNvSpPr>
            <p:nvPr/>
          </p:nvSpPr>
          <p:spPr bwMode="auto">
            <a:xfrm>
              <a:off x="3911" y="1243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3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4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5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6" name="Rectangle 374"/>
            <p:cNvSpPr>
              <a:spLocks noChangeArrowheads="1"/>
            </p:cNvSpPr>
            <p:nvPr/>
          </p:nvSpPr>
          <p:spPr bwMode="auto">
            <a:xfrm>
              <a:off x="4470" y="1243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7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8" name="Rectangle 376"/>
            <p:cNvSpPr>
              <a:spLocks noChangeArrowheads="1"/>
            </p:cNvSpPr>
            <p:nvPr/>
          </p:nvSpPr>
          <p:spPr bwMode="auto">
            <a:xfrm>
              <a:off x="641" y="1446"/>
              <a:ext cx="40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0x00e: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79" name="Rectangle 377"/>
            <p:cNvSpPr>
              <a:spLocks noChangeArrowheads="1"/>
            </p:cNvSpPr>
            <p:nvPr/>
          </p:nvSpPr>
          <p:spPr bwMode="auto">
            <a:xfrm>
              <a:off x="1077" y="1446"/>
              <a:ext cx="27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addl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0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1" name="Rectangle 379"/>
            <p:cNvSpPr>
              <a:spLocks noChangeArrowheads="1"/>
            </p:cNvSpPr>
            <p:nvPr/>
          </p:nvSpPr>
          <p:spPr bwMode="auto">
            <a:xfrm>
              <a:off x="1480" y="144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edx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2" name="Rectangle 380"/>
            <p:cNvSpPr>
              <a:spLocks noChangeArrowheads="1"/>
            </p:cNvSpPr>
            <p:nvPr/>
          </p:nvSpPr>
          <p:spPr bwMode="auto">
            <a:xfrm>
              <a:off x="1681" y="1446"/>
              <a:ext cx="1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,%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3" name="Rectangle 381"/>
            <p:cNvSpPr>
              <a:spLocks noChangeArrowheads="1"/>
            </p:cNvSpPr>
            <p:nvPr/>
          </p:nvSpPr>
          <p:spPr bwMode="auto">
            <a:xfrm>
              <a:off x="1815" y="1446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4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5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6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7" name="Rectangle 385"/>
            <p:cNvSpPr>
              <a:spLocks noChangeArrowheads="1"/>
            </p:cNvSpPr>
            <p:nvPr/>
          </p:nvSpPr>
          <p:spPr bwMode="auto">
            <a:xfrm>
              <a:off x="3908" y="143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8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89" name="Rectangle 387"/>
            <p:cNvSpPr>
              <a:spLocks noChangeArrowheads="1"/>
            </p:cNvSpPr>
            <p:nvPr/>
          </p:nvSpPr>
          <p:spPr bwMode="auto">
            <a:xfrm>
              <a:off x="4199" y="143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0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1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2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3" name="Rectangle 391"/>
            <p:cNvSpPr>
              <a:spLocks noChangeArrowheads="1"/>
            </p:cNvSpPr>
            <p:nvPr/>
          </p:nvSpPr>
          <p:spPr bwMode="auto">
            <a:xfrm>
              <a:off x="4758" y="143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4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5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6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7" name="Rectangle 395"/>
            <p:cNvSpPr>
              <a:spLocks noChangeArrowheads="1"/>
            </p:cNvSpPr>
            <p:nvPr/>
          </p:nvSpPr>
          <p:spPr bwMode="auto">
            <a:xfrm>
              <a:off x="3908" y="1435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8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499" name="Rectangle 397"/>
            <p:cNvSpPr>
              <a:spLocks noChangeArrowheads="1"/>
            </p:cNvSpPr>
            <p:nvPr/>
          </p:nvSpPr>
          <p:spPr bwMode="auto">
            <a:xfrm>
              <a:off x="4199" y="1435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0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1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2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3" name="Rectangle 401"/>
            <p:cNvSpPr>
              <a:spLocks noChangeArrowheads="1"/>
            </p:cNvSpPr>
            <p:nvPr/>
          </p:nvSpPr>
          <p:spPr bwMode="auto">
            <a:xfrm>
              <a:off x="4758" y="1435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4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5" name="Rectangle 403"/>
            <p:cNvSpPr>
              <a:spLocks noChangeArrowheads="1"/>
            </p:cNvSpPr>
            <p:nvPr/>
          </p:nvSpPr>
          <p:spPr bwMode="auto">
            <a:xfrm>
              <a:off x="606" y="1638"/>
              <a:ext cx="74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0x010: halt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6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7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8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09" name="Rectangle 407"/>
            <p:cNvSpPr>
              <a:spLocks noChangeArrowheads="1"/>
            </p:cNvSpPr>
            <p:nvPr/>
          </p:nvSpPr>
          <p:spPr bwMode="auto">
            <a:xfrm>
              <a:off x="4196" y="162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0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1" name="Rectangle 409"/>
            <p:cNvSpPr>
              <a:spLocks noChangeArrowheads="1"/>
            </p:cNvSpPr>
            <p:nvPr/>
          </p:nvSpPr>
          <p:spPr bwMode="auto">
            <a:xfrm>
              <a:off x="4487" y="162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2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3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4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5" name="Rectangle 413"/>
            <p:cNvSpPr>
              <a:spLocks noChangeArrowheads="1"/>
            </p:cNvSpPr>
            <p:nvPr/>
          </p:nvSpPr>
          <p:spPr bwMode="auto">
            <a:xfrm>
              <a:off x="5046" y="162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6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7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8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19" name="Rectangle 417"/>
            <p:cNvSpPr>
              <a:spLocks noChangeArrowheads="1"/>
            </p:cNvSpPr>
            <p:nvPr/>
          </p:nvSpPr>
          <p:spPr bwMode="auto">
            <a:xfrm>
              <a:off x="4196" y="1627"/>
              <a:ext cx="9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0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1" name="Rectangle 419"/>
            <p:cNvSpPr>
              <a:spLocks noChangeArrowheads="1"/>
            </p:cNvSpPr>
            <p:nvPr/>
          </p:nvSpPr>
          <p:spPr bwMode="auto">
            <a:xfrm>
              <a:off x="4487" y="1627"/>
              <a:ext cx="8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2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3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4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5" name="Rectangle 423"/>
            <p:cNvSpPr>
              <a:spLocks noChangeArrowheads="1"/>
            </p:cNvSpPr>
            <p:nvPr/>
          </p:nvSpPr>
          <p:spPr bwMode="auto">
            <a:xfrm>
              <a:off x="5046" y="1627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6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7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8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29" name="Rectangle 427"/>
            <p:cNvSpPr>
              <a:spLocks noChangeArrowheads="1"/>
            </p:cNvSpPr>
            <p:nvPr/>
          </p:nvSpPr>
          <p:spPr bwMode="auto">
            <a:xfrm>
              <a:off x="5046" y="443"/>
              <a:ext cx="10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0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1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charset="0"/>
                </a:rPr>
                <a:t># demo-h2.ys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3532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143625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6" name="Rectangle 431"/>
              <p:cNvSpPr>
                <a:spLocks noChangeArrowheads="1"/>
              </p:cNvSpPr>
              <p:nvPr/>
            </p:nvSpPr>
            <p:spPr bwMode="auto">
              <a:xfrm>
                <a:off x="3870" y="2312"/>
                <a:ext cx="122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7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8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9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0" name="Rectangle 435"/>
              <p:cNvSpPr>
                <a:spLocks noChangeArrowheads="1"/>
              </p:cNvSpPr>
              <p:nvPr/>
            </p:nvSpPr>
            <p:spPr bwMode="auto">
              <a:xfrm>
                <a:off x="3576" y="255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1" name="Rectangle 436"/>
              <p:cNvSpPr>
                <a:spLocks noChangeArrowheads="1"/>
              </p:cNvSpPr>
              <p:nvPr/>
            </p:nvSpPr>
            <p:spPr bwMode="auto">
              <a:xfrm>
                <a:off x="3784" y="254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2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33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43533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143606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7" name="Rectangle 441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8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9" name="Rectangle 443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0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1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2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3" name="Rectangle 447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4" name="Rectangle 448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5" name="Rectangle 449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6" name="Rectangle 450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7" name="Rectangle 451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8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19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0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1" name="Rectangle 455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2" name="Rectangle 456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3" name="Rectangle 457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24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43534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5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6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7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8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39" name="Rectangle 465"/>
            <p:cNvSpPr>
              <a:spLocks noChangeArrowheads="1"/>
            </p:cNvSpPr>
            <p:nvPr/>
          </p:nvSpPr>
          <p:spPr bwMode="auto">
            <a:xfrm>
              <a:off x="3870" y="2312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0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1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2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3" name="Rectangle 469"/>
            <p:cNvSpPr>
              <a:spLocks noChangeArrowheads="1"/>
            </p:cNvSpPr>
            <p:nvPr/>
          </p:nvSpPr>
          <p:spPr bwMode="auto">
            <a:xfrm>
              <a:off x="3576" y="2553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4" name="Rectangle 470"/>
            <p:cNvSpPr>
              <a:spLocks noChangeArrowheads="1"/>
            </p:cNvSpPr>
            <p:nvPr/>
          </p:nvSpPr>
          <p:spPr bwMode="auto">
            <a:xfrm>
              <a:off x="3784" y="2541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5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6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7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8" name="Rectangle 474"/>
            <p:cNvSpPr>
              <a:spLocks noChangeArrowheads="1"/>
            </p:cNvSpPr>
            <p:nvPr/>
          </p:nvSpPr>
          <p:spPr bwMode="auto">
            <a:xfrm>
              <a:off x="3870" y="2312"/>
              <a:ext cx="12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49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0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1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%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2" name="Rectangle 478"/>
            <p:cNvSpPr>
              <a:spLocks noChangeArrowheads="1"/>
            </p:cNvSpPr>
            <p:nvPr/>
          </p:nvSpPr>
          <p:spPr bwMode="auto">
            <a:xfrm>
              <a:off x="3576" y="2553"/>
              <a:ext cx="20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charset="0"/>
                </a:rPr>
                <a:t>eax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3" name="Rectangle 479"/>
            <p:cNvSpPr>
              <a:spLocks noChangeArrowheads="1"/>
            </p:cNvSpPr>
            <p:nvPr/>
          </p:nvSpPr>
          <p:spPr bwMode="auto">
            <a:xfrm>
              <a:off x="3784" y="2541"/>
              <a:ext cx="3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4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1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charset="0"/>
                </a:rPr>
                <a:t>f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43555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 sz="1800">
                <a:solidFill>
                  <a:srgbClr val="000066"/>
                </a:solidFill>
              </a:endParaRPr>
            </a:p>
          </p:txBody>
        </p:sp>
        <p:grpSp>
          <p:nvGrpSpPr>
            <p:cNvPr id="143556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143557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58" name="Rectangle 483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59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0" name="Rectangle 485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1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2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3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4" name="Rectangle 489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5" name="Rectangle 490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6" name="Rectangle 491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7" name="Rectangle 492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8" name="Rectangle 493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69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0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1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2" name="Rectangle 497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3" name="Rectangle 498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4" name="Rectangle 499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5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6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7" name="Rectangle 502"/>
              <p:cNvSpPr>
                <a:spLocks noChangeArrowheads="1"/>
              </p:cNvSpPr>
              <p:nvPr/>
            </p:nvSpPr>
            <p:spPr bwMode="auto">
              <a:xfrm>
                <a:off x="3884" y="3320"/>
                <a:ext cx="93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8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79" name="Rectangle 504"/>
              <p:cNvSpPr>
                <a:spLocks noChangeArrowheads="1"/>
              </p:cNvSpPr>
              <p:nvPr/>
            </p:nvSpPr>
            <p:spPr bwMode="auto">
              <a:xfrm>
                <a:off x="3388" y="3551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0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1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2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3" name="Rectangle 508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edx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4" name="Rectangle 509"/>
              <p:cNvSpPr>
                <a:spLocks noChangeArrowheads="1"/>
              </p:cNvSpPr>
              <p:nvPr/>
            </p:nvSpPr>
            <p:spPr bwMode="auto">
              <a:xfrm>
                <a:off x="4163" y="3551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5" name="Rectangle 510"/>
              <p:cNvSpPr>
                <a:spLocks noChangeArrowheads="1"/>
              </p:cNvSpPr>
              <p:nvPr/>
            </p:nvSpPr>
            <p:spPr bwMode="auto">
              <a:xfrm>
                <a:off x="4225" y="3551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6" name="Rectangle 511"/>
              <p:cNvSpPr>
                <a:spLocks noChangeArrowheads="1"/>
              </p:cNvSpPr>
              <p:nvPr/>
            </p:nvSpPr>
            <p:spPr bwMode="auto">
              <a:xfrm>
                <a:off x="4305" y="3551"/>
                <a:ext cx="12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7" name="Rectangle 512"/>
              <p:cNvSpPr>
                <a:spLocks noChangeArrowheads="1"/>
              </p:cNvSpPr>
              <p:nvPr/>
            </p:nvSpPr>
            <p:spPr bwMode="auto">
              <a:xfrm>
                <a:off x="3388" y="3698"/>
                <a:ext cx="22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8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charset="0"/>
                  </a:rPr>
                  <a:t>f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89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0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%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1" name="Rectangle 516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charset="0"/>
                  </a:rPr>
                  <a:t>eax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2" name="Rectangle 517"/>
              <p:cNvSpPr>
                <a:spLocks noChangeArrowheads="1"/>
              </p:cNvSpPr>
              <p:nvPr/>
            </p:nvSpPr>
            <p:spPr bwMode="auto">
              <a:xfrm>
                <a:off x="4163" y="3698"/>
                <a:ext cx="31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3" name="Rectangle 518"/>
              <p:cNvSpPr>
                <a:spLocks noChangeArrowheads="1"/>
              </p:cNvSpPr>
              <p:nvPr/>
            </p:nvSpPr>
            <p:spPr bwMode="auto">
              <a:xfrm>
                <a:off x="4225" y="3698"/>
                <a:ext cx="6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4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5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6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7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8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599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0" name="Rectangle 525"/>
              <p:cNvSpPr>
                <a:spLocks noChangeArrowheads="1"/>
              </p:cNvSpPr>
              <p:nvPr/>
            </p:nvSpPr>
            <p:spPr bwMode="auto">
              <a:xfrm>
                <a:off x="3715" y="2069"/>
                <a:ext cx="430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43601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143604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3605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>
                    <a:gd name="T0" fmla="*/ 52 w 69"/>
                    <a:gd name="T1" fmla="*/ 0 h 60"/>
                    <a:gd name="T2" fmla="*/ 0 w 69"/>
                    <a:gd name="T3" fmla="*/ 47 h 60"/>
                    <a:gd name="T4" fmla="*/ 69 w 69"/>
                    <a:gd name="T5" fmla="*/ 60 h 60"/>
                    <a:gd name="T6" fmla="*/ 52 w 69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9"/>
                    <a:gd name="T13" fmla="*/ 0 h 60"/>
                    <a:gd name="T14" fmla="*/ 69 w 69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43602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3603" name="Rectangle 530"/>
              <p:cNvSpPr>
                <a:spLocks noChangeArrowheads="1"/>
              </p:cNvSpPr>
              <p:nvPr/>
            </p:nvSpPr>
            <p:spPr bwMode="auto">
              <a:xfrm>
                <a:off x="4721" y="3555"/>
                <a:ext cx="2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1250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88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138759"/>
            <a:ext cx="8630524" cy="5223022"/>
          </a:xfrm>
        </p:spPr>
        <p:txBody>
          <a:bodyPr/>
          <a:lstStyle/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Concept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Break instruction execution into 5 stages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Run instructions through in pipelined mode</a:t>
            </a:r>
          </a:p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Limitations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handle dependencies between instructions when instructions follow too closely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Data dependencies</a:t>
            </a:r>
          </a:p>
          <a:p>
            <a:pPr marL="1140917" lvl="2" indent="-237367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One instruction writes register, later one reads it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Control dependency</a:t>
            </a:r>
          </a:p>
          <a:p>
            <a:pPr marL="1140917" lvl="2" indent="-237367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Instruction sets PC in way that pipeline did not predict correctly</a:t>
            </a:r>
          </a:p>
          <a:p>
            <a:pPr marL="1140917" lvl="2" indent="-237367" defTabSz="909886" eaLnBrk="1" hangingPunct="1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Mispredicted</a:t>
            </a:r>
            <a:r>
              <a:rPr lang="en-US" dirty="0">
                <a:latin typeface="Helvetica" charset="0"/>
                <a:ea typeface="ＭＳ Ｐゴシック" charset="0"/>
              </a:rPr>
              <a:t> branch and return</a:t>
            </a:r>
          </a:p>
          <a:p>
            <a:pPr marL="384526" indent="-384526" defTabSz="909886" eaLnBrk="1" hangingPunct="1">
              <a:defRPr/>
            </a:pPr>
            <a:r>
              <a:rPr lang="en-US" dirty="0">
                <a:latin typeface="Helvetica" charset="0"/>
              </a:rPr>
              <a:t>Fixing the Pipeline – see text</a:t>
            </a: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Stalling – CPU sees dependencies &amp; dynamically inserts </a:t>
            </a:r>
            <a:r>
              <a:rPr lang="en-US" dirty="0" err="1">
                <a:latin typeface="Helvetica" charset="0"/>
                <a:ea typeface="ＭＳ Ｐゴシック" charset="0"/>
              </a:rPr>
              <a:t>nops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40567" lvl="1" indent="-243690" defTabSz="909886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Forwarding data directly to next stage(s) rather than wait for the clock</a:t>
            </a:r>
          </a:p>
          <a:p>
            <a:pPr marL="740567" lvl="1" indent="-243690" defTabSz="909886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137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886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138759"/>
            <a:ext cx="8630524" cy="5223022"/>
          </a:xfrm>
        </p:spPr>
        <p:txBody>
          <a:bodyPr/>
          <a:lstStyle/>
          <a:p>
            <a:pPr marL="384526" indent="-384526" defTabSz="909886" eaLnBrk="1" hangingPunct="1">
              <a:defRPr/>
            </a:pPr>
            <a:r>
              <a:rPr lang="en-US" dirty="0" smtClean="0">
                <a:latin typeface="Helvetica" charset="0"/>
              </a:rPr>
              <a:t>More modern CPUs use out-of-order execution and parallel execution to achieve faster performance</a:t>
            </a:r>
            <a:endParaRPr lang="en-US" dirty="0">
              <a:latin typeface="Helvetica" charset="0"/>
            </a:endParaRPr>
          </a:p>
          <a:p>
            <a:pPr marL="740567" lvl="1" indent="-243690" defTabSz="909886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Pipelining is still popular in embedded processors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84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Jump Instructions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950" y="1220788"/>
            <a:ext cx="4337050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Refer to generically as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err="1">
                <a:latin typeface="Courier New" charset="0"/>
                <a:ea typeface="ＭＳ Ｐゴシック" charset="0"/>
              </a:rPr>
              <a:t>jXX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Encodings differ only by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function code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Based on values of condition codes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Same as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 counterparts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Encode full destination address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Unlike PC-relative addressing seen in </a:t>
            </a:r>
            <a:r>
              <a:rPr lang="en-US" dirty="0" smtClean="0">
                <a:latin typeface="Helvetica" charset="0"/>
                <a:ea typeface="ＭＳ Ｐゴシック" charset="0"/>
              </a:rPr>
              <a:t>x86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1443" name="Group 120"/>
          <p:cNvGrpSpPr>
            <a:grpSpLocks/>
          </p:cNvGrpSpPr>
          <p:nvPr/>
        </p:nvGrpSpPr>
        <p:grpSpPr bwMode="auto">
          <a:xfrm>
            <a:off x="457200" y="915988"/>
            <a:ext cx="4654550" cy="708025"/>
            <a:chOff x="288" y="672"/>
            <a:chExt cx="2928" cy="445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99" name="Rectangle 6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jmp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500" name="Group 7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503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504" name="Rectangle 9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1505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501" name="Text Box 48"/>
            <p:cNvSpPr txBox="1">
              <a:spLocks noChangeArrowheads="1"/>
            </p:cNvSpPr>
            <p:nvPr/>
          </p:nvSpPr>
          <p:spPr bwMode="auto">
            <a:xfrm>
              <a:off x="288" y="672"/>
              <a:ext cx="140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Unconditionally</a:t>
              </a:r>
            </a:p>
          </p:txBody>
        </p:sp>
        <p:sp>
          <p:nvSpPr>
            <p:cNvPr id="61502" name="Rectangle 6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4" name="Group 121"/>
          <p:cNvGrpSpPr>
            <a:grpSpLocks/>
          </p:cNvGrpSpPr>
          <p:nvPr/>
        </p:nvGrpSpPr>
        <p:grpSpPr bwMode="auto">
          <a:xfrm>
            <a:off x="457200" y="1679575"/>
            <a:ext cx="4654550" cy="708025"/>
            <a:chOff x="288" y="672"/>
            <a:chExt cx="2928" cy="445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91" name="Rectangle 123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jle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92" name="Group 124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95" name="Rectangle 1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96" name="Rectangle 126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1497" name="Rectangle 1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93" name="Text Box 128"/>
            <p:cNvSpPr txBox="1">
              <a:spLocks noChangeArrowheads="1"/>
            </p:cNvSpPr>
            <p:nvPr/>
          </p:nvSpPr>
          <p:spPr bwMode="auto">
            <a:xfrm>
              <a:off x="288" y="672"/>
              <a:ext cx="167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Less or Equal</a:t>
              </a:r>
            </a:p>
          </p:txBody>
        </p:sp>
        <p:sp>
          <p:nvSpPr>
            <p:cNvPr id="61494" name="Rectangle 129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5" name="Group 130"/>
          <p:cNvGrpSpPr>
            <a:grpSpLocks/>
          </p:cNvGrpSpPr>
          <p:nvPr/>
        </p:nvGrpSpPr>
        <p:grpSpPr bwMode="auto">
          <a:xfrm>
            <a:off x="457200" y="2443163"/>
            <a:ext cx="4654550" cy="708025"/>
            <a:chOff x="288" y="672"/>
            <a:chExt cx="2928" cy="445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83" name="Rectangle 132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84" name="Group 133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87" name="Rectangle 1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88" name="Rectangle 135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1489" name="Rectangle 1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85" name="Text Box 137"/>
            <p:cNvSpPr txBox="1">
              <a:spLocks noChangeArrowheads="1"/>
            </p:cNvSpPr>
            <p:nvPr/>
          </p:nvSpPr>
          <p:spPr bwMode="auto">
            <a:xfrm>
              <a:off x="288" y="672"/>
              <a:ext cx="11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Less</a:t>
              </a:r>
            </a:p>
          </p:txBody>
        </p:sp>
        <p:sp>
          <p:nvSpPr>
            <p:cNvPr id="61486" name="Rectangle 138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6" name="Group 139"/>
          <p:cNvGrpSpPr>
            <a:grpSpLocks/>
          </p:cNvGrpSpPr>
          <p:nvPr/>
        </p:nvGrpSpPr>
        <p:grpSpPr bwMode="auto">
          <a:xfrm>
            <a:off x="457200" y="3206804"/>
            <a:ext cx="4654550" cy="708025"/>
            <a:chOff x="288" y="672"/>
            <a:chExt cx="2928" cy="445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75" name="Rectangle 141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76" name="Group 142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79" name="Rectangle 1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80" name="Rectangle 144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61481" name="Rectangle 14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77" name="Text Box 146"/>
            <p:cNvSpPr txBox="1">
              <a:spLocks noChangeArrowheads="1"/>
            </p:cNvSpPr>
            <p:nvPr/>
          </p:nvSpPr>
          <p:spPr bwMode="auto">
            <a:xfrm>
              <a:off x="288" y="672"/>
              <a:ext cx="117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Equal</a:t>
              </a:r>
            </a:p>
          </p:txBody>
        </p:sp>
        <p:sp>
          <p:nvSpPr>
            <p:cNvPr id="61478" name="Rectangle 147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7" name="Group 148"/>
          <p:cNvGrpSpPr>
            <a:grpSpLocks/>
          </p:cNvGrpSpPr>
          <p:nvPr/>
        </p:nvGrpSpPr>
        <p:grpSpPr bwMode="auto">
          <a:xfrm>
            <a:off x="457200" y="3970392"/>
            <a:ext cx="4654550" cy="706437"/>
            <a:chOff x="288" y="672"/>
            <a:chExt cx="2928" cy="445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67" name="Rectangle 150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jne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68" name="Group 151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71" name="Rectangle 15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72" name="Rectangle 153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4</a:t>
                </a:r>
              </a:p>
            </p:txBody>
          </p:sp>
          <p:sp>
            <p:nvSpPr>
              <p:cNvPr id="61473" name="Rectangle 15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69" name="Text Box 155"/>
            <p:cNvSpPr txBox="1">
              <a:spLocks noChangeArrowheads="1"/>
            </p:cNvSpPr>
            <p:nvPr/>
          </p:nvSpPr>
          <p:spPr bwMode="auto">
            <a:xfrm>
              <a:off x="288" y="672"/>
              <a:ext cx="14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Not Equal</a:t>
              </a:r>
            </a:p>
          </p:txBody>
        </p:sp>
        <p:sp>
          <p:nvSpPr>
            <p:cNvPr id="61470" name="Rectangle 156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8" name="Group 157"/>
          <p:cNvGrpSpPr>
            <a:grpSpLocks/>
          </p:cNvGrpSpPr>
          <p:nvPr/>
        </p:nvGrpSpPr>
        <p:grpSpPr bwMode="auto">
          <a:xfrm>
            <a:off x="457200" y="4733925"/>
            <a:ext cx="4654550" cy="706438"/>
            <a:chOff x="288" y="672"/>
            <a:chExt cx="2928" cy="445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59" name="Rectangle 159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jge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60" name="Group 160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63" name="Rectangle 1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64" name="Rectangle 162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61465" name="Rectangle 1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61" name="Text Box 164"/>
            <p:cNvSpPr txBox="1">
              <a:spLocks noChangeArrowheads="1"/>
            </p:cNvSpPr>
            <p:nvPr/>
          </p:nvSpPr>
          <p:spPr bwMode="auto">
            <a:xfrm>
              <a:off x="288" y="672"/>
              <a:ext cx="183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Greater or Equal</a:t>
              </a:r>
            </a:p>
          </p:txBody>
        </p:sp>
        <p:sp>
          <p:nvSpPr>
            <p:cNvPr id="61462" name="Rectangle 165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1449" name="Group 166"/>
          <p:cNvGrpSpPr>
            <a:grpSpLocks/>
          </p:cNvGrpSpPr>
          <p:nvPr/>
        </p:nvGrpSpPr>
        <p:grpSpPr bwMode="auto">
          <a:xfrm>
            <a:off x="457200" y="5495979"/>
            <a:ext cx="4654550" cy="708025"/>
            <a:chOff x="288" y="672"/>
            <a:chExt cx="2928" cy="445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307" y="899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1451" name="Rectangle 168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jg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1452" name="Group 169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61455" name="Rectangle 1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1456" name="Rectangle 171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61457" name="Rectangle 1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1453" name="Text Box 173"/>
            <p:cNvSpPr txBox="1">
              <a:spLocks noChangeArrowheads="1"/>
            </p:cNvSpPr>
            <p:nvPr/>
          </p:nvSpPr>
          <p:spPr bwMode="auto">
            <a:xfrm>
              <a:off x="288" y="672"/>
              <a:ext cx="12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66"/>
                  </a:solidFill>
                </a:rPr>
                <a:t>Jump When Greater</a:t>
              </a:r>
            </a:p>
          </p:txBody>
        </p:sp>
        <p:sp>
          <p:nvSpPr>
            <p:cNvPr id="61454" name="Rectangle 17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Program Stack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2417" y="1220788"/>
            <a:ext cx="4935537" cy="522446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Region of memory holding program data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Used in Y86 (and </a:t>
            </a:r>
            <a:r>
              <a:rPr lang="en-US" dirty="0" smtClean="0">
                <a:latin typeface="Helvetica" charset="0"/>
                <a:ea typeface="ＭＳ Ｐゴシック" charset="0"/>
              </a:rPr>
              <a:t>x86) </a:t>
            </a:r>
            <a:r>
              <a:rPr lang="en-US" dirty="0">
                <a:latin typeface="Helvetica" charset="0"/>
                <a:ea typeface="ＭＳ Ｐゴシック" charset="0"/>
              </a:rPr>
              <a:t>for supporting procedure calls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Stack top indicated by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rsp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Address of top stack element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Stack grows toward lower addresses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Top element is at highest address in the stack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When pushing, must first decrement stack pointer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When popping, increment stack pointer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14617" y="1658938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2214617" y="1963738"/>
            <a:ext cx="92075" cy="3476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2214617" y="2270179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0" name="Rectangle 13"/>
          <p:cNvSpPr>
            <a:spLocks noChangeArrowheads="1"/>
          </p:cNvSpPr>
          <p:nvPr/>
        </p:nvSpPr>
        <p:spPr bwMode="auto">
          <a:xfrm>
            <a:off x="2214617" y="4406954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1" name="Rectangle 14"/>
          <p:cNvSpPr>
            <a:spLocks noChangeArrowheads="1"/>
          </p:cNvSpPr>
          <p:nvPr/>
        </p:nvSpPr>
        <p:spPr bwMode="auto">
          <a:xfrm>
            <a:off x="2214617" y="4713288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2" name="Rectangle 15"/>
          <p:cNvSpPr>
            <a:spLocks noChangeArrowheads="1"/>
          </p:cNvSpPr>
          <p:nvPr/>
        </p:nvSpPr>
        <p:spPr bwMode="auto">
          <a:xfrm>
            <a:off x="2214617" y="5018142"/>
            <a:ext cx="92075" cy="3460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3" name="Rectangle 16"/>
          <p:cNvSpPr>
            <a:spLocks noChangeArrowheads="1"/>
          </p:cNvSpPr>
          <p:nvPr/>
        </p:nvSpPr>
        <p:spPr bwMode="auto">
          <a:xfrm>
            <a:off x="2214617" y="5322888"/>
            <a:ext cx="92075" cy="3476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382" tIns="45382" rIns="45382" bIns="4538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74" name="Line 17"/>
          <p:cNvSpPr>
            <a:spLocks noChangeShapeType="1"/>
          </p:cNvSpPr>
          <p:nvPr/>
        </p:nvSpPr>
        <p:spPr bwMode="auto">
          <a:xfrm flipH="1">
            <a:off x="2871788" y="5461000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82" tIns="45382" rIns="45382" bIns="45382" anchor="ctr">
            <a:spAutoFit/>
          </a:bodyPr>
          <a:lstStyle/>
          <a:p>
            <a:endParaRPr lang="en-US"/>
          </a:p>
        </p:txBody>
      </p:sp>
      <p:sp>
        <p:nvSpPr>
          <p:cNvPr id="62475" name="Text Box 18"/>
          <p:cNvSpPr txBox="1">
            <a:spLocks noChangeArrowheads="1"/>
          </p:cNvSpPr>
          <p:nvPr/>
        </p:nvSpPr>
        <p:spPr bwMode="auto">
          <a:xfrm>
            <a:off x="3252835" y="5308654"/>
            <a:ext cx="646213" cy="34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2476" name="Rectangle 19"/>
          <p:cNvSpPr>
            <a:spLocks noChangeArrowheads="1"/>
          </p:cNvSpPr>
          <p:nvPr/>
        </p:nvSpPr>
        <p:spPr bwMode="auto">
          <a:xfrm>
            <a:off x="1649467" y="2595563"/>
            <a:ext cx="1222375" cy="18319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82" tIns="45382" rIns="45382" bIns="45382" anchor="ctr"/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charset="0"/>
                <a:cs typeface="Courier New" charset="0"/>
              </a:rPr>
              <a:t>•</a:t>
            </a:r>
          </a:p>
        </p:txBody>
      </p:sp>
      <p:sp>
        <p:nvSpPr>
          <p:cNvPr id="62477" name="Line 20"/>
          <p:cNvSpPr>
            <a:spLocks noChangeShapeType="1"/>
          </p:cNvSpPr>
          <p:nvPr/>
        </p:nvSpPr>
        <p:spPr bwMode="auto">
          <a:xfrm flipV="1">
            <a:off x="839788" y="1831975"/>
            <a:ext cx="0" cy="3663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82" tIns="45382" rIns="45382" bIns="45382" anchor="ctr">
            <a:spAutoFit/>
          </a:bodyPr>
          <a:lstStyle/>
          <a:p>
            <a:endParaRPr lang="en-US"/>
          </a:p>
        </p:txBody>
      </p:sp>
      <p:sp>
        <p:nvSpPr>
          <p:cNvPr id="62478" name="Text Box 21"/>
          <p:cNvSpPr txBox="1">
            <a:spLocks noChangeArrowheads="1"/>
          </p:cNvSpPr>
          <p:nvPr/>
        </p:nvSpPr>
        <p:spPr bwMode="auto">
          <a:xfrm>
            <a:off x="228600" y="3206750"/>
            <a:ext cx="1373188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Addresses</a:t>
            </a:r>
          </a:p>
        </p:txBody>
      </p:sp>
      <p:sp>
        <p:nvSpPr>
          <p:cNvPr id="62479" name="Text Box 22"/>
          <p:cNvSpPr txBox="1">
            <a:spLocks noChangeArrowheads="1"/>
          </p:cNvSpPr>
          <p:nvPr/>
        </p:nvSpPr>
        <p:spPr bwMode="auto">
          <a:xfrm>
            <a:off x="1449442" y="5649967"/>
            <a:ext cx="17557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</a:t>
            </a:r>
            <a:r>
              <a:rPr lang="ja-JP" altLang="en-US" sz="1800">
                <a:solidFill>
                  <a:srgbClr val="000066"/>
                </a:solidFill>
              </a:rPr>
              <a:t>“</a:t>
            </a:r>
            <a:r>
              <a:rPr lang="en-US" altLang="ja-JP" sz="1800">
                <a:solidFill>
                  <a:srgbClr val="000066"/>
                </a:solidFill>
              </a:rPr>
              <a:t>Top</a:t>
            </a:r>
            <a:r>
              <a:rPr lang="ja-JP" altLang="en-US" sz="1800">
                <a:solidFill>
                  <a:srgbClr val="000066"/>
                </a:solidFill>
              </a:rPr>
              <a:t>”</a:t>
            </a:r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62480" name="Text Box 23"/>
          <p:cNvSpPr txBox="1">
            <a:spLocks noChangeArrowheads="1"/>
          </p:cNvSpPr>
          <p:nvPr/>
        </p:nvSpPr>
        <p:spPr bwMode="auto">
          <a:xfrm>
            <a:off x="1373193" y="1068388"/>
            <a:ext cx="17557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</a:t>
            </a:r>
            <a:r>
              <a:rPr lang="ja-JP" altLang="en-US" sz="1800">
                <a:solidFill>
                  <a:srgbClr val="000066"/>
                </a:solidFill>
              </a:rPr>
              <a:t>“</a:t>
            </a:r>
            <a:r>
              <a:rPr lang="en-US" altLang="ja-JP" sz="1800">
                <a:solidFill>
                  <a:srgbClr val="000066"/>
                </a:solidFill>
              </a:rPr>
              <a:t>Bottom</a:t>
            </a:r>
            <a:r>
              <a:rPr lang="ja-JP" altLang="en-US" sz="1800">
                <a:solidFill>
                  <a:srgbClr val="000066"/>
                </a:solidFill>
              </a:rPr>
              <a:t>”</a:t>
            </a:r>
            <a:endParaRPr lang="en-US" sz="1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Stack Operations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Decrement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rsp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by </a:t>
            </a:r>
            <a:r>
              <a:rPr lang="en-US" dirty="0" smtClean="0">
                <a:latin typeface="Helvetica" charset="0"/>
                <a:ea typeface="ＭＳ Ｐゴシック" charset="0"/>
              </a:rPr>
              <a:t>8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Store word from </a:t>
            </a:r>
            <a:r>
              <a:rPr lang="en-US" dirty="0" err="1">
                <a:latin typeface="Helvetica" charset="0"/>
                <a:ea typeface="ＭＳ Ｐゴシック" charset="0"/>
              </a:rPr>
              <a:t>rA</a:t>
            </a:r>
            <a:r>
              <a:rPr lang="en-US" dirty="0">
                <a:latin typeface="Helvetica" charset="0"/>
                <a:ea typeface="ＭＳ Ｐゴシック" charset="0"/>
              </a:rPr>
              <a:t> to memory at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Read word from memory at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Save in </a:t>
            </a:r>
            <a:r>
              <a:rPr lang="en-US" dirty="0" err="1">
                <a:latin typeface="Helvetica" charset="0"/>
                <a:ea typeface="ＭＳ Ｐゴシック" charset="0"/>
              </a:rPr>
              <a:t>rA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Increment </a:t>
            </a: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sp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by </a:t>
            </a:r>
            <a:r>
              <a:rPr lang="en-US" dirty="0" smtClean="0">
                <a:latin typeface="Helvetica" charset="0"/>
                <a:ea typeface="ＭＳ Ｐゴシック" charset="0"/>
              </a:rPr>
              <a:t>8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3491" name="Group 23"/>
          <p:cNvGrpSpPr>
            <a:grpSpLocks/>
          </p:cNvGrpSpPr>
          <p:nvPr/>
        </p:nvGrpSpPr>
        <p:grpSpPr bwMode="auto">
          <a:xfrm>
            <a:off x="641404" y="1430392"/>
            <a:ext cx="3325813" cy="346075"/>
            <a:chOff x="403" y="899"/>
            <a:chExt cx="2093" cy="218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3504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pushq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63505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351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a</a:t>
                </a:r>
              </a:p>
            </p:txBody>
          </p:sp>
          <p:sp>
            <p:nvSpPr>
              <p:cNvPr id="6351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351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3506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63507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63508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3509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3492" name="Group 24"/>
          <p:cNvGrpSpPr>
            <a:grpSpLocks/>
          </p:cNvGrpSpPr>
          <p:nvPr/>
        </p:nvGrpSpPr>
        <p:grpSpPr bwMode="auto">
          <a:xfrm>
            <a:off x="641404" y="3490967"/>
            <a:ext cx="3325813" cy="346075"/>
            <a:chOff x="403" y="899"/>
            <a:chExt cx="2093" cy="218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3494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popq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63495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350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6350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350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3496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63497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63498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3499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Subroutine Call and Return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Push address of next instruction onto stack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Start executing instructions at </a:t>
            </a:r>
            <a:r>
              <a:rPr lang="en-US" dirty="0" err="1">
                <a:latin typeface="Helvetica" charset="0"/>
                <a:ea typeface="ＭＳ Ｐゴシック" charset="0"/>
              </a:rPr>
              <a:t>Dest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Pop value from stack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Use as address for next instruction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Like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64515" name="Group 75"/>
          <p:cNvGrpSpPr>
            <a:grpSpLocks/>
          </p:cNvGrpSpPr>
          <p:nvPr/>
        </p:nvGrpSpPr>
        <p:grpSpPr bwMode="auto">
          <a:xfrm>
            <a:off x="641350" y="1430392"/>
            <a:ext cx="5386388" cy="346075"/>
            <a:chOff x="211" y="899"/>
            <a:chExt cx="3389" cy="218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211" y="899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4524" name="Rectangle 6"/>
            <p:cNvSpPr>
              <a:spLocks noChangeArrowheads="1"/>
            </p:cNvSpPr>
            <p:nvPr/>
          </p:nvSpPr>
          <p:spPr bwMode="auto">
            <a:xfrm>
              <a:off x="355" y="912"/>
              <a:ext cx="1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64525" name="Group 7"/>
            <p:cNvGrpSpPr>
              <a:grpSpLocks/>
            </p:cNvGrpSpPr>
            <p:nvPr/>
          </p:nvGrpSpPr>
          <p:grpSpPr bwMode="auto"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64527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64528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4529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64526" name="Rectangle 66"/>
            <p:cNvSpPr>
              <a:spLocks noChangeArrowheads="1"/>
            </p:cNvSpPr>
            <p:nvPr/>
          </p:nvSpPr>
          <p:spPr bwMode="auto"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4516" name="Group 74"/>
          <p:cNvGrpSpPr>
            <a:grpSpLocks/>
          </p:cNvGrpSpPr>
          <p:nvPr/>
        </p:nvGrpSpPr>
        <p:grpSpPr bwMode="auto">
          <a:xfrm>
            <a:off x="611242" y="3719513"/>
            <a:ext cx="5386387" cy="347662"/>
            <a:chOff x="192" y="1667"/>
            <a:chExt cx="3389" cy="218"/>
          </a:xfrm>
        </p:grpSpPr>
        <p:sp>
          <p:nvSpPr>
            <p:cNvPr id="272451" name="Rectangle 67"/>
            <p:cNvSpPr>
              <a:spLocks noChangeArrowheads="1"/>
            </p:cNvSpPr>
            <p:nvPr/>
          </p:nvSpPr>
          <p:spPr bwMode="auto">
            <a:xfrm>
              <a:off x="192" y="1667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4518" name="Rectangle 68"/>
            <p:cNvSpPr>
              <a:spLocks noChangeArrowheads="1"/>
            </p:cNvSpPr>
            <p:nvPr/>
          </p:nvSpPr>
          <p:spPr bwMode="auto">
            <a:xfrm>
              <a:off x="336" y="1680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ret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4519" name="Group 69"/>
            <p:cNvGrpSpPr>
              <a:grpSpLocks/>
            </p:cNvGrpSpPr>
            <p:nvPr/>
          </p:nvGrpSpPr>
          <p:grpSpPr bwMode="auto"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64520" name="Rectangle 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9</a:t>
                </a:r>
              </a:p>
            </p:txBody>
          </p:sp>
          <p:sp>
            <p:nvSpPr>
              <p:cNvPr id="64521" name="Rectangle 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4522" name="Rectangle 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Miscellaneous Instructions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2" y="1984429"/>
            <a:ext cx="7705725" cy="1558925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Don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do anything</a:t>
            </a: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Stop executing instructions</a:t>
            </a:r>
          </a:p>
          <a:p>
            <a:pPr lvl="1" eaLnBrk="1" hangingPunct="1"/>
            <a:r>
              <a:rPr lang="en-US" dirty="0" smtClean="0">
                <a:latin typeface="Helvetica" charset="0"/>
                <a:ea typeface="ＭＳ Ｐゴシック" charset="0"/>
              </a:rPr>
              <a:t>x86 has </a:t>
            </a:r>
            <a:r>
              <a:rPr lang="en-US" dirty="0">
                <a:latin typeface="Helvetica" charset="0"/>
                <a:ea typeface="ＭＳ Ｐゴシック" charset="0"/>
              </a:rPr>
              <a:t>comparable instruction, but can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execute it in user mode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We will use it to stop the simulator</a:t>
            </a:r>
          </a:p>
        </p:txBody>
      </p:sp>
      <p:grpSp>
        <p:nvGrpSpPr>
          <p:cNvPr id="65539" name="Group 26"/>
          <p:cNvGrpSpPr>
            <a:grpSpLocks/>
          </p:cNvGrpSpPr>
          <p:nvPr/>
        </p:nvGrpSpPr>
        <p:grpSpPr bwMode="auto">
          <a:xfrm>
            <a:off x="641404" y="1430392"/>
            <a:ext cx="2640013" cy="346075"/>
            <a:chOff x="403" y="899"/>
            <a:chExt cx="1661" cy="218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99"/>
              <a:ext cx="1661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554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nop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554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6555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555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5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5540" name="Group 27"/>
          <p:cNvGrpSpPr>
            <a:grpSpLocks/>
          </p:cNvGrpSpPr>
          <p:nvPr/>
        </p:nvGrpSpPr>
        <p:grpSpPr bwMode="auto">
          <a:xfrm>
            <a:off x="641404" y="2879779"/>
            <a:ext cx="2640013" cy="347663"/>
            <a:chOff x="403" y="2195"/>
            <a:chExt cx="1661" cy="218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95"/>
              <a:ext cx="1661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5542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halt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grpSp>
          <p:nvGrpSpPr>
            <p:cNvPr id="65543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65544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45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5546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Y86 Instruction Set</a:t>
            </a:r>
          </a:p>
        </p:txBody>
      </p:sp>
      <p:grpSp>
        <p:nvGrpSpPr>
          <p:cNvPr id="66562" name="Group 216"/>
          <p:cNvGrpSpPr>
            <a:grpSpLocks/>
          </p:cNvGrpSpPr>
          <p:nvPr/>
        </p:nvGrpSpPr>
        <p:grpSpPr bwMode="auto">
          <a:xfrm>
            <a:off x="839788" y="915988"/>
            <a:ext cx="5570537" cy="304800"/>
            <a:chOff x="336" y="528"/>
            <a:chExt cx="3504" cy="192"/>
          </a:xfrm>
        </p:grpSpPr>
        <p:sp>
          <p:nvSpPr>
            <p:cNvPr id="6673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Byte</a:t>
              </a:r>
            </a:p>
          </p:txBody>
        </p:sp>
        <p:grpSp>
          <p:nvGrpSpPr>
            <p:cNvPr id="66732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66733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34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6735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6736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...</a:t>
                </a:r>
              </a:p>
            </p:txBody>
          </p:sp>
          <p:sp>
            <p:nvSpPr>
              <p:cNvPr id="66737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...</a:t>
                </a:r>
              </a:p>
            </p:txBody>
          </p:sp>
          <p:sp>
            <p:nvSpPr>
              <p:cNvPr id="66738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</p:grpSp>
      </p:grpSp>
      <p:grpSp>
        <p:nvGrpSpPr>
          <p:cNvPr id="66563" name="Group 214"/>
          <p:cNvGrpSpPr>
            <a:grpSpLocks/>
          </p:cNvGrpSpPr>
          <p:nvPr/>
        </p:nvGrpSpPr>
        <p:grpSpPr bwMode="auto">
          <a:xfrm>
            <a:off x="533407" y="5802313"/>
            <a:ext cx="3128963" cy="304800"/>
            <a:chOff x="336" y="3648"/>
            <a:chExt cx="1968" cy="192"/>
          </a:xfrm>
        </p:grpSpPr>
        <p:sp>
          <p:nvSpPr>
            <p:cNvPr id="66722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pushq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23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66728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A</a:t>
                </a:r>
              </a:p>
            </p:txBody>
          </p:sp>
          <p:sp>
            <p:nvSpPr>
              <p:cNvPr id="66729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30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724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66725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726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727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4" name="Group 211"/>
          <p:cNvGrpSpPr>
            <a:grpSpLocks/>
          </p:cNvGrpSpPr>
          <p:nvPr/>
        </p:nvGrpSpPr>
        <p:grpSpPr bwMode="auto">
          <a:xfrm>
            <a:off x="533400" y="4427538"/>
            <a:ext cx="4960938" cy="306387"/>
            <a:chOff x="336" y="2784"/>
            <a:chExt cx="3120" cy="192"/>
          </a:xfrm>
        </p:grpSpPr>
        <p:sp>
          <p:nvSpPr>
            <p:cNvPr id="66716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jXX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Dest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17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66719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66720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66721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718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6565" name="Group 209"/>
          <p:cNvGrpSpPr>
            <a:grpSpLocks/>
          </p:cNvGrpSpPr>
          <p:nvPr/>
        </p:nvGrpSpPr>
        <p:grpSpPr bwMode="auto">
          <a:xfrm>
            <a:off x="533407" y="6259520"/>
            <a:ext cx="3128963" cy="306387"/>
            <a:chOff x="336" y="3936"/>
            <a:chExt cx="1968" cy="192"/>
          </a:xfrm>
        </p:grpSpPr>
        <p:sp>
          <p:nvSpPr>
            <p:cNvPr id="66707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popq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08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6671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6671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1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709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66710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711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712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6" name="Group 206"/>
          <p:cNvGrpSpPr>
            <a:grpSpLocks/>
          </p:cNvGrpSpPr>
          <p:nvPr/>
        </p:nvGrpSpPr>
        <p:grpSpPr bwMode="auto">
          <a:xfrm>
            <a:off x="533400" y="4886325"/>
            <a:ext cx="4960938" cy="304800"/>
            <a:chOff x="336" y="3072"/>
            <a:chExt cx="3120" cy="192"/>
          </a:xfrm>
        </p:grpSpPr>
        <p:sp>
          <p:nvSpPr>
            <p:cNvPr id="667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call </a:t>
              </a:r>
              <a:r>
                <a:rPr lang="en-US" sz="1400" dirty="0" err="1">
                  <a:solidFill>
                    <a:srgbClr val="000066"/>
                  </a:solidFill>
                </a:rPr>
                <a:t>Dest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702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66704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66705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06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703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</p:grpSp>
      <p:grpSp>
        <p:nvGrpSpPr>
          <p:cNvPr id="66567" name="Group 204"/>
          <p:cNvGrpSpPr>
            <a:grpSpLocks/>
          </p:cNvGrpSpPr>
          <p:nvPr/>
        </p:nvGrpSpPr>
        <p:grpSpPr bwMode="auto">
          <a:xfrm>
            <a:off x="533407" y="2136782"/>
            <a:ext cx="3128963" cy="306388"/>
            <a:chOff x="336" y="1344"/>
            <a:chExt cx="1968" cy="192"/>
          </a:xfrm>
        </p:grpSpPr>
        <p:sp>
          <p:nvSpPr>
            <p:cNvPr id="66692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rrmovq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93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66698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2</a:t>
                </a:r>
              </a:p>
            </p:txBody>
          </p:sp>
          <p:sp>
            <p:nvSpPr>
              <p:cNvPr id="66699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700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94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66695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96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97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68" name="Group 201"/>
          <p:cNvGrpSpPr>
            <a:grpSpLocks/>
          </p:cNvGrpSpPr>
          <p:nvPr/>
        </p:nvGrpSpPr>
        <p:grpSpPr bwMode="auto">
          <a:xfrm>
            <a:off x="533400" y="2595563"/>
            <a:ext cx="5570538" cy="304800"/>
            <a:chOff x="336" y="1632"/>
            <a:chExt cx="3504" cy="192"/>
          </a:xfrm>
        </p:grpSpPr>
        <p:sp>
          <p:nvSpPr>
            <p:cNvPr id="66682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>
                  <a:solidFill>
                    <a:srgbClr val="000066"/>
                  </a:solidFill>
                </a:rPr>
                <a:t>V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83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66689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3</a:t>
                </a:r>
              </a:p>
            </p:txBody>
          </p:sp>
          <p:sp>
            <p:nvSpPr>
              <p:cNvPr id="66690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91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84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66686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66687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88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85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V</a:t>
              </a:r>
            </a:p>
          </p:txBody>
        </p:sp>
      </p:grpSp>
      <p:grpSp>
        <p:nvGrpSpPr>
          <p:cNvPr id="66569" name="Group 198"/>
          <p:cNvGrpSpPr>
            <a:grpSpLocks/>
          </p:cNvGrpSpPr>
          <p:nvPr/>
        </p:nvGrpSpPr>
        <p:grpSpPr bwMode="auto">
          <a:xfrm>
            <a:off x="533400" y="3054350"/>
            <a:ext cx="5570538" cy="304800"/>
            <a:chOff x="336" y="1920"/>
            <a:chExt cx="3504" cy="192"/>
          </a:xfrm>
        </p:grpSpPr>
        <p:sp>
          <p:nvSpPr>
            <p:cNvPr id="66672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rmmovq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>
                  <a:solidFill>
                    <a:srgbClr val="000066"/>
                  </a:solidFill>
                </a:rPr>
                <a:t>D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(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66673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66679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4</a:t>
                </a:r>
              </a:p>
            </p:txBody>
          </p:sp>
          <p:sp>
            <p:nvSpPr>
              <p:cNvPr id="66680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81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74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66676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77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78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75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66570" name="Group 195"/>
          <p:cNvGrpSpPr>
            <a:grpSpLocks/>
          </p:cNvGrpSpPr>
          <p:nvPr/>
        </p:nvGrpSpPr>
        <p:grpSpPr bwMode="auto">
          <a:xfrm>
            <a:off x="533400" y="3511550"/>
            <a:ext cx="5570538" cy="304800"/>
            <a:chOff x="336" y="2208"/>
            <a:chExt cx="3504" cy="192"/>
          </a:xfrm>
        </p:grpSpPr>
        <p:sp>
          <p:nvSpPr>
            <p:cNvPr id="66662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mrmovq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>
                  <a:solidFill>
                    <a:srgbClr val="000066"/>
                  </a:solidFill>
                </a:rPr>
                <a:t>D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(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),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63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66669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5</a:t>
                </a:r>
              </a:p>
            </p:txBody>
          </p:sp>
          <p:sp>
            <p:nvSpPr>
              <p:cNvPr id="66670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71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64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6666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6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6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66665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66571" name="Group 192"/>
          <p:cNvGrpSpPr>
            <a:grpSpLocks/>
          </p:cNvGrpSpPr>
          <p:nvPr/>
        </p:nvGrpSpPr>
        <p:grpSpPr bwMode="auto">
          <a:xfrm>
            <a:off x="533407" y="3970338"/>
            <a:ext cx="3128963" cy="304800"/>
            <a:chOff x="336" y="2496"/>
            <a:chExt cx="1968" cy="192"/>
          </a:xfrm>
        </p:grpSpPr>
        <p:sp>
          <p:nvSpPr>
            <p:cNvPr id="66653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OPl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sz="1400" dirty="0" err="1">
                  <a:solidFill>
                    <a:srgbClr val="000066"/>
                  </a:solidFill>
                </a:rPr>
                <a:t>rA</a:t>
              </a: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, </a:t>
              </a:r>
              <a:r>
                <a:rPr lang="en-US" sz="1400" dirty="0" err="1">
                  <a:solidFill>
                    <a:srgbClr val="000066"/>
                  </a:solidFill>
                </a:rPr>
                <a:t>rB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grpSp>
          <p:nvGrpSpPr>
            <p:cNvPr id="66654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66659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66660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66661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66655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66656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rA</a:t>
                </a:r>
              </a:p>
            </p:txBody>
          </p:sp>
          <p:sp>
            <p:nvSpPr>
              <p:cNvPr id="66657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rB</a:t>
                </a:r>
              </a:p>
            </p:txBody>
          </p:sp>
          <p:sp>
            <p:nvSpPr>
              <p:cNvPr id="66658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2" name="Group 189"/>
          <p:cNvGrpSpPr>
            <a:grpSpLocks/>
          </p:cNvGrpSpPr>
          <p:nvPr/>
        </p:nvGrpSpPr>
        <p:grpSpPr bwMode="auto">
          <a:xfrm>
            <a:off x="533407" y="5343525"/>
            <a:ext cx="2519363" cy="306388"/>
            <a:chOff x="336" y="3360"/>
            <a:chExt cx="1584" cy="192"/>
          </a:xfrm>
        </p:grpSpPr>
        <p:sp>
          <p:nvSpPr>
            <p:cNvPr id="66648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grpSp>
          <p:nvGrpSpPr>
            <p:cNvPr id="66649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66650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9</a:t>
                </a:r>
              </a:p>
            </p:txBody>
          </p:sp>
          <p:sp>
            <p:nvSpPr>
              <p:cNvPr id="66651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52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3" name="Group 187"/>
          <p:cNvGrpSpPr>
            <a:grpSpLocks/>
          </p:cNvGrpSpPr>
          <p:nvPr/>
        </p:nvGrpSpPr>
        <p:grpSpPr bwMode="auto">
          <a:xfrm>
            <a:off x="533407" y="1220795"/>
            <a:ext cx="2519363" cy="306387"/>
            <a:chOff x="336" y="768"/>
            <a:chExt cx="1584" cy="192"/>
          </a:xfrm>
        </p:grpSpPr>
        <p:sp>
          <p:nvSpPr>
            <p:cNvPr id="66643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rgbClr val="000066"/>
                  </a:solidFill>
                  <a:latin typeface="Courier New" charset="0"/>
                </a:rPr>
                <a:t>halt</a:t>
              </a:r>
            </a:p>
          </p:txBody>
        </p:sp>
        <p:grpSp>
          <p:nvGrpSpPr>
            <p:cNvPr id="66644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66645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6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7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66574" name="Group 185"/>
          <p:cNvGrpSpPr>
            <a:grpSpLocks/>
          </p:cNvGrpSpPr>
          <p:nvPr/>
        </p:nvGrpSpPr>
        <p:grpSpPr bwMode="auto">
          <a:xfrm>
            <a:off x="533407" y="1679575"/>
            <a:ext cx="2519363" cy="304800"/>
            <a:chOff x="336" y="1056"/>
            <a:chExt cx="1584" cy="192"/>
          </a:xfrm>
        </p:grpSpPr>
        <p:sp>
          <p:nvSpPr>
            <p:cNvPr id="66638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solidFill>
                    <a:srgbClr val="000066"/>
                  </a:solidFill>
                  <a:latin typeface="Courier New" charset="0"/>
                </a:rPr>
                <a:t>nop</a:t>
              </a:r>
              <a:endParaRPr lang="en-US" sz="1400" dirty="0">
                <a:solidFill>
                  <a:srgbClr val="000066"/>
                </a:solidFill>
                <a:latin typeface="Courier New" charset="0"/>
              </a:endParaRPr>
            </a:p>
          </p:txBody>
        </p:sp>
        <p:grpSp>
          <p:nvGrpSpPr>
            <p:cNvPr id="66639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66640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6641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6642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322564" name="Group 225"/>
          <p:cNvGrpSpPr>
            <a:grpSpLocks/>
          </p:cNvGrpSpPr>
          <p:nvPr/>
        </p:nvGrpSpPr>
        <p:grpSpPr bwMode="auto">
          <a:xfrm>
            <a:off x="5570538" y="3282957"/>
            <a:ext cx="3509962" cy="3052763"/>
            <a:chOff x="3504" y="2064"/>
            <a:chExt cx="2208" cy="1920"/>
          </a:xfrm>
        </p:grpSpPr>
        <p:grpSp>
          <p:nvGrpSpPr>
            <p:cNvPr id="66600" name="Group 219"/>
            <p:cNvGrpSpPr>
              <a:grpSpLocks/>
            </p:cNvGrpSpPr>
            <p:nvPr/>
          </p:nvGrpSpPr>
          <p:grpSpPr bwMode="auto">
            <a:xfrm>
              <a:off x="4316" y="2064"/>
              <a:ext cx="1396" cy="1920"/>
              <a:chOff x="3932" y="2160"/>
              <a:chExt cx="1396" cy="1920"/>
            </a:xfrm>
          </p:grpSpPr>
          <p:sp>
            <p:nvSpPr>
              <p:cNvPr id="66602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jmp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6663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666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jle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666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666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jl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0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6662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3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6663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0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000066"/>
                    </a:solidFill>
                    <a:latin typeface="Courier New" charset="0"/>
                  </a:rPr>
                  <a:t>je</a:t>
                </a:r>
              </a:p>
            </p:txBody>
          </p:sp>
          <p:grpSp>
            <p:nvGrpSpPr>
              <p:cNvPr id="6660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666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6662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jne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6662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6662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jge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6662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2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6662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jg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61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6661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6661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61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616" name="AutoShape 218"/>
              <p:cNvSpPr>
                <a:spLocks/>
              </p:cNvSpPr>
              <p:nvPr/>
            </p:nvSpPr>
            <p:spPr bwMode="auto">
              <a:xfrm>
                <a:off x="3932" y="2237"/>
                <a:ext cx="196" cy="1791"/>
              </a:xfrm>
              <a:prstGeom prst="leftBrace">
                <a:avLst>
                  <a:gd name="adj1" fmla="val 108327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66601" name="Line 223"/>
            <p:cNvSpPr>
              <a:spLocks noChangeShapeType="1"/>
            </p:cNvSpPr>
            <p:nvPr/>
          </p:nvSpPr>
          <p:spPr bwMode="auto">
            <a:xfrm>
              <a:off x="3504" y="2880"/>
              <a:ext cx="714" cy="1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733800" y="1374782"/>
            <a:ext cx="5346700" cy="2740025"/>
            <a:chOff x="3733800" y="1374149"/>
            <a:chExt cx="5346611" cy="2740652"/>
          </a:xfrm>
        </p:grpSpPr>
        <p:grpSp>
          <p:nvGrpSpPr>
            <p:cNvPr id="66577" name="Group 220"/>
            <p:cNvGrpSpPr>
              <a:grpSpLocks/>
            </p:cNvGrpSpPr>
            <p:nvPr/>
          </p:nvGrpSpPr>
          <p:grpSpPr bwMode="auto">
            <a:xfrm>
              <a:off x="6861179" y="1374149"/>
              <a:ext cx="2219232" cy="1679510"/>
              <a:chOff x="4316" y="864"/>
              <a:chExt cx="1396" cy="1056"/>
            </a:xfrm>
          </p:grpSpPr>
          <p:sp>
            <p:nvSpPr>
              <p:cNvPr id="66579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addq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0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6659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6659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1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subq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2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66594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665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3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andq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4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66591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9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66593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5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dirty="0" err="1">
                    <a:solidFill>
                      <a:srgbClr val="000066"/>
                    </a:solidFill>
                    <a:latin typeface="Courier New" charset="0"/>
                  </a:rPr>
                  <a:t>xorq</a:t>
                </a:r>
                <a:endParaRPr lang="en-US" sz="1400" dirty="0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  <p:grpSp>
            <p:nvGrpSpPr>
              <p:cNvPr id="66586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66588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66589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66590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66587" name="AutoShape 217"/>
              <p:cNvSpPr>
                <a:spLocks/>
              </p:cNvSpPr>
              <p:nvPr/>
            </p:nvSpPr>
            <p:spPr bwMode="auto">
              <a:xfrm>
                <a:off x="4316" y="939"/>
                <a:ext cx="214" cy="974"/>
              </a:xfrm>
              <a:prstGeom prst="leftBrace">
                <a:avLst>
                  <a:gd name="adj1" fmla="val 63901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66578" name="Line 223"/>
            <p:cNvSpPr>
              <a:spLocks noChangeShapeType="1"/>
            </p:cNvSpPr>
            <p:nvPr/>
          </p:nvSpPr>
          <p:spPr bwMode="auto">
            <a:xfrm flipV="1">
              <a:off x="3733800" y="2286001"/>
              <a:ext cx="3048000" cy="1828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979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Writing Y86 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255000" cy="2825750"/>
          </a:xfrm>
        </p:spPr>
        <p:txBody>
          <a:bodyPr/>
          <a:lstStyle/>
          <a:p>
            <a:pPr marL="382459" indent="-382459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Try to Use C Compiler as Much as Possible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Write code in C and compile for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 with </a:t>
            </a:r>
            <a:r>
              <a:rPr lang="en-US" dirty="0" err="1">
                <a:latin typeface="Courier New" charset="0"/>
                <a:ea typeface="ＭＳ Ｐゴシック" charset="0"/>
              </a:rPr>
              <a:t>gcc</a:t>
            </a:r>
            <a:r>
              <a:rPr lang="en-US" dirty="0">
                <a:latin typeface="Courier New" charset="0"/>
                <a:ea typeface="ＭＳ Ｐゴシック" charset="0"/>
              </a:rPr>
              <a:t> -S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Transliterate into Y86</a:t>
            </a:r>
          </a:p>
          <a:p>
            <a:pPr marL="736586" lvl="1" indent="-242381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Wrote an assembler called YAS</a:t>
            </a:r>
          </a:p>
          <a:p>
            <a:pPr marL="382459" indent="-382459" defTabSz="9049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Coding Example</a:t>
            </a:r>
          </a:p>
          <a:p>
            <a:pPr marL="736586" lvl="1" indent="-242381" defTabSz="9049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Sum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count</a:t>
            </a:r>
            <a:r>
              <a:rPr lang="en-US" dirty="0" smtClean="0">
                <a:latin typeface="Helvetica" charset="0"/>
                <a:ea typeface="ＭＳ Ｐゴシック" charset="0"/>
              </a:rPr>
              <a:t> elements in a long array starting at pointer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start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marL="382459" indent="-382459" defTabSz="904995" eaLnBrk="1" hangingPunct="1">
              <a:defRPr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7169" y="1513017"/>
            <a:ext cx="4160793" cy="397016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/* Sum count # of longs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starting at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ptr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“start” */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long sum(long *start, long count)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long sum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while (count)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sum += *start;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start++;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count--;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48126" y="1022804"/>
            <a:ext cx="4078287" cy="5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>
            <a:lvl1pPr marL="382588" indent="-382588" algn="l" defTabSz="908050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38188" indent="-241300" algn="l" defTabSz="90805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39825" indent="-234950" algn="l" defTabSz="908050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000"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2263" indent="-223838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41575" indent="-225425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0855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57383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13909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70438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0" indent="0" algn="ctr" defTabSz="904995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 code: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18519" y="2152177"/>
            <a:ext cx="5925535" cy="4292022"/>
            <a:chOff x="3218465" y="2152177"/>
            <a:chExt cx="5925535" cy="4292022"/>
          </a:xfrm>
        </p:grpSpPr>
        <p:sp>
          <p:nvSpPr>
            <p:cNvPr id="10245" name="Text Box 6"/>
            <p:cNvSpPr txBox="1">
              <a:spLocks noChangeArrowheads="1"/>
            </p:cNvSpPr>
            <p:nvPr/>
          </p:nvSpPr>
          <p:spPr bwMode="auto">
            <a:xfrm>
              <a:off x="3218465" y="2751037"/>
              <a:ext cx="5925535" cy="36931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642" tIns="45642" rIns="45642" bIns="45642">
              <a:spAutoFit/>
            </a:bodyPr>
            <a:lstStyle>
              <a:lvl1pPr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/* start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count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*/</a:t>
              </a:r>
            </a:p>
            <a:p>
              <a:pPr algn="l">
                <a:lnSpc>
                  <a:spcPct val="100000"/>
                </a:lnSpc>
              </a:pPr>
              <a:endParaRPr lang="en-US" sz="1800" dirty="0">
                <a:solidFill>
                  <a:srgbClr val="000066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sum: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movl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%0,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eax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   // sum =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 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jmp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.L2		//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.L3:			// loop: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(%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), 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 // add *start to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 $8, %</a:t>
              </a:r>
              <a:r>
                <a:rPr lang="en-US" sz="18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charset="0"/>
                </a:rPr>
                <a:t>    	// start++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subq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 $1, %</a:t>
              </a:r>
              <a:r>
                <a:rPr lang="en-US" sz="18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charset="0"/>
                </a:rPr>
                <a:t>	// count—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.L2:			// test: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testq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test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jne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.L3		// if !=0,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loop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rep; ret		// return</a:t>
              </a:r>
            </a:p>
          </p:txBody>
        </p:sp>
        <p:sp>
          <p:nvSpPr>
            <p:cNvPr id="11" name="Rectangle 5"/>
            <p:cNvSpPr txBox="1">
              <a:spLocks noChangeArrowheads="1"/>
            </p:cNvSpPr>
            <p:nvPr/>
          </p:nvSpPr>
          <p:spPr bwMode="auto">
            <a:xfrm>
              <a:off x="4573011" y="2152177"/>
              <a:ext cx="4078287" cy="5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202" tIns="44312" rIns="90202" bIns="44312" numCol="1" anchor="t" anchorCtr="0" compatLnSpc="1">
              <a:prstTxWarp prst="textNoShape">
                <a:avLst/>
              </a:prstTxWarp>
            </a:bodyPr>
            <a:lstStyle>
              <a:lvl1pPr marL="382588" indent="-382588" algn="l" defTabSz="908050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38188" indent="-241300" algn="l" defTabSz="908050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400" b="1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2pPr>
              <a:lvl3pPr marL="1139825" indent="-234950" algn="l" defTabSz="908050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000" b="1">
                  <a:solidFill>
                    <a:schemeClr val="folHlink"/>
                  </a:solidFill>
                  <a:latin typeface="+mn-lt"/>
                  <a:ea typeface="ＭＳ Ｐゴシック" pitchFamily="-1" charset="-128"/>
                </a:defRPr>
              </a:lvl3pPr>
              <a:lvl4pPr marL="1592263" indent="-223838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4pPr>
              <a:lvl5pPr marL="2441575" indent="-225425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5pPr>
              <a:lvl6pPr marL="2900855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6pPr>
              <a:lvl7pPr marL="3357383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7pPr>
              <a:lvl8pPr marL="3813909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8pPr>
              <a:lvl9pPr marL="4270438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9pPr>
            </a:lstStyle>
            <a:p>
              <a:pPr marL="0" indent="0" algn="ctr" defTabSz="904995" eaLnBrk="1" hangingPunct="1">
                <a:defRPr/>
              </a:pPr>
              <a:r>
                <a:rPr lang="en-US" sz="2000" dirty="0">
                  <a:latin typeface="Helvetica" charset="0"/>
                  <a:ea typeface="ＭＳ Ｐゴシック" charset="0"/>
                  <a:cs typeface="ＭＳ Ｐゴシック" charset="0"/>
                </a:rPr>
                <a:t>X86-64 code: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67" y="25052"/>
            <a:ext cx="8716962" cy="7810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67" y="998190"/>
            <a:ext cx="8639031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Midterm #2 results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Average = 54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Final grades incorporate course difficulty but exams not curved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Solutions released after late test takers finish exam this week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If you need a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regrade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drop by Prof. Han’s office hours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7" y="2985439"/>
            <a:ext cx="8450057" cy="38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34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01229" y="1662464"/>
            <a:ext cx="3066937" cy="397016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/* start in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count in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*/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sum: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movl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%0,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eax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jmp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.L2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.L3:		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 (%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), %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rax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 $8, %</a:t>
            </a:r>
            <a:r>
              <a:rPr lang="en-US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rdi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charset="0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subq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 $1, %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.L2: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testq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,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rsi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jne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.L3		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	rep; ret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00679" y="1061366"/>
            <a:ext cx="2753370" cy="5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06" tIns="44046" rIns="89706" bIns="44046" numCol="1" anchor="t" anchorCtr="0" compatLnSpc="1">
            <a:prstTxWarp prst="textNoShape">
              <a:avLst/>
            </a:prstTxWarp>
          </a:bodyPr>
          <a:lstStyle>
            <a:lvl1pPr marL="382588" indent="-382588" algn="l" defTabSz="908050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38188" indent="-241300" algn="l" defTabSz="90805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39825" indent="-234950" algn="l" defTabSz="908050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000"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2263" indent="-223838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41575" indent="-225425" algn="l" defTabSz="90805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0855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57383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13909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70438" indent="-228265" algn="l" defTabSz="911471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0" indent="0" algn="ctr" defTabSz="904995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X86-64 code: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32716" y="1085401"/>
            <a:ext cx="5311283" cy="5377409"/>
            <a:chOff x="3832716" y="1085346"/>
            <a:chExt cx="5311283" cy="537740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32716" y="1661597"/>
              <a:ext cx="5311283" cy="480115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642" tIns="45642" rIns="45642" bIns="45642">
              <a:spAutoFit/>
            </a:bodyPr>
            <a:lstStyle>
              <a:lvl1pPr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98463" algn="l"/>
                </a:tabLs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/* start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 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count in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*/</a:t>
              </a:r>
            </a:p>
            <a:p>
              <a:pPr algn="l">
                <a:lnSpc>
                  <a:spcPct val="100000"/>
                </a:lnSpc>
              </a:pPr>
              <a:endParaRPr lang="en-US" sz="1800" dirty="0">
                <a:solidFill>
                  <a:srgbClr val="000066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sum: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irmovq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$8, %r8	// constant 8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irmovq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 $1, %r9	// constant 1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xorq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rax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sum =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andq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,%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// set CC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jmp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 		// 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goto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test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loop :			// loop: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mrmovq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(%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), %r10  // get *start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FF1A1A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FF1A1A"/>
                  </a:solidFill>
                  <a:latin typeface="Courier New" charset="0"/>
                </a:rPr>
                <a:t> %r10,%rax  	// add to sum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addq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%r8, %</a:t>
              </a:r>
              <a:r>
                <a:rPr lang="en-US" sz="1800" dirty="0" err="1">
                  <a:solidFill>
                    <a:srgbClr val="0A0AFF"/>
                  </a:solidFill>
                  <a:latin typeface="Courier New" charset="0"/>
                </a:rPr>
                <a:t>rdi</a:t>
              </a:r>
              <a:r>
                <a:rPr lang="en-US" sz="1800" dirty="0">
                  <a:solidFill>
                    <a:srgbClr val="0A0AFF"/>
                  </a:solidFill>
                  <a:latin typeface="Courier New" charset="0"/>
                </a:rPr>
                <a:t>    // start++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subq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 $r9, %</a:t>
              </a:r>
              <a:r>
                <a:rPr lang="en-US" sz="1800" dirty="0" err="1">
                  <a:solidFill>
                    <a:srgbClr val="00A600"/>
                  </a:solidFill>
                  <a:latin typeface="Courier New" charset="0"/>
                </a:rPr>
                <a:t>rsi</a:t>
              </a:r>
              <a:r>
                <a:rPr lang="en-US" sz="1800" dirty="0">
                  <a:solidFill>
                    <a:srgbClr val="00A600"/>
                  </a:solidFill>
                  <a:latin typeface="Courier New" charset="0"/>
                </a:rPr>
                <a:t>	// count—, set CC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test:			// test: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</a:t>
              </a:r>
              <a:r>
                <a:rPr lang="en-US" sz="1800" dirty="0" err="1">
                  <a:solidFill>
                    <a:srgbClr val="000066"/>
                  </a:solidFill>
                  <a:latin typeface="Courier New" charset="0"/>
                </a:rPr>
                <a:t>jne</a:t>
              </a: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 loop 		// stop when 0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dirty="0">
                  <a:solidFill>
                    <a:srgbClr val="000066"/>
                  </a:solidFill>
                  <a:latin typeface="Courier New" charset="0"/>
                </a:rPr>
                <a:t>	ret			// return</a:t>
              </a:r>
            </a:p>
          </p:txBody>
        </p:sp>
        <p:sp>
          <p:nvSpPr>
            <p:cNvPr id="10" name="Rectangle 5"/>
            <p:cNvSpPr txBox="1">
              <a:spLocks noChangeArrowheads="1"/>
            </p:cNvSpPr>
            <p:nvPr/>
          </p:nvSpPr>
          <p:spPr bwMode="auto">
            <a:xfrm>
              <a:off x="4677124" y="1085346"/>
              <a:ext cx="2753370" cy="57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202" tIns="44312" rIns="90202" bIns="44312" numCol="1" anchor="t" anchorCtr="0" compatLnSpc="1">
              <a:prstTxWarp prst="textNoShape">
                <a:avLst/>
              </a:prstTxWarp>
            </a:bodyPr>
            <a:lstStyle>
              <a:lvl1pPr marL="382588" indent="-382588" algn="l" defTabSz="908050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" charset="-128"/>
                  <a:cs typeface="ＭＳ Ｐゴシック" pitchFamily="-1" charset="-128"/>
                </a:defRPr>
              </a:lvl1pPr>
              <a:lvl2pPr marL="738188" indent="-241300" algn="l" defTabSz="908050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400" b="1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2pPr>
              <a:lvl3pPr marL="1139825" indent="-234950" algn="l" defTabSz="908050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000" b="1">
                  <a:solidFill>
                    <a:schemeClr val="folHlink"/>
                  </a:solidFill>
                  <a:latin typeface="+mn-lt"/>
                  <a:ea typeface="ＭＳ Ｐゴシック" pitchFamily="-1" charset="-128"/>
                </a:defRPr>
              </a:lvl3pPr>
              <a:lvl4pPr marL="1592263" indent="-223838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ＭＳ Ｐゴシック" pitchFamily="-1" charset="-128"/>
                </a:defRPr>
              </a:lvl4pPr>
              <a:lvl5pPr marL="2441575" indent="-225425" algn="l" defTabSz="90805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5pPr>
              <a:lvl6pPr marL="2900855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6pPr>
              <a:lvl7pPr marL="3357383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7pPr>
              <a:lvl8pPr marL="3813909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8pPr>
              <a:lvl9pPr marL="4270438" indent="-228265" algn="l" defTabSz="911471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Times New Roman" pitchFamily="-1" charset="0"/>
                  <a:ea typeface="ＭＳ Ｐゴシック" pitchFamily="-1" charset="-128"/>
                </a:defRPr>
              </a:lvl9pPr>
            </a:lstStyle>
            <a:p>
              <a:pPr marL="0" indent="0" algn="ctr" defTabSz="904995" eaLnBrk="1" hangingPunct="1">
                <a:defRPr/>
              </a:pPr>
              <a:r>
                <a:rPr lang="en-US" sz="2000" dirty="0">
                  <a:latin typeface="Helvetica" charset="0"/>
                  <a:ea typeface="ＭＳ Ｐゴシック" charset="0"/>
                  <a:cs typeface="ＭＳ Ｐゴシック" charset="0"/>
                </a:rPr>
                <a:t>Y86-64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47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0"/>
            <a:ext cx="3681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92775" cy="781050"/>
          </a:xfrm>
        </p:spPr>
        <p:txBody>
          <a:bodyPr/>
          <a:lstStyle/>
          <a:p>
            <a:pPr defTabSz="904961">
              <a:defRPr/>
            </a:pPr>
            <a:r>
              <a:rPr lang="en-US" dirty="0" smtClean="0"/>
              <a:t>Executing CPU Instructions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273675" cy="5224462"/>
          </a:xfrm>
        </p:spPr>
        <p:txBody>
          <a:bodyPr/>
          <a:lstStyle/>
          <a:p>
            <a:pPr marL="382420" indent="-382420" defTabSz="90496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</a:rPr>
              <a:t>Each Y86 instruction can be divided into 6 stages of execution, e.g. </a:t>
            </a:r>
            <a:r>
              <a:rPr lang="en-US" dirty="0" err="1" smtClean="0">
                <a:solidFill>
                  <a:srgbClr val="003300"/>
                </a:solidFill>
              </a:rPr>
              <a:t>addq</a:t>
            </a:r>
            <a:r>
              <a:rPr lang="en-US" dirty="0" smtClean="0">
                <a:solidFill>
                  <a:srgbClr val="003300"/>
                </a:solidFill>
              </a:rPr>
              <a:t> 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dx</a:t>
            </a:r>
            <a:r>
              <a:rPr lang="en-US" dirty="0" smtClean="0">
                <a:solidFill>
                  <a:srgbClr val="003300"/>
                </a:solidFill>
              </a:rPr>
              <a:t>,%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cx</a:t>
            </a:r>
            <a:r>
              <a:rPr lang="en-US" dirty="0" smtClean="0">
                <a:solidFill>
                  <a:srgbClr val="003300"/>
                </a:solidFill>
              </a:rPr>
              <a:t> and </a:t>
            </a:r>
            <a:r>
              <a:rPr lang="en-US" dirty="0" err="1" smtClean="0">
                <a:solidFill>
                  <a:srgbClr val="003300"/>
                </a:solidFill>
              </a:rPr>
              <a:t>mrmovq</a:t>
            </a:r>
            <a:r>
              <a:rPr lang="en-US" dirty="0" smtClean="0">
                <a:solidFill>
                  <a:srgbClr val="003300"/>
                </a:solidFill>
              </a:rPr>
              <a:t> 4(%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dx</a:t>
            </a:r>
            <a:r>
              <a:rPr lang="en-US" dirty="0" smtClean="0">
                <a:solidFill>
                  <a:srgbClr val="003300"/>
                </a:solidFill>
              </a:rPr>
              <a:t>), %</a:t>
            </a:r>
            <a:r>
              <a:rPr lang="en-US" dirty="0" err="1">
                <a:solidFill>
                  <a:srgbClr val="003300"/>
                </a:solidFill>
              </a:rPr>
              <a:t>r</a:t>
            </a:r>
            <a:r>
              <a:rPr lang="en-US" dirty="0" err="1" smtClean="0">
                <a:solidFill>
                  <a:srgbClr val="003300"/>
                </a:solidFill>
              </a:rPr>
              <a:t>cx</a:t>
            </a:r>
            <a:endParaRPr lang="en-US" dirty="0">
              <a:solidFill>
                <a:srgbClr val="003300"/>
              </a:solidFill>
            </a:endParaRP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Fetch instruction</a:t>
            </a:r>
            <a:endParaRPr lang="en-US" dirty="0"/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Decode Instruction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Execute Instruction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Store results to memory or retrieve values from memory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Write back results to registers</a:t>
            </a:r>
          </a:p>
          <a:p>
            <a:pPr marL="948509" lvl="1" indent="-454356" defTabSz="904961">
              <a:buFont typeface="+mj-lt"/>
              <a:buAutoNum type="arabicPeriod"/>
              <a:defRPr/>
            </a:pPr>
            <a:r>
              <a:rPr lang="en-US" dirty="0" smtClean="0"/>
              <a:t>Update CPU state</a:t>
            </a:r>
            <a:endParaRPr lang="en-US" dirty="0"/>
          </a:p>
          <a:p>
            <a:pPr marL="1136240" lvl="2" indent="-236062" defTabSz="904961">
              <a:buFont typeface="Wingdings" pitchFamily="-1" charset="2"/>
              <a:buChar char="l"/>
              <a:defRPr/>
            </a:pPr>
            <a:r>
              <a:rPr lang="en-US" dirty="0" smtClean="0"/>
              <a:t>Update PC</a:t>
            </a:r>
          </a:p>
          <a:p>
            <a:pPr marL="737838" lvl="1" indent="-236062" defTabSz="904961">
              <a:buFont typeface="Wingdings" pitchFamily="-1" charset="2"/>
              <a:buChar char="l"/>
              <a:defRPr/>
            </a:pPr>
            <a:r>
              <a:rPr lang="en-US" dirty="0" smtClean="0"/>
              <a:t>This is the SEQ architecture of the textbook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125" eaLnBrk="1" hangingPunct="1">
              <a:defRPr/>
            </a:pPr>
            <a:r>
              <a:rPr lang="en-US" dirty="0">
                <a:ea typeface="+mj-ea"/>
                <a:cs typeface="+mj-cs"/>
              </a:rPr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20" y="4579938"/>
            <a:ext cx="8307387" cy="1865312"/>
          </a:xfrm>
        </p:spPr>
        <p:txBody>
          <a:bodyPr/>
          <a:lstStyle/>
          <a:p>
            <a:pPr marL="385472" indent="-385472" defTabSz="912125" eaLnBrk="1" hangingPunct="1">
              <a:tabLst>
                <a:tab pos="3826164" algn="l"/>
              </a:tabLst>
              <a:defRPr/>
            </a:pPr>
            <a:r>
              <a:rPr lang="en-US" dirty="0">
                <a:ea typeface="+mn-ea"/>
                <a:cs typeface="+mn-cs"/>
              </a:rPr>
              <a:t>Instruction </a:t>
            </a:r>
            <a:r>
              <a:rPr lang="en-US" dirty="0" smtClean="0">
                <a:ea typeface="+mn-ea"/>
                <a:cs typeface="+mn-cs"/>
              </a:rPr>
              <a:t>Format – Different Fields</a:t>
            </a:r>
            <a:endParaRPr lang="en-US" dirty="0">
              <a:ea typeface="+mn-ea"/>
              <a:cs typeface="+mn-cs"/>
            </a:endParaRPr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Instruction byte	</a:t>
            </a:r>
            <a:r>
              <a:rPr lang="en-US" dirty="0" err="1"/>
              <a:t>icode:ifun</a:t>
            </a:r>
            <a:endParaRPr lang="en-US" dirty="0"/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Optional register byte	</a:t>
            </a:r>
            <a:r>
              <a:rPr lang="en-US" dirty="0" err="1"/>
              <a:t>rA:rB</a:t>
            </a:r>
            <a:endParaRPr lang="en-US" dirty="0"/>
          </a:p>
          <a:p>
            <a:pPr marL="742389" lvl="1" indent="-244290" defTabSz="912125" eaLnBrk="1" hangingPunct="1">
              <a:buFont typeface="Wingdings" pitchFamily="-1" charset="2"/>
              <a:buChar char="n"/>
              <a:tabLst>
                <a:tab pos="3826164" algn="l"/>
              </a:tabLst>
              <a:defRPr/>
            </a:pPr>
            <a:r>
              <a:rPr lang="en-US" dirty="0"/>
              <a:t>Optional constant word	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75779" name="Group 80"/>
          <p:cNvGrpSpPr>
            <a:grpSpLocks/>
          </p:cNvGrpSpPr>
          <p:nvPr/>
        </p:nvGrpSpPr>
        <p:grpSpPr bwMode="auto">
          <a:xfrm>
            <a:off x="3052763" y="2001838"/>
            <a:ext cx="609600" cy="306387"/>
            <a:chOff x="1536" y="2208"/>
            <a:chExt cx="384" cy="192"/>
          </a:xfrm>
        </p:grpSpPr>
        <p:sp>
          <p:nvSpPr>
            <p:cNvPr id="75799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  <a:latin typeface="Courier New" charset="0"/>
                </a:rPr>
                <a:t>6</a:t>
              </a:r>
            </a:p>
          </p:txBody>
        </p:sp>
        <p:sp>
          <p:nvSpPr>
            <p:cNvPr id="75800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75801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grpSp>
        <p:nvGrpSpPr>
          <p:cNvPr id="75780" name="Group 84"/>
          <p:cNvGrpSpPr>
            <a:grpSpLocks/>
          </p:cNvGrpSpPr>
          <p:nvPr/>
        </p:nvGrpSpPr>
        <p:grpSpPr bwMode="auto">
          <a:xfrm>
            <a:off x="3662370" y="2001838"/>
            <a:ext cx="611187" cy="306387"/>
            <a:chOff x="1920" y="2208"/>
            <a:chExt cx="384" cy="192"/>
          </a:xfrm>
        </p:grpSpPr>
        <p:sp>
          <p:nvSpPr>
            <p:cNvPr id="75796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rA</a:t>
              </a:r>
            </a:p>
          </p:txBody>
        </p:sp>
        <p:sp>
          <p:nvSpPr>
            <p:cNvPr id="75797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rB</a:t>
              </a:r>
            </a:p>
          </p:txBody>
        </p:sp>
        <p:sp>
          <p:nvSpPr>
            <p:cNvPr id="75798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75781" name="Rectangle 88"/>
          <p:cNvSpPr>
            <a:spLocks noChangeArrowheads="1"/>
          </p:cNvSpPr>
          <p:nvPr/>
        </p:nvSpPr>
        <p:spPr bwMode="auto">
          <a:xfrm>
            <a:off x="4273557" y="2001838"/>
            <a:ext cx="2441575" cy="3063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14" tIns="45650" rIns="91314" bIns="45650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75782" name="Text Box 180"/>
          <p:cNvSpPr txBox="1">
            <a:spLocks noChangeArrowheads="1"/>
          </p:cNvSpPr>
          <p:nvPr/>
        </p:nvSpPr>
        <p:spPr bwMode="auto">
          <a:xfrm>
            <a:off x="1525588" y="2841632"/>
            <a:ext cx="9556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icode</a:t>
            </a:r>
          </a:p>
        </p:txBody>
      </p:sp>
      <p:sp>
        <p:nvSpPr>
          <p:cNvPr id="75783" name="Text Box 182"/>
          <p:cNvSpPr txBox="1">
            <a:spLocks noChangeArrowheads="1"/>
          </p:cNvSpPr>
          <p:nvPr/>
        </p:nvSpPr>
        <p:spPr bwMode="auto">
          <a:xfrm>
            <a:off x="1525588" y="314802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ifun</a:t>
            </a:r>
          </a:p>
        </p:txBody>
      </p:sp>
      <p:sp>
        <p:nvSpPr>
          <p:cNvPr id="75784" name="Text Box 183"/>
          <p:cNvSpPr txBox="1">
            <a:spLocks noChangeArrowheads="1"/>
          </p:cNvSpPr>
          <p:nvPr/>
        </p:nvSpPr>
        <p:spPr bwMode="auto">
          <a:xfrm>
            <a:off x="1525588" y="3452813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rA</a:t>
            </a:r>
          </a:p>
        </p:txBody>
      </p:sp>
      <p:sp>
        <p:nvSpPr>
          <p:cNvPr id="75785" name="Text Box 184"/>
          <p:cNvSpPr txBox="1">
            <a:spLocks noChangeArrowheads="1"/>
          </p:cNvSpPr>
          <p:nvPr/>
        </p:nvSpPr>
        <p:spPr bwMode="auto">
          <a:xfrm>
            <a:off x="1525588" y="3757613"/>
            <a:ext cx="9556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rB</a:t>
            </a:r>
          </a:p>
        </p:txBody>
      </p:sp>
      <p:sp>
        <p:nvSpPr>
          <p:cNvPr id="75786" name="Text Box 185"/>
          <p:cNvSpPr txBox="1">
            <a:spLocks noChangeArrowheads="1"/>
          </p:cNvSpPr>
          <p:nvPr/>
        </p:nvSpPr>
        <p:spPr bwMode="auto">
          <a:xfrm>
            <a:off x="1525588" y="4064007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75787" name="Freeform 186"/>
          <p:cNvSpPr>
            <a:spLocks/>
          </p:cNvSpPr>
          <p:nvPr/>
        </p:nvSpPr>
        <p:spPr bwMode="auto">
          <a:xfrm>
            <a:off x="2435232" y="2351088"/>
            <a:ext cx="763588" cy="627062"/>
          </a:xfrm>
          <a:custGeom>
            <a:avLst/>
            <a:gdLst>
              <a:gd name="T0" fmla="*/ 0 w 432"/>
              <a:gd name="T1" fmla="*/ 482803 h 432"/>
              <a:gd name="T2" fmla="*/ 51224 w 432"/>
              <a:gd name="T3" fmla="*/ 482803 h 432"/>
              <a:gd name="T4" fmla="*/ 155438 w 432"/>
              <a:gd name="T5" fmla="*/ 0 h 432"/>
              <a:gd name="T6" fmla="*/ 0 60000 65536"/>
              <a:gd name="T7" fmla="*/ 0 60000 65536"/>
              <a:gd name="T8" fmla="*/ 0 60000 65536"/>
              <a:gd name="T9" fmla="*/ 0 w 432"/>
              <a:gd name="T10" fmla="*/ 0 h 432"/>
              <a:gd name="T11" fmla="*/ 432 w 4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88" name="Freeform 187"/>
          <p:cNvSpPr>
            <a:spLocks/>
          </p:cNvSpPr>
          <p:nvPr/>
        </p:nvSpPr>
        <p:spPr bwMode="auto">
          <a:xfrm>
            <a:off x="2511896" y="2372648"/>
            <a:ext cx="990804" cy="990930"/>
          </a:xfrm>
          <a:custGeom>
            <a:avLst/>
            <a:gdLst>
              <a:gd name="T0" fmla="*/ 0 w 624"/>
              <a:gd name="T1" fmla="*/ 354543 h 624"/>
              <a:gd name="T2" fmla="*/ 41092 w 624"/>
              <a:gd name="T3" fmla="*/ 354543 h 624"/>
              <a:gd name="T4" fmla="*/ 133549 w 624"/>
              <a:gd name="T5" fmla="*/ 0 h 624"/>
              <a:gd name="T6" fmla="*/ 0 60000 65536"/>
              <a:gd name="T7" fmla="*/ 0 60000 65536"/>
              <a:gd name="T8" fmla="*/ 0 60000 65536"/>
              <a:gd name="T9" fmla="*/ 0 w 624"/>
              <a:gd name="T10" fmla="*/ 0 h 624"/>
              <a:gd name="T11" fmla="*/ 624 w 62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89" name="Freeform 188"/>
          <p:cNvSpPr>
            <a:spLocks/>
          </p:cNvSpPr>
          <p:nvPr/>
        </p:nvSpPr>
        <p:spPr bwMode="auto">
          <a:xfrm>
            <a:off x="2483985" y="2330778"/>
            <a:ext cx="1353633" cy="1325892"/>
          </a:xfrm>
          <a:custGeom>
            <a:avLst/>
            <a:gdLst>
              <a:gd name="T0" fmla="*/ 0 w 816"/>
              <a:gd name="T1" fmla="*/ 358820 h 816"/>
              <a:gd name="T2" fmla="*/ 36780 w 816"/>
              <a:gd name="T3" fmla="*/ 358820 h 816"/>
              <a:gd name="T4" fmla="*/ 127855 w 816"/>
              <a:gd name="T5" fmla="*/ 0 h 816"/>
              <a:gd name="T6" fmla="*/ 0 60000 65536"/>
              <a:gd name="T7" fmla="*/ 0 60000 65536"/>
              <a:gd name="T8" fmla="*/ 0 60000 65536"/>
              <a:gd name="T9" fmla="*/ 0 w 816"/>
              <a:gd name="T10" fmla="*/ 0 h 816"/>
              <a:gd name="T11" fmla="*/ 816 w 8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0" name="Freeform 189"/>
          <p:cNvSpPr>
            <a:spLocks/>
          </p:cNvSpPr>
          <p:nvPr/>
        </p:nvSpPr>
        <p:spPr bwMode="auto">
          <a:xfrm>
            <a:off x="2508847" y="2330778"/>
            <a:ext cx="1677647" cy="1625947"/>
          </a:xfrm>
          <a:custGeom>
            <a:avLst/>
            <a:gdLst>
              <a:gd name="T0" fmla="*/ 0 w 1008"/>
              <a:gd name="T1" fmla="*/ 352643 h 1008"/>
              <a:gd name="T2" fmla="*/ 32379 w 1008"/>
              <a:gd name="T3" fmla="*/ 352643 h 1008"/>
              <a:gd name="T4" fmla="*/ 98842 w 1008"/>
              <a:gd name="T5" fmla="*/ 0 h 1008"/>
              <a:gd name="T6" fmla="*/ 0 60000 65536"/>
              <a:gd name="T7" fmla="*/ 0 60000 65536"/>
              <a:gd name="T8" fmla="*/ 0 60000 65536"/>
              <a:gd name="T9" fmla="*/ 0 w 1008"/>
              <a:gd name="T10" fmla="*/ 0 h 1008"/>
              <a:gd name="T11" fmla="*/ 1008 w 100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1" name="Freeform 190"/>
          <p:cNvSpPr>
            <a:spLocks/>
          </p:cNvSpPr>
          <p:nvPr/>
        </p:nvSpPr>
        <p:spPr bwMode="auto">
          <a:xfrm>
            <a:off x="2494892" y="2372648"/>
            <a:ext cx="2821955" cy="1872075"/>
          </a:xfrm>
          <a:custGeom>
            <a:avLst/>
            <a:gdLst>
              <a:gd name="T0" fmla="*/ 0 w 1632"/>
              <a:gd name="T1" fmla="*/ 350121 h 1200"/>
              <a:gd name="T2" fmla="*/ 71336 w 1632"/>
              <a:gd name="T3" fmla="*/ 350121 h 1200"/>
              <a:gd name="T4" fmla="*/ 140744 w 1632"/>
              <a:gd name="T5" fmla="*/ 0 h 1200"/>
              <a:gd name="T6" fmla="*/ 0 60000 65536"/>
              <a:gd name="T7" fmla="*/ 0 60000 65536"/>
              <a:gd name="T8" fmla="*/ 0 60000 65536"/>
              <a:gd name="T9" fmla="*/ 0 w 1632"/>
              <a:gd name="T10" fmla="*/ 0 h 1200"/>
              <a:gd name="T11" fmla="*/ 1632 w 163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650" tIns="45650" rIns="45650" bIns="45650" anchor="ctr">
            <a:spAutoFit/>
          </a:bodyPr>
          <a:lstStyle/>
          <a:p>
            <a:endParaRPr lang="en-US"/>
          </a:p>
        </p:txBody>
      </p:sp>
      <p:sp>
        <p:nvSpPr>
          <p:cNvPr id="75792" name="AutoShape 192"/>
          <p:cNvSpPr>
            <a:spLocks/>
          </p:cNvSpPr>
          <p:nvPr/>
        </p:nvSpPr>
        <p:spPr bwMode="auto">
          <a:xfrm rot="5400000">
            <a:off x="3852870" y="1485456"/>
            <a:ext cx="230187" cy="653366"/>
          </a:xfrm>
          <a:prstGeom prst="leftBrace">
            <a:avLst>
              <a:gd name="adj1" fmla="val 2207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5793" name="AutoShape 193"/>
          <p:cNvSpPr>
            <a:spLocks/>
          </p:cNvSpPr>
          <p:nvPr/>
        </p:nvSpPr>
        <p:spPr bwMode="auto">
          <a:xfrm rot="5400000">
            <a:off x="5379251" y="1445419"/>
            <a:ext cx="228600" cy="731838"/>
          </a:xfrm>
          <a:prstGeom prst="leftBrace">
            <a:avLst>
              <a:gd name="adj1" fmla="val 89120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650" tIns="45650" rIns="45650" bIns="4565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5794" name="Text Box 194"/>
          <p:cNvSpPr txBox="1">
            <a:spLocks noChangeArrowheads="1"/>
          </p:cNvSpPr>
          <p:nvPr/>
        </p:nvSpPr>
        <p:spPr bwMode="auto">
          <a:xfrm>
            <a:off x="3454400" y="1220788"/>
            <a:ext cx="10287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Optional</a:t>
            </a:r>
          </a:p>
        </p:txBody>
      </p:sp>
      <p:sp>
        <p:nvSpPr>
          <p:cNvPr id="75795" name="Text Box 195"/>
          <p:cNvSpPr txBox="1">
            <a:spLocks noChangeArrowheads="1"/>
          </p:cNvSpPr>
          <p:nvPr/>
        </p:nvSpPr>
        <p:spPr bwMode="auto">
          <a:xfrm>
            <a:off x="4956182" y="1238257"/>
            <a:ext cx="10287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650" tIns="45650" rIns="45650" bIns="45650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309801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75"/>
          <p:cNvGrpSpPr>
            <a:grpSpLocks/>
          </p:cNvGrpSpPr>
          <p:nvPr/>
        </p:nvGrpSpPr>
        <p:grpSpPr bwMode="auto">
          <a:xfrm>
            <a:off x="3324279" y="2661933"/>
            <a:ext cx="723900" cy="879780"/>
            <a:chOff x="768" y="1674"/>
            <a:chExt cx="455" cy="553"/>
          </a:xfrm>
        </p:grpSpPr>
        <p:sp>
          <p:nvSpPr>
            <p:cNvPr id="77913" name="Freeform 76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4" name="Freeform 77"/>
            <p:cNvSpPr>
              <a:spLocks/>
            </p:cNvSpPr>
            <p:nvPr/>
          </p:nvSpPr>
          <p:spPr bwMode="auto">
            <a:xfrm>
              <a:off x="816" y="1747"/>
              <a:ext cx="194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61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5" name="Freeform 78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6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17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18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19458" name="Group 82"/>
          <p:cNvGrpSpPr>
            <a:grpSpLocks/>
          </p:cNvGrpSpPr>
          <p:nvPr/>
        </p:nvGrpSpPr>
        <p:grpSpPr bwMode="auto">
          <a:xfrm>
            <a:off x="5427663" y="2661933"/>
            <a:ext cx="722312" cy="879780"/>
            <a:chOff x="768" y="1674"/>
            <a:chExt cx="455" cy="553"/>
          </a:xfrm>
        </p:grpSpPr>
        <p:sp>
          <p:nvSpPr>
            <p:cNvPr id="77907" name="Freeform 83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8" name="Freeform 84"/>
            <p:cNvSpPr>
              <a:spLocks/>
            </p:cNvSpPr>
            <p:nvPr/>
          </p:nvSpPr>
          <p:spPr bwMode="auto">
            <a:xfrm>
              <a:off x="816" y="1747"/>
              <a:ext cx="192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09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9" name="Freeform 85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1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1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1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19459" name="Group 89"/>
          <p:cNvGrpSpPr>
            <a:grpSpLocks/>
          </p:cNvGrpSpPr>
          <p:nvPr/>
        </p:nvGrpSpPr>
        <p:grpSpPr bwMode="auto">
          <a:xfrm>
            <a:off x="7531124" y="2661933"/>
            <a:ext cx="722313" cy="879780"/>
            <a:chOff x="768" y="1674"/>
            <a:chExt cx="455" cy="553"/>
          </a:xfrm>
        </p:grpSpPr>
        <p:sp>
          <p:nvSpPr>
            <p:cNvPr id="77901" name="Freeform 90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2" name="Freeform 91"/>
            <p:cNvSpPr>
              <a:spLocks/>
            </p:cNvSpPr>
            <p:nvPr/>
          </p:nvSpPr>
          <p:spPr bwMode="auto">
            <a:xfrm>
              <a:off x="816" y="1747"/>
              <a:ext cx="192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09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3" name="Freeform 92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904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905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06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grpSp>
        <p:nvGrpSpPr>
          <p:cNvPr id="77828" name="Group 74"/>
          <p:cNvGrpSpPr>
            <a:grpSpLocks/>
          </p:cNvGrpSpPr>
          <p:nvPr/>
        </p:nvGrpSpPr>
        <p:grpSpPr bwMode="auto">
          <a:xfrm>
            <a:off x="1220788" y="2661933"/>
            <a:ext cx="723900" cy="879780"/>
            <a:chOff x="768" y="1674"/>
            <a:chExt cx="455" cy="553"/>
          </a:xfrm>
        </p:grpSpPr>
        <p:sp>
          <p:nvSpPr>
            <p:cNvPr id="77895" name="Freeform 68"/>
            <p:cNvSpPr>
              <a:spLocks/>
            </p:cNvSpPr>
            <p:nvPr/>
          </p:nvSpPr>
          <p:spPr bwMode="auto">
            <a:xfrm>
              <a:off x="907" y="1674"/>
              <a:ext cx="58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159 h 96"/>
                <a:gd name="T4" fmla="*/ 1 w 144"/>
                <a:gd name="T5" fmla="*/ 13159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6" name="Freeform 69"/>
            <p:cNvSpPr>
              <a:spLocks/>
            </p:cNvSpPr>
            <p:nvPr/>
          </p:nvSpPr>
          <p:spPr bwMode="auto">
            <a:xfrm>
              <a:off x="816" y="1747"/>
              <a:ext cx="194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861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7" name="Freeform 70"/>
            <p:cNvSpPr>
              <a:spLocks/>
            </p:cNvSpPr>
            <p:nvPr/>
          </p:nvSpPr>
          <p:spPr bwMode="auto">
            <a:xfrm>
              <a:off x="768" y="1819"/>
              <a:ext cx="240" cy="396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13901 h 96"/>
                <a:gd name="T4" fmla="*/ 3088 w 144"/>
                <a:gd name="T5" fmla="*/ 1390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7898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2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OF</a:t>
              </a:r>
            </a:p>
          </p:txBody>
        </p:sp>
        <p:sp>
          <p:nvSpPr>
            <p:cNvPr id="77899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ZF</a:t>
              </a:r>
            </a:p>
          </p:txBody>
        </p:sp>
        <p:sp>
          <p:nvSpPr>
            <p:cNvPr id="77900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66"/>
                  </a:solidFill>
                </a:rPr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Arithmetic Logic Unit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3970338"/>
            <a:ext cx="8307387" cy="2474912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Combinational logic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Continuously responding to inputs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Control signal selects function computed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Corresponding to 4 arithmetic/logical operations in Y86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Also computes values for condition codes</a:t>
            </a:r>
          </a:p>
        </p:txBody>
      </p:sp>
      <p:grpSp>
        <p:nvGrpSpPr>
          <p:cNvPr id="77831" name="Group 4"/>
          <p:cNvGrpSpPr>
            <a:grpSpLocks/>
          </p:cNvGrpSpPr>
          <p:nvPr/>
        </p:nvGrpSpPr>
        <p:grpSpPr bwMode="auto">
          <a:xfrm>
            <a:off x="381000" y="1450975"/>
            <a:ext cx="2065338" cy="1755775"/>
            <a:chOff x="336" y="576"/>
            <a:chExt cx="1299" cy="1104"/>
          </a:xfrm>
        </p:grpSpPr>
        <p:grpSp>
          <p:nvGrpSpPr>
            <p:cNvPr id="77883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88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9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90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93" name="Freeform 9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91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2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84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85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86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+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87" name="Rectangle 16"/>
            <p:cNvSpPr>
              <a:spLocks noChangeArrowheads="1"/>
            </p:cNvSpPr>
            <p:nvPr/>
          </p:nvSpPr>
          <p:spPr bwMode="auto">
            <a:xfrm>
              <a:off x="432" y="576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0</a:t>
              </a:r>
            </a:p>
          </p:txBody>
        </p:sp>
      </p:grpSp>
      <p:grpSp>
        <p:nvGrpSpPr>
          <p:cNvPr id="19464" name="Group 17"/>
          <p:cNvGrpSpPr>
            <a:grpSpLocks/>
          </p:cNvGrpSpPr>
          <p:nvPr/>
        </p:nvGrpSpPr>
        <p:grpSpPr bwMode="auto">
          <a:xfrm>
            <a:off x="2514654" y="1450975"/>
            <a:ext cx="2065338" cy="1755775"/>
            <a:chOff x="336" y="576"/>
            <a:chExt cx="1299" cy="1104"/>
          </a:xfrm>
        </p:grpSpPr>
        <p:grpSp>
          <p:nvGrpSpPr>
            <p:cNvPr id="77871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76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7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78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81" name="Freeform 22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79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2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73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74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-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75" name="Rectangle 29"/>
            <p:cNvSpPr>
              <a:spLocks noChangeArrowheads="1"/>
            </p:cNvSpPr>
            <p:nvPr/>
          </p:nvSpPr>
          <p:spPr bwMode="auto">
            <a:xfrm>
              <a:off x="432" y="576"/>
              <a:ext cx="11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1</a:t>
              </a:r>
            </a:p>
          </p:txBody>
        </p:sp>
      </p:grpSp>
      <p:grpSp>
        <p:nvGrpSpPr>
          <p:cNvPr id="19465" name="Group 30"/>
          <p:cNvGrpSpPr>
            <a:grpSpLocks/>
          </p:cNvGrpSpPr>
          <p:nvPr/>
        </p:nvGrpSpPr>
        <p:grpSpPr bwMode="auto">
          <a:xfrm>
            <a:off x="4648200" y="1450975"/>
            <a:ext cx="2065338" cy="1755775"/>
            <a:chOff x="336" y="576"/>
            <a:chExt cx="1299" cy="1104"/>
          </a:xfrm>
        </p:grpSpPr>
        <p:grpSp>
          <p:nvGrpSpPr>
            <p:cNvPr id="77859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64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5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66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69" name="Freeform 35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6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0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61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62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&amp;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63" name="Rectangle 42"/>
            <p:cNvSpPr>
              <a:spLocks noChangeArrowheads="1"/>
            </p:cNvSpPr>
            <p:nvPr/>
          </p:nvSpPr>
          <p:spPr bwMode="auto">
            <a:xfrm>
              <a:off x="433" y="576"/>
              <a:ext cx="11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2</a:t>
              </a:r>
            </a:p>
          </p:txBody>
        </p:sp>
      </p:grpSp>
      <p:grpSp>
        <p:nvGrpSpPr>
          <p:cNvPr id="19466" name="Group 43"/>
          <p:cNvGrpSpPr>
            <a:grpSpLocks/>
          </p:cNvGrpSpPr>
          <p:nvPr/>
        </p:nvGrpSpPr>
        <p:grpSpPr bwMode="auto">
          <a:xfrm>
            <a:off x="6781800" y="1450975"/>
            <a:ext cx="2065338" cy="1755775"/>
            <a:chOff x="336" y="576"/>
            <a:chExt cx="1299" cy="1104"/>
          </a:xfrm>
        </p:grpSpPr>
        <p:grpSp>
          <p:nvGrpSpPr>
            <p:cNvPr id="77847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77852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3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854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77857" name="Freeform 48"/>
                <p:cNvSpPr>
                  <a:spLocks/>
                </p:cNvSpPr>
                <p:nvPr/>
              </p:nvSpPr>
              <p:spPr bwMode="auto">
                <a:xfrm>
                  <a:off x="3982" y="2830"/>
                  <a:ext cx="290" cy="818"/>
                </a:xfrm>
                <a:custGeom>
                  <a:avLst/>
                  <a:gdLst>
                    <a:gd name="T0" fmla="*/ 0 w 288"/>
                    <a:gd name="T1" fmla="*/ 0 h 816"/>
                    <a:gd name="T2" fmla="*/ 300 w 288"/>
                    <a:gd name="T3" fmla="*/ 192 h 816"/>
                    <a:gd name="T4" fmla="*/ 300 w 288"/>
                    <a:gd name="T5" fmla="*/ 636 h 816"/>
                    <a:gd name="T6" fmla="*/ 0 w 288"/>
                    <a:gd name="T7" fmla="*/ 828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0" y="2974"/>
                  <a:ext cx="242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77855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6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48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77849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77850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X </a:t>
              </a:r>
              <a:r>
                <a:rPr lang="en-US" sz="1600" b="0">
                  <a:solidFill>
                    <a:srgbClr val="000066"/>
                  </a:solidFill>
                  <a:latin typeface="Courier New" charset="0"/>
                </a:rPr>
                <a:t>^</a:t>
              </a:r>
              <a:r>
                <a:rPr lang="en-US" sz="1600" b="0">
                  <a:solidFill>
                    <a:srgbClr val="000066"/>
                  </a:solidFill>
                </a:rPr>
                <a:t> Y</a:t>
              </a:r>
            </a:p>
          </p:txBody>
        </p:sp>
        <p:sp>
          <p:nvSpPr>
            <p:cNvPr id="77851" name="Rectangle 55"/>
            <p:cNvSpPr>
              <a:spLocks noChangeArrowheads="1"/>
            </p:cNvSpPr>
            <p:nvPr/>
          </p:nvSpPr>
          <p:spPr bwMode="auto">
            <a:xfrm>
              <a:off x="432" y="576"/>
              <a:ext cx="11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Function code = 3</a:t>
              </a:r>
            </a:p>
          </p:txBody>
        </p:sp>
      </p:grpSp>
      <p:grpSp>
        <p:nvGrpSpPr>
          <p:cNvPr id="77835" name="Group 56"/>
          <p:cNvGrpSpPr>
            <a:grpSpLocks/>
          </p:cNvGrpSpPr>
          <p:nvPr/>
        </p:nvGrpSpPr>
        <p:grpSpPr bwMode="auto">
          <a:xfrm>
            <a:off x="954088" y="2060629"/>
            <a:ext cx="274637" cy="1071563"/>
            <a:chOff x="504" y="960"/>
            <a:chExt cx="173" cy="673"/>
          </a:xfrm>
        </p:grpSpPr>
        <p:sp>
          <p:nvSpPr>
            <p:cNvPr id="77845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6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68" name="Group 59"/>
          <p:cNvGrpSpPr>
            <a:grpSpLocks/>
          </p:cNvGrpSpPr>
          <p:nvPr/>
        </p:nvGrpSpPr>
        <p:grpSpPr bwMode="auto">
          <a:xfrm>
            <a:off x="3090863" y="2060629"/>
            <a:ext cx="274637" cy="1071563"/>
            <a:chOff x="504" y="960"/>
            <a:chExt cx="173" cy="673"/>
          </a:xfrm>
        </p:grpSpPr>
        <p:sp>
          <p:nvSpPr>
            <p:cNvPr id="77843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4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69" name="Group 62"/>
          <p:cNvGrpSpPr>
            <a:grpSpLocks/>
          </p:cNvGrpSpPr>
          <p:nvPr/>
        </p:nvGrpSpPr>
        <p:grpSpPr bwMode="auto">
          <a:xfrm>
            <a:off x="5227692" y="2060629"/>
            <a:ext cx="274637" cy="1071563"/>
            <a:chOff x="504" y="960"/>
            <a:chExt cx="173" cy="673"/>
          </a:xfrm>
        </p:grpSpPr>
        <p:sp>
          <p:nvSpPr>
            <p:cNvPr id="77841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2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9470" name="Group 65"/>
          <p:cNvGrpSpPr>
            <a:grpSpLocks/>
          </p:cNvGrpSpPr>
          <p:nvPr/>
        </p:nvGrpSpPr>
        <p:grpSpPr bwMode="auto">
          <a:xfrm>
            <a:off x="7362880" y="2060629"/>
            <a:ext cx="276225" cy="1071563"/>
            <a:chOff x="504" y="960"/>
            <a:chExt cx="173" cy="673"/>
          </a:xfrm>
        </p:grpSpPr>
        <p:sp>
          <p:nvSpPr>
            <p:cNvPr id="77839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77840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SEQ Hardware</a:t>
            </a:r>
          </a:p>
        </p:txBody>
      </p:sp>
      <p:pic>
        <p:nvPicPr>
          <p:cNvPr id="798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54826"/>
            <a:ext cx="6408738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79875" name="Straight Connector 5"/>
          <p:cNvCxnSpPr>
            <a:cxnSpLocks noChangeShapeType="1"/>
          </p:cNvCxnSpPr>
          <p:nvPr/>
        </p:nvCxnSpPr>
        <p:spPr bwMode="auto">
          <a:xfrm flipV="1">
            <a:off x="4419600" y="5108581"/>
            <a:ext cx="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6" name="Straight Connector 10"/>
          <p:cNvCxnSpPr>
            <a:cxnSpLocks noChangeShapeType="1"/>
          </p:cNvCxnSpPr>
          <p:nvPr/>
        </p:nvCxnSpPr>
        <p:spPr bwMode="auto">
          <a:xfrm flipV="1">
            <a:off x="4038600" y="4956175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7" name="Straight Connector 11"/>
          <p:cNvCxnSpPr>
            <a:cxnSpLocks noChangeShapeType="1"/>
          </p:cNvCxnSpPr>
          <p:nvPr/>
        </p:nvCxnSpPr>
        <p:spPr bwMode="auto">
          <a:xfrm>
            <a:off x="4419600" y="5108575"/>
            <a:ext cx="10683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8" name="Straight Connector 13"/>
          <p:cNvCxnSpPr>
            <a:cxnSpLocks noChangeShapeType="1"/>
          </p:cNvCxnSpPr>
          <p:nvPr/>
        </p:nvCxnSpPr>
        <p:spPr bwMode="auto">
          <a:xfrm>
            <a:off x="4038654" y="4956175"/>
            <a:ext cx="14493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9" name="Straight Connector 17"/>
          <p:cNvCxnSpPr>
            <a:cxnSpLocks noChangeShapeType="1"/>
          </p:cNvCxnSpPr>
          <p:nvPr/>
        </p:nvCxnSpPr>
        <p:spPr bwMode="auto">
          <a:xfrm flipV="1">
            <a:off x="3656013" y="4727575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Straight Connector 18"/>
          <p:cNvCxnSpPr>
            <a:cxnSpLocks noChangeShapeType="1"/>
          </p:cNvCxnSpPr>
          <p:nvPr/>
        </p:nvCxnSpPr>
        <p:spPr bwMode="auto">
          <a:xfrm flipV="1">
            <a:off x="3656067" y="3657654"/>
            <a:ext cx="2365375" cy="1069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Straight Connector 21"/>
          <p:cNvCxnSpPr>
            <a:cxnSpLocks noChangeShapeType="1"/>
          </p:cNvCxnSpPr>
          <p:nvPr/>
        </p:nvCxnSpPr>
        <p:spPr bwMode="auto">
          <a:xfrm flipV="1">
            <a:off x="6021388" y="33528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2250" y="5489575"/>
            <a:ext cx="12763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73" tIns="45477" rIns="90973" bIns="4547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/>
              <a:t>Some lines</a:t>
            </a:r>
          </a:p>
          <a:p>
            <a:r>
              <a:rPr lang="en-US" sz="1600"/>
              <a:t>omitted for</a:t>
            </a:r>
          </a:p>
          <a:p>
            <a:r>
              <a:rPr lang="en-US" sz="1600"/>
              <a:t>brevity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smtClean="0">
                <a:ea typeface="+mj-ea"/>
                <a:cs typeface="+mj-cs"/>
              </a:rPr>
              <a:t>An Arithmetic/</a:t>
            </a:r>
            <a:r>
              <a:rPr lang="en-US" dirty="0">
                <a:ea typeface="+mj-ea"/>
                <a:cs typeface="+mj-cs"/>
              </a:rPr>
              <a:t>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130479"/>
            <a:ext cx="4076700" cy="431482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2 bytes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operand registers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Perform operation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 condition codes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2130479"/>
            <a:ext cx="4078287" cy="431482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Update register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2</a:t>
            </a:r>
          </a:p>
        </p:txBody>
      </p:sp>
      <p:grpSp>
        <p:nvGrpSpPr>
          <p:cNvPr id="81924" name="Group 16"/>
          <p:cNvGrpSpPr>
            <a:grpSpLocks/>
          </p:cNvGrpSpPr>
          <p:nvPr/>
        </p:nvGrpSpPr>
        <p:grpSpPr bwMode="auto">
          <a:xfrm>
            <a:off x="2670229" y="1303338"/>
            <a:ext cx="3128963" cy="627062"/>
            <a:chOff x="2112" y="666"/>
            <a:chExt cx="1968" cy="395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3091" y="666"/>
              <a:ext cx="59" cy="39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grpSp>
          <p:nvGrpSpPr>
            <p:cNvPr id="81926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81927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000099"/>
                    </a:solidFill>
                    <a:latin typeface="Courier New" charset="0"/>
                  </a:rPr>
                  <a:t>OPq</a:t>
                </a: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 </a:t>
                </a:r>
                <a:r>
                  <a:rPr lang="en-US" sz="1600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, </a:t>
                </a:r>
                <a:r>
                  <a:rPr lang="en-US" sz="1600" dirty="0" err="1">
                    <a:solidFill>
                      <a:srgbClr val="000099"/>
                    </a:solidFill>
                  </a:rPr>
                  <a:t>rB</a:t>
                </a:r>
                <a:endParaRPr lang="en-US" sz="1600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81928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81933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  <a:latin typeface="Courier New" charset="0"/>
                    </a:rPr>
                    <a:t>6</a:t>
                  </a:r>
                </a:p>
              </p:txBody>
            </p:sp>
            <p:sp>
              <p:nvSpPr>
                <p:cNvPr id="81934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</a:rPr>
                    <a:t>fn</a:t>
                  </a:r>
                </a:p>
              </p:txBody>
            </p:sp>
            <p:sp>
              <p:nvSpPr>
                <p:cNvPr id="81935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rgbClr val="000099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81929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819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8193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81932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rgbClr val="000099"/>
                    </a:solidFill>
                    <a:latin typeface="Courier New" charset="0"/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6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6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6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6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6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>
                <a:ea typeface="+mj-ea"/>
                <a:cs typeface="+mj-cs"/>
              </a:rPr>
              <a:t>Stage Computation: Arith/Log. Ops</a:t>
            </a:r>
          </a:p>
        </p:txBody>
      </p:sp>
      <p:sp>
        <p:nvSpPr>
          <p:cNvPr id="27650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Formulate instruction execution as sequence of simple steps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same general form for all instructions</a:t>
            </a: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7" tIns="45457" rIns="45457" bIns="4545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OPq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r>
              <a:rPr lang="en-US" sz="1600" dirty="0">
                <a:solidFill>
                  <a:srgbClr val="000066"/>
                </a:solidFill>
              </a:rPr>
              <a:t>, </a:t>
            </a:r>
            <a:r>
              <a:rPr lang="en-US" sz="1600" dirty="0" err="1">
                <a:solidFill>
                  <a:srgbClr val="000066"/>
                </a:solidFill>
              </a:rPr>
              <a:t>rB</a:t>
            </a:r>
            <a:endParaRPr lang="en-US" sz="1600" dirty="0">
              <a:solidFill>
                <a:srgbClr val="000066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16042" y="1298575"/>
            <a:ext cx="7019925" cy="1220788"/>
            <a:chOff x="576" y="816"/>
            <a:chExt cx="4416" cy="768"/>
          </a:xfrm>
        </p:grpSpPr>
        <p:sp>
          <p:nvSpPr>
            <p:cNvPr id="82978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82979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rA:rB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82980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81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PC+2</a:t>
              </a:r>
            </a:p>
          </p:txBody>
        </p:sp>
        <p:sp>
          <p:nvSpPr>
            <p:cNvPr id="82982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83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82984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82985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register byte</a:t>
              </a:r>
            </a:p>
          </p:txBody>
        </p:sp>
        <p:sp>
          <p:nvSpPr>
            <p:cNvPr id="82986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87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next PC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16042" y="2519417"/>
            <a:ext cx="7019925" cy="611187"/>
            <a:chOff x="576" y="1584"/>
            <a:chExt cx="4416" cy="384"/>
          </a:xfrm>
        </p:grpSpPr>
        <p:sp>
          <p:nvSpPr>
            <p:cNvPr id="82972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82973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R[rB]</a:t>
              </a:r>
            </a:p>
          </p:txBody>
        </p:sp>
        <p:sp>
          <p:nvSpPr>
            <p:cNvPr id="82974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75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82976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82977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B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6042" y="3130604"/>
            <a:ext cx="7019925" cy="609600"/>
            <a:chOff x="576" y="1968"/>
            <a:chExt cx="4416" cy="384"/>
          </a:xfrm>
        </p:grpSpPr>
        <p:sp>
          <p:nvSpPr>
            <p:cNvPr id="82966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OP valA</a:t>
              </a:r>
            </a:p>
          </p:txBody>
        </p:sp>
        <p:sp>
          <p:nvSpPr>
            <p:cNvPr id="82967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CC</a:t>
              </a:r>
            </a:p>
          </p:txBody>
        </p:sp>
        <p:sp>
          <p:nvSpPr>
            <p:cNvPr id="82968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6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82970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82971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condition code register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82963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82964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82965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82957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R[rB]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82958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2959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2960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82961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back result</a:t>
              </a:r>
            </a:p>
          </p:txBody>
        </p:sp>
        <p:sp>
          <p:nvSpPr>
            <p:cNvPr id="82962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82954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82955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82956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12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Execution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20" y="1220788"/>
            <a:ext cx="3830637" cy="5224462"/>
          </a:xfrm>
        </p:spPr>
        <p:txBody>
          <a:bodyPr/>
          <a:lstStyle/>
          <a:p>
            <a:pPr marL="385472" indent="-385472" defTabSz="912125" eaLnBrk="1" hangingPunct="1">
              <a:defRPr/>
            </a:pPr>
            <a:r>
              <a:rPr lang="en-US" sz="2000" dirty="0" err="1">
                <a:latin typeface="Helvetica" charset="0"/>
              </a:rPr>
              <a:t>addq</a:t>
            </a:r>
            <a:r>
              <a:rPr lang="en-US" sz="2000" dirty="0">
                <a:latin typeface="Helvetica" charset="0"/>
              </a:rPr>
              <a:t> %</a:t>
            </a:r>
            <a:r>
              <a:rPr lang="en-US" sz="2000" dirty="0" err="1">
                <a:latin typeface="Helvetica" charset="0"/>
              </a:rPr>
              <a:t>rdx</a:t>
            </a:r>
            <a:r>
              <a:rPr lang="en-US" sz="2000" dirty="0">
                <a:latin typeface="Helvetica" charset="0"/>
              </a:rPr>
              <a:t>, %</a:t>
            </a:r>
            <a:r>
              <a:rPr lang="en-US" sz="2000" dirty="0" err="1">
                <a:latin typeface="Helvetica" charset="0"/>
              </a:rPr>
              <a:t>rcx</a:t>
            </a:r>
            <a:endParaRPr lang="en-US" sz="2000" dirty="0">
              <a:latin typeface="Helvetica" charset="0"/>
            </a:endParaRP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Encoding: 0x60</a:t>
            </a:r>
            <a:r>
              <a:rPr lang="en-US" sz="1800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1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icode</a:t>
            </a:r>
            <a:r>
              <a:rPr lang="en-US" sz="1600" dirty="0">
                <a:latin typeface="Helvetica" charset="0"/>
                <a:ea typeface="ＭＳ Ｐゴシック" charset="0"/>
              </a:rPr>
              <a:t>=6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ifun</a:t>
            </a:r>
            <a:r>
              <a:rPr lang="en-US" sz="1600" dirty="0">
                <a:latin typeface="Helvetica" charset="0"/>
                <a:ea typeface="ＭＳ Ｐゴシック" charset="0"/>
              </a:rPr>
              <a:t>=0</a:t>
            </a:r>
          </a:p>
          <a:p>
            <a:pPr marL="742389" lvl="1" indent="-244290" defTabSz="91212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2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rA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rdx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</a:t>
            </a:r>
          </a:p>
          <a:p>
            <a:pPr marL="1143887" lvl="2" indent="-244290" defTabSz="912125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rB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rcx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389" lvl="1" indent="-244290" defTabSz="912125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152407"/>
            <a:ext cx="41751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97238" y="5657857"/>
            <a:ext cx="3022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12" rIns="91413" bIns="4571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1. Fetch instruction</a:t>
            </a:r>
          </a:p>
          <a:p>
            <a:r>
              <a:rPr lang="en-US" sz="1800">
                <a:solidFill>
                  <a:srgbClr val="000066"/>
                </a:solidFill>
              </a:rPr>
              <a:t>= 0x6021 from</a:t>
            </a:r>
          </a:p>
          <a:p>
            <a:r>
              <a:rPr lang="en-US" sz="1800">
                <a:solidFill>
                  <a:srgbClr val="000066"/>
                </a:solidFill>
              </a:rPr>
              <a:t>mem loc pointed to by PC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19495" y="4563852"/>
            <a:ext cx="3806869" cy="586001"/>
            <a:chOff x="3514726" y="4555390"/>
            <a:chExt cx="3801448" cy="585109"/>
          </a:xfrm>
        </p:grpSpPr>
        <p:grpSp>
          <p:nvGrpSpPr>
            <p:cNvPr id="83988" name="Group 3"/>
            <p:cNvGrpSpPr>
              <a:grpSpLocks/>
            </p:cNvGrpSpPr>
            <p:nvPr/>
          </p:nvGrpSpPr>
          <p:grpSpPr bwMode="auto">
            <a:xfrm>
              <a:off x="3514726" y="4794250"/>
              <a:ext cx="3292773" cy="346249"/>
              <a:chOff x="2813051" y="4794250"/>
              <a:chExt cx="3292773" cy="346249"/>
            </a:xfrm>
          </p:grpSpPr>
          <p:sp>
            <p:nvSpPr>
              <p:cNvPr id="83991" name="TextBox 5"/>
              <p:cNvSpPr txBox="1">
                <a:spLocks noChangeArrowheads="1"/>
              </p:cNvSpPr>
              <p:nvPr/>
            </p:nvSpPr>
            <p:spPr bwMode="auto">
              <a:xfrm>
                <a:off x="2813051" y="4794250"/>
                <a:ext cx="205792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2. Decode values</a:t>
                </a:r>
              </a:p>
            </p:txBody>
          </p:sp>
          <p:sp>
            <p:nvSpPr>
              <p:cNvPr id="83992" name="TextBox 2"/>
              <p:cNvSpPr txBox="1">
                <a:spLocks noChangeArrowheads="1"/>
              </p:cNvSpPr>
              <p:nvPr/>
            </p:nvSpPr>
            <p:spPr bwMode="auto">
              <a:xfrm>
                <a:off x="5022850" y="4794320"/>
                <a:ext cx="1082675" cy="346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6  0  </a:t>
                </a:r>
                <a:r>
                  <a:rPr lang="en-US" sz="1800">
                    <a:solidFill>
                      <a:srgbClr val="FF1A1A"/>
                    </a:solidFill>
                  </a:rPr>
                  <a:t>2</a:t>
                </a:r>
                <a:r>
                  <a:rPr lang="en-US" sz="1800">
                    <a:solidFill>
                      <a:srgbClr val="000066"/>
                    </a:solidFill>
                  </a:rPr>
                  <a:t>  </a:t>
                </a:r>
                <a:r>
                  <a:rPr lang="en-US" sz="1800">
                    <a:solidFill>
                      <a:srgbClr val="00A600"/>
                    </a:solidFill>
                  </a:rPr>
                  <a:t>1</a:t>
                </a: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6396457" y="4555390"/>
              <a:ext cx="919717" cy="250846"/>
            </a:xfrm>
            <a:custGeom>
              <a:avLst/>
              <a:gdLst>
                <a:gd name="connsiteX0" fmla="*/ 0 w 863600"/>
                <a:gd name="connsiteY0" fmla="*/ 266700 h 266700"/>
                <a:gd name="connsiteX1" fmla="*/ 0 w 863600"/>
                <a:gd name="connsiteY1" fmla="*/ 12700 h 266700"/>
                <a:gd name="connsiteX2" fmla="*/ 863600 w 8636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266700">
                  <a:moveTo>
                    <a:pt x="0" y="266700"/>
                  </a:moveTo>
                  <a:lnTo>
                    <a:pt x="0" y="12700"/>
                  </a:lnTo>
                  <a:lnTo>
                    <a:pt x="863600" y="0"/>
                  </a:lnTo>
                </a:path>
              </a:pathLst>
            </a:cu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47289" y="4708680"/>
              <a:ext cx="654950" cy="153293"/>
            </a:xfrm>
            <a:custGeom>
              <a:avLst/>
              <a:gdLst>
                <a:gd name="connsiteX0" fmla="*/ 0 w 863600"/>
                <a:gd name="connsiteY0" fmla="*/ 266700 h 266700"/>
                <a:gd name="connsiteX1" fmla="*/ 0 w 863600"/>
                <a:gd name="connsiteY1" fmla="*/ 12700 h 266700"/>
                <a:gd name="connsiteX2" fmla="*/ 863600 w 8636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266700">
                  <a:moveTo>
                    <a:pt x="0" y="266700"/>
                  </a:moveTo>
                  <a:lnTo>
                    <a:pt x="0" y="12700"/>
                  </a:lnTo>
                  <a:lnTo>
                    <a:pt x="86360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270640" y="2817813"/>
            <a:ext cx="5585949" cy="2076968"/>
            <a:chOff x="3265245" y="2813050"/>
            <a:chExt cx="5578958" cy="2073036"/>
          </a:xfrm>
        </p:grpSpPr>
        <p:sp>
          <p:nvSpPr>
            <p:cNvPr id="83980" name="TextBox 4"/>
            <p:cNvSpPr txBox="1">
              <a:spLocks noChangeArrowheads="1"/>
            </p:cNvSpPr>
            <p:nvPr/>
          </p:nvSpPr>
          <p:spPr bwMode="auto">
            <a:xfrm>
              <a:off x="6185461" y="3422650"/>
              <a:ext cx="760794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1A1A"/>
                  </a:solidFill>
                </a:rPr>
                <a:t>%</a:t>
              </a:r>
              <a:r>
                <a:rPr lang="en-US" sz="1800" dirty="0" err="1">
                  <a:solidFill>
                    <a:srgbClr val="FF1A1A"/>
                  </a:solidFill>
                </a:rPr>
                <a:t>rdx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83981" name="TextBox 9"/>
            <p:cNvSpPr txBox="1">
              <a:spLocks noChangeArrowheads="1"/>
            </p:cNvSpPr>
            <p:nvPr/>
          </p:nvSpPr>
          <p:spPr bwMode="auto">
            <a:xfrm>
              <a:off x="6998463" y="3270250"/>
              <a:ext cx="747986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23891" y="3427433"/>
              <a:ext cx="1045314" cy="1072636"/>
            </a:xfrm>
            <a:custGeom>
              <a:avLst/>
              <a:gdLst>
                <a:gd name="connsiteX0" fmla="*/ 800100 w 800100"/>
                <a:gd name="connsiteY0" fmla="*/ 1092200 h 1092200"/>
                <a:gd name="connsiteX1" fmla="*/ 787400 w 800100"/>
                <a:gd name="connsiteY1" fmla="*/ 330200 h 1092200"/>
                <a:gd name="connsiteX2" fmla="*/ 0 w 800100"/>
                <a:gd name="connsiteY2" fmla="*/ 317500 h 1092200"/>
                <a:gd name="connsiteX3" fmla="*/ 0 w 8001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1092200">
                  <a:moveTo>
                    <a:pt x="800100" y="1092200"/>
                  </a:moveTo>
                  <a:lnTo>
                    <a:pt x="787400" y="330200"/>
                  </a:ln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09266" y="3427433"/>
              <a:ext cx="696876" cy="1058706"/>
            </a:xfrm>
            <a:custGeom>
              <a:avLst/>
              <a:gdLst>
                <a:gd name="connsiteX0" fmla="*/ 635000 w 635000"/>
                <a:gd name="connsiteY0" fmla="*/ 1041400 h 1041400"/>
                <a:gd name="connsiteX1" fmla="*/ 622300 w 635000"/>
                <a:gd name="connsiteY1" fmla="*/ 152400 h 1041400"/>
                <a:gd name="connsiteX2" fmla="*/ 12700 w 635000"/>
                <a:gd name="connsiteY2" fmla="*/ 165100 h 1041400"/>
                <a:gd name="connsiteX3" fmla="*/ 0 w 635000"/>
                <a:gd name="connsiteY3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041400">
                  <a:moveTo>
                    <a:pt x="635000" y="1041400"/>
                  </a:moveTo>
                  <a:lnTo>
                    <a:pt x="622300" y="152400"/>
                  </a:lnTo>
                  <a:lnTo>
                    <a:pt x="12700" y="1651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84" name="TextBox 16"/>
            <p:cNvSpPr txBox="1">
              <a:spLocks noChangeArrowheads="1"/>
            </p:cNvSpPr>
            <p:nvPr/>
          </p:nvSpPr>
          <p:spPr bwMode="auto">
            <a:xfrm>
              <a:off x="3265245" y="2958803"/>
              <a:ext cx="2571821" cy="84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3. ALU executes 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addq</a:t>
              </a:r>
              <a:endParaRPr lang="en-US" sz="1800" dirty="0">
                <a:solidFill>
                  <a:srgbClr val="000066"/>
                </a:solidFill>
              </a:endParaRPr>
            </a:p>
            <a:p>
              <a:r>
                <a:rPr lang="en-US" sz="1800" dirty="0">
                  <a:solidFill>
                    <a:srgbClr val="000066"/>
                  </a:solidFill>
                </a:rPr>
                <a:t>instruction on inputs,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generates result</a:t>
              </a:r>
            </a:p>
          </p:txBody>
        </p:sp>
        <p:sp>
          <p:nvSpPr>
            <p:cNvPr id="13" name="Left Brace 12"/>
            <p:cNvSpPr/>
            <p:nvPr/>
          </p:nvSpPr>
          <p:spPr bwMode="auto">
            <a:xfrm rot="5400000">
              <a:off x="5883695" y="4436123"/>
              <a:ext cx="259307" cy="640619"/>
            </a:xfrm>
            <a:prstGeom prst="leftBrace">
              <a:avLst/>
            </a:prstGeom>
            <a:noFill/>
            <a:ln w="19050" cap="flat" cmpd="sng" algn="ctr">
              <a:solidFill>
                <a:schemeClr val="accent4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86" name="Freeform 13"/>
            <p:cNvSpPr>
              <a:spLocks/>
            </p:cNvSpPr>
            <p:nvPr/>
          </p:nvSpPr>
          <p:spPr bwMode="auto">
            <a:xfrm>
              <a:off x="6005766" y="2925942"/>
              <a:ext cx="2202127" cy="1643778"/>
            </a:xfrm>
            <a:custGeom>
              <a:avLst/>
              <a:gdLst>
                <a:gd name="T0" fmla="*/ 0 w 2222500"/>
                <a:gd name="T1" fmla="*/ 1642008 h 1663700"/>
                <a:gd name="T2" fmla="*/ 2162076 w 2222500"/>
                <a:gd name="T3" fmla="*/ 426170 h 1663700"/>
                <a:gd name="T4" fmla="*/ 2162076 w 2222500"/>
                <a:gd name="T5" fmla="*/ 12534 h 1663700"/>
                <a:gd name="T6" fmla="*/ 1890272 w 2222500"/>
                <a:gd name="T7" fmla="*/ 0 h 16637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2500" h="1663700">
                  <a:moveTo>
                    <a:pt x="0" y="1663700"/>
                  </a:moveTo>
                  <a:lnTo>
                    <a:pt x="2222500" y="431800"/>
                  </a:lnTo>
                  <a:lnTo>
                    <a:pt x="2222500" y="12700"/>
                  </a:lnTo>
                  <a:lnTo>
                    <a:pt x="1943100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3987" name="TextBox 15"/>
            <p:cNvSpPr txBox="1">
              <a:spLocks noChangeArrowheads="1"/>
            </p:cNvSpPr>
            <p:nvPr/>
          </p:nvSpPr>
          <p:spPr bwMode="auto">
            <a:xfrm>
              <a:off x="8109075" y="2813050"/>
              <a:ext cx="735128" cy="34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>
                  <a:solidFill>
                    <a:srgbClr val="000066"/>
                  </a:solidFill>
                </a:rPr>
                <a:t>addq</a:t>
              </a:r>
              <a:endParaRPr lang="en-US" sz="18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598747" y="2068513"/>
            <a:ext cx="5304530" cy="2634913"/>
            <a:chOff x="3594519" y="2065102"/>
            <a:chExt cx="5290009" cy="2532719"/>
          </a:xfrm>
        </p:grpSpPr>
        <p:sp>
          <p:nvSpPr>
            <p:cNvPr id="83977" name="TextBox 21"/>
            <p:cNvSpPr txBox="1">
              <a:spLocks noChangeArrowheads="1"/>
            </p:cNvSpPr>
            <p:nvPr/>
          </p:nvSpPr>
          <p:spPr bwMode="auto">
            <a:xfrm>
              <a:off x="3594519" y="2065102"/>
              <a:ext cx="2218086" cy="57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4. Result is written 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back to </a:t>
              </a:r>
              <a:r>
                <a:rPr lang="en-US" sz="1800" dirty="0" smtClean="0">
                  <a:solidFill>
                    <a:srgbClr val="000066"/>
                  </a:solidFill>
                </a:rPr>
                <a:t>%</a:t>
              </a:r>
              <a:r>
                <a:rPr lang="en-US" sz="1800" dirty="0" err="1">
                  <a:solidFill>
                    <a:srgbClr val="000066"/>
                  </a:solidFill>
                </a:rPr>
                <a:t>r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cx</a:t>
              </a:r>
              <a:r>
                <a:rPr lang="en-US" sz="1800" dirty="0">
                  <a:solidFill>
                    <a:srgbClr val="000066"/>
                  </a:solidFill>
                </a:rPr>
                <a:t>.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769178" y="2370857"/>
              <a:ext cx="2115350" cy="2226964"/>
            </a:xfrm>
            <a:custGeom>
              <a:avLst/>
              <a:gdLst>
                <a:gd name="connsiteX0" fmla="*/ 0 w 2108200"/>
                <a:gd name="connsiteY0" fmla="*/ 355600 h 2400300"/>
                <a:gd name="connsiteX1" fmla="*/ 0 w 2108200"/>
                <a:gd name="connsiteY1" fmla="*/ 12700 h 2400300"/>
                <a:gd name="connsiteX2" fmla="*/ 2095500 w 2108200"/>
                <a:gd name="connsiteY2" fmla="*/ 0 h 2400300"/>
                <a:gd name="connsiteX3" fmla="*/ 2108200 w 2108200"/>
                <a:gd name="connsiteY3" fmla="*/ 2400300 h 2400300"/>
                <a:gd name="connsiteX4" fmla="*/ 1130300 w 2108200"/>
                <a:gd name="connsiteY4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200" h="2400300">
                  <a:moveTo>
                    <a:pt x="0" y="355600"/>
                  </a:moveTo>
                  <a:lnTo>
                    <a:pt x="0" y="12700"/>
                  </a:lnTo>
                  <a:lnTo>
                    <a:pt x="2095500" y="0"/>
                  </a:lnTo>
                  <a:cubicBezTo>
                    <a:pt x="2099733" y="800100"/>
                    <a:pt x="2103967" y="1600200"/>
                    <a:pt x="2108200" y="2400300"/>
                  </a:cubicBezTo>
                  <a:lnTo>
                    <a:pt x="1130300" y="240030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3979" name="TextBox 19"/>
            <p:cNvSpPr txBox="1">
              <a:spLocks noChangeArrowheads="1"/>
            </p:cNvSpPr>
            <p:nvPr/>
          </p:nvSpPr>
          <p:spPr bwMode="auto">
            <a:xfrm>
              <a:off x="5957704" y="2127250"/>
              <a:ext cx="887551" cy="57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rdx</a:t>
              </a:r>
              <a:r>
                <a:rPr lang="en-US" sz="1800" dirty="0">
                  <a:solidFill>
                    <a:srgbClr val="00A600"/>
                  </a:solidFill>
                </a:rPr>
                <a:t>+</a:t>
              </a:r>
            </a:p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478354" y="909638"/>
            <a:ext cx="2463518" cy="59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12" rIns="91413" bIns="4571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5. Memory stage is </a:t>
            </a:r>
          </a:p>
          <a:p>
            <a:r>
              <a:rPr lang="en-US" sz="1800" dirty="0">
                <a:solidFill>
                  <a:srgbClr val="000066"/>
                </a:solidFill>
              </a:rPr>
              <a:t>unused for Y86 </a:t>
            </a:r>
            <a:r>
              <a:rPr lang="en-US" sz="1800" dirty="0" err="1" smtClean="0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97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74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rmmovq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32029"/>
            <a:ext cx="4076700" cy="461327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10 bytes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operand registers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Compute effective address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832029"/>
            <a:ext cx="4078287" cy="4613275"/>
          </a:xfrm>
        </p:spPr>
        <p:txBody>
          <a:bodyPr/>
          <a:lstStyle/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to memory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774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8826" lvl="1" indent="-243117" defTabSz="90774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10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1525643" y="1136650"/>
            <a:ext cx="5953125" cy="62865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457" tIns="45457" rIns="45457" bIns="45457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" charset="0"/>
            </a:endParaRPr>
          </a:p>
        </p:txBody>
      </p:sp>
      <p:grpSp>
        <p:nvGrpSpPr>
          <p:cNvPr id="84997" name="Group 18"/>
          <p:cNvGrpSpPr>
            <a:grpSpLocks/>
          </p:cNvGrpSpPr>
          <p:nvPr/>
        </p:nvGrpSpPr>
        <p:grpSpPr bwMode="auto">
          <a:xfrm>
            <a:off x="1677988" y="1298575"/>
            <a:ext cx="5570537" cy="304800"/>
            <a:chOff x="480" y="2592"/>
            <a:chExt cx="3504" cy="192"/>
          </a:xfrm>
        </p:grpSpPr>
        <p:sp>
          <p:nvSpPr>
            <p:cNvPr id="84998" name="Rectangle 1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rmmovq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</a:t>
              </a:r>
              <a:r>
                <a:rPr lang="en-US" sz="1600" dirty="0">
                  <a:solidFill>
                    <a:srgbClr val="000099"/>
                  </a:solidFill>
                </a:rPr>
                <a:t> D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(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r>
                <a:rPr lang="en-US" sz="1600" dirty="0">
                  <a:solidFill>
                    <a:srgbClr val="000099"/>
                  </a:solidFill>
                </a:rPr>
                <a:t>)</a:t>
              </a:r>
            </a:p>
          </p:txBody>
        </p:sp>
        <p:grpSp>
          <p:nvGrpSpPr>
            <p:cNvPr id="84999" name="Group 2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85000" name="Group 2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85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000">
                      <a:solidFill>
                        <a:srgbClr val="000066"/>
                      </a:solidFill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85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000">
                      <a:solidFill>
                        <a:srgbClr val="000066"/>
                      </a:solidFill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85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grpSp>
            <p:nvGrpSpPr>
              <p:cNvPr id="85001" name="Group 2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8500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85004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800">
                      <a:solidFill>
                        <a:srgbClr val="000066"/>
                      </a:solidFill>
                    </a:rPr>
                    <a:t>rB</a:t>
                  </a:r>
                  <a:endParaRPr lang="en-US" sz="20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85005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solidFill>
                      <a:srgbClr val="000066"/>
                    </a:solidFill>
                    <a:latin typeface="Courier New" charset="0"/>
                  </a:endParaRPr>
                </a:p>
              </p:txBody>
            </p:sp>
          </p:grpSp>
          <p:sp>
            <p:nvSpPr>
              <p:cNvPr id="85002" name="Rectangle 2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000">
                    <a:solidFill>
                      <a:srgbClr val="000066"/>
                    </a:solidFill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211" eaLnBrk="1" hangingPunct="1">
              <a:defRPr/>
            </a:pPr>
            <a:r>
              <a:rPr lang="en-US" dirty="0">
                <a:ea typeface="+mj-ea"/>
                <a:cs typeface="+mj-cs"/>
              </a:rPr>
              <a:t>Stage Computation: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rmmovq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for address computation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82" tIns="45482" rIns="45482" bIns="45482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  <a:latin typeface="Courier New" charset="0"/>
              </a:rPr>
              <a:t>rmmovq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r>
              <a:rPr lang="en-US" sz="1600" dirty="0">
                <a:solidFill>
                  <a:srgbClr val="000066"/>
                </a:solidFill>
              </a:rPr>
              <a:t>, D(</a:t>
            </a:r>
            <a:r>
              <a:rPr lang="en-US" sz="1600" dirty="0" err="1">
                <a:solidFill>
                  <a:srgbClr val="000066"/>
                </a:solidFill>
              </a:rPr>
              <a:t>rB</a:t>
            </a:r>
            <a:r>
              <a:rPr lang="en-US" sz="1600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86050" name="Text Box 6"/>
          <p:cNvSpPr txBox="1">
            <a:spLocks noChangeArrowheads="1"/>
          </p:cNvSpPr>
          <p:nvPr/>
        </p:nvSpPr>
        <p:spPr bwMode="auto">
          <a:xfrm>
            <a:off x="2136899" y="129862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86051" name="Text Box 7"/>
          <p:cNvSpPr txBox="1">
            <a:spLocks noChangeArrowheads="1"/>
          </p:cNvSpPr>
          <p:nvPr/>
        </p:nvSpPr>
        <p:spPr bwMode="auto">
          <a:xfrm>
            <a:off x="2136899" y="1603772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rA:rB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86052" name="Text Box 8"/>
          <p:cNvSpPr txBox="1">
            <a:spLocks noChangeArrowheads="1"/>
          </p:cNvSpPr>
          <p:nvPr/>
        </p:nvSpPr>
        <p:spPr bwMode="auto">
          <a:xfrm>
            <a:off x="2136899" y="190896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M</a:t>
            </a:r>
            <a:r>
              <a:rPr lang="en-US" sz="1600" baseline="-25000" dirty="0">
                <a:solidFill>
                  <a:srgbClr val="000066"/>
                </a:solidFill>
              </a:rPr>
              <a:t>8</a:t>
            </a:r>
            <a:r>
              <a:rPr lang="en-US" sz="1600" dirty="0">
                <a:solidFill>
                  <a:srgbClr val="000066"/>
                </a:solidFill>
              </a:rPr>
              <a:t>[PC+2]</a:t>
            </a:r>
          </a:p>
        </p:txBody>
      </p:sp>
      <p:sp>
        <p:nvSpPr>
          <p:cNvPr id="86053" name="Text Box 9"/>
          <p:cNvSpPr txBox="1">
            <a:spLocks noChangeArrowheads="1"/>
          </p:cNvSpPr>
          <p:nvPr/>
        </p:nvSpPr>
        <p:spPr bwMode="auto">
          <a:xfrm>
            <a:off x="2136899" y="2214166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valP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PC+10</a:t>
            </a:r>
          </a:p>
        </p:txBody>
      </p:sp>
      <p:sp>
        <p:nvSpPr>
          <p:cNvPr id="86054" name="Text Box 10"/>
          <p:cNvSpPr txBox="1">
            <a:spLocks noChangeArrowheads="1"/>
          </p:cNvSpPr>
          <p:nvPr/>
        </p:nvSpPr>
        <p:spPr bwMode="auto">
          <a:xfrm>
            <a:off x="2136900" y="1298577"/>
            <a:ext cx="2823231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86055" name="Text Box 11"/>
          <p:cNvSpPr txBox="1">
            <a:spLocks noChangeArrowheads="1"/>
          </p:cNvSpPr>
          <p:nvPr/>
        </p:nvSpPr>
        <p:spPr bwMode="auto">
          <a:xfrm>
            <a:off x="916042" y="1298575"/>
            <a:ext cx="1220857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86056" name="Text Box 12"/>
          <p:cNvSpPr txBox="1">
            <a:spLocks noChangeArrowheads="1"/>
          </p:cNvSpPr>
          <p:nvPr/>
        </p:nvSpPr>
        <p:spPr bwMode="auto">
          <a:xfrm>
            <a:off x="5112682" y="129862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86057" name="Text Box 13"/>
          <p:cNvSpPr txBox="1">
            <a:spLocks noChangeArrowheads="1"/>
          </p:cNvSpPr>
          <p:nvPr/>
        </p:nvSpPr>
        <p:spPr bwMode="auto">
          <a:xfrm>
            <a:off x="5112682" y="1603772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register byte</a:t>
            </a:r>
          </a:p>
        </p:txBody>
      </p:sp>
      <p:sp>
        <p:nvSpPr>
          <p:cNvPr id="86058" name="Text Box 14"/>
          <p:cNvSpPr txBox="1">
            <a:spLocks noChangeArrowheads="1"/>
          </p:cNvSpPr>
          <p:nvPr/>
        </p:nvSpPr>
        <p:spPr bwMode="auto">
          <a:xfrm>
            <a:off x="5112682" y="190896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displacement D</a:t>
            </a:r>
          </a:p>
        </p:txBody>
      </p:sp>
      <p:sp>
        <p:nvSpPr>
          <p:cNvPr id="86059" name="Text Box 15"/>
          <p:cNvSpPr txBox="1">
            <a:spLocks noChangeArrowheads="1"/>
          </p:cNvSpPr>
          <p:nvPr/>
        </p:nvSpPr>
        <p:spPr bwMode="auto">
          <a:xfrm>
            <a:off x="5112682" y="2214166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6042" y="2519417"/>
            <a:ext cx="7019925" cy="611187"/>
            <a:chOff x="576" y="1584"/>
            <a:chExt cx="4416" cy="384"/>
          </a:xfrm>
        </p:grpSpPr>
        <p:sp>
          <p:nvSpPr>
            <p:cNvPr id="86044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86045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R[rB]</a:t>
              </a:r>
            </a:p>
          </p:txBody>
        </p:sp>
        <p:sp>
          <p:nvSpPr>
            <p:cNvPr id="86046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7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86048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86049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6042" y="3130604"/>
            <a:ext cx="7019925" cy="609600"/>
            <a:chOff x="576" y="1968"/>
            <a:chExt cx="4416" cy="384"/>
          </a:xfrm>
        </p:grpSpPr>
        <p:sp>
          <p:nvSpPr>
            <p:cNvPr id="8603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valC</a:t>
              </a:r>
            </a:p>
          </p:txBody>
        </p:sp>
        <p:sp>
          <p:nvSpPr>
            <p:cNvPr id="8603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4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8604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8604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8603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0066"/>
                  </a:solidFill>
                </a:rPr>
                <a:t> M</a:t>
              </a:r>
              <a:r>
                <a:rPr lang="en-US" sz="1600" baseline="-25000" dirty="0">
                  <a:solidFill>
                    <a:srgbClr val="000066"/>
                  </a:solidFill>
                </a:rPr>
                <a:t>8</a:t>
              </a:r>
              <a:r>
                <a:rPr lang="en-US" sz="1600" dirty="0">
                  <a:solidFill>
                    <a:srgbClr val="000066"/>
                  </a:solidFill>
                </a:rPr>
                <a:t>[</a:t>
              </a:r>
              <a:r>
                <a:rPr lang="en-US" sz="1600" dirty="0" err="1">
                  <a:solidFill>
                    <a:srgbClr val="000066"/>
                  </a:solidFill>
                </a:rPr>
                <a:t>valE</a:t>
              </a:r>
              <a:r>
                <a:rPr lang="en-US" sz="1600" dirty="0">
                  <a:solidFill>
                    <a:srgbClr val="000066"/>
                  </a:solidFill>
                </a:rPr>
                <a:t>]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 dirty="0">
                  <a:solidFill>
                    <a:srgbClr val="000066"/>
                  </a:solidFill>
                </a:rPr>
                <a:t> </a:t>
              </a:r>
              <a:r>
                <a:rPr lang="en-US" sz="1600" dirty="0" err="1">
                  <a:solidFill>
                    <a:srgbClr val="000066"/>
                  </a:solidFill>
                </a:rPr>
                <a:t>valA</a:t>
              </a:r>
              <a:endParaRPr lang="en-US" sz="1600" dirty="0">
                <a:solidFill>
                  <a:srgbClr val="000066"/>
                </a:solidFill>
              </a:endParaRPr>
            </a:p>
          </p:txBody>
        </p:sp>
        <p:sp>
          <p:nvSpPr>
            <p:cNvPr id="8603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8603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value to memory 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8602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8603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8603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3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8603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8603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8602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8602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8602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Attack Lab #3 due Monday </a:t>
            </a:r>
            <a:r>
              <a:rPr lang="en-US" dirty="0" smtClean="0">
                <a:latin typeface="Helvetica" charset="0"/>
              </a:rPr>
              <a:t>Oct 30 </a:t>
            </a:r>
            <a:r>
              <a:rPr lang="en-US" dirty="0" smtClean="0">
                <a:latin typeface="Helvetica" charset="0"/>
              </a:rPr>
              <a:t>at 9 </a:t>
            </a:r>
            <a:r>
              <a:rPr lang="en-US" dirty="0" smtClean="0">
                <a:latin typeface="Helvetica" charset="0"/>
              </a:rPr>
              <a:t>am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 up for grading time slots later this week</a:t>
            </a: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Next recitation exercise released later this week</a:t>
            </a:r>
            <a:endParaRPr lang="en-US" dirty="0" smtClean="0">
              <a:latin typeface="Helvetica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Read</a:t>
            </a:r>
            <a:r>
              <a:rPr lang="en-US" dirty="0" smtClean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4.1,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4.3.1-4.3.2, “Surveying SEQ” in 4.3.3, 4.4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4.5.1-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4.5.6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 Practice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problems</a:t>
            </a: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Upcoming schedule: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Mon Nov 13 Lab #4 due (released next week)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Wed Nov 15 Midterm #3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59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593"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rmmovq</a:t>
            </a:r>
            <a:r>
              <a:rPr lang="en-US" dirty="0" smtClean="0">
                <a:ea typeface="+mj-ea"/>
                <a:cs typeface="+mj-cs"/>
              </a:rPr>
              <a:t> Execution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45" y="1220788"/>
            <a:ext cx="3781801" cy="5224462"/>
          </a:xfrm>
        </p:spPr>
        <p:txBody>
          <a:bodyPr/>
          <a:lstStyle/>
          <a:p>
            <a:pPr marL="385670" indent="-385670" defTabSz="912593" eaLnBrk="1" hangingPunct="1">
              <a:defRPr/>
            </a:pPr>
            <a:r>
              <a:rPr lang="en-US" sz="2000" dirty="0">
                <a:latin typeface="Helvetica" charset="0"/>
              </a:rPr>
              <a:t>Example:</a:t>
            </a:r>
          </a:p>
          <a:p>
            <a:pPr marL="385670" indent="-385670" defTabSz="912593" eaLnBrk="1" hangingPunct="1">
              <a:defRPr/>
            </a:pPr>
            <a:r>
              <a:rPr lang="en-US" sz="2000" dirty="0" err="1">
                <a:latin typeface="Helvetica" charset="0"/>
              </a:rPr>
              <a:t>rmmovq</a:t>
            </a:r>
            <a:r>
              <a:rPr lang="en-US" sz="2000" dirty="0">
                <a:latin typeface="Helvetica" charset="0"/>
              </a:rPr>
              <a:t> %</a:t>
            </a:r>
            <a:r>
              <a:rPr lang="en-US" sz="2000" dirty="0" err="1">
                <a:latin typeface="Helvetica" charset="0"/>
              </a:rPr>
              <a:t>rdx</a:t>
            </a:r>
            <a:r>
              <a:rPr lang="en-US" sz="2000" dirty="0">
                <a:latin typeface="Helvetica" charset="0"/>
              </a:rPr>
              <a:t>, 8(%</a:t>
            </a:r>
            <a:r>
              <a:rPr lang="en-US" sz="2000" dirty="0" err="1">
                <a:latin typeface="Helvetica" charset="0"/>
              </a:rPr>
              <a:t>rcx</a:t>
            </a:r>
            <a:r>
              <a:rPr lang="en-US" sz="2000" dirty="0">
                <a:latin typeface="Helvetica" charset="0"/>
              </a:rPr>
              <a:t>)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Encoding: 0x40</a:t>
            </a:r>
            <a:r>
              <a:rPr lang="en-US" sz="1800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660066"/>
                </a:solidFill>
              </a:rPr>
              <a:t>0800000000000000</a:t>
            </a:r>
            <a:endParaRPr lang="en-US" sz="1800" dirty="0">
              <a:solidFill>
                <a:srgbClr val="660066"/>
              </a:solidFill>
              <a:latin typeface="Helvetica" charset="0"/>
              <a:ea typeface="ＭＳ Ｐゴシック" charset="0"/>
            </a:endParaRP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1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icode</a:t>
            </a:r>
            <a:r>
              <a:rPr lang="en-US" sz="1600" dirty="0">
                <a:latin typeface="Helvetica" charset="0"/>
                <a:ea typeface="ＭＳ Ｐゴシック" charset="0"/>
              </a:rPr>
              <a:t>=4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ifun</a:t>
            </a:r>
            <a:r>
              <a:rPr lang="en-US" sz="1600" dirty="0">
                <a:latin typeface="Helvetica" charset="0"/>
                <a:ea typeface="ＭＳ Ｐゴシック" charset="0"/>
              </a:rPr>
              <a:t>=0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 2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rA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rdx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rB</a:t>
            </a:r>
            <a:r>
              <a:rPr lang="en-US" sz="1600" dirty="0">
                <a:latin typeface="Helvetica" charset="0"/>
                <a:ea typeface="ＭＳ Ｐゴシック" charset="0"/>
              </a:rPr>
              <a:t>=%</a:t>
            </a:r>
            <a:r>
              <a:rPr lang="en-US" sz="1600" dirty="0" err="1">
                <a:latin typeface="Helvetica" charset="0"/>
                <a:ea typeface="ＭＳ Ｐゴシック" charset="0"/>
              </a:rPr>
              <a:t>rcx</a:t>
            </a:r>
            <a:r>
              <a:rPr lang="en-US" sz="1600" dirty="0">
                <a:latin typeface="Helvetica" charset="0"/>
                <a:ea typeface="ＭＳ Ｐゴシック" charset="0"/>
              </a:rPr>
              <a:t>=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 marL="742769" lvl="1" indent="-244415" defTabSz="912593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Bytes 3-10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 err="1">
                <a:latin typeface="Helvetica" charset="0"/>
                <a:ea typeface="ＭＳ Ｐゴシック" charset="0"/>
              </a:rPr>
              <a:t>valC</a:t>
            </a:r>
            <a:r>
              <a:rPr lang="en-US" sz="1600" dirty="0">
                <a:latin typeface="Helvetica" charset="0"/>
                <a:ea typeface="ＭＳ Ｐゴシック" charset="0"/>
              </a:rPr>
              <a:t> = 8 = Displacement D</a:t>
            </a:r>
          </a:p>
          <a:p>
            <a:pPr marL="1144473" lvl="2" indent="-244415" defTabSz="912593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D = </a:t>
            </a:r>
            <a:r>
              <a:rPr lang="en-US" sz="1600" dirty="0">
                <a:solidFill>
                  <a:srgbClr val="660066"/>
                </a:solidFill>
                <a:latin typeface="Helvetica" charset="0"/>
                <a:ea typeface="ＭＳ Ｐゴシック" charset="0"/>
              </a:rPr>
              <a:t>0x0800000000000000 </a:t>
            </a:r>
            <a:r>
              <a:rPr lang="en-US" sz="1600" dirty="0">
                <a:latin typeface="Helvetica" charset="0"/>
                <a:ea typeface="ＭＳ Ｐゴシック" charset="0"/>
              </a:rPr>
              <a:t>(is stored in byte-reversed little Endian order )</a:t>
            </a:r>
            <a:endParaRPr lang="en-US" dirty="0">
              <a:solidFill>
                <a:srgbClr val="660066"/>
              </a:solidFill>
              <a:latin typeface="Helvetica" charset="0"/>
              <a:ea typeface="ＭＳ Ｐゴシック" charset="0"/>
            </a:endParaRPr>
          </a:p>
          <a:p>
            <a:pPr marL="742769" lvl="1" indent="-244415" defTabSz="912593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152407"/>
            <a:ext cx="41751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43489" y="5867212"/>
            <a:ext cx="3660390" cy="8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37" rIns="91458" bIns="4573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1. Fetch instruction</a:t>
            </a:r>
          </a:p>
          <a:p>
            <a:r>
              <a:rPr lang="en-US" sz="1800" dirty="0">
                <a:solidFill>
                  <a:srgbClr val="000066"/>
                </a:solidFill>
              </a:rPr>
              <a:t>= 0x40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00A600"/>
                </a:solidFill>
              </a:rPr>
              <a:t>1</a:t>
            </a:r>
            <a:r>
              <a:rPr lang="en-US" sz="1800" dirty="0">
                <a:solidFill>
                  <a:srgbClr val="660066"/>
                </a:solidFill>
              </a:rPr>
              <a:t>0800000000000000</a:t>
            </a:r>
          </a:p>
          <a:p>
            <a:r>
              <a:rPr lang="en-US" sz="1800" dirty="0">
                <a:solidFill>
                  <a:srgbClr val="000066"/>
                </a:solidFill>
              </a:rPr>
              <a:t> from </a:t>
            </a:r>
            <a:r>
              <a:rPr lang="en-US" sz="1800" dirty="0" err="1">
                <a:solidFill>
                  <a:srgbClr val="000066"/>
                </a:solidFill>
              </a:rPr>
              <a:t>mem</a:t>
            </a:r>
            <a:r>
              <a:rPr lang="en-US" sz="1800" dirty="0">
                <a:solidFill>
                  <a:srgbClr val="000066"/>
                </a:solidFill>
              </a:rPr>
              <a:t> </a:t>
            </a:r>
            <a:r>
              <a:rPr lang="en-US" sz="1800" dirty="0" err="1">
                <a:solidFill>
                  <a:srgbClr val="000066"/>
                </a:solidFill>
              </a:rPr>
              <a:t>loc</a:t>
            </a:r>
            <a:r>
              <a:rPr lang="en-US" sz="1800" dirty="0">
                <a:solidFill>
                  <a:srgbClr val="000066"/>
                </a:solidFill>
              </a:rPr>
              <a:t> pointed to by PC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2930" y="909638"/>
            <a:ext cx="2134380" cy="5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37" rIns="91458" bIns="45737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5. No </a:t>
            </a:r>
            <a:r>
              <a:rPr lang="en-US" sz="1800" dirty="0" err="1">
                <a:solidFill>
                  <a:srgbClr val="000066"/>
                </a:solidFill>
              </a:rPr>
              <a:t>writeback</a:t>
            </a:r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stage for </a:t>
            </a:r>
            <a:r>
              <a:rPr lang="en-US" sz="1800" dirty="0" err="1" smtClean="0">
                <a:solidFill>
                  <a:srgbClr val="000066"/>
                </a:solidFill>
              </a:rPr>
              <a:t>rmmovq</a:t>
            </a:r>
            <a:endParaRPr lang="en-US" sz="1800" dirty="0">
              <a:solidFill>
                <a:srgbClr val="000066"/>
              </a:solidFill>
            </a:endParaRPr>
          </a:p>
        </p:txBody>
      </p:sp>
      <p:grpSp>
        <p:nvGrpSpPr>
          <p:cNvPr id="32775" name="Group 32774"/>
          <p:cNvGrpSpPr>
            <a:grpSpLocks/>
          </p:cNvGrpSpPr>
          <p:nvPr/>
        </p:nvGrpSpPr>
        <p:grpSpPr bwMode="auto">
          <a:xfrm>
            <a:off x="3090597" y="2130432"/>
            <a:ext cx="6061347" cy="2764356"/>
            <a:chOff x="3085668" y="2127250"/>
            <a:chExt cx="6054356" cy="2758836"/>
          </a:xfrm>
        </p:grpSpPr>
        <p:sp>
          <p:nvSpPr>
            <p:cNvPr id="87062" name="TextBox 16"/>
            <p:cNvSpPr txBox="1">
              <a:spLocks noChangeArrowheads="1"/>
            </p:cNvSpPr>
            <p:nvPr/>
          </p:nvSpPr>
          <p:spPr bwMode="auto">
            <a:xfrm>
              <a:off x="3085668" y="2958803"/>
              <a:ext cx="2930982" cy="84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3. ALU executes </a:t>
              </a:r>
              <a:r>
                <a:rPr lang="en-US" sz="1800" dirty="0" err="1" smtClean="0">
                  <a:solidFill>
                    <a:srgbClr val="000066"/>
                  </a:solidFill>
                </a:rPr>
                <a:t>rmmovq</a:t>
              </a:r>
              <a:endParaRPr lang="en-US" sz="1800" dirty="0">
                <a:solidFill>
                  <a:srgbClr val="000066"/>
                </a:solidFill>
              </a:endParaRPr>
            </a:p>
            <a:p>
              <a:r>
                <a:rPr lang="en-US" sz="1800" dirty="0">
                  <a:solidFill>
                    <a:srgbClr val="000066"/>
                  </a:solidFill>
                </a:rPr>
                <a:t>by adding to compute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an effective address</a:t>
              </a:r>
            </a:p>
          </p:txBody>
        </p:sp>
        <p:sp>
          <p:nvSpPr>
            <p:cNvPr id="87063" name="TextBox 4"/>
            <p:cNvSpPr txBox="1">
              <a:spLocks noChangeArrowheads="1"/>
            </p:cNvSpPr>
            <p:nvPr/>
          </p:nvSpPr>
          <p:spPr bwMode="auto">
            <a:xfrm>
              <a:off x="6386206" y="3422650"/>
              <a:ext cx="31304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660066"/>
                  </a:solidFill>
                </a:rPr>
                <a:t>8</a:t>
              </a:r>
            </a:p>
          </p:txBody>
        </p:sp>
        <p:sp>
          <p:nvSpPr>
            <p:cNvPr id="87064" name="TextBox 9"/>
            <p:cNvSpPr txBox="1">
              <a:spLocks noChangeArrowheads="1"/>
            </p:cNvSpPr>
            <p:nvPr/>
          </p:nvSpPr>
          <p:spPr bwMode="auto">
            <a:xfrm>
              <a:off x="6719369" y="3457575"/>
              <a:ext cx="748059" cy="34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</a:t>
              </a:r>
              <a:r>
                <a:rPr lang="en-US" sz="1800" dirty="0" err="1" smtClean="0">
                  <a:solidFill>
                    <a:srgbClr val="00A600"/>
                  </a:solidFill>
                </a:rPr>
                <a:t>cx</a:t>
              </a:r>
              <a:endParaRPr lang="en-US" sz="1800" dirty="0">
                <a:solidFill>
                  <a:srgbClr val="00A6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23831" y="3399720"/>
              <a:ext cx="685919" cy="741621"/>
            </a:xfrm>
            <a:custGeom>
              <a:avLst/>
              <a:gdLst>
                <a:gd name="connsiteX0" fmla="*/ 635000 w 635000"/>
                <a:gd name="connsiteY0" fmla="*/ 1041400 h 1041400"/>
                <a:gd name="connsiteX1" fmla="*/ 622300 w 635000"/>
                <a:gd name="connsiteY1" fmla="*/ 152400 h 1041400"/>
                <a:gd name="connsiteX2" fmla="*/ 12700 w 635000"/>
                <a:gd name="connsiteY2" fmla="*/ 165100 h 1041400"/>
                <a:gd name="connsiteX3" fmla="*/ 0 w 635000"/>
                <a:gd name="connsiteY3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041400">
                  <a:moveTo>
                    <a:pt x="635000" y="1041400"/>
                  </a:moveTo>
                  <a:lnTo>
                    <a:pt x="622300" y="152400"/>
                  </a:lnTo>
                  <a:lnTo>
                    <a:pt x="12700" y="1651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 rot="5400000">
              <a:off x="5884237" y="4578256"/>
              <a:ext cx="259280" cy="356379"/>
            </a:xfrm>
            <a:prstGeom prst="leftBrace">
              <a:avLst/>
            </a:prstGeom>
            <a:noFill/>
            <a:ln w="19050" cap="flat" cmpd="sng" algn="ctr">
              <a:solidFill>
                <a:schemeClr val="accent4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7067" name="Freeform 13"/>
            <p:cNvSpPr>
              <a:spLocks/>
            </p:cNvSpPr>
            <p:nvPr/>
          </p:nvSpPr>
          <p:spPr bwMode="auto">
            <a:xfrm>
              <a:off x="5992355" y="2940067"/>
              <a:ext cx="2146589" cy="1601822"/>
            </a:xfrm>
            <a:custGeom>
              <a:avLst/>
              <a:gdLst>
                <a:gd name="T0" fmla="*/ 0 w 2222500"/>
                <a:gd name="T1" fmla="*/ 1642008 h 1663700"/>
                <a:gd name="T2" fmla="*/ 2190863 w 2222500"/>
                <a:gd name="T3" fmla="*/ 426170 h 1663700"/>
                <a:gd name="T4" fmla="*/ 2190863 w 2222500"/>
                <a:gd name="T5" fmla="*/ 12534 h 1663700"/>
                <a:gd name="T6" fmla="*/ 1915440 w 2222500"/>
                <a:gd name="T7" fmla="*/ 0 h 16637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2500" h="1663700">
                  <a:moveTo>
                    <a:pt x="0" y="1663700"/>
                  </a:moveTo>
                  <a:lnTo>
                    <a:pt x="2222500" y="431800"/>
                  </a:lnTo>
                  <a:lnTo>
                    <a:pt x="2222500" y="12700"/>
                  </a:lnTo>
                  <a:lnTo>
                    <a:pt x="1943100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87068" name="TextBox 15"/>
            <p:cNvSpPr txBox="1">
              <a:spLocks noChangeArrowheads="1"/>
            </p:cNvSpPr>
            <p:nvPr/>
          </p:nvSpPr>
          <p:spPr bwMode="auto">
            <a:xfrm>
              <a:off x="7813256" y="2813050"/>
              <a:ext cx="132676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add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addresses</a:t>
              </a:r>
            </a:p>
          </p:txBody>
        </p:sp>
        <p:sp>
          <p:nvSpPr>
            <p:cNvPr id="87069" name="TextBox 19"/>
            <p:cNvSpPr txBox="1">
              <a:spLocks noChangeArrowheads="1"/>
            </p:cNvSpPr>
            <p:nvPr/>
          </p:nvSpPr>
          <p:spPr bwMode="auto">
            <a:xfrm>
              <a:off x="5963404" y="2127250"/>
              <a:ext cx="876151" cy="594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A600"/>
                  </a:solidFill>
                </a:rPr>
                <a:t>%</a:t>
              </a:r>
              <a:r>
                <a:rPr lang="en-US" sz="1800" dirty="0" err="1">
                  <a:solidFill>
                    <a:srgbClr val="00A600"/>
                  </a:solidFill>
                </a:rPr>
                <a:t>rcx</a:t>
              </a:r>
              <a:r>
                <a:rPr lang="en-US" sz="1800" dirty="0">
                  <a:solidFill>
                    <a:srgbClr val="00A600"/>
                  </a:solidFill>
                </a:rPr>
                <a:t>+</a:t>
              </a:r>
            </a:p>
            <a:p>
              <a:r>
                <a:rPr lang="en-US" sz="1800" dirty="0">
                  <a:solidFill>
                    <a:srgbClr val="00A600"/>
                  </a:solidFill>
                </a:rPr>
                <a:t>8</a:t>
              </a:r>
            </a:p>
          </p:txBody>
        </p:sp>
      </p:grpSp>
      <p:grpSp>
        <p:nvGrpSpPr>
          <p:cNvPr id="32772" name="Group 32771"/>
          <p:cNvGrpSpPr>
            <a:grpSpLocks/>
          </p:cNvGrpSpPr>
          <p:nvPr/>
        </p:nvGrpSpPr>
        <p:grpSpPr bwMode="auto">
          <a:xfrm>
            <a:off x="3557595" y="1555757"/>
            <a:ext cx="4676775" cy="2941638"/>
            <a:chOff x="3553043" y="1552401"/>
            <a:chExt cx="4670207" cy="2937049"/>
          </a:xfrm>
        </p:grpSpPr>
        <p:sp>
          <p:nvSpPr>
            <p:cNvPr id="87057" name="TextBox 21"/>
            <p:cNvSpPr txBox="1">
              <a:spLocks noChangeArrowheads="1"/>
            </p:cNvSpPr>
            <p:nvPr/>
          </p:nvSpPr>
          <p:spPr bwMode="auto">
            <a:xfrm>
              <a:off x="3553043" y="1822450"/>
              <a:ext cx="2301043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4. %</a:t>
              </a:r>
              <a:r>
                <a:rPr lang="en-US" sz="1800" dirty="0" err="1">
                  <a:solidFill>
                    <a:srgbClr val="000066"/>
                  </a:solidFill>
                </a:rPr>
                <a:t>rdx</a:t>
              </a:r>
              <a:r>
                <a:rPr lang="en-US" sz="1800" dirty="0">
                  <a:solidFill>
                    <a:srgbClr val="000066"/>
                  </a:solidFill>
                </a:rPr>
                <a:t> is written 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in memory location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%rcx+8</a:t>
              </a:r>
            </a:p>
          </p:txBody>
        </p:sp>
        <p:cxnSp>
          <p:nvCxnSpPr>
            <p:cNvPr id="87058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7461250" y="2279650"/>
              <a:ext cx="0" cy="2209800"/>
            </a:xfrm>
            <a:prstGeom prst="straightConnector1">
              <a:avLst/>
            </a:prstGeom>
            <a:noFill/>
            <a:ln w="38100">
              <a:solidFill>
                <a:srgbClr val="FF1A1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9" name="TextBox 30"/>
            <p:cNvSpPr txBox="1">
              <a:spLocks noChangeArrowheads="1"/>
            </p:cNvSpPr>
            <p:nvPr/>
          </p:nvSpPr>
          <p:spPr bwMode="auto">
            <a:xfrm>
              <a:off x="7442879" y="2279519"/>
              <a:ext cx="760677" cy="34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1A1A"/>
                  </a:solidFill>
                </a:rPr>
                <a:t>%</a:t>
              </a:r>
              <a:r>
                <a:rPr lang="en-US" sz="1800" dirty="0" err="1">
                  <a:solidFill>
                    <a:srgbClr val="FF1A1A"/>
                  </a:solidFill>
                </a:rPr>
                <a:t>rdx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32769" name="Freeform 32768"/>
            <p:cNvSpPr/>
            <p:nvPr/>
          </p:nvSpPr>
          <p:spPr>
            <a:xfrm>
              <a:off x="6424654" y="1922099"/>
              <a:ext cx="319538" cy="612633"/>
            </a:xfrm>
            <a:custGeom>
              <a:avLst/>
              <a:gdLst>
                <a:gd name="connsiteX0" fmla="*/ 342900 w 342900"/>
                <a:gd name="connsiteY0" fmla="*/ 812800 h 812800"/>
                <a:gd name="connsiteX1" fmla="*/ 330200 w 342900"/>
                <a:gd name="connsiteY1" fmla="*/ 190500 h 812800"/>
                <a:gd name="connsiteX2" fmla="*/ 0 w 342900"/>
                <a:gd name="connsiteY2" fmla="*/ 203200 h 812800"/>
                <a:gd name="connsiteX3" fmla="*/ 0 w 342900"/>
                <a:gd name="connsiteY3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12800">
                  <a:moveTo>
                    <a:pt x="342900" y="812800"/>
                  </a:moveTo>
                  <a:lnTo>
                    <a:pt x="330200" y="190500"/>
                  </a:lnTo>
                  <a:lnTo>
                    <a:pt x="0" y="203200"/>
                  </a:lnTo>
                  <a:lnTo>
                    <a:pt x="0" y="0"/>
                  </a:lnTo>
                </a:path>
              </a:pathLst>
            </a:custGeom>
            <a:ln w="38100" cmpd="sng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/>
            </a:ln>
          </p:spPr>
          <p:txBody>
            <a:bodyPr wrap="square"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7061" name="TextBox 32769"/>
            <p:cNvSpPr txBox="1">
              <a:spLocks noChangeArrowheads="1"/>
            </p:cNvSpPr>
            <p:nvPr/>
          </p:nvSpPr>
          <p:spPr bwMode="auto">
            <a:xfrm>
              <a:off x="7448541" y="1552401"/>
              <a:ext cx="77470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Store</a:t>
              </a:r>
            </a:p>
          </p:txBody>
        </p:sp>
      </p:grpSp>
      <p:grpSp>
        <p:nvGrpSpPr>
          <p:cNvPr id="32774" name="Group 32773"/>
          <p:cNvGrpSpPr>
            <a:grpSpLocks/>
          </p:cNvGrpSpPr>
          <p:nvPr/>
        </p:nvGrpSpPr>
        <p:grpSpPr bwMode="auto">
          <a:xfrm>
            <a:off x="3519488" y="3405447"/>
            <a:ext cx="3838575" cy="1744408"/>
            <a:chOff x="3514726" y="3399636"/>
            <a:chExt cx="3834291" cy="1740863"/>
          </a:xfrm>
        </p:grpSpPr>
        <p:sp>
          <p:nvSpPr>
            <p:cNvPr id="87049" name="Freeform 14"/>
            <p:cNvSpPr>
              <a:spLocks/>
            </p:cNvSpPr>
            <p:nvPr/>
          </p:nvSpPr>
          <p:spPr bwMode="auto">
            <a:xfrm>
              <a:off x="6425232" y="3399636"/>
              <a:ext cx="432121" cy="1392840"/>
            </a:xfrm>
            <a:custGeom>
              <a:avLst/>
              <a:gdLst>
                <a:gd name="T0" fmla="*/ 417978 w 419100"/>
                <a:gd name="T1" fmla="*/ 1584552 h 1651000"/>
                <a:gd name="T2" fmla="*/ 405312 w 419100"/>
                <a:gd name="T3" fmla="*/ 414421 h 1651000"/>
                <a:gd name="T4" fmla="*/ 0 w 419100"/>
                <a:gd name="T5" fmla="*/ 414421 h 1651000"/>
                <a:gd name="T6" fmla="*/ 0 w 419100"/>
                <a:gd name="T7" fmla="*/ 0 h 165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9100" h="1651000">
                  <a:moveTo>
                    <a:pt x="419100" y="1651000"/>
                  </a:moveTo>
                  <a:lnTo>
                    <a:pt x="406400" y="431800"/>
                  </a:lnTo>
                  <a:lnTo>
                    <a:pt x="0" y="43180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660066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7050" name="Group 29"/>
            <p:cNvGrpSpPr>
              <a:grpSpLocks/>
            </p:cNvGrpSpPr>
            <p:nvPr/>
          </p:nvGrpSpPr>
          <p:grpSpPr bwMode="auto">
            <a:xfrm>
              <a:off x="3514726" y="4611408"/>
              <a:ext cx="3802628" cy="529091"/>
              <a:chOff x="3514726" y="4611408"/>
              <a:chExt cx="3802628" cy="529091"/>
            </a:xfrm>
          </p:grpSpPr>
          <p:grpSp>
            <p:nvGrpSpPr>
              <p:cNvPr id="87052" name="Group 3"/>
              <p:cNvGrpSpPr>
                <a:grpSpLocks/>
              </p:cNvGrpSpPr>
              <p:nvPr/>
            </p:nvGrpSpPr>
            <p:grpSpPr bwMode="auto">
              <a:xfrm>
                <a:off x="3514726" y="4794250"/>
                <a:ext cx="3292773" cy="346249"/>
                <a:chOff x="2813051" y="4794250"/>
                <a:chExt cx="3292773" cy="346249"/>
              </a:xfrm>
            </p:grpSpPr>
            <p:sp>
              <p:nvSpPr>
                <p:cNvPr id="87055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813051" y="4794250"/>
                  <a:ext cx="2057925" cy="346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rgbClr val="000066"/>
                      </a:solidFill>
                    </a:rPr>
                    <a:t>2. Decode values</a:t>
                  </a:r>
                </a:p>
              </p:txBody>
            </p:sp>
            <p:sp>
              <p:nvSpPr>
                <p:cNvPr id="87056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5023126" y="4794389"/>
                  <a:ext cx="1082810" cy="346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8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rgbClr val="000066"/>
                      </a:solidFill>
                    </a:rPr>
                    <a:t>4  0  </a:t>
                  </a:r>
                  <a:r>
                    <a:rPr lang="en-US" sz="1800">
                      <a:solidFill>
                        <a:srgbClr val="FF1A1A"/>
                      </a:solidFill>
                    </a:rPr>
                    <a:t>2</a:t>
                  </a:r>
                  <a:r>
                    <a:rPr lang="en-US" sz="1800">
                      <a:solidFill>
                        <a:srgbClr val="000066"/>
                      </a:solidFill>
                    </a:rPr>
                    <a:t>  </a:t>
                  </a:r>
                  <a:r>
                    <a:rPr lang="en-US" sz="1800">
                      <a:solidFill>
                        <a:srgbClr val="00A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>
                <a:off x="6634323" y="4750691"/>
                <a:ext cx="683031" cy="83571"/>
              </a:xfrm>
              <a:custGeom>
                <a:avLst/>
                <a:gdLst>
                  <a:gd name="connsiteX0" fmla="*/ 0 w 863600"/>
                  <a:gd name="connsiteY0" fmla="*/ 266700 h 266700"/>
                  <a:gd name="connsiteX1" fmla="*/ 0 w 863600"/>
                  <a:gd name="connsiteY1" fmla="*/ 12700 h 266700"/>
                  <a:gd name="connsiteX2" fmla="*/ 863600 w 863600"/>
                  <a:gd name="connsiteY2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3600" h="266700">
                    <a:moveTo>
                      <a:pt x="0" y="266700"/>
                    </a:moveTo>
                    <a:lnTo>
                      <a:pt x="0" y="12700"/>
                    </a:lnTo>
                    <a:lnTo>
                      <a:pt x="863600" y="0"/>
                    </a:lnTo>
                  </a:path>
                </a:pathLst>
              </a:custGeom>
              <a:ln w="38100" cmpd="sng">
                <a:solidFill>
                  <a:schemeClr val="tx2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txBody>
              <a:bodyPr wrap="square" lIns="45720" rIns="45720" anchor="ctr">
                <a:spAutoFit/>
              </a:bodyPr>
              <a:lstStyle/>
              <a:p>
                <a:pPr>
                  <a:defRPr/>
                </a:pPr>
                <a:endParaRPr lang="en-US" sz="1800">
                  <a:solidFill>
                    <a:srgbClr val="000066"/>
                  </a:solidFill>
                  <a:latin typeface="Helvetica" pitchFamily="-1" charset="0"/>
                </a:endParaRPr>
              </a:p>
            </p:txBody>
          </p:sp>
          <p:sp>
            <p:nvSpPr>
              <p:cNvPr id="87054" name="Freeform 23"/>
              <p:cNvSpPr>
                <a:spLocks/>
              </p:cNvSpPr>
              <p:nvPr/>
            </p:nvSpPr>
            <p:spPr bwMode="auto">
              <a:xfrm>
                <a:off x="6383413" y="4611408"/>
                <a:ext cx="933939" cy="208925"/>
              </a:xfrm>
              <a:custGeom>
                <a:avLst/>
                <a:gdLst>
                  <a:gd name="T0" fmla="*/ 0 w 825500"/>
                  <a:gd name="T1" fmla="*/ 215522 h 279400"/>
                  <a:gd name="T2" fmla="*/ 0 w 825500"/>
                  <a:gd name="T3" fmla="*/ 9796 h 279400"/>
                  <a:gd name="T4" fmla="*/ 913244 w 825500"/>
                  <a:gd name="T5" fmla="*/ 0 h 2794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5500" h="279400">
                    <a:moveTo>
                      <a:pt x="0" y="279400"/>
                    </a:moveTo>
                    <a:lnTo>
                      <a:pt x="0" y="12700"/>
                    </a:lnTo>
                    <a:lnTo>
                      <a:pt x="825500" y="0"/>
                    </a:lnTo>
                  </a:path>
                </a:pathLst>
              </a:custGeom>
              <a:noFill/>
              <a:ln w="38100" cmpd="sng">
                <a:solidFill>
                  <a:srgbClr val="FF1A1A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051" name="TextBox 39"/>
            <p:cNvSpPr txBox="1">
              <a:spLocks noChangeArrowheads="1"/>
            </p:cNvSpPr>
            <p:nvPr/>
          </p:nvSpPr>
          <p:spPr bwMode="auto">
            <a:xfrm>
              <a:off x="6650839" y="4794250"/>
              <a:ext cx="69817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660066"/>
                  </a:solidFill>
                </a:rPr>
                <a:t>0x08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0089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9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9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9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9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9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9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9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9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9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uild="p" bldLvl="2"/>
      <p:bldP spid="2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 dirty="0">
                <a:ea typeface="+mj-ea"/>
                <a:cs typeface="+mj-cs"/>
              </a:rPr>
              <a:t>Executing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popq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32029"/>
            <a:ext cx="4076700" cy="4613275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2 bytes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stack pointer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stack pointer by </a:t>
            </a:r>
            <a:r>
              <a:rPr lang="en-US" sz="1800" dirty="0"/>
              <a:t>8</a:t>
            </a:r>
            <a:endParaRPr lang="en-US" sz="1800" dirty="0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832029"/>
            <a:ext cx="4078287" cy="4613275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from old stack pointer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Update stack pointer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result to register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2</a:t>
            </a:r>
          </a:p>
        </p:txBody>
      </p:sp>
      <p:grpSp>
        <p:nvGrpSpPr>
          <p:cNvPr id="88068" name="Group 17"/>
          <p:cNvGrpSpPr>
            <a:grpSpLocks/>
          </p:cNvGrpSpPr>
          <p:nvPr/>
        </p:nvGrpSpPr>
        <p:grpSpPr bwMode="auto">
          <a:xfrm>
            <a:off x="2517829" y="1200204"/>
            <a:ext cx="3327400" cy="347663"/>
            <a:chOff x="403" y="899"/>
            <a:chExt cx="2093" cy="218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99"/>
              <a:ext cx="2093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8071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popq</a:t>
              </a:r>
              <a:r>
                <a:rPr lang="en-US" sz="1600" dirty="0">
                  <a:solidFill>
                    <a:srgbClr val="000099"/>
                  </a:solidFill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88072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880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b</a:t>
                </a:r>
              </a:p>
            </p:txBody>
          </p:sp>
          <p:sp>
            <p:nvSpPr>
              <p:cNvPr id="88078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8079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88073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88074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88075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99"/>
                    </a:solidFill>
                    <a:latin typeface="Courier New" charset="0"/>
                  </a:rPr>
                  <a:t>f</a:t>
                </a:r>
              </a:p>
            </p:txBody>
          </p:sp>
          <p:sp>
            <p:nvSpPr>
              <p:cNvPr id="88076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90567" y="5267325"/>
            <a:ext cx="830738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2" tIns="44162" rIns="89932" bIns="44162"/>
          <a:lstStyle>
            <a:lvl1pPr marL="342900" indent="-3429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1363" indent="-242888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36538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1225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112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Normally you first pop into a register, then shrink the stack pointer, but here we reverse the order due to the hardware stage design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600">
                <a:solidFill>
                  <a:srgbClr val="000099"/>
                </a:solidFill>
              </a:rPr>
              <a:t>Have to remember both old and new stack pointer values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 dirty="0">
                <a:ea typeface="+mj-ea"/>
                <a:cs typeface="+mj-cs"/>
              </a:rPr>
              <a:t>Stage Computation: </a:t>
            </a:r>
            <a:r>
              <a:rPr lang="en-US" dirty="0" err="1" smtClean="0">
                <a:latin typeface="Courier New" pitchFamily="-1" charset="0"/>
                <a:ea typeface="+mj-ea"/>
                <a:cs typeface="+mj-cs"/>
              </a:rPr>
              <a:t>popq</a:t>
            </a:r>
            <a:endParaRPr lang="en-US" dirty="0">
              <a:latin typeface="Courier New" pitchFamily="-1" charset="0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increment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update two registers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Popped value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New stack pointer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07" tIns="45507" rIns="45507" bIns="4550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  <a:latin typeface="Courier New" charset="0"/>
              </a:rPr>
              <a:t>popq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 err="1">
                <a:solidFill>
                  <a:srgbClr val="000066"/>
                </a:solidFill>
              </a:rPr>
              <a:t>rA</a:t>
            </a:r>
            <a:endParaRPr lang="en-US" sz="1600" dirty="0">
              <a:solidFill>
                <a:srgbClr val="000066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6042" y="1298575"/>
            <a:ext cx="7019925" cy="1220788"/>
            <a:chOff x="576" y="816"/>
            <a:chExt cx="4416" cy="768"/>
          </a:xfrm>
        </p:grpSpPr>
        <p:sp>
          <p:nvSpPr>
            <p:cNvPr id="90146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90147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rA:rB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90148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0149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PC+2</a:t>
              </a:r>
            </a:p>
          </p:txBody>
        </p:sp>
        <p:sp>
          <p:nvSpPr>
            <p:cNvPr id="90150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0151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90152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90153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register byte</a:t>
              </a:r>
            </a:p>
          </p:txBody>
        </p:sp>
        <p:sp>
          <p:nvSpPr>
            <p:cNvPr id="90154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0155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next PC</a:t>
              </a:r>
            </a:p>
          </p:txBody>
        </p:sp>
      </p:grpSp>
      <p:sp>
        <p:nvSpPr>
          <p:cNvPr id="90140" name="Text Box 17"/>
          <p:cNvSpPr txBox="1">
            <a:spLocks noChangeArrowheads="1"/>
          </p:cNvSpPr>
          <p:nvPr/>
        </p:nvSpPr>
        <p:spPr bwMode="auto">
          <a:xfrm>
            <a:off x="2136899" y="2519363"/>
            <a:ext cx="2823231" cy="30559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valA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R[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90141" name="Text Box 18"/>
          <p:cNvSpPr txBox="1">
            <a:spLocks noChangeArrowheads="1"/>
          </p:cNvSpPr>
          <p:nvPr/>
        </p:nvSpPr>
        <p:spPr bwMode="auto">
          <a:xfrm>
            <a:off x="2136899" y="2824957"/>
            <a:ext cx="2823231" cy="30559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valB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R 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90142" name="Text Box 19"/>
          <p:cNvSpPr txBox="1">
            <a:spLocks noChangeArrowheads="1"/>
          </p:cNvSpPr>
          <p:nvPr/>
        </p:nvSpPr>
        <p:spPr bwMode="auto">
          <a:xfrm>
            <a:off x="2136900" y="2519416"/>
            <a:ext cx="2823231" cy="6111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43" name="Text Box 20"/>
          <p:cNvSpPr txBox="1">
            <a:spLocks noChangeArrowheads="1"/>
          </p:cNvSpPr>
          <p:nvPr/>
        </p:nvSpPr>
        <p:spPr bwMode="auto">
          <a:xfrm>
            <a:off x="916042" y="2519417"/>
            <a:ext cx="1220857" cy="6111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90144" name="Text Box 21"/>
          <p:cNvSpPr txBox="1">
            <a:spLocks noChangeArrowheads="1"/>
          </p:cNvSpPr>
          <p:nvPr/>
        </p:nvSpPr>
        <p:spPr bwMode="auto">
          <a:xfrm>
            <a:off x="5112682" y="2519363"/>
            <a:ext cx="2823231" cy="3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stack pointer</a:t>
            </a:r>
          </a:p>
        </p:txBody>
      </p:sp>
      <p:sp>
        <p:nvSpPr>
          <p:cNvPr id="90145" name="Text Box 22"/>
          <p:cNvSpPr txBox="1">
            <a:spLocks noChangeArrowheads="1"/>
          </p:cNvSpPr>
          <p:nvPr/>
        </p:nvSpPr>
        <p:spPr bwMode="auto">
          <a:xfrm>
            <a:off x="5112682" y="2824957"/>
            <a:ext cx="2823231" cy="3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stack pointer</a:t>
            </a:r>
          </a:p>
        </p:txBody>
      </p:sp>
      <p:sp>
        <p:nvSpPr>
          <p:cNvPr id="90134" name="Text Box 24"/>
          <p:cNvSpPr txBox="1">
            <a:spLocks noChangeArrowheads="1"/>
          </p:cNvSpPr>
          <p:nvPr/>
        </p:nvSpPr>
        <p:spPr bwMode="auto">
          <a:xfrm>
            <a:off x="2136899" y="31305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valE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</a:t>
            </a:r>
            <a:r>
              <a:rPr lang="en-US" sz="1600" dirty="0" err="1">
                <a:solidFill>
                  <a:srgbClr val="000066"/>
                </a:solidFill>
                <a:sym typeface="Symbol" charset="0"/>
              </a:rPr>
              <a:t>valB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 + 8</a:t>
            </a:r>
          </a:p>
        </p:txBody>
      </p:sp>
      <p:sp>
        <p:nvSpPr>
          <p:cNvPr id="90135" name="Text Box 25"/>
          <p:cNvSpPr txBox="1">
            <a:spLocks noChangeArrowheads="1"/>
          </p:cNvSpPr>
          <p:nvPr/>
        </p:nvSpPr>
        <p:spPr bwMode="auto">
          <a:xfrm>
            <a:off x="2136899" y="34353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36" name="Text Box 26"/>
          <p:cNvSpPr txBox="1">
            <a:spLocks noChangeArrowheads="1"/>
          </p:cNvSpPr>
          <p:nvPr/>
        </p:nvSpPr>
        <p:spPr bwMode="auto">
          <a:xfrm>
            <a:off x="2136899" y="3144561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37" name="Text Box 27"/>
          <p:cNvSpPr txBox="1">
            <a:spLocks noChangeArrowheads="1"/>
          </p:cNvSpPr>
          <p:nvPr/>
        </p:nvSpPr>
        <p:spPr bwMode="auto">
          <a:xfrm>
            <a:off x="916042" y="3130604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90138" name="Text Box 28"/>
          <p:cNvSpPr txBox="1">
            <a:spLocks noChangeArrowheads="1"/>
          </p:cNvSpPr>
          <p:nvPr/>
        </p:nvSpPr>
        <p:spPr bwMode="auto">
          <a:xfrm>
            <a:off x="5112682" y="31305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Increment stack pointer</a:t>
            </a:r>
          </a:p>
        </p:txBody>
      </p:sp>
      <p:sp>
        <p:nvSpPr>
          <p:cNvPr id="90139" name="Text Box 29"/>
          <p:cNvSpPr txBox="1">
            <a:spLocks noChangeArrowheads="1"/>
          </p:cNvSpPr>
          <p:nvPr/>
        </p:nvSpPr>
        <p:spPr bwMode="auto">
          <a:xfrm>
            <a:off x="5112682" y="34353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9013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 err="1">
                  <a:solidFill>
                    <a:srgbClr val="000066"/>
                  </a:solidFill>
                </a:rPr>
                <a:t>valM</a:t>
              </a:r>
              <a:r>
                <a:rPr lang="en-US" sz="1600" dirty="0">
                  <a:solidFill>
                    <a:srgbClr val="000066"/>
                  </a:solidFill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 dirty="0">
                  <a:solidFill>
                    <a:srgbClr val="000066"/>
                  </a:solidFill>
                </a:rPr>
                <a:t> M</a:t>
              </a:r>
              <a:r>
                <a:rPr lang="en-US" sz="1600" baseline="-25000" dirty="0">
                  <a:solidFill>
                    <a:srgbClr val="000066"/>
                  </a:solidFill>
                </a:rPr>
                <a:t>8</a:t>
              </a:r>
              <a:r>
                <a:rPr lang="en-US" sz="1600" dirty="0">
                  <a:solidFill>
                    <a:srgbClr val="000066"/>
                  </a:solidFill>
                </a:rPr>
                <a:t>[</a:t>
              </a:r>
              <a:r>
                <a:rPr lang="en-US" sz="1600" dirty="0" err="1">
                  <a:solidFill>
                    <a:srgbClr val="000066"/>
                  </a:solidFill>
                </a:rPr>
                <a:t>valA</a:t>
              </a:r>
              <a:r>
                <a:rPr lang="en-US" sz="1600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from stack </a:t>
              </a:r>
            </a:p>
          </p:txBody>
        </p:sp>
      </p:grpSp>
      <p:sp>
        <p:nvSpPr>
          <p:cNvPr id="90125" name="Text Box 35"/>
          <p:cNvSpPr txBox="1">
            <a:spLocks noChangeArrowheads="1"/>
          </p:cNvSpPr>
          <p:nvPr/>
        </p:nvSpPr>
        <p:spPr bwMode="auto">
          <a:xfrm>
            <a:off x="2136899" y="4046538"/>
            <a:ext cx="2823231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</a:rPr>
              <a:t>R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[</a:t>
            </a:r>
            <a:r>
              <a:rPr lang="en-US" sz="1600" dirty="0">
                <a:solidFill>
                  <a:srgbClr val="000066"/>
                </a:solidFill>
                <a:latin typeface="Courier New" charset="0"/>
                <a:sym typeface="Symbol" charset="0"/>
              </a:rPr>
              <a:t>%</a:t>
            </a:r>
            <a:r>
              <a:rPr lang="en-US" sz="1600" dirty="0" err="1">
                <a:solidFill>
                  <a:srgbClr val="000066"/>
                </a:solidFill>
                <a:latin typeface="Courier New" charset="0"/>
                <a:sym typeface="Symbol" charset="0"/>
              </a:rPr>
              <a:t>rsp</a:t>
            </a:r>
            <a:r>
              <a:rPr lang="en-US" sz="1600" dirty="0">
                <a:solidFill>
                  <a:srgbClr val="000066"/>
                </a:solidFill>
              </a:rPr>
              <a:t>]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</a:t>
            </a:r>
            <a:r>
              <a:rPr lang="en-US" sz="1600" dirty="0" err="1">
                <a:solidFill>
                  <a:srgbClr val="000066"/>
                </a:solidFill>
                <a:sym typeface="Symbol" charset="0"/>
              </a:rPr>
              <a:t>valE</a:t>
            </a:r>
            <a:endParaRPr lang="en-US" sz="1600" dirty="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90126" name="Text Box 36"/>
          <p:cNvSpPr txBox="1">
            <a:spLocks noChangeArrowheads="1"/>
          </p:cNvSpPr>
          <p:nvPr/>
        </p:nvSpPr>
        <p:spPr bwMode="auto">
          <a:xfrm>
            <a:off x="2136899" y="4351338"/>
            <a:ext cx="2823231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R[rA]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valM</a:t>
            </a:r>
          </a:p>
        </p:txBody>
      </p:sp>
      <p:sp>
        <p:nvSpPr>
          <p:cNvPr id="90127" name="Text Box 37"/>
          <p:cNvSpPr txBox="1">
            <a:spLocks noChangeArrowheads="1"/>
          </p:cNvSpPr>
          <p:nvPr/>
        </p:nvSpPr>
        <p:spPr bwMode="auto">
          <a:xfrm>
            <a:off x="2139485" y="4046537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0128" name="Text Box 38"/>
          <p:cNvSpPr txBox="1">
            <a:spLocks noChangeArrowheads="1"/>
          </p:cNvSpPr>
          <p:nvPr/>
        </p:nvSpPr>
        <p:spPr bwMode="auto">
          <a:xfrm>
            <a:off x="916042" y="4046538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90129" name="Text Box 39"/>
          <p:cNvSpPr txBox="1">
            <a:spLocks noChangeArrowheads="1"/>
          </p:cNvSpPr>
          <p:nvPr/>
        </p:nvSpPr>
        <p:spPr bwMode="auto">
          <a:xfrm>
            <a:off x="5112682" y="4046538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stack pointer</a:t>
            </a:r>
          </a:p>
        </p:txBody>
      </p:sp>
      <p:sp>
        <p:nvSpPr>
          <p:cNvPr id="90130" name="Text Box 40"/>
          <p:cNvSpPr txBox="1">
            <a:spLocks noChangeArrowheads="1"/>
          </p:cNvSpPr>
          <p:nvPr/>
        </p:nvSpPr>
        <p:spPr bwMode="auto">
          <a:xfrm>
            <a:off x="5112682" y="4351338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result</a:t>
            </a: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9012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valP</a:t>
              </a:r>
            </a:p>
          </p:txBody>
        </p:sp>
        <p:sp>
          <p:nvSpPr>
            <p:cNvPr id="9012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9012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>
                <a:ea typeface="+mj-ea"/>
                <a:cs typeface="+mj-cs"/>
              </a:rPr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54391"/>
            <a:ext cx="4076700" cy="3390900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Fetch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Read 9 bytes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Increment PC by 9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Decode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Execute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3054391"/>
            <a:ext cx="4078287" cy="3390900"/>
          </a:xfrm>
        </p:spPr>
        <p:txBody>
          <a:bodyPr/>
          <a:lstStyle/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Memory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Write back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Do nothing</a:t>
            </a:r>
          </a:p>
          <a:p>
            <a:pPr marL="0" indent="0" defTabSz="908676" eaLnBrk="1" hangingPunct="1">
              <a:defRPr/>
            </a:pPr>
            <a:r>
              <a:rPr lang="en-US" sz="2000" dirty="0">
                <a:ea typeface="+mn-ea"/>
                <a:cs typeface="+mn-cs"/>
              </a:rPr>
              <a:t>PC Update</a:t>
            </a:r>
          </a:p>
          <a:p>
            <a:pPr marL="739582" lvl="1" indent="-243367" defTabSz="908676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 PC to </a:t>
            </a:r>
            <a:r>
              <a:rPr lang="en-US" sz="1800" dirty="0" err="1"/>
              <a:t>Dest</a:t>
            </a:r>
            <a:r>
              <a:rPr lang="en-US" sz="1800" dirty="0"/>
              <a:t> if branch taken or to incremented PC if not branch</a:t>
            </a:r>
          </a:p>
        </p:txBody>
      </p:sp>
      <p:grpSp>
        <p:nvGrpSpPr>
          <p:cNvPr id="91140" name="Group 42"/>
          <p:cNvGrpSpPr>
            <a:grpSpLocks/>
          </p:cNvGrpSpPr>
          <p:nvPr/>
        </p:nvGrpSpPr>
        <p:grpSpPr bwMode="auto">
          <a:xfrm>
            <a:off x="2360613" y="1200204"/>
            <a:ext cx="6062662" cy="1554163"/>
            <a:chOff x="381" y="803"/>
            <a:chExt cx="3814" cy="977"/>
          </a:xfrm>
        </p:grpSpPr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381" y="803"/>
              <a:ext cx="290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91142" name="Rectangle 19"/>
            <p:cNvSpPr>
              <a:spLocks noChangeArrowheads="1"/>
            </p:cNvSpPr>
            <p:nvPr/>
          </p:nvSpPr>
          <p:spPr bwMode="auto">
            <a:xfrm>
              <a:off x="480" y="81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jXX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91143" name="Group 20"/>
            <p:cNvGrpSpPr>
              <a:grpSpLocks/>
            </p:cNvGrpSpPr>
            <p:nvPr/>
          </p:nvGrpSpPr>
          <p:grpSpPr bwMode="auto">
            <a:xfrm>
              <a:off x="1200" y="816"/>
              <a:ext cx="384" cy="192"/>
              <a:chOff x="1296" y="2544"/>
              <a:chExt cx="384" cy="192"/>
            </a:xfrm>
          </p:grpSpPr>
          <p:sp>
            <p:nvSpPr>
              <p:cNvPr id="91159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7</a:t>
                </a:r>
              </a:p>
            </p:txBody>
          </p:sp>
          <p:sp>
            <p:nvSpPr>
              <p:cNvPr id="91160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fn</a:t>
                </a:r>
              </a:p>
            </p:txBody>
          </p:sp>
          <p:sp>
            <p:nvSpPr>
              <p:cNvPr id="91161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4" name="Rectangle 25"/>
            <p:cNvSpPr>
              <a:spLocks noChangeArrowheads="1"/>
            </p:cNvSpPr>
            <p:nvPr/>
          </p:nvSpPr>
          <p:spPr bwMode="auto">
            <a:xfrm>
              <a:off x="1584" y="816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91145" name="Group 27"/>
            <p:cNvGrpSpPr>
              <a:grpSpLocks/>
            </p:cNvGrpSpPr>
            <p:nvPr/>
          </p:nvGrpSpPr>
          <p:grpSpPr bwMode="auto">
            <a:xfrm>
              <a:off x="1200" y="1056"/>
              <a:ext cx="384" cy="192"/>
              <a:chOff x="1296" y="2544"/>
              <a:chExt cx="384" cy="192"/>
            </a:xfrm>
          </p:grpSpPr>
          <p:sp>
            <p:nvSpPr>
              <p:cNvPr id="91156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7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8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6" name="Rectangle 31"/>
            <p:cNvSpPr>
              <a:spLocks noChangeArrowheads="1"/>
            </p:cNvSpPr>
            <p:nvPr/>
          </p:nvSpPr>
          <p:spPr bwMode="auto">
            <a:xfrm>
              <a:off x="480" y="105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fall thru:</a:t>
              </a:r>
            </a:p>
          </p:txBody>
        </p:sp>
        <p:grpSp>
          <p:nvGrpSpPr>
            <p:cNvPr id="91147" name="Group 33"/>
            <p:cNvGrpSpPr>
              <a:grpSpLocks/>
            </p:cNvGrpSpPr>
            <p:nvPr/>
          </p:nvGrpSpPr>
          <p:grpSpPr bwMode="auto">
            <a:xfrm>
              <a:off x="1200" y="1536"/>
              <a:ext cx="384" cy="192"/>
              <a:chOff x="1296" y="2544"/>
              <a:chExt cx="384" cy="192"/>
            </a:xfrm>
          </p:grpSpPr>
          <p:sp>
            <p:nvSpPr>
              <p:cNvPr id="91153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4" name="Rectangle 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91155" name="Rectangle 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91148" name="Rectangle 37"/>
            <p:cNvSpPr>
              <a:spLocks noChangeArrowheads="1"/>
            </p:cNvSpPr>
            <p:nvPr/>
          </p:nvSpPr>
          <p:spPr bwMode="auto">
            <a:xfrm>
              <a:off x="480" y="153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target:</a:t>
              </a:r>
            </a:p>
          </p:txBody>
        </p:sp>
        <p:sp>
          <p:nvSpPr>
            <p:cNvPr id="91149" name="Line 38"/>
            <p:cNvSpPr>
              <a:spLocks noChangeShapeType="1"/>
            </p:cNvSpPr>
            <p:nvPr/>
          </p:nvSpPr>
          <p:spPr bwMode="auto">
            <a:xfrm flipH="1">
              <a:off x="1584" y="115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1150" name="Line 39"/>
            <p:cNvSpPr>
              <a:spLocks noChangeShapeType="1"/>
            </p:cNvSpPr>
            <p:nvPr/>
          </p:nvSpPr>
          <p:spPr bwMode="auto">
            <a:xfrm flipH="1">
              <a:off x="1584" y="163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1151" name="Text Box 40"/>
            <p:cNvSpPr txBox="1">
              <a:spLocks noChangeArrowheads="1"/>
            </p:cNvSpPr>
            <p:nvPr/>
          </p:nvSpPr>
          <p:spPr bwMode="auto">
            <a:xfrm>
              <a:off x="3475" y="997"/>
              <a:ext cx="7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66"/>
                  </a:solidFill>
                </a:rPr>
                <a:t>Not taken</a:t>
              </a:r>
            </a:p>
          </p:txBody>
        </p:sp>
        <p:sp>
          <p:nvSpPr>
            <p:cNvPr id="91152" name="Text Box 41"/>
            <p:cNvSpPr txBox="1">
              <a:spLocks noChangeArrowheads="1"/>
            </p:cNvSpPr>
            <p:nvPr/>
          </p:nvSpPr>
          <p:spPr bwMode="auto">
            <a:xfrm>
              <a:off x="3462" y="1562"/>
              <a:ext cx="46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66"/>
                  </a:solidFill>
                </a:rPr>
                <a:t>Taken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  <p:bldP spid="3502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676" eaLnBrk="1" hangingPunct="1">
              <a:defRPr/>
            </a:pPr>
            <a:r>
              <a:rPr lang="en-US">
                <a:ea typeface="+mj-ea"/>
                <a:cs typeface="+mj-cs"/>
              </a:rPr>
              <a:t>Stage Computation: Jumps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5267325"/>
            <a:ext cx="8307387" cy="117792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Compute both addresses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Choose based on setting of condition codes and branch condition</a:t>
            </a: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2136829" y="992242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07" tIns="45507" rIns="45507" bIns="45507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jXX Dest</a:t>
            </a:r>
          </a:p>
        </p:txBody>
      </p:sp>
      <p:sp>
        <p:nvSpPr>
          <p:cNvPr id="92194" name="Text Box 6"/>
          <p:cNvSpPr txBox="1">
            <a:spLocks noChangeArrowheads="1"/>
          </p:cNvSpPr>
          <p:nvPr/>
        </p:nvSpPr>
        <p:spPr bwMode="auto">
          <a:xfrm>
            <a:off x="2136899" y="129862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92195" name="Text Box 7"/>
          <p:cNvSpPr txBox="1">
            <a:spLocks noChangeArrowheads="1"/>
          </p:cNvSpPr>
          <p:nvPr/>
        </p:nvSpPr>
        <p:spPr bwMode="auto">
          <a:xfrm>
            <a:off x="2136899" y="1603772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96" name="Text Box 8"/>
          <p:cNvSpPr txBox="1">
            <a:spLocks noChangeArrowheads="1"/>
          </p:cNvSpPr>
          <p:nvPr/>
        </p:nvSpPr>
        <p:spPr bwMode="auto">
          <a:xfrm>
            <a:off x="2136899" y="1908969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valC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M</a:t>
            </a:r>
            <a:r>
              <a:rPr lang="en-US" sz="1600" baseline="-25000" dirty="0">
                <a:solidFill>
                  <a:srgbClr val="000066"/>
                </a:solidFill>
              </a:rPr>
              <a:t>8</a:t>
            </a:r>
            <a:r>
              <a:rPr lang="en-US" sz="1600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92197" name="Text Box 9"/>
          <p:cNvSpPr txBox="1">
            <a:spLocks noChangeArrowheads="1"/>
          </p:cNvSpPr>
          <p:nvPr/>
        </p:nvSpPr>
        <p:spPr bwMode="auto">
          <a:xfrm>
            <a:off x="2136899" y="2214166"/>
            <a:ext cx="2823231" cy="3051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valP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 PC+9</a:t>
            </a:r>
          </a:p>
        </p:txBody>
      </p:sp>
      <p:sp>
        <p:nvSpPr>
          <p:cNvPr id="92198" name="Text Box 10"/>
          <p:cNvSpPr txBox="1">
            <a:spLocks noChangeArrowheads="1"/>
          </p:cNvSpPr>
          <p:nvPr/>
        </p:nvSpPr>
        <p:spPr bwMode="auto">
          <a:xfrm>
            <a:off x="2134275" y="1312546"/>
            <a:ext cx="2823231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99" name="Text Box 11"/>
          <p:cNvSpPr txBox="1">
            <a:spLocks noChangeArrowheads="1"/>
          </p:cNvSpPr>
          <p:nvPr/>
        </p:nvSpPr>
        <p:spPr bwMode="auto">
          <a:xfrm>
            <a:off x="916042" y="1298575"/>
            <a:ext cx="1220857" cy="12207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92200" name="Text Box 12"/>
          <p:cNvSpPr txBox="1">
            <a:spLocks noChangeArrowheads="1"/>
          </p:cNvSpPr>
          <p:nvPr/>
        </p:nvSpPr>
        <p:spPr bwMode="auto">
          <a:xfrm>
            <a:off x="5112682" y="129862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92201" name="Text Box 13"/>
          <p:cNvSpPr txBox="1">
            <a:spLocks noChangeArrowheads="1"/>
          </p:cNvSpPr>
          <p:nvPr/>
        </p:nvSpPr>
        <p:spPr bwMode="auto">
          <a:xfrm>
            <a:off x="5112682" y="1603772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202" name="Text Box 14"/>
          <p:cNvSpPr txBox="1">
            <a:spLocks noChangeArrowheads="1"/>
          </p:cNvSpPr>
          <p:nvPr/>
        </p:nvSpPr>
        <p:spPr bwMode="auto">
          <a:xfrm>
            <a:off x="5112682" y="1908969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destination address</a:t>
            </a:r>
          </a:p>
        </p:txBody>
      </p:sp>
      <p:sp>
        <p:nvSpPr>
          <p:cNvPr id="92203" name="Text Box 15"/>
          <p:cNvSpPr txBox="1">
            <a:spLocks noChangeArrowheads="1"/>
          </p:cNvSpPr>
          <p:nvPr/>
        </p:nvSpPr>
        <p:spPr bwMode="auto">
          <a:xfrm>
            <a:off x="5112682" y="2214166"/>
            <a:ext cx="2823231" cy="3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Fall through address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6042" y="2526227"/>
            <a:ext cx="7019925" cy="604378"/>
            <a:chOff x="576" y="1584"/>
            <a:chExt cx="4416" cy="384"/>
          </a:xfrm>
        </p:grpSpPr>
        <p:sp>
          <p:nvSpPr>
            <p:cNvPr id="92188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89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90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91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92192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93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92182" name="Text Box 24"/>
          <p:cNvSpPr txBox="1">
            <a:spLocks noChangeArrowheads="1"/>
          </p:cNvSpPr>
          <p:nvPr/>
        </p:nvSpPr>
        <p:spPr bwMode="auto">
          <a:xfrm>
            <a:off x="2136899" y="31305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92183" name="Text Box 25"/>
          <p:cNvSpPr txBox="1">
            <a:spLocks noChangeArrowheads="1"/>
          </p:cNvSpPr>
          <p:nvPr/>
        </p:nvSpPr>
        <p:spPr bwMode="auto">
          <a:xfrm>
            <a:off x="2136899" y="3435350"/>
            <a:ext cx="2823231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6"/>
                </a:solidFill>
              </a:rPr>
              <a:t>Cnd</a:t>
            </a:r>
            <a:r>
              <a:rPr lang="en-US" sz="1600" dirty="0">
                <a:solidFill>
                  <a:srgbClr val="000066"/>
                </a:solidFill>
              </a:rPr>
              <a:t> </a:t>
            </a:r>
            <a:r>
              <a:rPr lang="en-US" sz="1600" dirty="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 dirty="0">
                <a:solidFill>
                  <a:srgbClr val="000066"/>
                </a:solidFill>
              </a:rPr>
              <a:t> Cond(</a:t>
            </a:r>
            <a:r>
              <a:rPr lang="en-US" sz="1600" dirty="0" err="1">
                <a:solidFill>
                  <a:srgbClr val="000066"/>
                </a:solidFill>
              </a:rPr>
              <a:t>CC,ifun</a:t>
            </a:r>
            <a:r>
              <a:rPr lang="en-US" sz="1600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2184" name="Text Box 26"/>
          <p:cNvSpPr txBox="1">
            <a:spLocks noChangeArrowheads="1"/>
          </p:cNvSpPr>
          <p:nvPr/>
        </p:nvSpPr>
        <p:spPr bwMode="auto">
          <a:xfrm>
            <a:off x="2136899" y="3130604"/>
            <a:ext cx="2823231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85" name="Text Box 27"/>
          <p:cNvSpPr txBox="1">
            <a:spLocks noChangeArrowheads="1"/>
          </p:cNvSpPr>
          <p:nvPr/>
        </p:nvSpPr>
        <p:spPr bwMode="auto">
          <a:xfrm>
            <a:off x="916042" y="3130604"/>
            <a:ext cx="1220857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450" tIns="45450" rIns="45450" bIns="45450" anchor="ctr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5112682" y="31305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112682" y="3435350"/>
            <a:ext cx="282323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450" tIns="45450" rIns="45450" bIns="45450"/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Take branch?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6042" y="3740204"/>
            <a:ext cx="7019925" cy="306388"/>
            <a:chOff x="576" y="2352"/>
            <a:chExt cx="4416" cy="192"/>
          </a:xfrm>
        </p:grpSpPr>
        <p:sp>
          <p:nvSpPr>
            <p:cNvPr id="9217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9218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9218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6042" y="4046538"/>
            <a:ext cx="7019925" cy="609600"/>
            <a:chOff x="576" y="2544"/>
            <a:chExt cx="4416" cy="384"/>
          </a:xfrm>
        </p:grpSpPr>
        <p:sp>
          <p:nvSpPr>
            <p:cNvPr id="9217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7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9217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7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9217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9217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6042" y="4656192"/>
            <a:ext cx="7019925" cy="306387"/>
            <a:chOff x="576" y="2928"/>
            <a:chExt cx="4416" cy="192"/>
          </a:xfrm>
        </p:grpSpPr>
        <p:sp>
          <p:nvSpPr>
            <p:cNvPr id="9217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0066"/>
                  </a:solidFill>
                </a:rPr>
                <a:t>PC 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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Cnd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 ?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valC</a:t>
              </a:r>
              <a:r>
                <a:rPr lang="en-US" sz="1600" dirty="0">
                  <a:solidFill>
                    <a:srgbClr val="000066"/>
                  </a:solidFill>
                  <a:sym typeface="Symbol" charset="0"/>
                </a:rPr>
                <a:t> : </a:t>
              </a:r>
              <a:r>
                <a:rPr lang="en-US" sz="1600" dirty="0" err="1">
                  <a:solidFill>
                    <a:srgbClr val="000066"/>
                  </a:solidFill>
                  <a:sym typeface="Symbol" charset="0"/>
                </a:rPr>
                <a:t>valP</a:t>
              </a:r>
              <a:endParaRPr lang="en-US" sz="1600" dirty="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9217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9217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>
                <a:latin typeface="Helvetica" charset="0"/>
              </a:rPr>
              <a:t>Pipelining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66" y="1221510"/>
            <a:ext cx="3829606" cy="1138759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z="2000" dirty="0">
                <a:latin typeface="Helvetica" charset="0"/>
              </a:rPr>
              <a:t>Executing a single instruction at a time leaves many stages idle</a:t>
            </a:r>
            <a:endParaRPr lang="en-US" sz="1800" dirty="0">
              <a:latin typeface="Helvetica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8" y="431058"/>
            <a:ext cx="4174573" cy="620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85246" y="251339"/>
            <a:ext cx="3204851" cy="5156224"/>
            <a:chOff x="3879850" y="-26754"/>
            <a:chExt cx="3200400" cy="5146208"/>
          </a:xfrm>
        </p:grpSpPr>
        <p:sp>
          <p:nvSpPr>
            <p:cNvPr id="5" name="Rectangle 4"/>
            <p:cNvSpPr/>
            <p:nvPr/>
          </p:nvSpPr>
          <p:spPr bwMode="auto">
            <a:xfrm>
              <a:off x="4946650" y="887563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946650" y="2106652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46650" y="3325742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946650" y="4773410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946650" y="-26754"/>
              <a:ext cx="2133600" cy="346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cxnSp>
          <p:nvCxnSpPr>
            <p:cNvPr id="1742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3879852" y="146050"/>
              <a:ext cx="990598" cy="238916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3879850" y="1060450"/>
              <a:ext cx="990600" cy="147476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3879850" y="2279651"/>
              <a:ext cx="990600" cy="25556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Straight Arrow Connector 17"/>
            <p:cNvCxnSpPr>
              <a:cxnSpLocks noChangeShapeType="1"/>
            </p:cNvCxnSpPr>
            <p:nvPr/>
          </p:nvCxnSpPr>
          <p:spPr bwMode="auto">
            <a:xfrm>
              <a:off x="3879850" y="2535216"/>
              <a:ext cx="838200" cy="81123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Straight Arrow Connector 19"/>
            <p:cNvCxnSpPr>
              <a:cxnSpLocks noChangeShapeType="1"/>
            </p:cNvCxnSpPr>
            <p:nvPr/>
          </p:nvCxnSpPr>
          <p:spPr bwMode="auto">
            <a:xfrm>
              <a:off x="3879852" y="2535218"/>
              <a:ext cx="990598" cy="241143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298865" y="2207538"/>
            <a:ext cx="3829607" cy="385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16" tIns="44050" rIns="89716" bIns="44050"/>
          <a:lstStyle>
            <a:lvl1pPr marL="385763" indent="-385763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4447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happens if we insert a bank of registers between each stage?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The result of each stage can be saved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As instruction I reaches the </a:t>
            </a:r>
            <a:r>
              <a:rPr lang="en-US" sz="1600" dirty="0" err="1">
                <a:solidFill>
                  <a:srgbClr val="000066"/>
                </a:solidFill>
              </a:rPr>
              <a:t>Writeback</a:t>
            </a:r>
            <a:r>
              <a:rPr lang="en-US" sz="1600" dirty="0">
                <a:solidFill>
                  <a:srgbClr val="000066"/>
                </a:solidFill>
              </a:rPr>
              <a:t> stage, all previous stages are busy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Memory stage occupied by instructions I+1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Execute stage occupied by instruction I+2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Decode stage occupied by instruction I+3</a:t>
            </a:r>
          </a:p>
          <a:p>
            <a:pPr marL="906909" lvl="2" indent="1562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Fetch stage occupied by instruction I+4, .</a:t>
            </a:r>
            <a:r>
              <a:rPr lang="en-US" sz="1600" dirty="0" err="1">
                <a:solidFill>
                  <a:srgbClr val="000066"/>
                </a:solidFill>
              </a:rPr>
              <a:t>etc</a:t>
            </a:r>
            <a:r>
              <a:rPr lang="en-US" sz="1600" dirty="0">
                <a:solidFill>
                  <a:srgbClr val="000066"/>
                </a:solidFill>
              </a:rPr>
              <a:t>…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950239" y="424649"/>
            <a:ext cx="2162003" cy="559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52" tIns="45412" rIns="90852" bIns="4541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Pipeline Example:</a:t>
            </a: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subq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movq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                 </a:t>
            </a:r>
            <a:r>
              <a:rPr lang="en-US" sz="1800" dirty="0" err="1">
                <a:solidFill>
                  <a:srgbClr val="000066"/>
                </a:solidFill>
              </a:rPr>
              <a:t>cmpq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jle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42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uild="p" bldLvl="2"/>
      <p:bldP spid="29" grpId="0" build="p" bldLvl="2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>
                <a:latin typeface="Helvetica" charset="0"/>
              </a:rPr>
              <a:t>Pipelining</a:t>
            </a:r>
          </a:p>
        </p:txBody>
      </p:sp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8" y="431058"/>
            <a:ext cx="4174573" cy="620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953530" y="1167435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53530" y="2388897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53530" y="3610359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530" y="5060845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530" y="251339"/>
            <a:ext cx="2136567" cy="346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lIns="45412" tIns="45412" rIns="45412" bIns="4541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284607" y="1215100"/>
            <a:ext cx="3829606" cy="484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16" tIns="44050" rIns="89716" bIns="44050"/>
          <a:lstStyle>
            <a:lvl1pPr marL="385763" indent="-385763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44475" defTabSz="91281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End result is faster </a:t>
            </a:r>
            <a:r>
              <a:rPr lang="en-US" sz="2000" i="1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rate</a:t>
            </a: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of execution thanks to pipelining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Previous non-pipelined rate = one instruction per all six stages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New pipelined rate = one instruction per a single stage, i.e. </a:t>
            </a:r>
            <a:r>
              <a:rPr lang="en-US" sz="1600" dirty="0" err="1">
                <a:solidFill>
                  <a:srgbClr val="000066"/>
                </a:solidFill>
              </a:rPr>
              <a:t>interarrival</a:t>
            </a:r>
            <a:r>
              <a:rPr lang="en-US" sz="1600" dirty="0">
                <a:solidFill>
                  <a:srgbClr val="000066"/>
                </a:solidFill>
              </a:rPr>
              <a:t> time between instructions at output of pipeline is one stage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New pipelined rate &gt;&gt; previous non-pipelined rate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66"/>
                </a:solidFill>
              </a:rPr>
              <a:t>However, the cumulative delay of each individual instruction through the full CPU (all stages) is still approximately the same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600" dirty="0">
              <a:solidFill>
                <a:srgbClr val="000066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18441" name="TextBox 17"/>
          <p:cNvSpPr txBox="1">
            <a:spLocks noChangeArrowheads="1"/>
          </p:cNvSpPr>
          <p:nvPr/>
        </p:nvSpPr>
        <p:spPr bwMode="auto">
          <a:xfrm>
            <a:off x="6950239" y="424649"/>
            <a:ext cx="2162003" cy="559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52" tIns="45412" rIns="90852" bIns="4541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Pipeline Example:</a:t>
            </a: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addq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subq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movq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>
                <a:solidFill>
                  <a:srgbClr val="000066"/>
                </a:solidFill>
              </a:rPr>
              <a:t>                 </a:t>
            </a:r>
            <a:r>
              <a:rPr lang="en-US" sz="1800" dirty="0" err="1">
                <a:solidFill>
                  <a:srgbClr val="000066"/>
                </a:solidFill>
              </a:rPr>
              <a:t>cmpq</a:t>
            </a:r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endParaRPr lang="en-US" sz="1800" dirty="0">
              <a:solidFill>
                <a:srgbClr val="000066"/>
              </a:solidFill>
            </a:endParaRPr>
          </a:p>
          <a:p>
            <a:r>
              <a:rPr lang="en-US" sz="1800" dirty="0" err="1">
                <a:solidFill>
                  <a:srgbClr val="000066"/>
                </a:solidFill>
              </a:rPr>
              <a:t>jle</a:t>
            </a: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43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62687" y="3893410"/>
            <a:ext cx="4641947" cy="458048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Idea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Divide process into independent stages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Move objects through stages in sequence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At any given time, multiple objects being processed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9392" y="1145169"/>
            <a:ext cx="2518097" cy="2323641"/>
            <a:chOff x="576" y="1045"/>
            <a:chExt cx="1584" cy="1461"/>
          </a:xfrm>
        </p:grpSpPr>
        <p:pic>
          <p:nvPicPr>
            <p:cNvPr id="19466" name="Picture 6" descr="st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Sequential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8855" y="1145169"/>
            <a:ext cx="1624682" cy="2454058"/>
            <a:chOff x="3504" y="960"/>
            <a:chExt cx="1022" cy="1543"/>
          </a:xfrm>
        </p:grpSpPr>
        <p:pic>
          <p:nvPicPr>
            <p:cNvPr id="19464" name="Picture 4" descr="car-wash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Parallel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3093" y="3664386"/>
            <a:ext cx="2747015" cy="2104160"/>
            <a:chOff x="720" y="2688"/>
            <a:chExt cx="1728" cy="1323"/>
          </a:xfrm>
        </p:grpSpPr>
        <p:pic>
          <p:nvPicPr>
            <p:cNvPr id="19462" name="Picture 5" descr="CarWash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Pipelined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69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966" y="3588044"/>
            <a:ext cx="8306223" cy="2856440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>
                <a:latin typeface="Helvetica" charset="0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Register stores or latches the results of the combinational logic on the </a:t>
            </a:r>
            <a:r>
              <a:rPr lang="en-US" i="1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rising edge </a:t>
            </a:r>
            <a:r>
              <a:rPr lang="en-US">
                <a:solidFill>
                  <a:srgbClr val="FF3300"/>
                </a:solidFill>
                <a:latin typeface="Helvetica" charset="0"/>
                <a:ea typeface="ＭＳ Ｐゴシック" charset="0"/>
              </a:rPr>
              <a:t>of the clock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Computation requires total of 300 picoseconds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Additional 20 picoseconds to save result in register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Must have clock cycle of at least 320 ps</a:t>
            </a:r>
          </a:p>
          <a:p>
            <a:pPr marL="737841" lvl="1" indent="-242792" defTabSz="906537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If combinational logic represents a CPU processing an instruction, then throughput = 1/320 ps = 3.12 GOPS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678780" y="1221510"/>
            <a:ext cx="6307961" cy="2244119"/>
            <a:chOff x="1639" y="994"/>
            <a:chExt cx="3968" cy="1411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2503" y="994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300 ps</a:t>
              </a:r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3644" y="994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660" y="219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320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3.12 GOPS</a:t>
              </a:r>
            </a:p>
          </p:txBody>
        </p:sp>
      </p:grpSp>
      <p:pic>
        <p:nvPicPr>
          <p:cNvPr id="21508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58" y="3429000"/>
            <a:ext cx="2441791" cy="45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9" name="Straight Connector 15"/>
          <p:cNvCxnSpPr>
            <a:cxnSpLocks noChangeShapeType="1"/>
          </p:cNvCxnSpPr>
          <p:nvPr/>
        </p:nvCxnSpPr>
        <p:spPr bwMode="auto">
          <a:xfrm rot="5400000">
            <a:off x="4038547" y="3658820"/>
            <a:ext cx="458048" cy="159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16"/>
          <p:cNvCxnSpPr>
            <a:cxnSpLocks noChangeShapeType="1"/>
          </p:cNvCxnSpPr>
          <p:nvPr/>
        </p:nvCxnSpPr>
        <p:spPr bwMode="auto">
          <a:xfrm rot="5400000">
            <a:off x="4800018" y="3657278"/>
            <a:ext cx="458048" cy="1589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17"/>
          <p:cNvCxnSpPr>
            <a:cxnSpLocks noChangeShapeType="1"/>
          </p:cNvCxnSpPr>
          <p:nvPr/>
        </p:nvCxnSpPr>
        <p:spPr bwMode="auto">
          <a:xfrm rot="5400000">
            <a:off x="5563078" y="3657278"/>
            <a:ext cx="458048" cy="1589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39608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588044"/>
            <a:ext cx="8306223" cy="2856440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Divide combinational logic into 3 blocks of 100 </a:t>
            </a:r>
            <a:r>
              <a:rPr lang="en-US" dirty="0" err="1" smtClean="0"/>
              <a:t>ps</a:t>
            </a:r>
            <a:r>
              <a:rPr lang="en-US" dirty="0" smtClean="0"/>
              <a:t> each</a:t>
            </a:r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Can begin new operation as soon as previous one passes through stage A.</a:t>
            </a:r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Begin new operation every 120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Throughput = 1/120 </a:t>
            </a:r>
            <a:r>
              <a:rPr lang="en-US" dirty="0" err="1" smtClean="0"/>
              <a:t>ps</a:t>
            </a:r>
            <a:r>
              <a:rPr lang="en-US" dirty="0" smtClean="0"/>
              <a:t> = 8.33 GOPS  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2.67 times faster throughput!</a:t>
            </a:r>
            <a:endParaRPr lang="en-US" dirty="0" smtClean="0"/>
          </a:p>
          <a:p>
            <a:pPr marL="737841" lvl="1" indent="-242792" defTabSz="906537" eaLnBrk="1" hangingPunct="1">
              <a:defRPr/>
            </a:pPr>
            <a:r>
              <a:rPr lang="en-US" dirty="0" smtClean="0"/>
              <a:t>Overall latency increases</a:t>
            </a:r>
          </a:p>
          <a:p>
            <a:pPr marL="1136720" lvl="2" indent="-236489" defTabSz="906537" eaLnBrk="1" hangingPunct="1">
              <a:defRPr/>
            </a:pPr>
            <a:r>
              <a:rPr lang="en-US" dirty="0" smtClean="0"/>
              <a:t>360 </a:t>
            </a:r>
            <a:r>
              <a:rPr lang="en-US" dirty="0" err="1" smtClean="0"/>
              <a:t>ps</a:t>
            </a:r>
            <a:r>
              <a:rPr lang="en-US" dirty="0" smtClean="0"/>
              <a:t> from start to finish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89782" y="1221462"/>
            <a:ext cx="8760880" cy="2396802"/>
            <a:chOff x="257" y="720"/>
            <a:chExt cx="5511" cy="1507"/>
          </a:xfrm>
        </p:grpSpPr>
        <p:sp>
          <p:nvSpPr>
            <p:cNvPr id="23556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57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58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59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0" name="Rectangle 18"/>
            <p:cNvSpPr>
              <a:spLocks noChangeArrowheads="1"/>
            </p:cNvSpPr>
            <p:nvPr/>
          </p:nvSpPr>
          <p:spPr bwMode="auto">
            <a:xfrm>
              <a:off x="3850" y="2016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3561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63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4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5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6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3567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3568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69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0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1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3572" name="Rectangle 30"/>
            <p:cNvSpPr>
              <a:spLocks noChangeArrowheads="1"/>
            </p:cNvSpPr>
            <p:nvPr/>
          </p:nvSpPr>
          <p:spPr bwMode="auto">
            <a:xfrm>
              <a:off x="593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3" name="Rectangle 31"/>
            <p:cNvSpPr>
              <a:spLocks noChangeArrowheads="1"/>
            </p:cNvSpPr>
            <p:nvPr/>
          </p:nvSpPr>
          <p:spPr bwMode="auto">
            <a:xfrm>
              <a:off x="1254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4" name="Rectangle 32"/>
            <p:cNvSpPr>
              <a:spLocks noChangeArrowheads="1"/>
            </p:cNvSpPr>
            <p:nvPr/>
          </p:nvSpPr>
          <p:spPr bwMode="auto">
            <a:xfrm>
              <a:off x="1889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5" name="Rectangle 33"/>
            <p:cNvSpPr>
              <a:spLocks noChangeArrowheads="1"/>
            </p:cNvSpPr>
            <p:nvPr/>
          </p:nvSpPr>
          <p:spPr bwMode="auto">
            <a:xfrm>
              <a:off x="2550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6" name="Rectangle 34"/>
            <p:cNvSpPr>
              <a:spLocks noChangeArrowheads="1"/>
            </p:cNvSpPr>
            <p:nvPr/>
          </p:nvSpPr>
          <p:spPr bwMode="auto">
            <a:xfrm>
              <a:off x="3185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3577" name="Rectangle 35"/>
            <p:cNvSpPr>
              <a:spLocks noChangeArrowheads="1"/>
            </p:cNvSpPr>
            <p:nvPr/>
          </p:nvSpPr>
          <p:spPr bwMode="auto">
            <a:xfrm>
              <a:off x="384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3578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3579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360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8.33 GOPS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75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467" eaLnBrk="1" hangingPunct="1">
              <a:defRPr/>
            </a:pPr>
            <a:r>
              <a:rPr lang="en-US" dirty="0" smtClean="0">
                <a:cs typeface="+mj-cs"/>
              </a:rPr>
              <a:t>Major Revelations So Far…</a:t>
            </a:r>
            <a:endParaRPr lang="en-US" dirty="0">
              <a:cs typeface="+mj-cs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3843" indent="-453843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Two’s complement encoding and arithmetic for integers </a:t>
            </a:r>
          </a:p>
          <a:p>
            <a:pPr marL="453843" indent="-453843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Programs in high-level languages are compiled into assembly instructions and executed on the CPU</a:t>
            </a:r>
          </a:p>
          <a:p>
            <a:pPr marL="453843" indent="-453843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Assembly uses a call stack to efficiently manage function calls</a:t>
            </a:r>
          </a:p>
          <a:p>
            <a:pPr marL="453843" indent="-453843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</a:rPr>
              <a:t>Call stacks can be overflowed on x86 CPUs, resulting in execution of malicious code</a:t>
            </a:r>
          </a:p>
          <a:p>
            <a:pPr marL="453843" indent="-453843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</a:rPr>
              <a:t>Floating point representation encodes real #s as M*2</a:t>
            </a:r>
            <a:r>
              <a:rPr lang="en-US" baseline="30000" dirty="0" smtClean="0">
                <a:latin typeface="Helvetica" charset="0"/>
              </a:rPr>
              <a:t>E</a:t>
            </a:r>
            <a:r>
              <a:rPr lang="en-US" dirty="0" smtClean="0">
                <a:latin typeface="Helvetica" charset="0"/>
              </a:rPr>
              <a:t>, and x86 has separate FP registers &amp; instructions</a:t>
            </a:r>
          </a:p>
          <a:p>
            <a:pPr marL="0" indent="0" eaLnBrk="1" hangingPunct="1">
              <a:defRPr/>
            </a:pPr>
            <a:r>
              <a:rPr lang="en-US" dirty="0" smtClean="0">
                <a:latin typeface="Helvetica" charset="0"/>
              </a:rPr>
              <a:t>Next up: How to improve performance using 1) pipelining, 2) parallelism, and 3) caching</a:t>
            </a:r>
          </a:p>
        </p:txBody>
      </p:sp>
    </p:spTree>
    <p:extLst>
      <p:ext uri="{BB962C8B-B14F-4D97-AF65-F5344CB8AC3E}">
        <p14:creationId xmlns:p14="http://schemas.microsoft.com/office/powerpoint/2010/main" val="4256824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Unpipelined</a:t>
            </a: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737841" lvl="1" indent="-242792" defTabSz="906537" eaLnBrk="1" hangingPunct="1">
              <a:defRPr/>
            </a:pPr>
            <a:r>
              <a:rPr lang="en-US" smtClean="0"/>
              <a:t>Cannot start new operation until previous one completes</a:t>
            </a:r>
          </a:p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3-Way Pipelined</a:t>
            </a: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383113" indent="-383113" defTabSz="906537"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marL="737841" lvl="1" indent="-242792" defTabSz="906537" eaLnBrk="1" hangingPunct="1">
              <a:defRPr/>
            </a:pPr>
            <a:r>
              <a:rPr lang="en-US" smtClean="0"/>
              <a:t>Up to 3 operations in process simultaneously</a:t>
            </a:r>
          </a:p>
        </p:txBody>
      </p:sp>
      <p:grpSp>
        <p:nvGrpSpPr>
          <p:cNvPr id="25603" name="Group 12"/>
          <p:cNvGrpSpPr>
            <a:grpSpLocks/>
          </p:cNvGrpSpPr>
          <p:nvPr/>
        </p:nvGrpSpPr>
        <p:grpSpPr bwMode="auto">
          <a:xfrm>
            <a:off x="610448" y="1984924"/>
            <a:ext cx="7249068" cy="1075141"/>
            <a:chOff x="624" y="2396"/>
            <a:chExt cx="4560" cy="676"/>
          </a:xfrm>
        </p:grpSpPr>
        <p:sp>
          <p:nvSpPr>
            <p:cNvPr id="2562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2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562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2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562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562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3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563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</p:grpSp>
      <p:grpSp>
        <p:nvGrpSpPr>
          <p:cNvPr id="25604" name="Group 32"/>
          <p:cNvGrpSpPr>
            <a:grpSpLocks/>
          </p:cNvGrpSpPr>
          <p:nvPr/>
        </p:nvGrpSpPr>
        <p:grpSpPr bwMode="auto">
          <a:xfrm>
            <a:off x="610496" y="4399172"/>
            <a:ext cx="3891605" cy="1250090"/>
            <a:chOff x="336" y="2766"/>
            <a:chExt cx="2448" cy="786"/>
          </a:xfrm>
        </p:grpSpPr>
        <p:grpSp>
          <p:nvGrpSpPr>
            <p:cNvPr id="25606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11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25612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5621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22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23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561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2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5614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5615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25616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  <p:sp>
              <p:nvSpPr>
                <p:cNvPr id="256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</p:grpSp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5609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</p:grpSp>
      <p:sp>
        <p:nvSpPr>
          <p:cNvPr id="25605" name="Line 28"/>
          <p:cNvSpPr>
            <a:spLocks noChangeShapeType="1"/>
          </p:cNvSpPr>
          <p:nvPr/>
        </p:nvSpPr>
        <p:spPr bwMode="auto">
          <a:xfrm>
            <a:off x="2899627" y="4198824"/>
            <a:ext cx="0" cy="12978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392" tIns="45392" rIns="45392" bIns="45392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02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Operating a Pipeline</a:t>
            </a:r>
          </a:p>
        </p:txBody>
      </p:sp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0" y="1221511"/>
            <a:ext cx="8088434" cy="2172548"/>
            <a:chOff x="968" y="2430"/>
            <a:chExt cx="2688" cy="1366"/>
          </a:xfrm>
        </p:grpSpPr>
        <p:sp>
          <p:nvSpPr>
            <p:cNvPr id="27777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7778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7779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7780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27781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2780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2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27804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5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6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3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27801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7802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7803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27784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27794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5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6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7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8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99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800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85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27788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27789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120</a:t>
                </a:r>
              </a:p>
            </p:txBody>
          </p:sp>
          <p:sp>
            <p:nvSpPr>
              <p:cNvPr id="27790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240</a:t>
                </a:r>
              </a:p>
            </p:txBody>
          </p:sp>
          <p:sp>
            <p:nvSpPr>
              <p:cNvPr id="27791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360</a:t>
                </a:r>
              </a:p>
            </p:txBody>
          </p:sp>
          <p:sp>
            <p:nvSpPr>
              <p:cNvPr id="27792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480</a:t>
                </a:r>
              </a:p>
            </p:txBody>
          </p:sp>
          <p:sp>
            <p:nvSpPr>
              <p:cNvPr id="27793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</a:rPr>
                  <a:t>640</a:t>
                </a:r>
              </a:p>
            </p:txBody>
          </p:sp>
        </p:grpSp>
        <p:sp>
          <p:nvSpPr>
            <p:cNvPr id="27786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>
                <a:gd name="T0" fmla="*/ 0 w 1998"/>
                <a:gd name="T1" fmla="*/ 0 h 192"/>
                <a:gd name="T2" fmla="*/ 192 w 1998"/>
                <a:gd name="T3" fmla="*/ 0 h 192"/>
                <a:gd name="T4" fmla="*/ 192 w 1998"/>
                <a:gd name="T5" fmla="*/ 35 h 192"/>
                <a:gd name="T6" fmla="*/ 384 w 1998"/>
                <a:gd name="T7" fmla="*/ 35 h 192"/>
                <a:gd name="T8" fmla="*/ 384 w 1998"/>
                <a:gd name="T9" fmla="*/ 0 h 192"/>
                <a:gd name="T10" fmla="*/ 576 w 1998"/>
                <a:gd name="T11" fmla="*/ 0 h 192"/>
                <a:gd name="T12" fmla="*/ 576 w 1998"/>
                <a:gd name="T13" fmla="*/ 35 h 192"/>
                <a:gd name="T14" fmla="*/ 768 w 1998"/>
                <a:gd name="T15" fmla="*/ 35 h 192"/>
                <a:gd name="T16" fmla="*/ 768 w 1998"/>
                <a:gd name="T17" fmla="*/ 0 h 192"/>
                <a:gd name="T18" fmla="*/ 960 w 1998"/>
                <a:gd name="T19" fmla="*/ 0 h 192"/>
                <a:gd name="T20" fmla="*/ 960 w 1998"/>
                <a:gd name="T21" fmla="*/ 35 h 192"/>
                <a:gd name="T22" fmla="*/ 1152 w 1998"/>
                <a:gd name="T23" fmla="*/ 35 h 192"/>
                <a:gd name="T24" fmla="*/ 1152 w 1998"/>
                <a:gd name="T25" fmla="*/ 0 h 192"/>
                <a:gd name="T26" fmla="*/ 1344 w 1998"/>
                <a:gd name="T27" fmla="*/ 0 h 192"/>
                <a:gd name="T28" fmla="*/ 1344 w 1998"/>
                <a:gd name="T29" fmla="*/ 35 h 192"/>
                <a:gd name="T30" fmla="*/ 1536 w 1998"/>
                <a:gd name="T31" fmla="*/ 35 h 192"/>
                <a:gd name="T32" fmla="*/ 1536 w 1998"/>
                <a:gd name="T33" fmla="*/ 0 h 192"/>
                <a:gd name="T34" fmla="*/ 1728 w 1998"/>
                <a:gd name="T35" fmla="*/ 0 h 192"/>
                <a:gd name="T36" fmla="*/ 1728 w 1998"/>
                <a:gd name="T37" fmla="*/ 35 h 192"/>
                <a:gd name="T38" fmla="*/ 1920 w 1998"/>
                <a:gd name="T39" fmla="*/ 35 h 192"/>
                <a:gd name="T40" fmla="*/ 1920 w 1998"/>
                <a:gd name="T41" fmla="*/ 0 h 192"/>
                <a:gd name="T42" fmla="*/ 1998 w 1998"/>
                <a:gd name="T43" fmla="*/ 0 h 19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98"/>
                <a:gd name="T67" fmla="*/ 0 h 192"/>
                <a:gd name="T68" fmla="*/ 1998 w 1998"/>
                <a:gd name="T69" fmla="*/ 192 h 19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7787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3108" y="831852"/>
            <a:ext cx="6420831" cy="5305725"/>
            <a:chOff x="480" y="523"/>
            <a:chExt cx="4039" cy="3336"/>
          </a:xfrm>
        </p:grpSpPr>
        <p:grpSp>
          <p:nvGrpSpPr>
            <p:cNvPr id="27749" name="Group 61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1776"/>
              <a:chExt cx="4039" cy="1507"/>
            </a:xfrm>
          </p:grpSpPr>
          <p:sp>
            <p:nvSpPr>
              <p:cNvPr id="27753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4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55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6" name="Rectangle 40"/>
              <p:cNvSpPr>
                <a:spLocks noChangeArrowheads="1"/>
              </p:cNvSpPr>
              <p:nvPr/>
            </p:nvSpPr>
            <p:spPr bwMode="auto">
              <a:xfrm>
                <a:off x="4265" y="307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57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58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59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60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61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62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63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64" name="Rectangle 4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5" name="Rectangle 49"/>
              <p:cNvSpPr>
                <a:spLocks noChangeArrowheads="1"/>
              </p:cNvSpPr>
              <p:nvPr/>
            </p:nvSpPr>
            <p:spPr bwMode="auto">
              <a:xfrm>
                <a:off x="1669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66" name="Rectangle 5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7" name="Rectangle 51"/>
              <p:cNvSpPr>
                <a:spLocks noChangeArrowheads="1"/>
              </p:cNvSpPr>
              <p:nvPr/>
            </p:nvSpPr>
            <p:spPr bwMode="auto">
              <a:xfrm>
                <a:off x="2965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68" name="Rectangle 52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69" name="Rectangle 53"/>
              <p:cNvSpPr>
                <a:spLocks noChangeArrowheads="1"/>
              </p:cNvSpPr>
              <p:nvPr/>
            </p:nvSpPr>
            <p:spPr bwMode="auto">
              <a:xfrm>
                <a:off x="4261" y="17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70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1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2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3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4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5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76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50" name="Group 152"/>
            <p:cNvGrpSpPr>
              <a:grpSpLocks/>
            </p:cNvGrpSpPr>
            <p:nvPr/>
          </p:nvGrpSpPr>
          <p:grpSpPr bwMode="auto">
            <a:xfrm>
              <a:off x="2351" y="523"/>
              <a:ext cx="273" cy="1205"/>
              <a:chOff x="2551" y="523"/>
              <a:chExt cx="273" cy="1205"/>
            </a:xfrm>
          </p:grpSpPr>
          <p:sp>
            <p:nvSpPr>
              <p:cNvPr id="27751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52" name="Text Box 151"/>
              <p:cNvSpPr txBox="1">
                <a:spLocks noChangeArrowheads="1"/>
              </p:cNvSpPr>
              <p:nvPr/>
            </p:nvSpPr>
            <p:spPr bwMode="auto">
              <a:xfrm>
                <a:off x="2551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720" name="Group 87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724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5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6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27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8" name="Rectangle 66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29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30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31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32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33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734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35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36" name="Rectangle 74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37" name="Rectangle 75"/>
              <p:cNvSpPr>
                <a:spLocks noChangeArrowheads="1"/>
              </p:cNvSpPr>
              <p:nvPr/>
            </p:nvSpPr>
            <p:spPr bwMode="auto">
              <a:xfrm>
                <a:off x="1669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38" name="Rectangle 76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39" name="Rectangle 77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40" name="Rectangle 78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41" name="Rectangle 79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42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3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4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5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6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7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48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721" name="Group 153"/>
            <p:cNvGrpSpPr>
              <a:grpSpLocks/>
            </p:cNvGrpSpPr>
            <p:nvPr/>
          </p:nvGrpSpPr>
          <p:grpSpPr bwMode="auto">
            <a:xfrm>
              <a:off x="2447" y="523"/>
              <a:ext cx="273" cy="1205"/>
              <a:chOff x="2551" y="523"/>
              <a:chExt cx="273" cy="1205"/>
            </a:xfrm>
          </p:grpSpPr>
          <p:sp>
            <p:nvSpPr>
              <p:cNvPr id="2772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23" name="Text Box 155"/>
              <p:cNvSpPr txBox="1">
                <a:spLocks noChangeArrowheads="1"/>
              </p:cNvSpPr>
              <p:nvPr/>
            </p:nvSpPr>
            <p:spPr bwMode="auto">
              <a:xfrm>
                <a:off x="2551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685" name="Group 119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689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0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1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2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3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4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5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96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97" name="Rectangle 96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98" name="Rectangle 97"/>
              <p:cNvSpPr>
                <a:spLocks noChangeArrowheads="1"/>
              </p:cNvSpPr>
              <p:nvPr/>
            </p:nvSpPr>
            <p:spPr bwMode="auto">
              <a:xfrm>
                <a:off x="1669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99" name="Rectangle 98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00" name="Rectangle 99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01" name="Rectangle 100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702" name="Rectangle 101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703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04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>
                  <a:gd name="T0" fmla="*/ 0 w 464"/>
                  <a:gd name="T1" fmla="*/ 0 h 816"/>
                  <a:gd name="T2" fmla="*/ 0 w 464"/>
                  <a:gd name="T3" fmla="*/ 816 h 816"/>
                  <a:gd name="T4" fmla="*/ 78 w 464"/>
                  <a:gd name="T5" fmla="*/ 816 h 816"/>
                  <a:gd name="T6" fmla="*/ 139 w 464"/>
                  <a:gd name="T7" fmla="*/ 576 h 816"/>
                  <a:gd name="T8" fmla="*/ 139 w 464"/>
                  <a:gd name="T9" fmla="*/ 240 h 816"/>
                  <a:gd name="T10" fmla="*/ 78 w 464"/>
                  <a:gd name="T11" fmla="*/ 0 h 816"/>
                  <a:gd name="T12" fmla="*/ 0 w 464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4"/>
                  <a:gd name="T22" fmla="*/ 0 h 816"/>
                  <a:gd name="T23" fmla="*/ 464 w 464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5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706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07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>
                  <a:gd name="T0" fmla="*/ 0 w 440"/>
                  <a:gd name="T1" fmla="*/ 0 h 816"/>
                  <a:gd name="T2" fmla="*/ 0 w 440"/>
                  <a:gd name="T3" fmla="*/ 816 h 816"/>
                  <a:gd name="T4" fmla="*/ 199 w 440"/>
                  <a:gd name="T5" fmla="*/ 816 h 816"/>
                  <a:gd name="T6" fmla="*/ 368 w 440"/>
                  <a:gd name="T7" fmla="*/ 617 h 816"/>
                  <a:gd name="T8" fmla="*/ 414 w 440"/>
                  <a:gd name="T9" fmla="*/ 160 h 816"/>
                  <a:gd name="T10" fmla="*/ 199 w 440"/>
                  <a:gd name="T11" fmla="*/ 0 h 816"/>
                  <a:gd name="T12" fmla="*/ 0 w 440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0"/>
                  <a:gd name="T22" fmla="*/ 0 h 816"/>
                  <a:gd name="T23" fmla="*/ 440 w 440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8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709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27710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>
                  <a:gd name="T0" fmla="*/ 0 w 384"/>
                  <a:gd name="T1" fmla="*/ 0 h 816"/>
                  <a:gd name="T2" fmla="*/ 0 w 384"/>
                  <a:gd name="T3" fmla="*/ 816 h 816"/>
                  <a:gd name="T4" fmla="*/ 199 w 384"/>
                  <a:gd name="T5" fmla="*/ 816 h 816"/>
                  <a:gd name="T6" fmla="*/ 358 w 384"/>
                  <a:gd name="T7" fmla="*/ 576 h 816"/>
                  <a:gd name="T8" fmla="*/ 253 w 384"/>
                  <a:gd name="T9" fmla="*/ 270 h 816"/>
                  <a:gd name="T10" fmla="*/ 199 w 384"/>
                  <a:gd name="T11" fmla="*/ 0 h 816"/>
                  <a:gd name="T12" fmla="*/ 0 w 384"/>
                  <a:gd name="T13" fmla="*/ 0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4"/>
                  <a:gd name="T22" fmla="*/ 0 h 816"/>
                  <a:gd name="T23" fmla="*/ 384 w 384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1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712" name="Rectangle 111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713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4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5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6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7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8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19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686" name="Group 156"/>
            <p:cNvGrpSpPr>
              <a:grpSpLocks/>
            </p:cNvGrpSpPr>
            <p:nvPr/>
          </p:nvGrpSpPr>
          <p:grpSpPr bwMode="auto">
            <a:xfrm>
              <a:off x="2752" y="523"/>
              <a:ext cx="273" cy="1205"/>
              <a:chOff x="2552" y="523"/>
              <a:chExt cx="273" cy="1205"/>
            </a:xfrm>
          </p:grpSpPr>
          <p:sp>
            <p:nvSpPr>
              <p:cNvPr id="27687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8" name="Text Box 158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3108" y="839755"/>
            <a:ext cx="6420831" cy="5305725"/>
            <a:chOff x="480" y="523"/>
            <a:chExt cx="4039" cy="3336"/>
          </a:xfrm>
        </p:grpSpPr>
        <p:grpSp>
          <p:nvGrpSpPr>
            <p:cNvPr id="27655" name="Group 146"/>
            <p:cNvGrpSpPr>
              <a:grpSpLocks/>
            </p:cNvGrpSpPr>
            <p:nvPr/>
          </p:nvGrpSpPr>
          <p:grpSpPr bwMode="auto">
            <a:xfrm>
              <a:off x="480" y="2352"/>
              <a:ext cx="4039" cy="1507"/>
              <a:chOff x="672" y="2808"/>
              <a:chExt cx="4039" cy="1507"/>
            </a:xfrm>
          </p:grpSpPr>
          <p:sp>
            <p:nvSpPr>
              <p:cNvPr id="27659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0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1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2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63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4" name="Rectangle 125"/>
              <p:cNvSpPr>
                <a:spLocks noChangeArrowheads="1"/>
              </p:cNvSpPr>
              <p:nvPr/>
            </p:nvSpPr>
            <p:spPr bwMode="auto">
              <a:xfrm>
                <a:off x="4265" y="4104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27665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7666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67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68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7669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27670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71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672" name="Rectangle 133"/>
              <p:cNvSpPr>
                <a:spLocks noChangeArrowheads="1"/>
              </p:cNvSpPr>
              <p:nvPr/>
            </p:nvSpPr>
            <p:spPr bwMode="auto">
              <a:xfrm>
                <a:off x="1008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3" name="Rectangle 134"/>
              <p:cNvSpPr>
                <a:spLocks noChangeArrowheads="1"/>
              </p:cNvSpPr>
              <p:nvPr/>
            </p:nvSpPr>
            <p:spPr bwMode="auto">
              <a:xfrm>
                <a:off x="1668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4" name="Rectangle 135"/>
              <p:cNvSpPr>
                <a:spLocks noChangeArrowheads="1"/>
              </p:cNvSpPr>
              <p:nvPr/>
            </p:nvSpPr>
            <p:spPr bwMode="auto">
              <a:xfrm>
                <a:off x="2304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5" name="Rectangle 136"/>
              <p:cNvSpPr>
                <a:spLocks noChangeArrowheads="1"/>
              </p:cNvSpPr>
              <p:nvPr/>
            </p:nvSpPr>
            <p:spPr bwMode="auto">
              <a:xfrm>
                <a:off x="2965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6" name="Rectangle 137"/>
              <p:cNvSpPr>
                <a:spLocks noChangeArrowheads="1"/>
              </p:cNvSpPr>
              <p:nvPr/>
            </p:nvSpPr>
            <p:spPr bwMode="auto">
              <a:xfrm>
                <a:off x="3600" y="2808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677" name="Rectangle 138"/>
              <p:cNvSpPr>
                <a:spLocks noChangeArrowheads="1"/>
              </p:cNvSpPr>
              <p:nvPr/>
            </p:nvSpPr>
            <p:spPr bwMode="auto">
              <a:xfrm>
                <a:off x="4261" y="2808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27678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79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0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1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2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3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4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656" name="Group 159"/>
            <p:cNvGrpSpPr>
              <a:grpSpLocks/>
            </p:cNvGrpSpPr>
            <p:nvPr/>
          </p:nvGrpSpPr>
          <p:grpSpPr bwMode="auto">
            <a:xfrm>
              <a:off x="3088" y="523"/>
              <a:ext cx="273" cy="1205"/>
              <a:chOff x="2552" y="523"/>
              <a:chExt cx="273" cy="1205"/>
            </a:xfrm>
          </p:grpSpPr>
          <p:sp>
            <p:nvSpPr>
              <p:cNvPr id="27657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58" name="Text Box 16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3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66"/>
                    </a:solidFill>
                  </a:rPr>
                  <a:t>359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8612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Limitations: Nonuniform Delays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4885848"/>
            <a:ext cx="8306223" cy="1558636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Throughput limited by slowest stage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Other stages sit idle for much of the time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Challenging to partition system into balanced stages</a:t>
            </a:r>
          </a:p>
        </p:txBody>
      </p:sp>
      <p:grpSp>
        <p:nvGrpSpPr>
          <p:cNvPr id="29699" name="Group 28"/>
          <p:cNvGrpSpPr>
            <a:grpSpLocks/>
          </p:cNvGrpSpPr>
          <p:nvPr/>
        </p:nvGrpSpPr>
        <p:grpSpPr bwMode="auto">
          <a:xfrm>
            <a:off x="408604" y="1145169"/>
            <a:ext cx="8738624" cy="2396802"/>
            <a:chOff x="257" y="720"/>
            <a:chExt cx="5497" cy="1507"/>
          </a:xfrm>
        </p:grpSpPr>
        <p:sp>
          <p:nvSpPr>
            <p:cNvPr id="29724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25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6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7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28" name="Rectangle 8"/>
            <p:cNvSpPr>
              <a:spLocks noChangeArrowheads="1"/>
            </p:cNvSpPr>
            <p:nvPr/>
          </p:nvSpPr>
          <p:spPr bwMode="auto">
            <a:xfrm>
              <a:off x="3850" y="2016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9729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30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1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2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9734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29735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6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7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38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9739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50 ps</a:t>
              </a:r>
            </a:p>
          </p:txBody>
        </p:sp>
        <p:sp>
          <p:nvSpPr>
            <p:cNvPr id="29740" name="Rectangle 20"/>
            <p:cNvSpPr>
              <a:spLocks noChangeArrowheads="1"/>
            </p:cNvSpPr>
            <p:nvPr/>
          </p:nvSpPr>
          <p:spPr bwMode="auto">
            <a:xfrm>
              <a:off x="96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1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150 ps</a:t>
              </a:r>
            </a:p>
          </p:txBody>
        </p:sp>
        <p:sp>
          <p:nvSpPr>
            <p:cNvPr id="29742" name="Rectangle 22"/>
            <p:cNvSpPr>
              <a:spLocks noChangeArrowheads="1"/>
            </p:cNvSpPr>
            <p:nvPr/>
          </p:nvSpPr>
          <p:spPr bwMode="auto">
            <a:xfrm>
              <a:off x="2550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3" name="Rectangle 23"/>
            <p:cNvSpPr>
              <a:spLocks noChangeArrowheads="1"/>
            </p:cNvSpPr>
            <p:nvPr/>
          </p:nvSpPr>
          <p:spPr bwMode="auto">
            <a:xfrm>
              <a:off x="3185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29744" name="Rectangle 24"/>
            <p:cNvSpPr>
              <a:spLocks noChangeArrowheads="1"/>
            </p:cNvSpPr>
            <p:nvPr/>
          </p:nvSpPr>
          <p:spPr bwMode="auto">
            <a:xfrm>
              <a:off x="3846" y="720"/>
              <a:ext cx="4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29745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46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510 ps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Throughput = 5.88 GOPS</a:t>
              </a:r>
            </a:p>
          </p:txBody>
        </p:sp>
        <p:sp>
          <p:nvSpPr>
            <p:cNvPr id="29747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9700" name="Group 52"/>
          <p:cNvGrpSpPr>
            <a:grpSpLocks/>
          </p:cNvGrpSpPr>
          <p:nvPr/>
        </p:nvGrpSpPr>
        <p:grpSpPr bwMode="auto">
          <a:xfrm>
            <a:off x="1678731" y="3359069"/>
            <a:ext cx="5799255" cy="1256452"/>
            <a:chOff x="192" y="2396"/>
            <a:chExt cx="3648" cy="790"/>
          </a:xfrm>
        </p:grpSpPr>
        <p:sp>
          <p:nvSpPr>
            <p:cNvPr id="29701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29702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29703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29704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29705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29706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971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2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2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707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9714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15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16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17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18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708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9709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9710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9711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9712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713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6557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Limitations: Register Overhead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664386"/>
            <a:ext cx="8306223" cy="2780098"/>
          </a:xfrm>
        </p:spPr>
        <p:txBody>
          <a:bodyPr/>
          <a:lstStyle/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As we try to deepen the pipeline, the overhead of loading registers becomes more significant</a:t>
            </a:r>
          </a:p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Percentage of clock cycle spent loading register: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1-stage pipeline: 	6.25% 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3-stage pipeline: 	16.67% </a:t>
            </a:r>
          </a:p>
          <a:p>
            <a:pPr lvl="2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6-stage pipeline: 	28.57%</a:t>
            </a:r>
          </a:p>
          <a:p>
            <a:pPr lvl="1" eaLnBrk="1" hangingPunct="1">
              <a:tabLst>
                <a:tab pos="3458438" algn="dec"/>
              </a:tabLst>
            </a:pPr>
            <a:r>
              <a:rPr lang="en-US">
                <a:latin typeface="Helvetica" charset="0"/>
                <a:ea typeface="ＭＳ Ｐゴシック" charset="0"/>
              </a:rPr>
              <a:t>High speeds of modern processor designs obtained through very deep pipelining (15 or more stages)</a:t>
            </a:r>
          </a:p>
        </p:txBody>
      </p:sp>
      <p:grpSp>
        <p:nvGrpSpPr>
          <p:cNvPr id="31747" name="Group 50"/>
          <p:cNvGrpSpPr>
            <a:grpSpLocks/>
          </p:cNvGrpSpPr>
          <p:nvPr/>
        </p:nvGrpSpPr>
        <p:grpSpPr bwMode="auto">
          <a:xfrm>
            <a:off x="362502" y="1175388"/>
            <a:ext cx="8462016" cy="2290241"/>
            <a:chOff x="228" y="739"/>
            <a:chExt cx="5323" cy="144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Delay = 420 ps, Throughput = 14.29 GOPS</a:t>
              </a:r>
            </a:p>
          </p:txBody>
        </p:sp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228" y="739"/>
              <a:ext cx="5323" cy="1440"/>
              <a:chOff x="228" y="2563"/>
              <a:chExt cx="5323" cy="1440"/>
            </a:xfrm>
          </p:grpSpPr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4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2" name="Rectangle 18"/>
              <p:cNvSpPr>
                <a:spLocks noChangeArrowheads="1"/>
              </p:cNvSpPr>
              <p:nvPr/>
            </p:nvSpPr>
            <p:spPr bwMode="auto">
              <a:xfrm>
                <a:off x="818" y="379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Clock</a:t>
                </a:r>
              </a:p>
            </p:txBody>
          </p:sp>
          <p:sp>
            <p:nvSpPr>
              <p:cNvPr id="31763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65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66" name="Rectangle 22"/>
              <p:cNvSpPr>
                <a:spLocks noChangeArrowheads="1"/>
              </p:cNvSpPr>
              <p:nvPr/>
            </p:nvSpPr>
            <p:spPr bwMode="auto">
              <a:xfrm>
                <a:off x="378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81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1242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1674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2106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77" name="Rectangle 33"/>
              <p:cNvSpPr>
                <a:spLocks noChangeArrowheads="1"/>
              </p:cNvSpPr>
              <p:nvPr/>
            </p:nvSpPr>
            <p:spPr bwMode="auto">
              <a:xfrm>
                <a:off x="2537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78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80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81" name="Rectangle 37"/>
              <p:cNvSpPr>
                <a:spLocks noChangeArrowheads="1"/>
              </p:cNvSpPr>
              <p:nvPr/>
            </p:nvSpPr>
            <p:spPr bwMode="auto">
              <a:xfrm>
                <a:off x="297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82" name="Rectangle 38"/>
              <p:cNvSpPr>
                <a:spLocks noChangeArrowheads="1"/>
              </p:cNvSpPr>
              <p:nvPr/>
            </p:nvSpPr>
            <p:spPr bwMode="auto">
              <a:xfrm>
                <a:off x="3402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83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85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86" name="Rectangle 42"/>
              <p:cNvSpPr>
                <a:spLocks noChangeArrowheads="1"/>
              </p:cNvSpPr>
              <p:nvPr/>
            </p:nvSpPr>
            <p:spPr bwMode="auto">
              <a:xfrm>
                <a:off x="3834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87" name="Rectangle 43"/>
              <p:cNvSpPr>
                <a:spLocks noChangeArrowheads="1"/>
              </p:cNvSpPr>
              <p:nvPr/>
            </p:nvSpPr>
            <p:spPr bwMode="auto">
              <a:xfrm>
                <a:off x="4266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31789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31790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defTabSz="729343">
                  <a:lnSpc>
                    <a:spcPct val="100000"/>
                  </a:lnSpc>
                </a:pPr>
                <a:r>
                  <a:rPr lang="en-US" sz="1200" b="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31791" name="Rectangle 47"/>
              <p:cNvSpPr>
                <a:spLocks noChangeArrowheads="1"/>
              </p:cNvSpPr>
              <p:nvPr/>
            </p:nvSpPr>
            <p:spPr bwMode="auto">
              <a:xfrm>
                <a:off x="4698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31792" name="Rectangle 48"/>
              <p:cNvSpPr>
                <a:spLocks noChangeArrowheads="1"/>
              </p:cNvSpPr>
              <p:nvPr/>
            </p:nvSpPr>
            <p:spPr bwMode="auto">
              <a:xfrm>
                <a:off x="5130" y="2563"/>
                <a:ext cx="42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729343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31793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581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5496579"/>
            <a:ext cx="8306223" cy="947905"/>
          </a:xfrm>
        </p:spPr>
        <p:txBody>
          <a:bodyPr/>
          <a:lstStyle/>
          <a:p>
            <a:pPr marL="383113" indent="-383113" defTabSz="906537" eaLnBrk="1" hangingPunct="1">
              <a:defRPr/>
            </a:pPr>
            <a:r>
              <a:rPr lang="en-US" smtClean="0">
                <a:ea typeface="+mn-ea"/>
                <a:cs typeface="+mn-cs"/>
              </a:rPr>
              <a:t>System</a:t>
            </a:r>
          </a:p>
          <a:p>
            <a:pPr marL="737841" lvl="1" indent="-242792" defTabSz="906537" eaLnBrk="1" hangingPunct="1">
              <a:defRPr/>
            </a:pPr>
            <a:r>
              <a:rPr lang="en-US" smtClean="0"/>
              <a:t>Each operation depends on result from preceding one</a:t>
            </a:r>
          </a:p>
        </p:txBody>
      </p:sp>
      <p:grpSp>
        <p:nvGrpSpPr>
          <p:cNvPr id="33795" name="Group 24"/>
          <p:cNvGrpSpPr>
            <a:grpSpLocks/>
          </p:cNvGrpSpPr>
          <p:nvPr/>
        </p:nvGrpSpPr>
        <p:grpSpPr bwMode="auto">
          <a:xfrm>
            <a:off x="1831343" y="1145121"/>
            <a:ext cx="4273135" cy="2520856"/>
            <a:chOff x="1152" y="720"/>
            <a:chExt cx="2688" cy="1585"/>
          </a:xfrm>
        </p:grpSpPr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08" name="Rectangle 11"/>
            <p:cNvSpPr>
              <a:spLocks noChangeArrowheads="1"/>
            </p:cNvSpPr>
            <p:nvPr/>
          </p:nvSpPr>
          <p:spPr bwMode="auto">
            <a:xfrm>
              <a:off x="3349" y="209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33809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33810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3811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12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13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>
                <a:gd name="T0" fmla="*/ 2496 w 2688"/>
                <a:gd name="T1" fmla="*/ 432 h 480"/>
                <a:gd name="T2" fmla="*/ 2688 w 2688"/>
                <a:gd name="T3" fmla="*/ 432 h 480"/>
                <a:gd name="T4" fmla="*/ 2688 w 2688"/>
                <a:gd name="T5" fmla="*/ 0 h 480"/>
                <a:gd name="T6" fmla="*/ 0 w 2688"/>
                <a:gd name="T7" fmla="*/ 0 h 480"/>
                <a:gd name="T8" fmla="*/ 0 w 2688"/>
                <a:gd name="T9" fmla="*/ 480 h 480"/>
                <a:gd name="T10" fmla="*/ 336 w 268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8"/>
                <a:gd name="T19" fmla="*/ 0 h 480"/>
                <a:gd name="T20" fmla="*/ 2688 w 268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3796" name="Group 23"/>
          <p:cNvGrpSpPr>
            <a:grpSpLocks/>
          </p:cNvGrpSpPr>
          <p:nvPr/>
        </p:nvGrpSpPr>
        <p:grpSpPr bwMode="auto">
          <a:xfrm>
            <a:off x="763060" y="3740776"/>
            <a:ext cx="6409702" cy="1256452"/>
            <a:chOff x="912" y="2483"/>
            <a:chExt cx="4032" cy="790"/>
          </a:xfrm>
        </p:grpSpPr>
        <p:sp>
          <p:nvSpPr>
            <p:cNvPr id="33797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798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sp>
          <p:nvSpPr>
            <p:cNvPr id="3380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1 h 600"/>
                <a:gd name="T10" fmla="*/ 78 w 264"/>
                <a:gd name="T11" fmla="*/ 1 h 600"/>
                <a:gd name="T12" fmla="*/ 15 w 264"/>
                <a:gd name="T13" fmla="*/ 1 h 600"/>
                <a:gd name="T14" fmla="*/ 3 w 264"/>
                <a:gd name="T15" fmla="*/ 1 h 600"/>
                <a:gd name="T16" fmla="*/ 33 w 264"/>
                <a:gd name="T17" fmla="*/ 1 h 600"/>
                <a:gd name="T18" fmla="*/ 135 w 264"/>
                <a:gd name="T19" fmla="*/ 1 h 600"/>
                <a:gd name="T20" fmla="*/ 144 w 264"/>
                <a:gd name="T21" fmla="*/ 1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3804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5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solidFill>
                  <a:srgbClr val="000066"/>
                </a:solidFill>
              </a:endParaRPr>
            </a:p>
          </p:txBody>
        </p:sp>
        <p:sp>
          <p:nvSpPr>
            <p:cNvPr id="33806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1 h 600"/>
                <a:gd name="T10" fmla="*/ 78 w 264"/>
                <a:gd name="T11" fmla="*/ 1 h 600"/>
                <a:gd name="T12" fmla="*/ 15 w 264"/>
                <a:gd name="T13" fmla="*/ 1 h 600"/>
                <a:gd name="T14" fmla="*/ 3 w 264"/>
                <a:gd name="T15" fmla="*/ 1 h 600"/>
                <a:gd name="T16" fmla="*/ 33 w 264"/>
                <a:gd name="T17" fmla="*/ 1 h 600"/>
                <a:gd name="T18" fmla="*/ 135 w 264"/>
                <a:gd name="T19" fmla="*/ 1 h 600"/>
                <a:gd name="T20" fmla="*/ 144 w 264"/>
                <a:gd name="T21" fmla="*/ 1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104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Hazards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Result does not feed back around in time for next operation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Pipelining has changed behavior of system</a:t>
            </a:r>
          </a:p>
        </p:txBody>
      </p:sp>
      <p:grpSp>
        <p:nvGrpSpPr>
          <p:cNvPr id="35843" name="Group 22"/>
          <p:cNvGrpSpPr>
            <a:grpSpLocks/>
          </p:cNvGrpSpPr>
          <p:nvPr/>
        </p:nvGrpSpPr>
        <p:grpSpPr bwMode="auto">
          <a:xfrm>
            <a:off x="1144590" y="1221511"/>
            <a:ext cx="6638620" cy="2549484"/>
            <a:chOff x="288" y="2712"/>
            <a:chExt cx="4176" cy="1603"/>
          </a:xfrm>
        </p:grpSpPr>
        <p:sp>
          <p:nvSpPr>
            <p:cNvPr id="35868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69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0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1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2" name="Rectangle 8"/>
            <p:cNvSpPr>
              <a:spLocks noChangeArrowheads="1"/>
            </p:cNvSpPr>
            <p:nvPr/>
          </p:nvSpPr>
          <p:spPr bwMode="auto">
            <a:xfrm>
              <a:off x="3881" y="4104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35873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5874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75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6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7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78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35879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35880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1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2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3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5884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85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>
                <a:gd name="T0" fmla="*/ 3840 w 4128"/>
                <a:gd name="T1" fmla="*/ 480 h 480"/>
                <a:gd name="T2" fmla="*/ 4128 w 4128"/>
                <a:gd name="T3" fmla="*/ 480 h 480"/>
                <a:gd name="T4" fmla="*/ 4128 w 4128"/>
                <a:gd name="T5" fmla="*/ 0 h 480"/>
                <a:gd name="T6" fmla="*/ 0 w 4128"/>
                <a:gd name="T7" fmla="*/ 0 h 480"/>
                <a:gd name="T8" fmla="*/ 0 w 4128"/>
                <a:gd name="T9" fmla="*/ 480 h 480"/>
                <a:gd name="T10" fmla="*/ 240 w 412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28"/>
                <a:gd name="T19" fmla="*/ 0 h 480"/>
                <a:gd name="T20" fmla="*/ 4128 w 412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5844" name="Group 46"/>
          <p:cNvGrpSpPr>
            <a:grpSpLocks/>
          </p:cNvGrpSpPr>
          <p:nvPr/>
        </p:nvGrpSpPr>
        <p:grpSpPr bwMode="auto">
          <a:xfrm>
            <a:off x="1907649" y="3588093"/>
            <a:ext cx="4578359" cy="1561817"/>
            <a:chOff x="144" y="3332"/>
            <a:chExt cx="2880" cy="982"/>
          </a:xfrm>
        </p:grpSpPr>
        <p:sp>
          <p:nvSpPr>
            <p:cNvPr id="35845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5846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35847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35848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35849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35850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35865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6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7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35851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35862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3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4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35852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35859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60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61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35853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OP4</a:t>
              </a:r>
            </a:p>
          </p:txBody>
        </p:sp>
        <p:grpSp>
          <p:nvGrpSpPr>
            <p:cNvPr id="35854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35856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5857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5858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3585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18 h 600"/>
                <a:gd name="T4" fmla="*/ 264 w 264"/>
                <a:gd name="T5" fmla="*/ 99 h 600"/>
                <a:gd name="T6" fmla="*/ 171 w 264"/>
                <a:gd name="T7" fmla="*/ 261 h 600"/>
                <a:gd name="T8" fmla="*/ 129 w 264"/>
                <a:gd name="T9" fmla="*/ 297 h 600"/>
                <a:gd name="T10" fmla="*/ 78 w 264"/>
                <a:gd name="T11" fmla="*/ 342 h 600"/>
                <a:gd name="T12" fmla="*/ 15 w 264"/>
                <a:gd name="T13" fmla="*/ 423 h 600"/>
                <a:gd name="T14" fmla="*/ 3 w 264"/>
                <a:gd name="T15" fmla="*/ 477 h 600"/>
                <a:gd name="T16" fmla="*/ 33 w 264"/>
                <a:gd name="T17" fmla="*/ 531 h 600"/>
                <a:gd name="T18" fmla="*/ 135 w 264"/>
                <a:gd name="T19" fmla="*/ 600 h 600"/>
                <a:gd name="T20" fmla="*/ 144 w 264"/>
                <a:gd name="T21" fmla="*/ 60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308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537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 in Processors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6" y="3206337"/>
            <a:ext cx="8306223" cy="3238147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Result from one instruction used as operand for another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Read-after-write (RAW) dependency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Very common in actual programs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make sure our pipeline handles these properly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Get correct results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Minimize performance impact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670709" y="1526876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1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irmovq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$50,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ax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670709" y="1984908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addq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rax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, 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bx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670709" y="2442924"/>
            <a:ext cx="3204851" cy="30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6" tIns="45392" rIns="90816" bIns="45392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 charset="0"/>
              </a:rPr>
              <a:t>3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mrmovq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100(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bx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), </a:t>
            </a:r>
            <a:r>
              <a:rPr lang="en-US" sz="180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r</a:t>
            </a:r>
            <a:r>
              <a:rPr lang="en-US" sz="1800" dirty="0" err="1">
                <a:solidFill>
                  <a:srgbClr val="000066"/>
                </a:solidFill>
                <a:latin typeface="Courier New" charset="0"/>
              </a:rPr>
              <a:t>dx</a:t>
            </a:r>
            <a:endParaRPr lang="en-US" sz="1800" dirty="0">
              <a:solidFill>
                <a:srgbClr val="000066"/>
              </a:solidFill>
              <a:latin typeface="Courier New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25699" y="1526827"/>
            <a:ext cx="1489564" cy="799994"/>
            <a:chOff x="2288" y="960"/>
            <a:chExt cx="937" cy="503"/>
          </a:xfrm>
        </p:grpSpPr>
        <p:sp>
          <p:nvSpPr>
            <p:cNvPr id="37899" name="Oval 7"/>
            <p:cNvSpPr>
              <a:spLocks noChangeArrowheads="1"/>
            </p:cNvSpPr>
            <p:nvPr/>
          </p:nvSpPr>
          <p:spPr bwMode="auto">
            <a:xfrm>
              <a:off x="2848" y="960"/>
              <a:ext cx="377" cy="18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900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382" cy="21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2637" y="1117"/>
              <a:ext cx="244" cy="1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90494" y="1984876"/>
            <a:ext cx="837780" cy="795223"/>
            <a:chOff x="2832" y="1248"/>
            <a:chExt cx="527" cy="500"/>
          </a:xfrm>
        </p:grpSpPr>
        <p:sp>
          <p:nvSpPr>
            <p:cNvPr id="37896" name="Oval 9"/>
            <p:cNvSpPr>
              <a:spLocks noChangeArrowheads="1"/>
            </p:cNvSpPr>
            <p:nvPr/>
          </p:nvSpPr>
          <p:spPr bwMode="auto">
            <a:xfrm>
              <a:off x="2928" y="1248"/>
              <a:ext cx="431" cy="21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897" name="Oval 10"/>
            <p:cNvSpPr>
              <a:spLocks noChangeArrowheads="1"/>
            </p:cNvSpPr>
            <p:nvPr/>
          </p:nvSpPr>
          <p:spPr bwMode="auto">
            <a:xfrm>
              <a:off x="2832" y="1536"/>
              <a:ext cx="426" cy="21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7898" name="Line 12"/>
            <p:cNvSpPr>
              <a:spLocks noChangeShapeType="1"/>
            </p:cNvSpPr>
            <p:nvPr/>
          </p:nvSpPr>
          <p:spPr bwMode="auto">
            <a:xfrm flipH="1">
              <a:off x="3008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945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423" y="248156"/>
            <a:ext cx="5622796" cy="78090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Adding Pipeline Registers</a:t>
            </a:r>
            <a:endParaRPr lang="en-US" dirty="0"/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2693" indent="-382693">
              <a:defRPr/>
            </a:pPr>
            <a:r>
              <a:rPr lang="en-US" sz="2000" dirty="0"/>
              <a:t>Add pipeline registers between each stage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W registers are between the Memory and </a:t>
            </a:r>
            <a:r>
              <a:rPr lang="en-US" sz="1800" dirty="0" err="1"/>
              <a:t>Writeback</a:t>
            </a:r>
            <a:r>
              <a:rPr lang="en-US" sz="1800" dirty="0"/>
              <a:t>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M registers are between the Execute and Memory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E registers are between the Decode and Execute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D registers are between Fetch and Decode stages</a:t>
            </a:r>
          </a:p>
          <a:p>
            <a:pPr marL="738615" lvl="1" indent="-244105">
              <a:buFont typeface="Wingdings" pitchFamily="-1" charset="2"/>
              <a:buChar char="n"/>
              <a:defRPr/>
            </a:pPr>
            <a:r>
              <a:rPr lang="en-US" sz="1800" dirty="0"/>
              <a:t>F registers are for storing the predicted next instruction of the program counter PC</a:t>
            </a:r>
          </a:p>
          <a:p>
            <a:pPr marL="1137054" lvl="2" indent="-236230">
              <a:buFont typeface="Wingdings" pitchFamily="-1" charset="2"/>
              <a:buChar char="l"/>
              <a:defRPr/>
            </a:pPr>
            <a:r>
              <a:rPr lang="en-US" sz="1600" dirty="0"/>
              <a:t>Reorganize Y86 CPU to do PC prediction in the first stage rather than the last stage - see textbook</a:t>
            </a:r>
          </a:p>
        </p:txBody>
      </p:sp>
      <p:pic>
        <p:nvPicPr>
          <p:cNvPr id="39939" name="Picture 1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77" y="-6362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5411366" y="1003618"/>
            <a:ext cx="2093646" cy="364211"/>
            <a:chOff x="5371046" y="1060450"/>
            <a:chExt cx="2090204" cy="363304"/>
          </a:xfrm>
        </p:grpSpPr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4" name="TextBox 5"/>
            <p:cNvSpPr txBox="1">
              <a:spLocks noChangeArrowheads="1"/>
            </p:cNvSpPr>
            <p:nvPr/>
          </p:nvSpPr>
          <p:spPr bwMode="auto">
            <a:xfrm>
              <a:off x="5371046" y="1060450"/>
              <a:ext cx="40267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5411366" y="2225080"/>
            <a:ext cx="2080928" cy="364211"/>
            <a:chOff x="5383908" y="1060450"/>
            <a:chExt cx="2077342" cy="363304"/>
          </a:xfrm>
        </p:grpSpPr>
        <p:sp>
          <p:nvSpPr>
            <p:cNvPr id="39951" name="Rectangle 9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2" name="TextBox 10"/>
            <p:cNvSpPr txBox="1">
              <a:spLocks noChangeArrowheads="1"/>
            </p:cNvSpPr>
            <p:nvPr/>
          </p:nvSpPr>
          <p:spPr bwMode="auto">
            <a:xfrm>
              <a:off x="5383908" y="1060450"/>
              <a:ext cx="376951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M</a:t>
              </a:r>
            </a:p>
          </p:txBody>
        </p:sp>
      </p:grp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5411366" y="3370201"/>
            <a:ext cx="2060261" cy="364211"/>
            <a:chOff x="5403069" y="1060450"/>
            <a:chExt cx="2058181" cy="363304"/>
          </a:xfrm>
        </p:grpSpPr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50" name="TextBox 13"/>
            <p:cNvSpPr txBox="1">
              <a:spLocks noChangeArrowheads="1"/>
            </p:cNvSpPr>
            <p:nvPr/>
          </p:nvSpPr>
          <p:spPr bwMode="auto">
            <a:xfrm>
              <a:off x="5403069" y="1060450"/>
              <a:ext cx="33862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E</a:t>
              </a:r>
            </a:p>
          </p:txBody>
        </p:sp>
      </p:grp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5411412" y="4438980"/>
            <a:ext cx="2068211" cy="364211"/>
            <a:chOff x="5396700" y="1060450"/>
            <a:chExt cx="2064550" cy="363304"/>
          </a:xfrm>
        </p:grpSpPr>
        <p:sp>
          <p:nvSpPr>
            <p:cNvPr id="39947" name="Rectangle 15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48" name="TextBox 16"/>
            <p:cNvSpPr txBox="1">
              <a:spLocks noChangeArrowheads="1"/>
            </p:cNvSpPr>
            <p:nvPr/>
          </p:nvSpPr>
          <p:spPr bwMode="auto">
            <a:xfrm>
              <a:off x="5396700" y="1060450"/>
              <a:ext cx="35136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D</a:t>
              </a:r>
            </a:p>
          </p:txBody>
        </p:sp>
      </p:grp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5411412" y="5566559"/>
            <a:ext cx="2053903" cy="364212"/>
            <a:chOff x="5409549" y="1060450"/>
            <a:chExt cx="2051701" cy="363304"/>
          </a:xfrm>
        </p:grpSpPr>
        <p:sp>
          <p:nvSpPr>
            <p:cNvPr id="39945" name="Rectangle 18"/>
            <p:cNvSpPr>
              <a:spLocks noChangeArrowheads="1"/>
            </p:cNvSpPr>
            <p:nvPr/>
          </p:nvSpPr>
          <p:spPr bwMode="auto">
            <a:xfrm>
              <a:off x="5784850" y="1078146"/>
              <a:ext cx="1676400" cy="345608"/>
            </a:xfrm>
            <a:prstGeom prst="rect">
              <a:avLst/>
            </a:prstGeom>
            <a:solidFill>
              <a:srgbClr val="FF1A1A"/>
            </a:solidFill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39946" name="TextBox 19"/>
            <p:cNvSpPr txBox="1">
              <a:spLocks noChangeArrowheads="1"/>
            </p:cNvSpPr>
            <p:nvPr/>
          </p:nvSpPr>
          <p:spPr bwMode="auto">
            <a:xfrm>
              <a:off x="5409549" y="1060450"/>
              <a:ext cx="32566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32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09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19" y="248109"/>
            <a:ext cx="3333617" cy="973353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Predicting the PC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9" y="4504141"/>
            <a:ext cx="8636883" cy="1940343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Start fetch of new instruction after current one has completed fetch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Not enough time to reliably determine next instruction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Guess which instruction will follow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Recover if prediction was incorrect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76" y="152725"/>
            <a:ext cx="5053682" cy="414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9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Instructions that Don’</a:t>
            </a:r>
            <a:r>
              <a:rPr lang="en-US" altLang="ja-JP" dirty="0" smtClean="0">
                <a:ea typeface="+mn-ea"/>
                <a:cs typeface="+mn-cs"/>
              </a:rPr>
              <a:t>t Transfer Control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Examples: sequence of instructions like </a:t>
            </a:r>
            <a:r>
              <a:rPr lang="en-US" b="0" dirty="0" err="1" smtClean="0">
                <a:latin typeface="Courier"/>
                <a:cs typeface="Courier"/>
              </a:rPr>
              <a:t>addl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</a:t>
            </a:r>
            <a:r>
              <a:rPr lang="en-US" b="0" dirty="0" err="1" smtClean="0">
                <a:latin typeface="Courier"/>
                <a:cs typeface="Courier"/>
              </a:rPr>
              <a:t>irmovl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</a:t>
            </a:r>
            <a:r>
              <a:rPr lang="en-US" b="0" dirty="0" err="1" smtClean="0">
                <a:latin typeface="Courier"/>
                <a:cs typeface="Courier"/>
              </a:rPr>
              <a:t>andl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followed by …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Predict next PC to be </a:t>
            </a:r>
            <a:r>
              <a:rPr lang="en-US" dirty="0" err="1" smtClean="0"/>
              <a:t>valP</a:t>
            </a:r>
            <a:endParaRPr lang="en-US" dirty="0" smtClean="0"/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Always reliable</a:t>
            </a:r>
          </a:p>
          <a:p>
            <a:pPr marL="383347" indent="-383347" defTabSz="907095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Call and Unconditional Jumps: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e.g. </a:t>
            </a:r>
            <a:r>
              <a:rPr lang="en-US" b="0" dirty="0" smtClean="0">
                <a:latin typeface="Courier"/>
                <a:cs typeface="Courier"/>
              </a:rPr>
              <a:t>call/</a:t>
            </a:r>
            <a:r>
              <a:rPr lang="en-US" b="0" dirty="0" err="1" smtClean="0">
                <a:latin typeface="Courier"/>
                <a:cs typeface="Courier"/>
              </a:rPr>
              <a:t>jmp</a:t>
            </a:r>
            <a:r>
              <a:rPr lang="en-US" b="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0xffff0a42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Predict next PC to be </a:t>
            </a:r>
            <a:r>
              <a:rPr lang="en-US" dirty="0" err="1" smtClean="0"/>
              <a:t>valC</a:t>
            </a:r>
            <a:r>
              <a:rPr lang="en-US" dirty="0" smtClean="0"/>
              <a:t> (destination)</a:t>
            </a:r>
          </a:p>
          <a:p>
            <a:pPr marL="738295" lvl="1" indent="-242942" defTabSz="90709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Always reliable</a:t>
            </a:r>
          </a:p>
        </p:txBody>
      </p:sp>
    </p:spTree>
    <p:extLst>
      <p:ext uri="{BB962C8B-B14F-4D97-AF65-F5344CB8AC3E}">
        <p14:creationId xmlns:p14="http://schemas.microsoft.com/office/powerpoint/2010/main" val="6491859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340100" y="103505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4" tIns="44050" rIns="89714" bIns="44050"/>
          <a:lstStyle/>
          <a:p>
            <a:pPr marL="219445" indent="-219445" algn="l" defTabSz="885677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</a:rPr>
              <a:t> </a:t>
            </a:r>
          </a:p>
          <a:p>
            <a:pPr marL="219445" indent="-219445" defTabSz="885677">
              <a:lnSpc>
                <a:spcPct val="100000"/>
              </a:lnSpc>
            </a:pP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990600" y="1447854"/>
            <a:ext cx="6781800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714" tIns="44050" rIns="89714" bIns="44050">
            <a:spAutoFit/>
          </a:bodyPr>
          <a:lstStyle/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00401040 &lt;_sum&gt;: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0:	55             	push   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1:	89 e5          	mov    %esp,%ebp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3:	8b 45 0c       	mov    0xc(%ebp),%eax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6:	03 45 08       	add    0x8(%ebp),%eax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9:	89 ec          	mov    %ebp,%esp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b:	5d             	pop    %ebp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c:	c3             	ret    </a:t>
            </a:r>
          </a:p>
          <a:p>
            <a:pPr algn="l">
              <a:lnSpc>
                <a:spcPct val="100000"/>
              </a:lnSpc>
              <a:tabLst>
                <a:tab pos="451521" algn="l"/>
                <a:tab pos="1471391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</a:t>
            </a: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d:	8d 76 00       	lea    0x0(%esi),%esi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8199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Object </a:t>
            </a:r>
            <a:r>
              <a:rPr lang="en-US" dirty="0"/>
              <a:t>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82000" cy="2249488"/>
          </a:xfrm>
        </p:spPr>
        <p:txBody>
          <a:bodyPr/>
          <a:lstStyle/>
          <a:p>
            <a:pPr marL="382498" indent="-382498" eaLnBrk="1" hangingPunct="1">
              <a:defRPr/>
            </a:pPr>
            <a:r>
              <a:rPr lang="en-US" dirty="0" smtClean="0"/>
              <a:t>Encoding &amp; Execution</a:t>
            </a:r>
            <a:endParaRPr lang="en-US" dirty="0"/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is it that “55” represents “push %ebp”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is it that “03 45 08” represents “add 0x8(%ebp), %eax”?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Note how the encodings are variable length</a:t>
            </a:r>
          </a:p>
          <a:p>
            <a:pPr marL="738237" lvl="1" indent="-243980" eaLnBrk="1" hangingPunct="1">
              <a:buFont typeface="Wingdings" charset="2"/>
              <a:buChar char="n"/>
              <a:defRPr/>
            </a:pPr>
            <a:r>
              <a:rPr lang="en-US" dirty="0" smtClean="0"/>
              <a:t>How does the CPU execute each instruction?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438400" y="1668463"/>
            <a:ext cx="533400" cy="48895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306" tIns="45306" rIns="45306" bIns="45306" anchor="ctr">
            <a:spAutoFit/>
          </a:bodyPr>
          <a:lstStyle/>
          <a:p>
            <a:pPr defTabSz="906660"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2498726"/>
            <a:ext cx="1371600" cy="48895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306" tIns="45306" rIns="45306" bIns="45306" anchor="ctr">
            <a:spAutoFit/>
          </a:bodyPr>
          <a:lstStyle/>
          <a:p>
            <a:pPr defTabSz="906660"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>
                <a:latin typeface="Helvetica" charset="0"/>
              </a:rPr>
              <a:t>Conditional Jumps: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jle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0xffff0a42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Where to jump next depends on results of condition codes of the previous instruction, which has still not </a:t>
            </a:r>
            <a:r>
              <a:rPr lang="en-US" dirty="0" smtClean="0">
                <a:latin typeface="Helvetica" charset="0"/>
                <a:ea typeface="ＭＳ Ｐゴシック" charset="0"/>
              </a:rPr>
              <a:t>even reached </a:t>
            </a:r>
            <a:r>
              <a:rPr lang="en-US" dirty="0">
                <a:latin typeface="Helvetica" charset="0"/>
                <a:ea typeface="ＭＳ Ｐゴシック" charset="0"/>
              </a:rPr>
              <a:t>the Execute </a:t>
            </a:r>
            <a:r>
              <a:rPr lang="en-US" dirty="0" smtClean="0">
                <a:latin typeface="Helvetica" charset="0"/>
                <a:ea typeface="ＭＳ Ｐゴシック" charset="0"/>
              </a:rPr>
              <a:t>stage where the condition codes are generated!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38295" lvl="1" indent="-242942" defTabSz="907095" eaLnBrk="1" hangingPunct="1">
              <a:defRPr/>
            </a:pPr>
            <a:r>
              <a:rPr lang="en-US" i="1" dirty="0" smtClean="0">
                <a:latin typeface="Helvetica" charset="0"/>
                <a:ea typeface="ＭＳ Ｐゴシック" charset="0"/>
              </a:rPr>
              <a:t>Branch prediction strategy</a:t>
            </a:r>
            <a:r>
              <a:rPr lang="en-US" dirty="0" smtClean="0">
                <a:latin typeface="Helvetica" charset="0"/>
                <a:ea typeface="ＭＳ Ｐゴシック" charset="0"/>
              </a:rPr>
              <a:t>: Predict </a:t>
            </a:r>
            <a:r>
              <a:rPr lang="en-US" dirty="0">
                <a:latin typeface="Helvetica" charset="0"/>
                <a:ea typeface="ＭＳ Ｐゴシック" charset="0"/>
              </a:rPr>
              <a:t>next PC to be </a:t>
            </a:r>
            <a:r>
              <a:rPr lang="en-US" dirty="0" smtClean="0">
                <a:latin typeface="Helvetica" charset="0"/>
                <a:ea typeface="ＭＳ Ｐゴシック" charset="0"/>
              </a:rPr>
              <a:t>the jump address/destination (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valC</a:t>
            </a:r>
            <a:r>
              <a:rPr lang="en-US" dirty="0" smtClean="0">
                <a:latin typeface="Helvetica" charset="0"/>
                <a:ea typeface="ＭＳ Ｐゴシック" charset="0"/>
              </a:rPr>
              <a:t>)</a:t>
            </a:r>
          </a:p>
          <a:p>
            <a:pPr marL="1137418" lvl="2" indent="-236636" defTabSz="907095" eaLnBrk="1" hangingPunct="1">
              <a:defRPr/>
            </a:pPr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So Y86 default is to always take the branch – </a:t>
            </a:r>
            <a:r>
              <a:rPr lang="en-US" i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always taken </a:t>
            </a:r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branch prediction </a:t>
            </a:r>
            <a:r>
              <a:rPr lang="en-US" dirty="0" smtClean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strategy</a:t>
            </a:r>
          </a:p>
          <a:p>
            <a:pPr marL="1137418" lvl="2" indent="-236636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Typically right 60% of </a:t>
            </a:r>
            <a:r>
              <a:rPr lang="en-US" dirty="0" smtClean="0">
                <a:latin typeface="Helvetica" charset="0"/>
                <a:ea typeface="ＭＳ Ｐゴシック" charset="0"/>
              </a:rPr>
              <a:t>time</a:t>
            </a:r>
            <a:endParaRPr lang="en-US" i="1" dirty="0" smtClean="0">
              <a:latin typeface="Helvetica" charset="0"/>
              <a:ea typeface="ＭＳ Ｐゴシック" charset="0"/>
            </a:endParaRPr>
          </a:p>
          <a:p>
            <a:pPr marL="738295" lvl="1" indent="-242942" defTabSz="9070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Begin </a:t>
            </a:r>
            <a:r>
              <a:rPr lang="en-US" i="1" dirty="0" smtClean="0">
                <a:latin typeface="Helvetica" charset="0"/>
                <a:ea typeface="ＭＳ Ｐゴシック" charset="0"/>
              </a:rPr>
              <a:t>speculative execution </a:t>
            </a:r>
            <a:r>
              <a:rPr lang="en-US" dirty="0" smtClean="0">
                <a:latin typeface="Helvetica" charset="0"/>
                <a:ea typeface="ＭＳ Ｐゴシック" charset="0"/>
              </a:rPr>
              <a:t>- Only correct if branch is taken</a:t>
            </a:r>
          </a:p>
          <a:p>
            <a:pPr marL="1137580" lvl="2" indent="-242942" defTabSz="907095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incorrect, must flush pipeline and discard speculative execution results</a:t>
            </a:r>
          </a:p>
        </p:txBody>
      </p:sp>
    </p:spTree>
    <p:extLst>
      <p:ext uri="{BB962C8B-B14F-4D97-AF65-F5344CB8AC3E}">
        <p14:creationId xmlns:p14="http://schemas.microsoft.com/office/powerpoint/2010/main" val="28569827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Our PC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3347" indent="-383347" defTabSz="907095" eaLnBrk="1" hangingPunct="1">
              <a:defRPr/>
            </a:pPr>
            <a:r>
              <a:rPr lang="en-US" dirty="0" smtClean="0">
                <a:latin typeface="Helvetica" charset="0"/>
              </a:rPr>
              <a:t>Return </a:t>
            </a:r>
            <a:r>
              <a:rPr lang="en-US" dirty="0">
                <a:latin typeface="Helvetica" charset="0"/>
              </a:rPr>
              <a:t>Instruction: </a:t>
            </a:r>
            <a:r>
              <a:rPr lang="en-US" b="0" dirty="0">
                <a:latin typeface="Courier" charset="0"/>
                <a:cs typeface="Courier" charset="0"/>
              </a:rPr>
              <a:t>ret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Where to jump next depends on popping the return address off the stack, which means pulling it from memory – an operation that occurs many stages in the future!</a:t>
            </a:r>
          </a:p>
          <a:p>
            <a:pPr marL="738295" lvl="1" indent="-242942" defTabSz="907095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Don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</a:rPr>
              <a:t>t try to predict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36" y="381749"/>
            <a:ext cx="3333618" cy="973353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Recovering from PC Misprediction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9" y="4116072"/>
            <a:ext cx="8636883" cy="2093026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Mispredicted Jump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Will see branch flag once instruction reaches memory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Can get fall-through PC from valP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Have to flush/ignore much of pipeline, fetch correct instruction and start to fill pipeline again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Return Instruction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Will get return PC when </a:t>
            </a:r>
            <a:r>
              <a:rPr lang="en-US">
                <a:latin typeface="Courier New" charset="0"/>
                <a:ea typeface="ＭＳ Ｐゴシック" charset="0"/>
              </a:rPr>
              <a:t>ret</a:t>
            </a:r>
            <a:r>
              <a:rPr lang="en-US">
                <a:latin typeface="Helvetica" charset="0"/>
                <a:ea typeface="ＭＳ Ｐゴシック" charset="0"/>
              </a:rPr>
              <a:t> reaches write-back stage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Pipeline goes mostly empty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30" y="152725"/>
            <a:ext cx="5053682" cy="414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310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5" y="972832"/>
            <a:ext cx="7554292" cy="5885168"/>
          </a:xfrm>
          <a:prstGeom prst="rect">
            <a:avLst/>
          </a:prstGeom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Pipeline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718122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4" y="680753"/>
            <a:ext cx="7540566" cy="5954627"/>
          </a:xfrm>
          <a:prstGeom prst="rect">
            <a:avLst/>
          </a:prstGeom>
        </p:spPr>
      </p:pic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78" y="43"/>
            <a:ext cx="8716369" cy="780909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 smtClean="0">
                <a:ea typeface="+mj-ea"/>
                <a:cs typeface="+mj-cs"/>
              </a:rPr>
              <a:t>Data Dependencies: No Nop</a:t>
            </a:r>
          </a:p>
        </p:txBody>
      </p:sp>
      <p:sp>
        <p:nvSpPr>
          <p:cNvPr id="53251" name="TextBox 154"/>
          <p:cNvSpPr txBox="1">
            <a:spLocks noChangeArrowheads="1"/>
          </p:cNvSpPr>
          <p:nvPr/>
        </p:nvSpPr>
        <p:spPr bwMode="auto">
          <a:xfrm>
            <a:off x="1519761" y="6177332"/>
            <a:ext cx="3192134" cy="29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0" tIns="45422" rIns="90870" bIns="4542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66"/>
                </a:solidFill>
              </a:rPr>
              <a:t>Assume all registers initialized to zero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19015" y="5552081"/>
            <a:ext cx="686754" cy="487087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592" tIns="45592" rIns="45592" bIns="45592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1842"/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81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7" y="776137"/>
            <a:ext cx="8368223" cy="6081863"/>
          </a:xfrm>
          <a:prstGeom prst="rect">
            <a:avLst/>
          </a:prstGeom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78" y="43"/>
            <a:ext cx="8716369" cy="780909"/>
          </a:xfrm>
        </p:spPr>
        <p:txBody>
          <a:bodyPr/>
          <a:lstStyle/>
          <a:p>
            <a:pPr defTabSz="907095" eaLnBrk="1" hangingPunct="1">
              <a:defRPr/>
            </a:pPr>
            <a:r>
              <a:rPr lang="en-US">
                <a:latin typeface="Helvetica" charset="0"/>
              </a:rPr>
              <a:t>Data Dependencies: 3 Nop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Helvetica" charset="0"/>
              </a:rPr>
              <a:t>s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9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Stalling an Instruction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3658024"/>
            <a:ext cx="8630524" cy="2703757"/>
          </a:xfrm>
        </p:spPr>
        <p:txBody>
          <a:bodyPr/>
          <a:lstStyle/>
          <a:p>
            <a:pPr marL="383425" indent="-383425" defTabSz="907281" eaLnBrk="1" hangingPunct="1">
              <a:defRPr/>
            </a:pPr>
            <a:r>
              <a:rPr lang="en-US" dirty="0" smtClean="0">
                <a:latin typeface="Helvetica" charset="0"/>
              </a:rPr>
              <a:t>CPU hardware recognizes a data dependency/hazard and stalls an instruction until results are ready</a:t>
            </a:r>
            <a:endParaRPr lang="en-US" dirty="0">
              <a:latin typeface="Helvetica" charset="0"/>
            </a:endParaRP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In our example, 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addq</a:t>
            </a:r>
            <a:r>
              <a:rPr lang="en-US" dirty="0" smtClean="0">
                <a:latin typeface="Helvetica" charset="0"/>
                <a:ea typeface="ＭＳ Ｐゴシック" charset="0"/>
              </a:rPr>
              <a:t> instruction depends on %</a:t>
            </a:r>
            <a:r>
              <a:rPr lang="en-US" dirty="0" err="1">
                <a:latin typeface="Helvetica" charset="0"/>
                <a:ea typeface="ＭＳ Ｐゴシック" charset="0"/>
              </a:rPr>
              <a:t>r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dx</a:t>
            </a:r>
            <a:r>
              <a:rPr lang="en-US" dirty="0" smtClean="0">
                <a:latin typeface="Helvetica" charset="0"/>
                <a:ea typeface="ＭＳ Ｐゴシック" charset="0"/>
              </a:rPr>
              <a:t> and %</a:t>
            </a:r>
            <a:r>
              <a:rPr lang="en-US" dirty="0" err="1">
                <a:latin typeface="Helvetica" charset="0"/>
                <a:ea typeface="ＭＳ Ｐゴシック" charset="0"/>
              </a:rPr>
              <a:t>r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ax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These are not set until the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Writeback</a:t>
            </a:r>
            <a:r>
              <a:rPr lang="en-US" dirty="0" smtClean="0">
                <a:latin typeface="Helvetica" charset="0"/>
                <a:ea typeface="ＭＳ Ｐゴシック" charset="0"/>
              </a:rPr>
              <a:t> stages of each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irmovq</a:t>
            </a:r>
            <a:r>
              <a:rPr lang="en-US" dirty="0" smtClean="0">
                <a:latin typeface="Helvetica" charset="0"/>
                <a:ea typeface="ＭＳ Ｐゴシック" charset="0"/>
              </a:rPr>
              <a:t> are done</a:t>
            </a:r>
          </a:p>
          <a:p>
            <a:pPr marL="738446" lvl="1" indent="-242992" defTabSz="90728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So stall 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addq</a:t>
            </a:r>
            <a:r>
              <a:rPr lang="en-US" dirty="0" smtClean="0">
                <a:latin typeface="Helvetica" charset="0"/>
                <a:ea typeface="ＭＳ Ｐゴシック" charset="0"/>
              </a:rPr>
              <a:t> instruction at the Decode stage, introducing bubbles or effectively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nops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3" y="909734"/>
            <a:ext cx="8387299" cy="26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56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Branch Misprediction Example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55" y="4962189"/>
            <a:ext cx="8306223" cy="148229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Should only execute first 7 instructions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530" y="1832193"/>
            <a:ext cx="8622576" cy="284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432" tIns="45432" rIns="45432" bIns="4543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0x000:    xorl %eax,%eax     # %eax always zero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0x002:    jne  t             # Not taken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0x007:    irmovl $1, %eax    # Fall through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0x00d: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0x00e: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0x00f: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0x010:   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0x011: t: </a:t>
            </a:r>
            <a:r>
              <a:rPr lang="en-US" sz="1800" i="1">
                <a:solidFill>
                  <a:srgbClr val="FF0000"/>
                </a:solidFill>
                <a:latin typeface="Courier New" charset="0"/>
              </a:rPr>
              <a:t>irmovl $3, %edx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   # Target (Should not execute)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0x017:    </a:t>
            </a:r>
            <a:r>
              <a:rPr lang="en-US" sz="1800" i="1">
                <a:solidFill>
                  <a:srgbClr val="FF0000"/>
                </a:solidFill>
                <a:latin typeface="Courier New" charset="0"/>
              </a:rPr>
              <a:t>irmovl $4, %ecx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0x01d:    irmovl $5, %edx    # Should not execute</a:t>
            </a:r>
          </a:p>
        </p:txBody>
      </p:sp>
    </p:spTree>
    <p:extLst>
      <p:ext uri="{BB962C8B-B14F-4D97-AF65-F5344CB8AC3E}">
        <p14:creationId xmlns:p14="http://schemas.microsoft.com/office/powerpoint/2010/main" val="3754148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38"/>
            <a:ext cx="8716368" cy="780909"/>
          </a:xfrm>
        </p:spPr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Branch Misprediction Trace</a:t>
            </a:r>
          </a:p>
        </p:txBody>
      </p:sp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51" y="839755"/>
            <a:ext cx="6471701" cy="59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305261" y="3359020"/>
            <a:ext cx="4578359" cy="267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96" tIns="44087" rIns="89796" bIns="44087"/>
          <a:lstStyle/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Incorrectly execute multiple instructions at branch target</a:t>
            </a:r>
          </a:p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CPU hardware realizes a mistake has occurred in branch prediction, and ignores the results of speculative execution, makes the correct jump and starts refilling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38520786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4"/>
          <p:cNvSpPr txBox="1">
            <a:spLocks noChangeArrowheads="1"/>
          </p:cNvSpPr>
          <p:nvPr/>
        </p:nvSpPr>
        <p:spPr bwMode="auto">
          <a:xfrm>
            <a:off x="228918" y="916097"/>
            <a:ext cx="8622576" cy="50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432" tIns="45432" rIns="45432" bIns="45432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0x000:    irmovl Stack,%esp  # Initialize stack pointer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0x006:    nop		    # Avoid hazard on %esp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0x007: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0x008: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0x009:    call p             # Procedure call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0x00e:    irmovl $5,%esi    # Return point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0x014:   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0x020: .pos 0x20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0x020: p: nop			# procedure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0x021: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0x022:    nop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0x023:    ret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 0x024:    irmovl $1,%eax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0x02a:    irmovl $2,%ecx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0x030:    irmovl $3,%edx  	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  0x036:    irmovl $4,%ebx  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0x100: .pos 0x100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Return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55" y="5954627"/>
            <a:ext cx="8306223" cy="489857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Require lots of nops to avoid data hazards</a:t>
            </a:r>
          </a:p>
        </p:txBody>
      </p:sp>
    </p:spTree>
    <p:extLst>
      <p:ext uri="{BB962C8B-B14F-4D97-AF65-F5344CB8AC3E}">
        <p14:creationId xmlns:p14="http://schemas.microsoft.com/office/powerpoint/2010/main" val="1262150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ChangeArrowheads="1"/>
          </p:cNvSpPr>
          <p:nvPr/>
        </p:nvSpPr>
        <p:spPr bwMode="auto">
          <a:xfrm>
            <a:off x="2351104" y="1511336"/>
            <a:ext cx="1679575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2351104" y="1511282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%r8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2351104" y="1739936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%r9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2351104" y="1968536"/>
            <a:ext cx="839788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%r10</a:t>
            </a:r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2351104" y="2198669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%r11</a:t>
            </a:r>
          </a:p>
        </p:txBody>
      </p:sp>
      <p:sp>
        <p:nvSpPr>
          <p:cNvPr id="53254" name="Rectangle 9"/>
          <p:cNvSpPr>
            <a:spLocks noChangeArrowheads="1"/>
          </p:cNvSpPr>
          <p:nvPr/>
        </p:nvSpPr>
        <p:spPr bwMode="auto">
          <a:xfrm>
            <a:off x="3190947" y="1511282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%r12</a:t>
            </a:r>
          </a:p>
        </p:txBody>
      </p:sp>
      <p:sp>
        <p:nvSpPr>
          <p:cNvPr id="53255" name="Rectangle 10"/>
          <p:cNvSpPr>
            <a:spLocks noChangeArrowheads="1"/>
          </p:cNvSpPr>
          <p:nvPr/>
        </p:nvSpPr>
        <p:spPr bwMode="auto">
          <a:xfrm>
            <a:off x="3190947" y="1739936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%r13</a:t>
            </a:r>
          </a:p>
        </p:txBody>
      </p:sp>
      <p:sp>
        <p:nvSpPr>
          <p:cNvPr id="53256" name="Rectangle 11"/>
          <p:cNvSpPr>
            <a:spLocks noChangeArrowheads="1"/>
          </p:cNvSpPr>
          <p:nvPr/>
        </p:nvSpPr>
        <p:spPr bwMode="auto">
          <a:xfrm>
            <a:off x="3190947" y="1968536"/>
            <a:ext cx="839787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%r14</a:t>
            </a:r>
          </a:p>
        </p:txBody>
      </p:sp>
      <p:sp>
        <p:nvSpPr>
          <p:cNvPr id="53257" name="Rectangle 12"/>
          <p:cNvSpPr>
            <a:spLocks noChangeArrowheads="1"/>
          </p:cNvSpPr>
          <p:nvPr/>
        </p:nvSpPr>
        <p:spPr bwMode="auto">
          <a:xfrm>
            <a:off x="3190947" y="2198669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Processor State</a:t>
            </a:r>
          </a:p>
        </p:txBody>
      </p:sp>
      <p:sp>
        <p:nvSpPr>
          <p:cNvPr id="21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2595617"/>
            <a:ext cx="8307387" cy="3849687"/>
          </a:xfrm>
        </p:spPr>
        <p:txBody>
          <a:bodyPr/>
          <a:lstStyle/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Program Registers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 smtClean="0">
                <a:latin typeface="Helvetica" charset="0"/>
                <a:ea typeface="ＭＳ Ｐゴシック" charset="0"/>
              </a:rPr>
              <a:t>15 similar to x86-64.  </a:t>
            </a:r>
            <a:r>
              <a:rPr lang="en-US" dirty="0">
                <a:latin typeface="Helvetica" charset="0"/>
                <a:ea typeface="ＭＳ Ｐゴシック" charset="0"/>
              </a:rPr>
              <a:t>Each </a:t>
            </a:r>
            <a:r>
              <a:rPr lang="en-US" dirty="0" smtClean="0">
                <a:latin typeface="Helvetica" charset="0"/>
                <a:ea typeface="ＭＳ Ｐゴシック" charset="0"/>
              </a:rPr>
              <a:t>64 bits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Condition Codes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Single-bit flags set by arithmetic or logical instructions</a:t>
            </a:r>
          </a:p>
          <a:p>
            <a:pPr lvl="3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OF: Overflow	ZF: Zero	</a:t>
            </a:r>
            <a:r>
              <a:rPr lang="en-US" dirty="0" err="1">
                <a:latin typeface="Helvetica" charset="0"/>
                <a:ea typeface="ＭＳ Ｐゴシック" charset="0"/>
              </a:rPr>
              <a:t>SF:Negative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Program Counter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Indicates address of instruction</a:t>
            </a:r>
          </a:p>
          <a:p>
            <a:pPr lvl="1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Memory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Byte-addressable storage array</a:t>
            </a:r>
          </a:p>
          <a:p>
            <a:pPr lvl="2" eaLnBrk="1" hangingPunct="1">
              <a:tabLst>
                <a:tab pos="3288529" algn="l"/>
                <a:tab pos="4594151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Words stored in little-endian byte order</a:t>
            </a:r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auto">
          <a:xfrm>
            <a:off x="2365375" y="916042"/>
            <a:ext cx="16795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Program registers</a:t>
            </a:r>
          </a:p>
        </p:txBody>
      </p:sp>
      <p:sp>
        <p:nvSpPr>
          <p:cNvPr id="53261" name="Rectangle 20"/>
          <p:cNvSpPr>
            <a:spLocks noChangeArrowheads="1"/>
          </p:cNvSpPr>
          <p:nvPr/>
        </p:nvSpPr>
        <p:spPr bwMode="auto">
          <a:xfrm>
            <a:off x="4045004" y="1068415"/>
            <a:ext cx="12969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Condition codes</a:t>
            </a:r>
          </a:p>
        </p:txBody>
      </p:sp>
      <p:sp>
        <p:nvSpPr>
          <p:cNvPr id="53262" name="Rectangle 21"/>
          <p:cNvSpPr>
            <a:spLocks noChangeArrowheads="1"/>
          </p:cNvSpPr>
          <p:nvPr/>
        </p:nvSpPr>
        <p:spPr bwMode="auto">
          <a:xfrm>
            <a:off x="4273550" y="2184454"/>
            <a:ext cx="838200" cy="228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63" name="Rectangle 22"/>
          <p:cNvSpPr>
            <a:spLocks noChangeArrowheads="1"/>
          </p:cNvSpPr>
          <p:nvPr/>
        </p:nvSpPr>
        <p:spPr bwMode="auto">
          <a:xfrm>
            <a:off x="4273550" y="1908175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53264" name="Rectangle 23"/>
          <p:cNvSpPr>
            <a:spLocks noChangeArrowheads="1"/>
          </p:cNvSpPr>
          <p:nvPr/>
        </p:nvSpPr>
        <p:spPr bwMode="auto">
          <a:xfrm>
            <a:off x="5341938" y="1497067"/>
            <a:ext cx="1677987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3265" name="Rectangle 24"/>
          <p:cNvSpPr>
            <a:spLocks noChangeArrowheads="1"/>
          </p:cNvSpPr>
          <p:nvPr/>
        </p:nvSpPr>
        <p:spPr bwMode="auto">
          <a:xfrm>
            <a:off x="5341938" y="1144642"/>
            <a:ext cx="1677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8" tIns="45382" rIns="90798" bIns="45382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solidFill>
                  <a:srgbClr val="000066"/>
                </a:solidFill>
              </a:rPr>
              <a:t>Memory</a:t>
            </a:r>
          </a:p>
        </p:txBody>
      </p:sp>
      <p:grpSp>
        <p:nvGrpSpPr>
          <p:cNvPr id="53266" name="Group 30"/>
          <p:cNvGrpSpPr>
            <a:grpSpLocks/>
          </p:cNvGrpSpPr>
          <p:nvPr/>
        </p:nvGrpSpPr>
        <p:grpSpPr bwMode="auto">
          <a:xfrm>
            <a:off x="4349749" y="1679581"/>
            <a:ext cx="685801" cy="228600"/>
            <a:chOff x="2736" y="1056"/>
            <a:chExt cx="432" cy="144"/>
          </a:xfrm>
        </p:grpSpPr>
        <p:sp>
          <p:nvSpPr>
            <p:cNvPr id="53267" name="Rectangle 26"/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OF</a:t>
              </a:r>
            </a:p>
          </p:txBody>
        </p:sp>
        <p:sp>
          <p:nvSpPr>
            <p:cNvPr id="53268" name="Rectangle 27"/>
            <p:cNvSpPr>
              <a:spLocks noChangeArrowheads="1"/>
            </p:cNvSpPr>
            <p:nvPr/>
          </p:nvSpPr>
          <p:spPr bwMode="auto">
            <a:xfrm>
              <a:off x="2880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ZF</a:t>
              </a:r>
            </a:p>
          </p:txBody>
        </p:sp>
        <p:sp>
          <p:nvSpPr>
            <p:cNvPr id="53269" name="Rectangle 28"/>
            <p:cNvSpPr>
              <a:spLocks noChangeArrowheads="1"/>
            </p:cNvSpPr>
            <p:nvPr/>
          </p:nvSpPr>
          <p:spPr bwMode="auto">
            <a:xfrm>
              <a:off x="3024" y="1056"/>
              <a:ext cx="14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66"/>
                  </a:solidFill>
                  <a:latin typeface="Courier New" charset="0"/>
                </a:rPr>
                <a:t>SF</a:t>
              </a:r>
            </a:p>
          </p:txBody>
        </p:sp>
        <p:sp>
          <p:nvSpPr>
            <p:cNvPr id="53270" name="Rectangle 29"/>
            <p:cNvSpPr>
              <a:spLocks noChangeArrowheads="1"/>
            </p:cNvSpPr>
            <p:nvPr/>
          </p:nvSpPr>
          <p:spPr bwMode="auto">
            <a:xfrm>
              <a:off x="2736" y="1056"/>
              <a:ext cx="432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76892" y="1506778"/>
            <a:ext cx="1679575" cy="915987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6841" y="1506778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rax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76841" y="1735324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rcx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76841" y="1963978"/>
            <a:ext cx="839788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76841" y="2194165"/>
            <a:ext cx="839788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516683" y="1506778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516683" y="1735324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516683" y="1963978"/>
            <a:ext cx="839787" cy="2301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516683" y="2194165"/>
            <a:ext cx="839787" cy="22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798" tIns="45382" rIns="90798" bIns="45382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38"/>
            <a:ext cx="8716368" cy="780909"/>
          </a:xfrm>
        </p:spPr>
        <p:txBody>
          <a:bodyPr/>
          <a:lstStyle/>
          <a:p>
            <a:pPr defTabSz="907281" eaLnBrk="1" hangingPunct="1">
              <a:defRPr/>
            </a:pPr>
            <a:r>
              <a:rPr lang="en-US" smtClean="0">
                <a:ea typeface="+mj-ea"/>
                <a:cs typeface="+mj-cs"/>
              </a:rPr>
              <a:t>Incorrect Return Example</a:t>
            </a:r>
          </a:p>
        </p:txBody>
      </p:sp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9" y="687110"/>
            <a:ext cx="6462163" cy="608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381567" y="2748290"/>
            <a:ext cx="4654665" cy="312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96" tIns="44087" rIns="89796" bIns="44087"/>
          <a:lstStyle/>
          <a:p>
            <a:pPr marL="733331" lvl="1" indent="-237583" algn="l" defTabSz="902804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66"/>
                </a:solidFill>
              </a:rPr>
              <a:t>Incorrectly execute 3 instructions following </a:t>
            </a:r>
            <a:r>
              <a:rPr lang="en-US" sz="2000">
                <a:solidFill>
                  <a:srgbClr val="000066"/>
                </a:solidFill>
                <a:latin typeface="Courier New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890647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7" y="5105334"/>
            <a:ext cx="1980776" cy="151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Chapter Mapping</a:t>
            </a:r>
          </a:p>
        </p:txBody>
      </p:sp>
      <p:sp>
        <p:nvSpPr>
          <p:cNvPr id="67587" name="Vertical Scroll 3"/>
          <p:cNvSpPr>
            <a:spLocks noChangeArrowheads="1"/>
          </p:cNvSpPr>
          <p:nvPr/>
        </p:nvSpPr>
        <p:spPr bwMode="auto">
          <a:xfrm>
            <a:off x="209491" y="1047523"/>
            <a:ext cx="1283139" cy="2487866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305224" y="1981699"/>
            <a:ext cx="1082592" cy="84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Source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67589" name="Straight Connector 5"/>
          <p:cNvCxnSpPr>
            <a:cxnSpLocks noChangeShapeType="1"/>
          </p:cNvCxnSpPr>
          <p:nvPr/>
        </p:nvCxnSpPr>
        <p:spPr bwMode="auto">
          <a:xfrm>
            <a:off x="457840" y="1370968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Straight Connector 6"/>
          <p:cNvCxnSpPr>
            <a:cxnSpLocks noChangeShapeType="1"/>
          </p:cNvCxnSpPr>
          <p:nvPr/>
        </p:nvCxnSpPr>
        <p:spPr bwMode="auto">
          <a:xfrm>
            <a:off x="457840" y="1523651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Connector 7"/>
          <p:cNvCxnSpPr>
            <a:cxnSpLocks noChangeShapeType="1"/>
          </p:cNvCxnSpPr>
          <p:nvPr/>
        </p:nvCxnSpPr>
        <p:spPr bwMode="auto">
          <a:xfrm>
            <a:off x="457840" y="1676329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Connector 8"/>
          <p:cNvCxnSpPr>
            <a:cxnSpLocks noChangeShapeType="1"/>
          </p:cNvCxnSpPr>
          <p:nvPr/>
        </p:nvCxnSpPr>
        <p:spPr bwMode="auto">
          <a:xfrm>
            <a:off x="457840" y="1829012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3" name="Straight Connector 9"/>
          <p:cNvCxnSpPr>
            <a:cxnSpLocks noChangeShapeType="1"/>
          </p:cNvCxnSpPr>
          <p:nvPr/>
        </p:nvCxnSpPr>
        <p:spPr bwMode="auto">
          <a:xfrm>
            <a:off x="457840" y="2894610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4" name="Straight Connector 10"/>
          <p:cNvCxnSpPr>
            <a:cxnSpLocks noChangeShapeType="1"/>
          </p:cNvCxnSpPr>
          <p:nvPr/>
        </p:nvCxnSpPr>
        <p:spPr bwMode="auto">
          <a:xfrm>
            <a:off x="457840" y="3045708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Straight Connector 11"/>
          <p:cNvCxnSpPr>
            <a:cxnSpLocks noChangeShapeType="1"/>
          </p:cNvCxnSpPr>
          <p:nvPr/>
        </p:nvCxnSpPr>
        <p:spPr bwMode="auto">
          <a:xfrm>
            <a:off x="457840" y="3198386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Straight Connector 12"/>
          <p:cNvCxnSpPr>
            <a:cxnSpLocks noChangeShapeType="1"/>
          </p:cNvCxnSpPr>
          <p:nvPr/>
        </p:nvCxnSpPr>
        <p:spPr bwMode="auto">
          <a:xfrm>
            <a:off x="457840" y="3351069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7" name="Right Arrow 13"/>
          <p:cNvSpPr>
            <a:spLocks noChangeArrowheads="1"/>
          </p:cNvSpPr>
          <p:nvPr/>
        </p:nvSpPr>
        <p:spPr bwMode="auto">
          <a:xfrm>
            <a:off x="1479538" y="2079224"/>
            <a:ext cx="637578" cy="526489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598" name="Right Arrow 16"/>
          <p:cNvSpPr>
            <a:spLocks noChangeArrowheads="1"/>
          </p:cNvSpPr>
          <p:nvPr/>
        </p:nvSpPr>
        <p:spPr bwMode="auto">
          <a:xfrm>
            <a:off x="3967255" y="2081951"/>
            <a:ext cx="593905" cy="511672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599" name="TextBox 18"/>
          <p:cNvSpPr txBox="1">
            <a:spLocks noChangeArrowheads="1"/>
          </p:cNvSpPr>
          <p:nvPr/>
        </p:nvSpPr>
        <p:spPr bwMode="auto">
          <a:xfrm>
            <a:off x="4544980" y="1981699"/>
            <a:ext cx="1287663" cy="84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Assembly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67600" name="Straight Connector 23"/>
          <p:cNvCxnSpPr>
            <a:cxnSpLocks noChangeShapeType="1"/>
          </p:cNvCxnSpPr>
          <p:nvPr/>
        </p:nvCxnSpPr>
        <p:spPr bwMode="auto">
          <a:xfrm>
            <a:off x="4800922" y="2894610"/>
            <a:ext cx="761471" cy="15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Straight Connector 24"/>
          <p:cNvCxnSpPr>
            <a:cxnSpLocks noChangeShapeType="1"/>
          </p:cNvCxnSpPr>
          <p:nvPr/>
        </p:nvCxnSpPr>
        <p:spPr bwMode="auto">
          <a:xfrm>
            <a:off x="4800922" y="3045708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Straight Connector 25"/>
          <p:cNvCxnSpPr>
            <a:cxnSpLocks noChangeShapeType="1"/>
          </p:cNvCxnSpPr>
          <p:nvPr/>
        </p:nvCxnSpPr>
        <p:spPr bwMode="auto">
          <a:xfrm>
            <a:off x="4800922" y="3198386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Straight Connector 26"/>
          <p:cNvCxnSpPr>
            <a:cxnSpLocks noChangeShapeType="1"/>
          </p:cNvCxnSpPr>
          <p:nvPr/>
        </p:nvCxnSpPr>
        <p:spPr bwMode="auto">
          <a:xfrm>
            <a:off x="4800922" y="3351069"/>
            <a:ext cx="761471" cy="159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4" name="Right Arrow 27"/>
          <p:cNvSpPr>
            <a:spLocks noChangeArrowheads="1"/>
          </p:cNvSpPr>
          <p:nvPr/>
        </p:nvSpPr>
        <p:spPr bwMode="auto">
          <a:xfrm>
            <a:off x="6022896" y="2079224"/>
            <a:ext cx="724952" cy="526489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05" name="Down Arrow 31"/>
          <p:cNvSpPr>
            <a:spLocks noChangeArrowheads="1"/>
          </p:cNvSpPr>
          <p:nvPr/>
        </p:nvSpPr>
        <p:spPr bwMode="auto">
          <a:xfrm>
            <a:off x="7299939" y="2916934"/>
            <a:ext cx="553218" cy="761719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06" name="TextBox 33"/>
          <p:cNvSpPr txBox="1">
            <a:spLocks noChangeArrowheads="1"/>
          </p:cNvSpPr>
          <p:nvPr/>
        </p:nvSpPr>
        <p:spPr bwMode="auto">
          <a:xfrm>
            <a:off x="6858000" y="4876305"/>
            <a:ext cx="1082592" cy="10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Binary</a:t>
            </a:r>
          </a:p>
          <a:p>
            <a:r>
              <a:rPr lang="en-US" sz="1800">
                <a:solidFill>
                  <a:srgbClr val="000066"/>
                </a:solidFill>
              </a:rPr>
              <a:t>code &amp; </a:t>
            </a:r>
          </a:p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67607" name="TextBox 42"/>
          <p:cNvSpPr txBox="1">
            <a:spLocks noChangeArrowheads="1"/>
          </p:cNvSpPr>
          <p:nvPr/>
        </p:nvSpPr>
        <p:spPr bwMode="auto">
          <a:xfrm>
            <a:off x="6781699" y="4149477"/>
            <a:ext cx="1211357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sp>
        <p:nvSpPr>
          <p:cNvPr id="67608" name="TextBox 43"/>
          <p:cNvSpPr txBox="1">
            <a:spLocks noChangeArrowheads="1"/>
          </p:cNvSpPr>
          <p:nvPr/>
        </p:nvSpPr>
        <p:spPr bwMode="auto">
          <a:xfrm>
            <a:off x="6781699" y="4378501"/>
            <a:ext cx="1211357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00001010</a:t>
            </a:r>
          </a:p>
        </p:txBody>
      </p:sp>
      <p:sp>
        <p:nvSpPr>
          <p:cNvPr id="67609" name="TextBox 44"/>
          <p:cNvSpPr txBox="1">
            <a:spLocks noChangeArrowheads="1"/>
          </p:cNvSpPr>
          <p:nvPr/>
        </p:nvSpPr>
        <p:spPr bwMode="auto">
          <a:xfrm>
            <a:off x="6794412" y="4607521"/>
            <a:ext cx="1185922" cy="34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01010111</a:t>
            </a:r>
          </a:p>
        </p:txBody>
      </p:sp>
      <p:sp>
        <p:nvSpPr>
          <p:cNvPr id="67610" name="TextBox 45"/>
          <p:cNvSpPr txBox="1">
            <a:spLocks noChangeArrowheads="1"/>
          </p:cNvSpPr>
          <p:nvPr/>
        </p:nvSpPr>
        <p:spPr bwMode="auto">
          <a:xfrm>
            <a:off x="4266776" y="5017860"/>
            <a:ext cx="1082592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67611" name="TextBox 46"/>
          <p:cNvSpPr txBox="1">
            <a:spLocks noChangeArrowheads="1"/>
          </p:cNvSpPr>
          <p:nvPr/>
        </p:nvSpPr>
        <p:spPr bwMode="auto">
          <a:xfrm>
            <a:off x="6807134" y="5902147"/>
            <a:ext cx="1160487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11101110</a:t>
            </a:r>
          </a:p>
        </p:txBody>
      </p:sp>
      <p:sp>
        <p:nvSpPr>
          <p:cNvPr id="67612" name="TextBox 47"/>
          <p:cNvSpPr txBox="1">
            <a:spLocks noChangeArrowheads="1"/>
          </p:cNvSpPr>
          <p:nvPr/>
        </p:nvSpPr>
        <p:spPr bwMode="auto">
          <a:xfrm>
            <a:off x="6800771" y="6131172"/>
            <a:ext cx="1173204" cy="34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00111011</a:t>
            </a:r>
          </a:p>
        </p:txBody>
      </p:sp>
      <p:sp>
        <p:nvSpPr>
          <p:cNvPr id="67613" name="TextBox 48"/>
          <p:cNvSpPr txBox="1">
            <a:spLocks noChangeArrowheads="1"/>
          </p:cNvSpPr>
          <p:nvPr/>
        </p:nvSpPr>
        <p:spPr bwMode="auto">
          <a:xfrm>
            <a:off x="6794412" y="6360196"/>
            <a:ext cx="1185922" cy="34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10000111</a:t>
            </a:r>
          </a:p>
        </p:txBody>
      </p:sp>
      <p:sp>
        <p:nvSpPr>
          <p:cNvPr id="67614" name="Left Arrow 50"/>
          <p:cNvSpPr>
            <a:spLocks noChangeArrowheads="1"/>
          </p:cNvSpPr>
          <p:nvPr/>
        </p:nvSpPr>
        <p:spPr bwMode="auto">
          <a:xfrm>
            <a:off x="5918150" y="5057714"/>
            <a:ext cx="648646" cy="494158"/>
          </a:xfrm>
          <a:prstGeom prst="left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15" name="Curved Right Arrow 51"/>
          <p:cNvSpPr>
            <a:spLocks noChangeArrowheads="1"/>
          </p:cNvSpPr>
          <p:nvPr/>
        </p:nvSpPr>
        <p:spPr bwMode="auto">
          <a:xfrm>
            <a:off x="2359126" y="5452118"/>
            <a:ext cx="1526120" cy="628084"/>
          </a:xfrm>
          <a:prstGeom prst="curvedRightArrow">
            <a:avLst>
              <a:gd name="adj1" fmla="val 25000"/>
              <a:gd name="adj2" fmla="val 50000"/>
              <a:gd name="adj3" fmla="val 24988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16" name="TextBox 52"/>
          <p:cNvSpPr txBox="1">
            <a:spLocks noChangeArrowheads="1"/>
          </p:cNvSpPr>
          <p:nvPr/>
        </p:nvSpPr>
        <p:spPr bwMode="auto">
          <a:xfrm>
            <a:off x="2438617" y="4725218"/>
            <a:ext cx="1211357" cy="34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pic>
        <p:nvPicPr>
          <p:cNvPr id="67617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6" y="4648877"/>
            <a:ext cx="1828164" cy="173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18" name="TextBox 54"/>
          <p:cNvSpPr txBox="1">
            <a:spLocks noChangeArrowheads="1"/>
          </p:cNvSpPr>
          <p:nvPr/>
        </p:nvSpPr>
        <p:spPr bwMode="auto">
          <a:xfrm>
            <a:off x="4724612" y="1178521"/>
            <a:ext cx="991978" cy="34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add a,b</a:t>
            </a:r>
          </a:p>
        </p:txBody>
      </p:sp>
      <p:sp>
        <p:nvSpPr>
          <p:cNvPr id="67619" name="TextBox 55"/>
          <p:cNvSpPr txBox="1">
            <a:spLocks noChangeArrowheads="1"/>
          </p:cNvSpPr>
          <p:nvPr/>
        </p:nvSpPr>
        <p:spPr bwMode="auto">
          <a:xfrm>
            <a:off x="4724612" y="1405958"/>
            <a:ext cx="991978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sub a,b</a:t>
            </a:r>
          </a:p>
        </p:txBody>
      </p:sp>
      <p:sp>
        <p:nvSpPr>
          <p:cNvPr id="67620" name="TextBox 56"/>
          <p:cNvSpPr txBox="1">
            <a:spLocks noChangeArrowheads="1"/>
          </p:cNvSpPr>
          <p:nvPr/>
        </p:nvSpPr>
        <p:spPr bwMode="auto">
          <a:xfrm>
            <a:off x="4614927" y="1634982"/>
            <a:ext cx="1211357" cy="3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move a…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495699" y="532800"/>
            <a:ext cx="1605605" cy="43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3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184" y="6096182"/>
            <a:ext cx="3349515" cy="4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Chapters 3, 4, 5 and 6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827072" y="1321661"/>
            <a:ext cx="1605605" cy="43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Chapter 7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338318" y="4572531"/>
            <a:ext cx="1605605" cy="4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9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8509" y="3734366"/>
            <a:ext cx="1602426" cy="4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5 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538400" y="3581683"/>
            <a:ext cx="1605605" cy="4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2</a:t>
            </a:r>
          </a:p>
        </p:txBody>
      </p:sp>
      <p:sp>
        <p:nvSpPr>
          <p:cNvPr id="67627" name="TextBox 15"/>
          <p:cNvSpPr txBox="1">
            <a:spLocks noChangeArrowheads="1"/>
          </p:cNvSpPr>
          <p:nvPr/>
        </p:nvSpPr>
        <p:spPr bwMode="auto">
          <a:xfrm>
            <a:off x="2130208" y="1978518"/>
            <a:ext cx="1748679" cy="84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66"/>
                </a:solidFill>
              </a:rPr>
              <a:t>Pre-processor</a:t>
            </a:r>
          </a:p>
          <a:p>
            <a:r>
              <a:rPr lang="en-US" sz="1800" dirty="0">
                <a:solidFill>
                  <a:srgbClr val="000066"/>
                </a:solidFill>
              </a:rPr>
              <a:t>&amp;</a:t>
            </a:r>
          </a:p>
          <a:p>
            <a:r>
              <a:rPr lang="en-US" sz="1800" dirty="0">
                <a:solidFill>
                  <a:srgbClr val="000066"/>
                </a:solidFill>
              </a:rPr>
              <a:t>Compiler</a:t>
            </a:r>
          </a:p>
        </p:txBody>
      </p:sp>
      <p:sp>
        <p:nvSpPr>
          <p:cNvPr id="67628" name="TextBox 29"/>
          <p:cNvSpPr txBox="1">
            <a:spLocks noChangeArrowheads="1"/>
          </p:cNvSpPr>
          <p:nvPr/>
        </p:nvSpPr>
        <p:spPr bwMode="auto">
          <a:xfrm>
            <a:off x="6937490" y="1902177"/>
            <a:ext cx="1365560" cy="84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43" tIns="45555" rIns="91143" bIns="4555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Assembler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Linker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286004" y="3352662"/>
            <a:ext cx="2112831" cy="1521409"/>
            <a:chOff x="2286369" y="2971800"/>
            <a:chExt cx="2112298" cy="1521576"/>
          </a:xfrm>
        </p:grpSpPr>
        <p:sp>
          <p:nvSpPr>
            <p:cNvPr id="67635" name="Left-Right Arrow 51"/>
            <p:cNvSpPr>
              <a:spLocks noChangeArrowheads="1"/>
            </p:cNvSpPr>
            <p:nvPr/>
          </p:nvSpPr>
          <p:spPr bwMode="auto">
            <a:xfrm rot="1993966">
              <a:off x="3530050" y="4064759"/>
              <a:ext cx="868617" cy="428617"/>
            </a:xfrm>
            <a:prstGeom prst="leftRightArrow">
              <a:avLst>
                <a:gd name="adj1" fmla="val 50000"/>
                <a:gd name="adj2" fmla="val 49999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67636" name="TextBox 29"/>
            <p:cNvSpPr txBox="1">
              <a:spLocks noChangeArrowheads="1"/>
            </p:cNvSpPr>
            <p:nvPr/>
          </p:nvSpPr>
          <p:spPr bwMode="auto">
            <a:xfrm>
              <a:off x="2512067" y="3429828"/>
              <a:ext cx="127480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Operating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System</a:t>
              </a:r>
            </a:p>
          </p:txBody>
        </p:sp>
        <p:sp>
          <p:nvSpPr>
            <p:cNvPr id="67637" name="TextBox 53"/>
            <p:cNvSpPr txBox="1">
              <a:spLocks noChangeArrowheads="1"/>
            </p:cNvSpPr>
            <p:nvPr/>
          </p:nvSpPr>
          <p:spPr bwMode="auto">
            <a:xfrm>
              <a:off x="2286369" y="2971800"/>
              <a:ext cx="1604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Chapter 8</a:t>
              </a:r>
            </a:p>
          </p:txBody>
        </p:sp>
      </p:grpSp>
      <p:sp>
        <p:nvSpPr>
          <p:cNvPr id="67630" name="Vertical Scroll 3"/>
          <p:cNvSpPr>
            <a:spLocks noChangeArrowheads="1"/>
          </p:cNvSpPr>
          <p:nvPr/>
        </p:nvSpPr>
        <p:spPr bwMode="auto">
          <a:xfrm>
            <a:off x="4495693" y="995147"/>
            <a:ext cx="1448643" cy="2540242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31" name="Vertical Scroll 3"/>
          <p:cNvSpPr>
            <a:spLocks noChangeArrowheads="1"/>
          </p:cNvSpPr>
          <p:nvPr/>
        </p:nvSpPr>
        <p:spPr bwMode="auto">
          <a:xfrm>
            <a:off x="6520440" y="3941304"/>
            <a:ext cx="1741401" cy="2802123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555" tIns="45555" rIns="45555" bIns="45555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7632" name="Rounded Rectangle 28"/>
          <p:cNvSpPr>
            <a:spLocks noChangeArrowheads="1"/>
          </p:cNvSpPr>
          <p:nvPr/>
        </p:nvSpPr>
        <p:spPr bwMode="auto">
          <a:xfrm>
            <a:off x="6913237" y="1872447"/>
            <a:ext cx="1453351" cy="89039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73" tIns="45773" rIns="45773" bIns="45773" anchor="ctr">
            <a:spAutoFit/>
          </a:bodyPr>
          <a:lstStyle/>
          <a:p>
            <a:endParaRPr lang="en-US"/>
          </a:p>
        </p:txBody>
      </p:sp>
      <p:sp>
        <p:nvSpPr>
          <p:cNvPr id="67633" name="Rounded Rectangle 14"/>
          <p:cNvSpPr>
            <a:spLocks noChangeArrowheads="1"/>
          </p:cNvSpPr>
          <p:nvPr/>
        </p:nvSpPr>
        <p:spPr bwMode="auto">
          <a:xfrm>
            <a:off x="2206513" y="1980721"/>
            <a:ext cx="1629809" cy="80830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73" tIns="45773" rIns="45773" bIns="45773" anchor="ctr">
            <a:spAutoFit/>
          </a:bodyPr>
          <a:lstStyle/>
          <a:p>
            <a:endParaRPr lang="en-US"/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2588044" y="3635995"/>
            <a:ext cx="1144590" cy="883813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73" tIns="45773" rIns="45773" bIns="45773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 defTabSz="905088">
              <a:defRPr/>
            </a:pPr>
            <a:r>
              <a:rPr lang="en-US" dirty="0" smtClean="0"/>
              <a:t>Supplementary Slides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144588"/>
            <a:ext cx="4899025" cy="5300662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Assembly Language View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Processor state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Registers, memory, …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Instructions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 err="1">
                <a:latin typeface="Courier New" pitchFamily="-1" charset="0"/>
              </a:rPr>
              <a:t>addl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movl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leal</a:t>
            </a:r>
            <a:r>
              <a:rPr lang="en-US" dirty="0"/>
              <a:t>, …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How instructions are encoded as bytes</a:t>
            </a:r>
          </a:p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Layer of Abstraction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Above: how to program machine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Processor executes instructions in a sequence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Below: what needs to be built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Use variety of tricks to make it run fast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E.g., execute multiple instructions simultaneously</a:t>
            </a:r>
          </a:p>
        </p:txBody>
      </p:sp>
      <p:grpSp>
        <p:nvGrpSpPr>
          <p:cNvPr id="107523" name="Group 12"/>
          <p:cNvGrpSpPr>
            <a:grpSpLocks/>
          </p:cNvGrpSpPr>
          <p:nvPr/>
        </p:nvGrpSpPr>
        <p:grpSpPr bwMode="auto">
          <a:xfrm>
            <a:off x="5494392" y="1527213"/>
            <a:ext cx="2746375" cy="4176713"/>
            <a:chOff x="2160" y="864"/>
            <a:chExt cx="1728" cy="2626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107525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Compiler</a:t>
              </a:r>
            </a:p>
          </p:txBody>
        </p:sp>
        <p:sp>
          <p:nvSpPr>
            <p:cNvPr id="107526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OS</a:t>
              </a:r>
            </a:p>
          </p:txBody>
        </p:sp>
        <p:sp>
          <p:nvSpPr>
            <p:cNvPr id="107527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CPU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Design</a:t>
              </a:r>
            </a:p>
          </p:txBody>
        </p:sp>
        <p:sp>
          <p:nvSpPr>
            <p:cNvPr id="107528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Circuit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Design</a:t>
              </a:r>
            </a:p>
          </p:txBody>
        </p:sp>
        <p:sp>
          <p:nvSpPr>
            <p:cNvPr id="107529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Chip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Layout</a:t>
              </a:r>
            </a:p>
          </p:txBody>
        </p:sp>
        <p:sp>
          <p:nvSpPr>
            <p:cNvPr id="107530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r>
                <a:rPr lang="en-US" sz="1800">
                  <a:solidFill>
                    <a:srgbClr val="000066"/>
                  </a:solidFill>
                </a:rPr>
                <a:t>Application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67" y="1220788"/>
            <a:ext cx="4975225" cy="2589212"/>
          </a:xfrm>
        </p:spPr>
        <p:txBody>
          <a:bodyPr/>
          <a:lstStyle/>
          <a:p>
            <a:pPr marL="382420" indent="-382420">
              <a:defRPr/>
            </a:pPr>
            <a:r>
              <a:rPr lang="en-US" dirty="0"/>
              <a:t>Combinational Logic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Compute Boolean functions of inputs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Continuously respond to input changes</a:t>
            </a:r>
          </a:p>
          <a:p>
            <a:pPr marL="738086" lvl="1" indent="-243930">
              <a:buFont typeface="Wingdings" pitchFamily="-1" charset="2"/>
              <a:buChar char="n"/>
              <a:defRPr/>
            </a:pPr>
            <a:r>
              <a:rPr lang="en-US" dirty="0"/>
              <a:t>Operate on data and implement </a:t>
            </a:r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8435" name="Group 25"/>
          <p:cNvGrpSpPr>
            <a:grpSpLocks/>
          </p:cNvGrpSpPr>
          <p:nvPr/>
        </p:nvGrpSpPr>
        <p:grpSpPr bwMode="auto">
          <a:xfrm>
            <a:off x="4654566" y="4351338"/>
            <a:ext cx="2825750" cy="1603375"/>
            <a:chOff x="2163" y="624"/>
            <a:chExt cx="1777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sz="1400" b="0" dirty="0">
                  <a:solidFill>
                    <a:srgbClr val="000066"/>
                  </a:solidFill>
                  <a:latin typeface="Helvetica" pitchFamily="-1" charset="0"/>
                  <a:ea typeface="ＭＳ Ｐゴシック" pitchFamily="-1" charset="-128"/>
                  <a:cs typeface="ＭＳ Ｐゴシック" pitchFamily="-1" charset="-128"/>
                </a:rPr>
                <a:t>Register</a:t>
              </a:r>
            </a:p>
            <a:p>
              <a:pPr eaLnBrk="1" hangingPunct="1">
                <a:lnSpc>
                  <a:spcPct val="100000"/>
                </a:lnSpc>
                <a:defRPr/>
              </a:pPr>
              <a:r>
                <a:rPr lang="en-US" sz="1400" b="0" dirty="0">
                  <a:solidFill>
                    <a:srgbClr val="000066"/>
                  </a:solidFill>
                  <a:latin typeface="Helvetica" pitchFamily="-1" charset="0"/>
                  <a:ea typeface="ＭＳ Ｐゴシック" pitchFamily="-1" charset="-128"/>
                  <a:cs typeface="ＭＳ Ｐゴシック" pitchFamily="-1" charset="-128"/>
                </a:rPr>
                <a:t>file</a:t>
              </a:r>
            </a:p>
          </p:txBody>
        </p:sp>
        <p:sp>
          <p:nvSpPr>
            <p:cNvPr id="109603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09604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09605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109606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dstW</a:t>
              </a:r>
            </a:p>
          </p:txBody>
        </p:sp>
        <p:sp>
          <p:nvSpPr>
            <p:cNvPr id="109607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109608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9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2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3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4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109615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109616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109617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>
                  <a:solidFill>
                    <a:srgbClr val="000066"/>
                  </a:solidFill>
                </a:rPr>
                <a:t>valW</a:t>
              </a:r>
            </a:p>
          </p:txBody>
        </p:sp>
        <p:sp>
          <p:nvSpPr>
            <p:cNvPr id="109618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9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>
                  <a:solidFill>
                    <a:srgbClr val="000066"/>
                  </a:solidFill>
                </a:rPr>
                <a:t>Clock</a:t>
              </a:r>
            </a:p>
          </p:txBody>
        </p:sp>
      </p:grpSp>
      <p:grpSp>
        <p:nvGrpSpPr>
          <p:cNvPr id="109572" name="Group 55"/>
          <p:cNvGrpSpPr>
            <a:grpSpLocks/>
          </p:cNvGrpSpPr>
          <p:nvPr/>
        </p:nvGrpSpPr>
        <p:grpSpPr bwMode="auto">
          <a:xfrm>
            <a:off x="4578404" y="763588"/>
            <a:ext cx="1687513" cy="1755775"/>
            <a:chOff x="1434" y="2352"/>
            <a:chExt cx="1062" cy="1104"/>
          </a:xfrm>
        </p:grpSpPr>
        <p:sp>
          <p:nvSpPr>
            <p:cNvPr id="109592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3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109600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01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109594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5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fun</a:t>
              </a:r>
            </a:p>
          </p:txBody>
        </p:sp>
        <p:sp>
          <p:nvSpPr>
            <p:cNvPr id="109596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7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8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09599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109573" name="Group 57"/>
          <p:cNvGrpSpPr>
            <a:grpSpLocks/>
          </p:cNvGrpSpPr>
          <p:nvPr/>
        </p:nvGrpSpPr>
        <p:grpSpPr bwMode="auto">
          <a:xfrm>
            <a:off x="6103992" y="2214617"/>
            <a:ext cx="1374775" cy="1130300"/>
            <a:chOff x="2304" y="2928"/>
            <a:chExt cx="864" cy="711"/>
          </a:xfrm>
        </p:grpSpPr>
        <p:sp>
          <p:nvSpPr>
            <p:cNvPr id="109586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109588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09589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09590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91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9574" name="Group 66"/>
          <p:cNvGrpSpPr>
            <a:grpSpLocks/>
          </p:cNvGrpSpPr>
          <p:nvPr/>
        </p:nvGrpSpPr>
        <p:grpSpPr bwMode="auto">
          <a:xfrm>
            <a:off x="7172325" y="992242"/>
            <a:ext cx="1373188" cy="1068387"/>
            <a:chOff x="1920" y="3168"/>
            <a:chExt cx="864" cy="672"/>
          </a:xfrm>
        </p:grpSpPr>
        <p:sp>
          <p:nvSpPr>
            <p:cNvPr id="109582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3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109584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85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9" name="Group 68"/>
          <p:cNvGrpSpPr>
            <a:grpSpLocks/>
          </p:cNvGrpSpPr>
          <p:nvPr/>
        </p:nvGrpSpPr>
        <p:grpSpPr bwMode="auto">
          <a:xfrm>
            <a:off x="7631167" y="4427557"/>
            <a:ext cx="992187" cy="1855787"/>
            <a:chOff x="2928" y="2784"/>
            <a:chExt cx="624" cy="1167"/>
          </a:xfrm>
        </p:grpSpPr>
        <p:sp>
          <p:nvSpPr>
            <p:cNvPr id="109577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>
                <a:solidFill>
                  <a:srgbClr val="000066"/>
                </a:solidFill>
              </a:endParaRPr>
            </a:p>
          </p:txBody>
        </p:sp>
        <p:sp>
          <p:nvSpPr>
            <p:cNvPr id="109579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09580" name="Text Box 45"/>
            <p:cNvSpPr txBox="1">
              <a:spLocks noChangeArrowheads="1"/>
            </p:cNvSpPr>
            <p:nvPr/>
          </p:nvSpPr>
          <p:spPr bwMode="auto">
            <a:xfrm>
              <a:off x="2974" y="3733"/>
              <a:ext cx="45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Clock</a:t>
              </a:r>
            </a:p>
          </p:txBody>
        </p:sp>
        <p:sp>
          <p:nvSpPr>
            <p:cNvPr id="109581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69"/>
          <p:cNvSpPr txBox="1">
            <a:spLocks noChangeArrowheads="1"/>
          </p:cNvSpPr>
          <p:nvPr/>
        </p:nvSpPr>
        <p:spPr bwMode="auto">
          <a:xfrm>
            <a:off x="298504" y="3810000"/>
            <a:ext cx="49752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686" tIns="44038" rIns="89686" bIns="44038"/>
          <a:lstStyle>
            <a:lvl1pPr marL="384175" indent="-384175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4447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36538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5970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463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3349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59771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16193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2615" indent="-22821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82420" indent="-382420">
              <a:buClr>
                <a:srgbClr val="660033"/>
              </a:buClr>
              <a:defRPr/>
            </a:pPr>
            <a:endParaRPr lang="en-US" dirty="0" smtClean="0">
              <a:solidFill>
                <a:srgbClr val="003300"/>
              </a:solidFill>
              <a:latin typeface="Helvetica"/>
            </a:endParaRPr>
          </a:p>
          <a:p>
            <a:pPr marL="382420" indent="-382420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  <a:latin typeface="Helvetica"/>
              </a:rPr>
              <a:t>Storage Elements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Store bits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Addressable memories</a:t>
            </a:r>
          </a:p>
          <a:p>
            <a:pPr marL="738086" lvl="1" indent="-243930">
              <a:buClr>
                <a:srgbClr val="660033"/>
              </a:buClr>
              <a:buFont typeface="Wingdings" pitchFamily="-1" charset="2"/>
              <a:buChar char="n"/>
              <a:defRPr/>
            </a:pPr>
            <a:r>
              <a:rPr lang="en-US" dirty="0" smtClean="0">
                <a:solidFill>
                  <a:srgbClr val="000066"/>
                </a:solidFill>
                <a:latin typeface="Helvetica"/>
              </a:rPr>
              <a:t>Non-addressable registers</a:t>
            </a:r>
          </a:p>
          <a:p>
            <a:pPr marL="1136240" lvl="2" indent="-236062">
              <a:buFont typeface="Wingdings" pitchFamily="-1" charset="2"/>
              <a:buChar char="l"/>
              <a:defRPr/>
            </a:pPr>
            <a:r>
              <a:rPr lang="en-US" sz="1800" dirty="0">
                <a:solidFill>
                  <a:srgbClr val="000099"/>
                </a:solidFill>
                <a:latin typeface="Helvetica"/>
              </a:rPr>
              <a:t>Loaded only as clock rises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 dirty="0">
                <a:ea typeface="+mj-ea"/>
                <a:cs typeface="+mj-cs"/>
              </a:rPr>
              <a:t>Move Instruction </a:t>
            </a:r>
            <a:r>
              <a:rPr lang="en-US" dirty="0" smtClean="0">
                <a:ea typeface="+mj-ea"/>
                <a:cs typeface="+mj-cs"/>
              </a:rPr>
              <a:t>Examples (32-bit)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54" y="1451029"/>
            <a:ext cx="8318500" cy="363538"/>
            <a:chOff x="381000" y="1450975"/>
            <a:chExt cx="8318500" cy="363538"/>
          </a:xfrm>
        </p:grpSpPr>
        <p:sp>
          <p:nvSpPr>
            <p:cNvPr id="60447" name="Rectangle 53"/>
            <p:cNvSpPr>
              <a:spLocks noChangeArrowheads="1"/>
            </p:cNvSpPr>
            <p:nvPr/>
          </p:nvSpPr>
          <p:spPr bwMode="auto">
            <a:xfrm>
              <a:off x="6384925" y="1468438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8" name="Rectangle 5"/>
            <p:cNvSpPr>
              <a:spLocks noChangeArrowheads="1"/>
            </p:cNvSpPr>
            <p:nvPr/>
          </p:nvSpPr>
          <p:spPr bwMode="auto">
            <a:xfrm>
              <a:off x="3433763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irmovl $0xabcd, %edx 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9" name="Rectangle 16"/>
            <p:cNvSpPr>
              <a:spLocks noChangeArrowheads="1"/>
            </p:cNvSpPr>
            <p:nvPr/>
          </p:nvSpPr>
          <p:spPr bwMode="auto">
            <a:xfrm>
              <a:off x="381000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$0xabcd, %edx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50" name="Rectangle 18"/>
            <p:cNvSpPr>
              <a:spLocks noChangeArrowheads="1"/>
            </p:cNvSpPr>
            <p:nvPr/>
          </p:nvSpPr>
          <p:spPr bwMode="auto">
            <a:xfrm>
              <a:off x="6486525" y="1450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30 82 cd ab 00 00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sp>
        <p:nvSpPr>
          <p:cNvPr id="60419" name="Text Box 20"/>
          <p:cNvSpPr txBox="1">
            <a:spLocks noChangeArrowheads="1"/>
          </p:cNvSpPr>
          <p:nvPr/>
        </p:nvSpPr>
        <p:spPr bwMode="auto">
          <a:xfrm>
            <a:off x="457208" y="1068388"/>
            <a:ext cx="581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IA32</a:t>
            </a:r>
          </a:p>
        </p:txBody>
      </p:sp>
      <p:sp>
        <p:nvSpPr>
          <p:cNvPr id="60420" name="Text Box 21"/>
          <p:cNvSpPr txBox="1">
            <a:spLocks noChangeArrowheads="1"/>
          </p:cNvSpPr>
          <p:nvPr/>
        </p:nvSpPr>
        <p:spPr bwMode="auto">
          <a:xfrm>
            <a:off x="3513138" y="1068388"/>
            <a:ext cx="5032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Y86</a:t>
            </a:r>
          </a:p>
        </p:txBody>
      </p:sp>
      <p:sp>
        <p:nvSpPr>
          <p:cNvPr id="60421" name="Text Box 22"/>
          <p:cNvSpPr txBox="1">
            <a:spLocks noChangeArrowheads="1"/>
          </p:cNvSpPr>
          <p:nvPr/>
        </p:nvSpPr>
        <p:spPr bwMode="auto">
          <a:xfrm>
            <a:off x="6527853" y="1068388"/>
            <a:ext cx="114300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382" tIns="45382" rIns="45382" bIns="4538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3300"/>
                </a:solidFill>
              </a:rPr>
              <a:t>Encoding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54" y="1831975"/>
            <a:ext cx="8318500" cy="363538"/>
            <a:chOff x="381000" y="1831975"/>
            <a:chExt cx="8318500" cy="363538"/>
          </a:xfrm>
        </p:grpSpPr>
        <p:sp>
          <p:nvSpPr>
            <p:cNvPr id="60443" name="Rectangle 54"/>
            <p:cNvSpPr>
              <a:spLocks noChangeArrowheads="1"/>
            </p:cNvSpPr>
            <p:nvPr/>
          </p:nvSpPr>
          <p:spPr bwMode="auto">
            <a:xfrm>
              <a:off x="6384925" y="1849438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4" name="Rectangle 23"/>
            <p:cNvSpPr>
              <a:spLocks noChangeArrowheads="1"/>
            </p:cNvSpPr>
            <p:nvPr/>
          </p:nvSpPr>
          <p:spPr bwMode="auto">
            <a:xfrm>
              <a:off x="3433763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rrmovl %esp, %ebx 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5" name="Rectangle 24"/>
            <p:cNvSpPr>
              <a:spLocks noChangeArrowheads="1"/>
            </p:cNvSpPr>
            <p:nvPr/>
          </p:nvSpPr>
          <p:spPr bwMode="auto">
            <a:xfrm>
              <a:off x="381000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%esp, %ebx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6" name="Rectangle 25"/>
            <p:cNvSpPr>
              <a:spLocks noChangeArrowheads="1"/>
            </p:cNvSpPr>
            <p:nvPr/>
          </p:nvSpPr>
          <p:spPr bwMode="auto">
            <a:xfrm>
              <a:off x="6486525" y="1831975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20 43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54" y="2214563"/>
            <a:ext cx="8318500" cy="363537"/>
            <a:chOff x="381000" y="2214563"/>
            <a:chExt cx="8318500" cy="363537"/>
          </a:xfrm>
        </p:grpSpPr>
        <p:sp>
          <p:nvSpPr>
            <p:cNvPr id="60439" name="Rectangle 55"/>
            <p:cNvSpPr>
              <a:spLocks noChangeArrowheads="1"/>
            </p:cNvSpPr>
            <p:nvPr/>
          </p:nvSpPr>
          <p:spPr bwMode="auto">
            <a:xfrm>
              <a:off x="6384925" y="2232025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40" name="Rectangle 26"/>
            <p:cNvSpPr>
              <a:spLocks noChangeArrowheads="1"/>
            </p:cNvSpPr>
            <p:nvPr/>
          </p:nvSpPr>
          <p:spPr bwMode="auto">
            <a:xfrm>
              <a:off x="3433763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mrmovl -12(%ebp),%ecx</a:t>
              </a:r>
            </a:p>
          </p:txBody>
        </p:sp>
        <p:sp>
          <p:nvSpPr>
            <p:cNvPr id="60441" name="Rectangle 27"/>
            <p:cNvSpPr>
              <a:spLocks noChangeArrowheads="1"/>
            </p:cNvSpPr>
            <p:nvPr/>
          </p:nvSpPr>
          <p:spPr bwMode="auto">
            <a:xfrm>
              <a:off x="381000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-12(%ebp),%ecx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42" name="Rectangle 28"/>
            <p:cNvSpPr>
              <a:spLocks noChangeArrowheads="1"/>
            </p:cNvSpPr>
            <p:nvPr/>
          </p:nvSpPr>
          <p:spPr bwMode="auto">
            <a:xfrm>
              <a:off x="6486525" y="2214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50 15 f4 ff ff ff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54" y="3283004"/>
            <a:ext cx="6181725" cy="1127125"/>
            <a:chOff x="228600" y="3282950"/>
            <a:chExt cx="6181725" cy="1127125"/>
          </a:xfrm>
        </p:grpSpPr>
        <p:sp>
          <p:nvSpPr>
            <p:cNvPr id="60430" name="Rectangle 58"/>
            <p:cNvSpPr>
              <a:spLocks noChangeArrowheads="1"/>
            </p:cNvSpPr>
            <p:nvPr/>
          </p:nvSpPr>
          <p:spPr bwMode="auto">
            <a:xfrm>
              <a:off x="228600" y="3681413"/>
              <a:ext cx="6181725" cy="3476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1" name="Rectangle 59"/>
            <p:cNvSpPr>
              <a:spLocks noChangeArrowheads="1"/>
            </p:cNvSpPr>
            <p:nvPr/>
          </p:nvSpPr>
          <p:spPr bwMode="auto">
            <a:xfrm>
              <a:off x="228600" y="4064000"/>
              <a:ext cx="6181725" cy="3460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2" name="Rectangle 57"/>
            <p:cNvSpPr>
              <a:spLocks noChangeArrowheads="1"/>
            </p:cNvSpPr>
            <p:nvPr/>
          </p:nvSpPr>
          <p:spPr bwMode="auto">
            <a:xfrm>
              <a:off x="228600" y="3300413"/>
              <a:ext cx="6181725" cy="3460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33" name="Rectangle 32"/>
            <p:cNvSpPr>
              <a:spLocks noChangeArrowheads="1"/>
            </p:cNvSpPr>
            <p:nvPr/>
          </p:nvSpPr>
          <p:spPr bwMode="auto">
            <a:xfrm>
              <a:off x="3433763" y="3282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4" name="Rectangle 33"/>
            <p:cNvSpPr>
              <a:spLocks noChangeArrowheads="1"/>
            </p:cNvSpPr>
            <p:nvPr/>
          </p:nvSpPr>
          <p:spPr bwMode="auto">
            <a:xfrm>
              <a:off x="381000" y="3282950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$0xabcd, (%eax)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5" name="Rectangle 35"/>
            <p:cNvSpPr>
              <a:spLocks noChangeArrowheads="1"/>
            </p:cNvSpPr>
            <p:nvPr/>
          </p:nvSpPr>
          <p:spPr bwMode="auto">
            <a:xfrm>
              <a:off x="3433763" y="3663950"/>
              <a:ext cx="22129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</a:p>
          </p:txBody>
        </p:sp>
        <p:sp>
          <p:nvSpPr>
            <p:cNvPr id="60436" name="Rectangle 36"/>
            <p:cNvSpPr>
              <a:spLocks noChangeArrowheads="1"/>
            </p:cNvSpPr>
            <p:nvPr/>
          </p:nvSpPr>
          <p:spPr bwMode="auto">
            <a:xfrm>
              <a:off x="381000" y="3663950"/>
              <a:ext cx="22129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%eax, 12(%eax,%edx)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37" name="Rectangle 38"/>
            <p:cNvSpPr>
              <a:spLocks noChangeArrowheads="1"/>
            </p:cNvSpPr>
            <p:nvPr/>
          </p:nvSpPr>
          <p:spPr bwMode="auto">
            <a:xfrm>
              <a:off x="3433763" y="404653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	</a:t>
              </a:r>
              <a:r>
                <a:rPr lang="en-US" sz="1600">
                  <a:solidFill>
                    <a:srgbClr val="000099"/>
                  </a:solidFill>
                  <a:cs typeface="Courier New" charset="0"/>
                </a:rPr>
                <a:t>—</a:t>
              </a:r>
            </a:p>
          </p:txBody>
        </p:sp>
        <p:sp>
          <p:nvSpPr>
            <p:cNvPr id="60438" name="Rectangle 39"/>
            <p:cNvSpPr>
              <a:spLocks noChangeArrowheads="1"/>
            </p:cNvSpPr>
            <p:nvPr/>
          </p:nvSpPr>
          <p:spPr bwMode="auto">
            <a:xfrm>
              <a:off x="381000" y="4046538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(%ebp,%eax,4),%ecx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54" y="2595617"/>
            <a:ext cx="8318500" cy="363537"/>
            <a:chOff x="381000" y="2595563"/>
            <a:chExt cx="8318500" cy="363537"/>
          </a:xfrm>
        </p:grpSpPr>
        <p:sp>
          <p:nvSpPr>
            <p:cNvPr id="60426" name="Rectangle 56"/>
            <p:cNvSpPr>
              <a:spLocks noChangeArrowheads="1"/>
            </p:cNvSpPr>
            <p:nvPr/>
          </p:nvSpPr>
          <p:spPr bwMode="auto">
            <a:xfrm>
              <a:off x="6384925" y="2613025"/>
              <a:ext cx="92075" cy="3460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85" tIns="45785" rIns="45785" bIns="45785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60427" name="Rectangle 29"/>
            <p:cNvSpPr>
              <a:spLocks noChangeArrowheads="1"/>
            </p:cNvSpPr>
            <p:nvPr/>
          </p:nvSpPr>
          <p:spPr bwMode="auto">
            <a:xfrm>
              <a:off x="3433763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rmmovl %esi,0x41c(%esp)</a:t>
              </a:r>
            </a:p>
          </p:txBody>
        </p:sp>
        <p:sp>
          <p:nvSpPr>
            <p:cNvPr id="60428" name="Rectangle 30"/>
            <p:cNvSpPr>
              <a:spLocks noChangeArrowheads="1"/>
            </p:cNvSpPr>
            <p:nvPr/>
          </p:nvSpPr>
          <p:spPr bwMode="auto">
            <a:xfrm>
              <a:off x="381000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movl %esi,0x41c(%esp)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sp>
          <p:nvSpPr>
            <p:cNvPr id="60429" name="Rectangle 60"/>
            <p:cNvSpPr>
              <a:spLocks noChangeArrowheads="1"/>
            </p:cNvSpPr>
            <p:nvPr/>
          </p:nvSpPr>
          <p:spPr bwMode="auto">
            <a:xfrm>
              <a:off x="6486525" y="2595563"/>
              <a:ext cx="2212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40 64 1c 04 00 00</a:t>
              </a:r>
              <a:endParaRPr lang="en-US" sz="16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78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</a:t>
            </a:r>
            <a:r>
              <a:rPr lang="en-US" dirty="0" smtClean="0">
                <a:ea typeface="+mj-ea"/>
                <a:cs typeface="+mj-cs"/>
              </a:rPr>
              <a:t>Example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First Try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typical array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Compile with </a:t>
            </a:r>
            <a:r>
              <a:rPr lang="en-US" sz="1800" dirty="0" err="1">
                <a:latin typeface="Courier New" pitchFamily="-1" charset="0"/>
              </a:rPr>
              <a:t>gcc</a:t>
            </a:r>
            <a:r>
              <a:rPr lang="en-US" sz="1800" dirty="0">
                <a:latin typeface="Courier New" pitchFamily="-1" charset="0"/>
              </a:rPr>
              <a:t> -O2 -S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4995" eaLnBrk="1" hangingPunct="1">
              <a:defRPr/>
            </a:pPr>
            <a:r>
              <a:rPr lang="en-US" sz="2000" dirty="0">
                <a:latin typeface="Helvetica" charset="0"/>
              </a:rPr>
              <a:t>Problem</a:t>
            </a:r>
          </a:p>
          <a:p>
            <a:pPr marL="736586" lvl="1" indent="-242381" defTabSz="90499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Hard to do array indexing on Y86</a:t>
            </a:r>
          </a:p>
          <a:p>
            <a:pPr marL="1136356" lvl="2" indent="-236086" defTabSz="90499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Since don</a:t>
            </a:r>
            <a:r>
              <a:rPr lang="ja-JP" altLang="en-US" sz="1600" dirty="0">
                <a:latin typeface="Helvetica" charset="0"/>
                <a:ea typeface="ＭＳ Ｐゴシック" charset="0"/>
              </a:rPr>
              <a:t>’</a:t>
            </a:r>
            <a:r>
              <a:rPr lang="en-US" sz="1600" dirty="0">
                <a:latin typeface="Helvetica" charset="0"/>
                <a:ea typeface="ＭＳ Ｐゴシック" charset="0"/>
              </a:rPr>
              <a:t>t have scaled addressing modes</a:t>
            </a:r>
          </a:p>
          <a:p>
            <a:pPr marL="1136356" lvl="2" indent="-236086" defTabSz="904995" eaLnBrk="1" hangingPunct="1">
              <a:defRPr/>
            </a:pPr>
            <a:endParaRPr lang="en-US" sz="1600" dirty="0">
              <a:latin typeface="Helvetica" charset="0"/>
              <a:ea typeface="ＭＳ Ｐゴシック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4806" y="2443217"/>
            <a:ext cx="4349750" cy="25876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len1(int a[])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for (len = 0; a[len]; len++)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959350" y="2900363"/>
            <a:ext cx="3829050" cy="12128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L18: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%eax</a:t>
            </a:r>
          </a:p>
          <a:p>
            <a:pPr algn="l">
              <a:lnSpc>
                <a:spcPct val="100000"/>
              </a:lnSpc>
            </a:pP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	cmpl $0,(%edx,%eax,4)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L18</a:t>
            </a:r>
          </a:p>
        </p:txBody>
      </p:sp>
    </p:spTree>
    <p:extLst>
      <p:ext uri="{BB962C8B-B14F-4D97-AF65-F5344CB8AC3E}">
        <p14:creationId xmlns:p14="http://schemas.microsoft.com/office/powerpoint/2010/main" val="642516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build="p"/>
      <p:bldP spid="1024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2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Second Try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Write with pointer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endParaRPr lang="en-US" sz="1800" dirty="0"/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Compile with </a:t>
            </a:r>
            <a:r>
              <a:rPr lang="en-US" sz="1800" dirty="0" err="1">
                <a:latin typeface="Courier New" pitchFamily="-1" charset="0"/>
              </a:rPr>
              <a:t>gcc</a:t>
            </a:r>
            <a:r>
              <a:rPr lang="en-US" sz="1800" dirty="0">
                <a:latin typeface="Courier New" pitchFamily="-1" charset="0"/>
              </a:rPr>
              <a:t> -O2 -S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4995" eaLnBrk="1" hangingPunct="1">
              <a:defRPr/>
            </a:pPr>
            <a:r>
              <a:rPr lang="en-US" sz="2000">
                <a:latin typeface="Helvetica" charset="0"/>
              </a:rPr>
              <a:t>Result</a:t>
            </a:r>
          </a:p>
          <a:p>
            <a:pPr marL="736586" lvl="1" indent="-242381" defTabSz="904995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Don</a:t>
            </a:r>
            <a:r>
              <a:rPr lang="ja-JP" altLang="en-US" sz="1800">
                <a:latin typeface="Helvetica" charset="0"/>
                <a:ea typeface="ＭＳ Ｐゴシック" charset="0"/>
              </a:rPr>
              <a:t>’</a:t>
            </a:r>
            <a:r>
              <a:rPr lang="en-US" sz="1800">
                <a:latin typeface="Helvetica" charset="0"/>
                <a:ea typeface="ＭＳ Ｐゴシック" charset="0"/>
              </a:rPr>
              <a:t>t need to do indexed addressing</a:t>
            </a:r>
          </a:p>
          <a:p>
            <a:pPr marL="1136356" lvl="2" indent="-236086" defTabSz="904995" eaLnBrk="1" hangingPunct="1">
              <a:defRPr/>
            </a:pPr>
            <a:endParaRPr lang="en-US" sz="1600">
              <a:latin typeface="Helvetica" charset="0"/>
              <a:ea typeface="ＭＳ Ｐゴシック" charset="0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04806" y="2443217"/>
            <a:ext cx="4349750" cy="25876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len2(int a[])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len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while (*a++)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len++;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len;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959350" y="2900363"/>
            <a:ext cx="3829050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</p:txBody>
      </p:sp>
    </p:spTree>
    <p:extLst>
      <p:ext uri="{BB962C8B-B14F-4D97-AF65-F5344CB8AC3E}">
        <p14:creationId xmlns:p14="http://schemas.microsoft.com/office/powerpoint/2010/main" val="34205897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build="p"/>
      <p:bldP spid="112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3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842"/>
            <a:ext cx="4076700" cy="458787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IA32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Setup</a:t>
            </a: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Y86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Setup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04854" y="2008188"/>
            <a:ext cx="3052763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%ecx,%ecx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jmp L26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814817" y="1984375"/>
            <a:ext cx="5189537" cy="20383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%ecx,%ecx	# len = 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%esp,%ebp	# Set frame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8(%ebp),%edx	# Get 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(%edx),%eax	# Get *a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jmp L26	# Goto entry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5750" y="4268788"/>
            <a:ext cx="3829050" cy="20367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</p:txBody>
      </p:sp>
    </p:spTree>
    <p:extLst>
      <p:ext uri="{BB962C8B-B14F-4D97-AF65-F5344CB8AC3E}">
        <p14:creationId xmlns:p14="http://schemas.microsoft.com/office/powerpoint/2010/main" val="1619881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 build="p"/>
      <p:bldP spid="1229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 dirty="0">
                <a:ea typeface="+mj-ea"/>
                <a:cs typeface="+mj-cs"/>
              </a:rPr>
              <a:t>Y86 Code Generation Example #</a:t>
            </a:r>
            <a:r>
              <a:rPr lang="en-US" dirty="0" smtClean="0">
                <a:ea typeface="+mj-ea"/>
                <a:cs typeface="+mj-cs"/>
              </a:rPr>
              <a:t>4 (32-bit)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842"/>
            <a:ext cx="4076700" cy="458787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IA32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Loop + Finish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667" y="1220788"/>
            <a:ext cx="4078287" cy="5224462"/>
          </a:xfrm>
        </p:spPr>
        <p:txBody>
          <a:bodyPr/>
          <a:lstStyle/>
          <a:p>
            <a:pPr marL="0" indent="0" defTabSz="906259" eaLnBrk="1" hangingPunct="1">
              <a:defRPr/>
            </a:pPr>
            <a:r>
              <a:rPr lang="en-US" sz="2000" dirty="0">
                <a:ea typeface="+mn-ea"/>
                <a:cs typeface="+mn-cs"/>
              </a:rPr>
              <a:t>Y86 Code</a:t>
            </a:r>
          </a:p>
          <a:p>
            <a:pPr marL="737615" lvl="1" indent="-242720" defTabSz="906259" eaLnBrk="1" hangingPunct="1">
              <a:buFont typeface="Wingdings" pitchFamily="-1" charset="2"/>
              <a:buChar char="n"/>
              <a:defRPr/>
            </a:pPr>
            <a:r>
              <a:rPr lang="en-US" sz="1800" dirty="0"/>
              <a:t>Loop + Finish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228654" y="1984375"/>
            <a:ext cx="3052763" cy="397033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(%edx),%eax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incl %ecx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addl $4,%edx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testl %eax,%eax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%ecx,%eax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662363" y="1984375"/>
            <a:ext cx="4743450" cy="397033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00050" algn="l"/>
                <a:tab pos="3032125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L24: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mrmovl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(%edx),%eax	# Get *a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irmovl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$1,%esi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addl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%esi,%ecx	# len++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L26:	# Entry: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irmovl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$4,%esi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addl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%esi,%edx	# a++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andl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%eax,%eax	# *a == 0?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jne L24	# No—Loop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%ebp,%esp	# Pop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rrmovl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%ecx,%eax	# Rtn len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566642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Y86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498" indent="-382498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Format</a:t>
            </a:r>
          </a:p>
          <a:p>
            <a:pPr marL="736662" lvl="1" indent="-242406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1-</a:t>
            </a:r>
            <a:r>
              <a:rPr lang="en-US" dirty="0" smtClean="0">
                <a:latin typeface="Helvetica" charset="0"/>
                <a:ea typeface="ＭＳ Ｐゴシック" charset="0"/>
              </a:rPr>
              <a:t>-10 </a:t>
            </a:r>
            <a:r>
              <a:rPr lang="en-US" dirty="0">
                <a:latin typeface="Helvetica" charset="0"/>
                <a:ea typeface="ＭＳ Ｐゴシック" charset="0"/>
              </a:rPr>
              <a:t>bytes of information read from memory</a:t>
            </a:r>
          </a:p>
          <a:p>
            <a:pPr marL="1136472" lvl="2" indent="-236110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Can determine instruction length from first byte</a:t>
            </a:r>
          </a:p>
          <a:p>
            <a:pPr marL="1136472" lvl="2" indent="-236110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Not as many instruction types, and simpler encoding than with </a:t>
            </a:r>
            <a:r>
              <a:rPr lang="en-US" dirty="0" smtClean="0">
                <a:latin typeface="Helvetica" charset="0"/>
                <a:ea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736662" lvl="1" indent="-242406" defTabSz="905088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accesses and modifies some part(s) of the program state</a:t>
            </a:r>
          </a:p>
          <a:p>
            <a:pPr marL="1136472" lvl="2" indent="-236110" defTabSz="905088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Assembling Y86 Program</a:t>
            </a:r>
          </a:p>
        </p:txBody>
      </p:sp>
      <p:sp>
        <p:nvSpPr>
          <p:cNvPr id="727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67" y="1832029"/>
            <a:ext cx="8307387" cy="46132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Generates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object code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file </a:t>
            </a:r>
            <a:r>
              <a:rPr lang="en-US" altLang="ja-JP" sz="1800">
                <a:latin typeface="Courier New" charset="0"/>
                <a:ea typeface="ＭＳ Ｐゴシック" charset="0"/>
              </a:rPr>
              <a:t>eg.yo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Actually looks like disassembler output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28654" y="1298575"/>
            <a:ext cx="2976563" cy="3683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unix&gt; yas eg.ys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687442" y="2976563"/>
            <a:ext cx="7705725" cy="267017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0x000: 308400010000 | 	irmovl Stack,%esp	# Set up stack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0x006: 2045         | 	rrmovl %esp,%ebp	# Set up frame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0x008: 308218000000 | 	irmovl List,%edx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0x00e: a028         | 	pushl %edx		# Push argument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0x010: 8028000000   | 	call len2		# Call Function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0x015: 10           | 	halt			# Halt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             | .align 4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             | List:			# List of elements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0x018: b3130000     | 	.long 5043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0x01c: ed170000     | 	.long 6125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0x020: e31c0000     | 	.long 7395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0x024: 00000000     | 	.long 0</a:t>
            </a:r>
          </a:p>
        </p:txBody>
      </p:sp>
    </p:spTree>
    <p:extLst>
      <p:ext uri="{BB962C8B-B14F-4D97-AF65-F5344CB8AC3E}">
        <p14:creationId xmlns:p14="http://schemas.microsoft.com/office/powerpoint/2010/main" val="341058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Simulating Y86 Program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832029"/>
            <a:ext cx="8307387" cy="46132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Instruction set simulator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Computes effect of each instruction on processor state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Prints changes in state from original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28654" y="1298575"/>
            <a:ext cx="2976563" cy="3683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unix&gt; yis eg.yo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87442" y="2976617"/>
            <a:ext cx="7705725" cy="28829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 marL="342900" indent="-3429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4025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Stopped in 41 steps at PC = 0x16.  Exception 'HLT', CC Z=1 S=0 O=0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Changes to registers: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%eax:	0x00000000	0x00000003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%ecx:	0x00000000	0x00000003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%edx:	0x00000000	0x00000028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%esp:	0x00000000	0x000000fc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%ebp:	0x00000000	0x00000100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%esi:	0x00000000	0x00000004</a:t>
            </a:r>
          </a:p>
          <a:p>
            <a:pPr lvl="1" indent="0"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Changes to memory: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0x00f4:	0x00000000	0x00000100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0x00f8:	0x00000000	0x00000015</a:t>
            </a:r>
          </a:p>
          <a:p>
            <a:pPr lvl="1" indent="0"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0x00fc:	0x00000000	0x00000018</a:t>
            </a:r>
          </a:p>
        </p:txBody>
      </p:sp>
    </p:spTree>
    <p:extLst>
      <p:ext uri="{BB962C8B-B14F-4D97-AF65-F5344CB8AC3E}">
        <p14:creationId xmlns:p14="http://schemas.microsoft.com/office/powerpoint/2010/main" val="3378492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259" eaLnBrk="1" hangingPunct="1">
              <a:defRPr/>
            </a:pPr>
            <a:r>
              <a:rPr lang="en-US">
                <a:ea typeface="+mj-ea"/>
                <a:cs typeface="+mj-cs"/>
              </a:rPr>
              <a:t>Y86 Program Structure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738" y="1298629"/>
            <a:ext cx="3332162" cy="5222875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Program starts at address 0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set up stack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Make sure don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overwrite code!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Must initialize data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Can use symbolic names</a:t>
            </a:r>
          </a:p>
          <a:p>
            <a:pPr lvl="1" eaLnBrk="1" hangingPunct="1"/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228654" y="992242"/>
            <a:ext cx="5722938" cy="56149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372" tIns="45372" rIns="45372" bIns="45372">
            <a:spAutoFit/>
          </a:bodyPr>
          <a:lstStyle>
            <a:lvl1pPr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98463" algn="l"/>
                <a:tab pos="3027363" algn="l"/>
              </a:tabLs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irmovl Stack,%esp	# Set up stack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rrmovl %esp,%ebp	# Set up frame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irmovl List,%edx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%edx	# Push argument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call len2	# Call Function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halt	# Halt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.align 4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List:	# List of elements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5043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6125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7395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.long 0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# Function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len2: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. . .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# Allocate space for stack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.pos 0x100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Stack: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402" y="248135"/>
            <a:ext cx="5622796" cy="780909"/>
          </a:xfrm>
        </p:spPr>
        <p:txBody>
          <a:bodyPr/>
          <a:lstStyle/>
          <a:p>
            <a:pPr defTabSz="905978">
              <a:defRPr/>
            </a:pPr>
            <a:r>
              <a:rPr lang="en-US" dirty="0" smtClean="0"/>
              <a:t>Y86 SEQ </a:t>
            </a:r>
            <a:r>
              <a:rPr lang="en-US" dirty="0"/>
              <a:t>Hardware Structure</a:t>
            </a:r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3557" indent="-383557" defTabSz="905978">
              <a:defRPr/>
            </a:pPr>
            <a:r>
              <a:rPr lang="en-US" sz="2000" dirty="0"/>
              <a:t>State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Program counter register (PC)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Condition code register (CC)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Register File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Memories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Access same memory space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Data: for reading/writing program data</a:t>
            </a:r>
          </a:p>
          <a:p>
            <a:pPr marL="1139618" lvl="2" indent="-236764" defTabSz="905978">
              <a:buFont typeface="Wingdings" pitchFamily="-1" charset="2"/>
              <a:buChar char="l"/>
              <a:defRPr/>
            </a:pPr>
            <a:r>
              <a:rPr lang="en-US" sz="1600" dirty="0"/>
              <a:t>Instruction: for reading instructions</a:t>
            </a:r>
          </a:p>
          <a:p>
            <a:pPr marL="383557" indent="-383557" defTabSz="905978">
              <a:defRPr/>
            </a:pPr>
            <a:r>
              <a:rPr lang="en-US" sz="2000" dirty="0"/>
              <a:t>Instruction Flow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instruction at address specified by PC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Process through stages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Update program counter</a:t>
            </a:r>
          </a:p>
        </p:txBody>
      </p:sp>
      <p:pic>
        <p:nvPicPr>
          <p:cNvPr id="97283" name="Picture 1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77" y="69980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83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9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9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98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98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98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98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0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402" y="248135"/>
            <a:ext cx="5622796" cy="780909"/>
          </a:xfrm>
        </p:spPr>
        <p:txBody>
          <a:bodyPr/>
          <a:lstStyle/>
          <a:p>
            <a:pPr defTabSz="905978">
              <a:defRPr/>
            </a:pPr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pPr marL="383557" indent="-383557" defTabSz="905978">
              <a:defRPr/>
            </a:pPr>
            <a:r>
              <a:rPr lang="en-US" sz="2000" dirty="0"/>
              <a:t>Fetch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instruction from instruction memory</a:t>
            </a:r>
          </a:p>
          <a:p>
            <a:pPr marL="383557" indent="-383557" defTabSz="905978">
              <a:defRPr/>
            </a:pPr>
            <a:r>
              <a:rPr lang="en-US" sz="2000" dirty="0"/>
              <a:t>Decode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program registers</a:t>
            </a:r>
          </a:p>
          <a:p>
            <a:pPr marL="383557" indent="-383557" defTabSz="905978">
              <a:defRPr/>
            </a:pPr>
            <a:r>
              <a:rPr lang="en-US" sz="2000" dirty="0"/>
              <a:t>Execute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Compute value or address</a:t>
            </a:r>
          </a:p>
          <a:p>
            <a:pPr marL="383557" indent="-383557" defTabSz="905978">
              <a:defRPr/>
            </a:pPr>
            <a:r>
              <a:rPr lang="en-US" sz="2000" dirty="0"/>
              <a:t>Memory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Read or write data</a:t>
            </a:r>
          </a:p>
          <a:p>
            <a:pPr marL="383557" indent="-383557" defTabSz="905978">
              <a:defRPr/>
            </a:pPr>
            <a:r>
              <a:rPr lang="en-US" sz="2000" dirty="0"/>
              <a:t>Write Back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Write program registers</a:t>
            </a:r>
          </a:p>
          <a:p>
            <a:pPr marL="383557" indent="-383557" defTabSz="905978">
              <a:defRPr/>
            </a:pPr>
            <a:r>
              <a:rPr lang="en-US" sz="2000" dirty="0"/>
              <a:t>PC</a:t>
            </a:r>
          </a:p>
          <a:p>
            <a:pPr marL="740280" lvl="1" indent="-244655" defTabSz="905978">
              <a:buFont typeface="Wingdings" pitchFamily="-1" charset="2"/>
              <a:buChar char="n"/>
              <a:defRPr/>
            </a:pPr>
            <a:r>
              <a:rPr lang="en-US" sz="1800" dirty="0"/>
              <a:t>Update program counter</a:t>
            </a:r>
          </a:p>
        </p:txBody>
      </p:sp>
      <p:pic>
        <p:nvPicPr>
          <p:cNvPr id="98307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60" y="0"/>
            <a:ext cx="3681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116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8955" eaLnBrk="1" hangingPunct="1">
              <a:defRPr/>
            </a:pPr>
            <a:r>
              <a:rPr lang="en-US">
                <a:ea typeface="+mj-ea"/>
                <a:cs typeface="+mj-cs"/>
              </a:rPr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43" y="1221462"/>
            <a:ext cx="3829606" cy="5223022"/>
          </a:xfrm>
        </p:spPr>
        <p:txBody>
          <a:bodyPr/>
          <a:lstStyle/>
          <a:p>
            <a:pPr marL="384133" indent="-384133" defTabSz="908955" eaLnBrk="1" hangingPunct="1">
              <a:defRPr/>
            </a:pPr>
            <a:r>
              <a:rPr lang="en-US" sz="2000" dirty="0">
                <a:latin typeface="Helvetica" charset="0"/>
              </a:rPr>
              <a:t>Key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Blue boxes:     predesigned hardware blocks</a:t>
            </a:r>
          </a:p>
          <a:p>
            <a:pPr marL="1139749" lvl="2" indent="-237119" defTabSz="90895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E.g., memories, ALU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Gray boxes:             control logic</a:t>
            </a:r>
          </a:p>
          <a:p>
            <a:pPr marL="1139749" lvl="2" indent="-237119" defTabSz="908955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Describe in HCL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White ovals:                      labels for signals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Thick lines:                     32-bit word values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Thin lines:                         4-8 bit values</a:t>
            </a:r>
          </a:p>
          <a:p>
            <a:pPr marL="739809" lvl="1" indent="-243440" defTabSz="908955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Dotted lines:                     1-bit values</a:t>
            </a:r>
          </a:p>
          <a:p>
            <a:pPr marL="739809" lvl="1" indent="-243440" defTabSz="908955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05" y="152687"/>
            <a:ext cx="4174573" cy="620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743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Hardware Control Language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Very simple hardware description language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Can only express limited aspects of hardware operation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/>
              <a:t>Parts we want to explore and modify</a:t>
            </a:r>
          </a:p>
          <a:p>
            <a:pPr marL="383675" indent="-383675">
              <a:defRPr/>
            </a:pPr>
            <a:r>
              <a:rPr lang="en-US" dirty="0"/>
              <a:t>Data Types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dirty="0" err="1">
                <a:latin typeface="Courier New" pitchFamily="-1" charset="0"/>
              </a:rPr>
              <a:t>bool</a:t>
            </a:r>
            <a:r>
              <a:rPr lang="en-US" dirty="0"/>
              <a:t>: Boolean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>
                <a:latin typeface="Courier New" pitchFamily="-1" charset="0"/>
              </a:rPr>
              <a:t>a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b</a:t>
            </a:r>
            <a:r>
              <a:rPr lang="en-US" dirty="0"/>
              <a:t>, </a:t>
            </a:r>
            <a:r>
              <a:rPr lang="en-US" dirty="0" err="1">
                <a:latin typeface="Courier New" pitchFamily="-1" charset="0"/>
              </a:rPr>
              <a:t>c</a:t>
            </a:r>
            <a:r>
              <a:rPr lang="en-US" dirty="0"/>
              <a:t>, …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dirty="0" err="1">
                <a:latin typeface="Courier New" pitchFamily="-1" charset="0"/>
              </a:rPr>
              <a:t>int</a:t>
            </a:r>
            <a:r>
              <a:rPr lang="en-US" dirty="0"/>
              <a:t>: words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>
                <a:latin typeface="Courier New" pitchFamily="-1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-1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-1" charset="0"/>
              </a:rPr>
              <a:t>C</a:t>
            </a:r>
            <a:r>
              <a:rPr lang="en-US" dirty="0"/>
              <a:t>, …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 dirty="0"/>
              <a:t>Does not specify word size---bytes, 32-bit words, …</a:t>
            </a:r>
          </a:p>
          <a:p>
            <a:pPr marL="383675" indent="-383675">
              <a:defRPr/>
            </a:pPr>
            <a:r>
              <a:rPr lang="en-US" dirty="0"/>
              <a:t>Statements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-1" charset="0"/>
              </a:rPr>
              <a:t>bool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-1" charset="0"/>
              </a:rPr>
              <a:t>bool-expr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-1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;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-1" charset="0"/>
              </a:rPr>
              <a:t>int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 A = </a:t>
            </a:r>
            <a:r>
              <a:rPr lang="en-US" sz="1800" i="1" dirty="0" err="1">
                <a:solidFill>
                  <a:schemeClr val="folHlink"/>
                </a:solidFill>
                <a:latin typeface="Courier New" pitchFamily="-1" charset="0"/>
              </a:rPr>
              <a:t>int-expr</a:t>
            </a:r>
            <a:r>
              <a:rPr lang="en-US" sz="1800" i="1" dirty="0">
                <a:solidFill>
                  <a:schemeClr val="folHlink"/>
                </a:solidFill>
                <a:latin typeface="Courier New" pitchFamily="-1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-1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56232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HCL Operations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Classify by type of value returned</a:t>
            </a:r>
          </a:p>
          <a:p>
            <a:pPr marL="383675" indent="-383675">
              <a:defRPr/>
            </a:pPr>
            <a:r>
              <a:rPr lang="en-US"/>
              <a:t>Boolean Expressions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Logic Operations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a &amp;&amp;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||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!a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Word Comparisons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>
                <a:latin typeface="Courier New" pitchFamily="-1" charset="0"/>
              </a:rPr>
              <a:t>A ==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!=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&lt;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&lt;=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&gt;= 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A &gt; B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Set Membership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A in { B, C, D }</a:t>
            </a:r>
          </a:p>
          <a:p>
            <a:pPr marL="1591537" lvl="3" indent="-227365">
              <a:defRPr/>
            </a:pPr>
            <a:r>
              <a:rPr lang="en-US"/>
              <a:t>Same as </a:t>
            </a:r>
            <a:r>
              <a:rPr lang="en-US">
                <a:latin typeface="Courier New" pitchFamily="-1" charset="0"/>
              </a:rPr>
              <a:t>A == B || A == C || A == D</a:t>
            </a:r>
          </a:p>
          <a:p>
            <a:pPr marL="383675" indent="-383675">
              <a:defRPr/>
            </a:pPr>
            <a:r>
              <a:rPr lang="en-US"/>
              <a:t>Word Expressions</a:t>
            </a:r>
          </a:p>
          <a:p>
            <a:pPr marL="740508" lvl="1" indent="-244731">
              <a:buFont typeface="Wingdings" pitchFamily="-1" charset="2"/>
              <a:buChar char="n"/>
              <a:defRPr/>
            </a:pPr>
            <a:r>
              <a:rPr lang="en-US"/>
              <a:t>Case expressions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 </a:t>
            </a:r>
            <a:r>
              <a:rPr lang="en-US">
                <a:latin typeface="Courier New" pitchFamily="-1" charset="0"/>
              </a:rPr>
              <a:t>[ a : A; b : B; c : C ]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Evaluate test expressions </a:t>
            </a:r>
            <a:r>
              <a:rPr lang="en-US">
                <a:latin typeface="Courier New" pitchFamily="-1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c</a:t>
            </a:r>
            <a:r>
              <a:rPr lang="en-US"/>
              <a:t>, … in sequence</a:t>
            </a:r>
          </a:p>
          <a:p>
            <a:pPr marL="1139969" lvl="2" indent="-236836">
              <a:buFont typeface="Wingdings" pitchFamily="-1" charset="2"/>
              <a:buChar char="l"/>
              <a:defRPr/>
            </a:pPr>
            <a:r>
              <a:rPr lang="en-US"/>
              <a:t>Return word expression </a:t>
            </a:r>
            <a:r>
              <a:rPr lang="en-US">
                <a:latin typeface="Courier New" pitchFamily="-1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-1" charset="0"/>
              </a:rPr>
              <a:t>C</a:t>
            </a:r>
            <a:r>
              <a:rPr lang="en-US"/>
              <a:t>, … for first successful test</a:t>
            </a:r>
          </a:p>
        </p:txBody>
      </p:sp>
    </p:spTree>
    <p:extLst>
      <p:ext uri="{BB962C8B-B14F-4D97-AF65-F5344CB8AC3E}">
        <p14:creationId xmlns:p14="http://schemas.microsoft.com/office/powerpoint/2010/main" val="3591730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Executing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3435362"/>
            <a:ext cx="4076011" cy="3009122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5 bytes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Increment PC by 5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Decrement stack pointer by 4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58" y="3435362"/>
            <a:ext cx="4077600" cy="3009122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Write incremented PC to new value of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Update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Update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PC to Dest</a:t>
            </a:r>
          </a:p>
        </p:txBody>
      </p:sp>
      <p:grpSp>
        <p:nvGrpSpPr>
          <p:cNvPr id="103428" name="Group 39"/>
          <p:cNvGrpSpPr>
            <a:grpSpLocks/>
          </p:cNvGrpSpPr>
          <p:nvPr/>
        </p:nvGrpSpPr>
        <p:grpSpPr bwMode="auto">
          <a:xfrm>
            <a:off x="1937872" y="1221480"/>
            <a:ext cx="5387520" cy="1467981"/>
            <a:chOff x="1219" y="768"/>
            <a:chExt cx="3389" cy="923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1219" y="1091"/>
              <a:ext cx="3389" cy="21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  <a:latin typeface="Helvetica" pitchFamily="-1" charset="0"/>
              </a:endParaRPr>
            </a:p>
          </p:txBody>
        </p:sp>
        <p:sp>
          <p:nvSpPr>
            <p:cNvPr id="103430" name="Rectangle 19"/>
            <p:cNvSpPr>
              <a:spLocks noChangeArrowheads="1"/>
            </p:cNvSpPr>
            <p:nvPr/>
          </p:nvSpPr>
          <p:spPr bwMode="auto">
            <a:xfrm>
              <a:off x="1363" y="76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103431" name="Group 20"/>
            <p:cNvGrpSpPr>
              <a:grpSpLocks/>
            </p:cNvGrpSpPr>
            <p:nvPr/>
          </p:nvGrpSpPr>
          <p:grpSpPr bwMode="auto">
            <a:xfrm>
              <a:off x="2563" y="768"/>
              <a:ext cx="384" cy="192"/>
              <a:chOff x="1296" y="2544"/>
              <a:chExt cx="384" cy="192"/>
            </a:xfrm>
          </p:grpSpPr>
          <p:sp>
            <p:nvSpPr>
              <p:cNvPr id="10344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8</a:t>
                </a:r>
              </a:p>
            </p:txBody>
          </p:sp>
          <p:sp>
            <p:nvSpPr>
              <p:cNvPr id="10344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0344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2" name="Rectangle 24"/>
            <p:cNvSpPr>
              <a:spLocks noChangeArrowheads="1"/>
            </p:cNvSpPr>
            <p:nvPr/>
          </p:nvSpPr>
          <p:spPr bwMode="auto">
            <a:xfrm>
              <a:off x="2928" y="768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103433" name="Group 25"/>
            <p:cNvGrpSpPr>
              <a:grpSpLocks/>
            </p:cNvGrpSpPr>
            <p:nvPr/>
          </p:nvGrpSpPr>
          <p:grpSpPr bwMode="auto">
            <a:xfrm>
              <a:off x="2544" y="1019"/>
              <a:ext cx="384" cy="192"/>
              <a:chOff x="1296" y="2544"/>
              <a:chExt cx="384" cy="192"/>
            </a:xfrm>
          </p:grpSpPr>
          <p:sp>
            <p:nvSpPr>
              <p:cNvPr id="103440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41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42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4" name="Rectangle 29"/>
            <p:cNvSpPr>
              <a:spLocks noChangeArrowheads="1"/>
            </p:cNvSpPr>
            <p:nvPr/>
          </p:nvSpPr>
          <p:spPr bwMode="auto">
            <a:xfrm>
              <a:off x="1824" y="1019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return:</a:t>
              </a:r>
            </a:p>
          </p:txBody>
        </p:sp>
        <p:grpSp>
          <p:nvGrpSpPr>
            <p:cNvPr id="103435" name="Group 30"/>
            <p:cNvGrpSpPr>
              <a:grpSpLocks/>
            </p:cNvGrpSpPr>
            <p:nvPr/>
          </p:nvGrpSpPr>
          <p:grpSpPr bwMode="auto">
            <a:xfrm>
              <a:off x="2544" y="1499"/>
              <a:ext cx="384" cy="192"/>
              <a:chOff x="1296" y="2544"/>
              <a:chExt cx="384" cy="192"/>
            </a:xfrm>
          </p:grpSpPr>
          <p:sp>
            <p:nvSpPr>
              <p:cNvPr id="103437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38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XX</a:t>
                </a:r>
              </a:p>
            </p:txBody>
          </p:sp>
          <p:sp>
            <p:nvSpPr>
              <p:cNvPr id="103439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sp>
          <p:nvSpPr>
            <p:cNvPr id="103436" name="Rectangle 34"/>
            <p:cNvSpPr>
              <a:spLocks noChangeArrowheads="1"/>
            </p:cNvSpPr>
            <p:nvPr/>
          </p:nvSpPr>
          <p:spPr bwMode="auto">
            <a:xfrm>
              <a:off x="1824" y="1499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8179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Stage Computation: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call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decrement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Store incremented PC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2136585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call</a:t>
            </a:r>
            <a:r>
              <a:rPr lang="en-US" sz="1600">
                <a:solidFill>
                  <a:srgbClr val="000066"/>
                </a:solidFill>
              </a:rPr>
              <a:t> Dest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5672" y="1297803"/>
            <a:ext cx="7020150" cy="1221462"/>
            <a:chOff x="576" y="816"/>
            <a:chExt cx="4416" cy="768"/>
          </a:xfrm>
        </p:grpSpPr>
        <p:sp>
          <p:nvSpPr>
            <p:cNvPr id="104482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104483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valC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104485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valP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PC+5</a:t>
              </a:r>
            </a:p>
          </p:txBody>
        </p:sp>
        <p:sp>
          <p:nvSpPr>
            <p:cNvPr id="104486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7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104488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104489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90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destination address </a:t>
              </a:r>
            </a:p>
          </p:txBody>
        </p:sp>
        <p:sp>
          <p:nvSpPr>
            <p:cNvPr id="104491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return point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5672" y="2519265"/>
            <a:ext cx="7020150" cy="610731"/>
            <a:chOff x="576" y="1584"/>
            <a:chExt cx="4416" cy="384"/>
          </a:xfrm>
        </p:grpSpPr>
        <p:sp>
          <p:nvSpPr>
            <p:cNvPr id="104476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04477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4478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9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04480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81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5672" y="3129996"/>
            <a:ext cx="7020150" cy="610731"/>
            <a:chOff x="576" y="1968"/>
            <a:chExt cx="4416" cy="384"/>
          </a:xfrm>
        </p:grpSpPr>
        <p:sp>
          <p:nvSpPr>
            <p:cNvPr id="104470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–4</a:t>
              </a:r>
            </a:p>
          </p:txBody>
        </p:sp>
        <p:sp>
          <p:nvSpPr>
            <p:cNvPr id="104471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2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73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04474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04475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5672" y="3740745"/>
            <a:ext cx="7020150" cy="305365"/>
            <a:chOff x="576" y="2352"/>
            <a:chExt cx="4416" cy="192"/>
          </a:xfrm>
        </p:grpSpPr>
        <p:sp>
          <p:nvSpPr>
            <p:cNvPr id="10446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[valE]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valP </a:t>
              </a:r>
            </a:p>
          </p:txBody>
        </p:sp>
        <p:sp>
          <p:nvSpPr>
            <p:cNvPr id="10446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0446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return value on stack 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5672" y="4046110"/>
            <a:ext cx="7020150" cy="610731"/>
            <a:chOff x="576" y="2544"/>
            <a:chExt cx="4416" cy="384"/>
          </a:xfrm>
        </p:grpSpPr>
        <p:sp>
          <p:nvSpPr>
            <p:cNvPr id="10446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0446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446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446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10446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0446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5672" y="4656828"/>
            <a:ext cx="7020150" cy="305365"/>
            <a:chOff x="576" y="2928"/>
            <a:chExt cx="4416" cy="192"/>
          </a:xfrm>
        </p:grpSpPr>
        <p:sp>
          <p:nvSpPr>
            <p:cNvPr id="1044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valC</a:t>
              </a:r>
            </a:p>
          </p:txBody>
        </p:sp>
        <p:sp>
          <p:nvSpPr>
            <p:cNvPr id="1044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1044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PC to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291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67" y="1144588"/>
            <a:ext cx="8307387" cy="5300662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Each register has 4-bit ID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endParaRPr lang="en-US" dirty="0"/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Same encoding as in </a:t>
            </a:r>
            <a:r>
              <a:rPr lang="en-US" dirty="0" smtClean="0"/>
              <a:t>x86-64</a:t>
            </a:r>
            <a:endParaRPr lang="en-US" dirty="0"/>
          </a:p>
          <a:p>
            <a:pPr marL="383074" indent="-383074" defTabSz="906445" eaLnBrk="1" hangingPunct="1">
              <a:defRPr/>
            </a:pPr>
            <a:r>
              <a:rPr lang="en-US" dirty="0">
                <a:ea typeface="+mn-ea"/>
                <a:cs typeface="+mn-cs"/>
              </a:rPr>
              <a:t>Register ID </a:t>
            </a:r>
            <a:r>
              <a:rPr lang="en-US" dirty="0" smtClean="0">
                <a:ea typeface="+mn-ea"/>
                <a:cs typeface="+mn-cs"/>
              </a:rPr>
              <a:t>15 </a:t>
            </a:r>
            <a:r>
              <a:rPr lang="en-US" dirty="0">
                <a:ea typeface="+mn-ea"/>
                <a:cs typeface="+mn-cs"/>
              </a:rPr>
              <a:t>indicates “no register”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Will use this in our hardware design in multiple places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233121" y="1679629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rax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233121" y="1908572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rcx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233121" y="213762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233121" y="2366620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rbx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3064779" y="1679629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3064779" y="1908572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rbp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3064779" y="213762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rsi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3064779" y="2366620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</a:t>
            </a:r>
            <a:r>
              <a:rPr lang="en-US" sz="1600" b="0" dirty="0" err="1">
                <a:solidFill>
                  <a:srgbClr val="000066"/>
                </a:solidFill>
                <a:latin typeface="Courier New" charset="0"/>
              </a:rPr>
              <a:t>rdi</a:t>
            </a: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2072685" y="1679629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0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2072685" y="1908572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1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2072685" y="213762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2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2072685" y="2366620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>
                <a:solidFill>
                  <a:srgbClr val="800000"/>
                </a:solidFill>
                <a:latin typeface="Courier New" charset="0"/>
              </a:rPr>
              <a:t>3</a:t>
            </a: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3904343" y="1679629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4</a:t>
            </a:r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3904343" y="1908572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5</a:t>
            </a: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3904343" y="213762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6</a:t>
            </a:r>
          </a:p>
        </p:txBody>
      </p:sp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3904343" y="2366620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7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67590" y="1660802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%r8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867590" y="1889745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%r9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867590" y="2118796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4867590" y="234779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%r11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699248" y="1660802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%r12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699248" y="1889745"/>
            <a:ext cx="839510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%r13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699248" y="2118796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>
                <a:solidFill>
                  <a:srgbClr val="000066"/>
                </a:solidFill>
                <a:latin typeface="Courier New" charset="0"/>
              </a:rPr>
              <a:t>%r14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699248" y="2347793"/>
            <a:ext cx="839510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endParaRPr lang="en-US" sz="1600" b="0" dirty="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5707154" y="1660802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8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707154" y="1889745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9</a:t>
            </a: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707154" y="2118796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A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707154" y="234779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B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7538812" y="1660802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C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7538812" y="1889745"/>
            <a:ext cx="381595" cy="23535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D</a:t>
            </a: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7538812" y="2118796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E</a:t>
            </a: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7538812" y="2347793"/>
            <a:ext cx="381595" cy="22899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933" tIns="45450" rIns="90933" bIns="45450" anchor="ctr"/>
          <a:lstStyle/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charset="0"/>
              </a:rP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Executing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2824631"/>
            <a:ext cx="4076011" cy="3619853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Fetch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1 byte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Decode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Increment stack pointer by 4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58" y="2824631"/>
            <a:ext cx="4077600" cy="3619853"/>
          </a:xfrm>
        </p:spPr>
        <p:txBody>
          <a:bodyPr/>
          <a:lstStyle/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Read return address from old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Write back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Update stack pointer</a:t>
            </a:r>
          </a:p>
          <a:p>
            <a:pPr marL="0" indent="0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PC Update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5037" y="1697023"/>
            <a:ext cx="5387521" cy="34671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lIns="45557" tIns="45557" rIns="45557" bIns="45557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105477" name="Rectangle 19"/>
          <p:cNvSpPr>
            <a:spLocks noChangeArrowheads="1"/>
          </p:cNvSpPr>
          <p:nvPr/>
        </p:nvSpPr>
        <p:spPr bwMode="auto">
          <a:xfrm>
            <a:off x="1983955" y="1221462"/>
            <a:ext cx="1907650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33" tIns="45557" rIns="91133" bIns="45557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rgbClr val="000099"/>
                </a:solidFill>
                <a:latin typeface="Courier New" charset="0"/>
              </a:rPr>
              <a:t>ret</a:t>
            </a:r>
            <a:endParaRPr lang="en-US" sz="1600">
              <a:solidFill>
                <a:srgbClr val="000099"/>
              </a:solidFill>
            </a:endParaRPr>
          </a:p>
        </p:txBody>
      </p:sp>
      <p:grpSp>
        <p:nvGrpSpPr>
          <p:cNvPr id="105478" name="Group 20"/>
          <p:cNvGrpSpPr>
            <a:grpSpLocks/>
          </p:cNvGrpSpPr>
          <p:nvPr/>
        </p:nvGrpSpPr>
        <p:grpSpPr bwMode="auto">
          <a:xfrm>
            <a:off x="3891605" y="1221462"/>
            <a:ext cx="610448" cy="305365"/>
            <a:chOff x="1296" y="2544"/>
            <a:chExt cx="384" cy="192"/>
          </a:xfrm>
        </p:grpSpPr>
        <p:sp>
          <p:nvSpPr>
            <p:cNvPr id="105484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9</a:t>
              </a:r>
            </a:p>
          </p:txBody>
        </p:sp>
        <p:sp>
          <p:nvSpPr>
            <p:cNvPr id="105485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105486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rgbClr val="000099"/>
                </a:solidFill>
                <a:latin typeface="Courier New" charset="0"/>
              </a:endParaRPr>
            </a:p>
          </p:txBody>
        </p:sp>
      </p:grpSp>
      <p:grpSp>
        <p:nvGrpSpPr>
          <p:cNvPr id="105479" name="Group 37"/>
          <p:cNvGrpSpPr>
            <a:grpSpLocks/>
          </p:cNvGrpSpPr>
          <p:nvPr/>
        </p:nvGrpSpPr>
        <p:grpSpPr bwMode="auto">
          <a:xfrm>
            <a:off x="3891605" y="2290241"/>
            <a:ext cx="610448" cy="305365"/>
            <a:chOff x="1296" y="2544"/>
            <a:chExt cx="384" cy="192"/>
          </a:xfrm>
        </p:grpSpPr>
        <p:sp>
          <p:nvSpPr>
            <p:cNvPr id="105481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XX</a:t>
              </a:r>
            </a:p>
          </p:txBody>
        </p:sp>
        <p:sp>
          <p:nvSpPr>
            <p:cNvPr id="105482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000099"/>
                  </a:solidFill>
                  <a:latin typeface="Courier New" charset="0"/>
                </a:rPr>
                <a:t>XX</a:t>
              </a:r>
            </a:p>
          </p:txBody>
        </p:sp>
        <p:sp>
          <p:nvSpPr>
            <p:cNvPr id="105483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rgbClr val="000099"/>
                </a:solidFill>
                <a:latin typeface="Courier New" charset="0"/>
              </a:endParaRPr>
            </a:p>
          </p:txBody>
        </p:sp>
      </p:grpSp>
      <p:sp>
        <p:nvSpPr>
          <p:cNvPr id="105480" name="Rectangle 41"/>
          <p:cNvSpPr>
            <a:spLocks noChangeArrowheads="1"/>
          </p:cNvSpPr>
          <p:nvPr/>
        </p:nvSpPr>
        <p:spPr bwMode="auto">
          <a:xfrm>
            <a:off x="2747015" y="2290241"/>
            <a:ext cx="1114386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33" tIns="45557" rIns="91133" bIns="45557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rgbClr val="000099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3063774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Stage Computation: </a:t>
            </a:r>
            <a:r>
              <a:rPr lang="en-US">
                <a:latin typeface="Courier New" pitchFamily="-1" charset="0"/>
                <a:ea typeface="+mj-ea"/>
                <a:cs typeface="+mj-cs"/>
              </a:rPr>
              <a:t>ret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Use ALU to increment stack pointer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Read return address from memory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2136585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ret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5672" y="1297803"/>
            <a:ext cx="7020150" cy="1221462"/>
            <a:chOff x="576" y="816"/>
            <a:chExt cx="4416" cy="768"/>
          </a:xfrm>
        </p:grpSpPr>
        <p:sp>
          <p:nvSpPr>
            <p:cNvPr id="10653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icode:ifun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1</a:t>
              </a:r>
              <a:r>
                <a:rPr lang="en-US" sz="160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10653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3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0653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Fetch</a:t>
              </a:r>
            </a:p>
          </p:txBody>
        </p:sp>
        <p:sp>
          <p:nvSpPr>
            <p:cNvPr id="10653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instruction byte</a:t>
              </a:r>
            </a:p>
          </p:txBody>
        </p:sp>
        <p:sp>
          <p:nvSpPr>
            <p:cNvPr id="10653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3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3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5672" y="2519265"/>
            <a:ext cx="7020150" cy="610731"/>
            <a:chOff x="576" y="1584"/>
            <a:chExt cx="4416" cy="384"/>
          </a:xfrm>
        </p:grpSpPr>
        <p:sp>
          <p:nvSpPr>
            <p:cNvPr id="106524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6525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valB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06526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7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06528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stack pointer</a:t>
              </a:r>
            </a:p>
          </p:txBody>
        </p:sp>
        <p:sp>
          <p:nvSpPr>
            <p:cNvPr id="106529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stack pointer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5672" y="3129996"/>
            <a:ext cx="7020150" cy="610731"/>
            <a:chOff x="576" y="1968"/>
            <a:chExt cx="4416" cy="384"/>
          </a:xfrm>
        </p:grpSpPr>
        <p:sp>
          <p:nvSpPr>
            <p:cNvPr id="10651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+ 4</a:t>
              </a:r>
            </a:p>
          </p:txBody>
        </p:sp>
        <p:sp>
          <p:nvSpPr>
            <p:cNvPr id="10651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2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0652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0652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915672" y="3740745"/>
            <a:ext cx="7020150" cy="305365"/>
            <a:chOff x="576" y="2352"/>
            <a:chExt cx="4416" cy="192"/>
          </a:xfrm>
        </p:grpSpPr>
        <p:sp>
          <p:nvSpPr>
            <p:cNvPr id="10651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valM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</a:t>
              </a:r>
              <a:r>
                <a:rPr lang="en-US" sz="1600">
                  <a:solidFill>
                    <a:srgbClr val="000066"/>
                  </a:solidFill>
                </a:rPr>
                <a:t> M</a:t>
              </a:r>
              <a:r>
                <a:rPr lang="en-US" sz="1600" baseline="-25000">
                  <a:solidFill>
                    <a:srgbClr val="000066"/>
                  </a:solidFill>
                </a:rPr>
                <a:t>4</a:t>
              </a:r>
              <a:r>
                <a:rPr lang="en-US" sz="1600">
                  <a:solidFill>
                    <a:srgbClr val="000066"/>
                  </a:solidFill>
                </a:rPr>
                <a:t>[valA]  </a:t>
              </a:r>
            </a:p>
          </p:txBody>
        </p:sp>
        <p:sp>
          <p:nvSpPr>
            <p:cNvPr id="10651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0651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return address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5672" y="4046110"/>
            <a:ext cx="7020150" cy="610731"/>
            <a:chOff x="576" y="2544"/>
            <a:chExt cx="4416" cy="384"/>
          </a:xfrm>
        </p:grpSpPr>
        <p:sp>
          <p:nvSpPr>
            <p:cNvPr id="10650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0651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0651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0651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back</a:t>
              </a:r>
            </a:p>
          </p:txBody>
        </p:sp>
        <p:sp>
          <p:nvSpPr>
            <p:cNvPr id="10651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0651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15672" y="4656828"/>
            <a:ext cx="7020150" cy="305365"/>
            <a:chOff x="576" y="2928"/>
            <a:chExt cx="4416" cy="192"/>
          </a:xfrm>
        </p:grpSpPr>
        <p:sp>
          <p:nvSpPr>
            <p:cNvPr id="1065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valM</a:t>
              </a:r>
            </a:p>
          </p:txBody>
        </p:sp>
        <p:sp>
          <p:nvSpPr>
            <p:cNvPr id="1065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PC update</a:t>
              </a:r>
            </a:p>
          </p:txBody>
        </p:sp>
        <p:sp>
          <p:nvSpPr>
            <p:cNvPr id="1065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Set PC to return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358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Computation Steps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All instructions follow same general pattern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Differ in what gets computed on each step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3357463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OPl rA, rB</a:t>
            </a:r>
          </a:p>
        </p:txBody>
      </p:sp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3357463" y="1297821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107525" name="Text Box 7"/>
          <p:cNvSpPr txBox="1">
            <a:spLocks noChangeArrowheads="1"/>
          </p:cNvSpPr>
          <p:nvPr/>
        </p:nvSpPr>
        <p:spPr bwMode="auto">
          <a:xfrm>
            <a:off x="3357463" y="1603169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rA:rB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107526" name="Text Box 8"/>
          <p:cNvSpPr txBox="1">
            <a:spLocks noChangeArrowheads="1"/>
          </p:cNvSpPr>
          <p:nvPr/>
        </p:nvSpPr>
        <p:spPr bwMode="auto">
          <a:xfrm>
            <a:off x="3357463" y="1908552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7527" name="Text Box 9"/>
          <p:cNvSpPr txBox="1">
            <a:spLocks noChangeArrowheads="1"/>
          </p:cNvSpPr>
          <p:nvPr/>
        </p:nvSpPr>
        <p:spPr bwMode="auto">
          <a:xfrm>
            <a:off x="3357463" y="2213900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PC+2</a:t>
            </a:r>
          </a:p>
        </p:txBody>
      </p:sp>
      <p:sp>
        <p:nvSpPr>
          <p:cNvPr id="107528" name="Text Box 10"/>
          <p:cNvSpPr txBox="1">
            <a:spLocks noChangeArrowheads="1"/>
          </p:cNvSpPr>
          <p:nvPr/>
        </p:nvSpPr>
        <p:spPr bwMode="auto">
          <a:xfrm>
            <a:off x="3357463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29" name="Text Box 11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107530" name="Text Box 12"/>
          <p:cNvSpPr txBox="1">
            <a:spLocks noChangeArrowheads="1"/>
          </p:cNvSpPr>
          <p:nvPr/>
        </p:nvSpPr>
        <p:spPr bwMode="auto">
          <a:xfrm>
            <a:off x="6333414" y="129782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107531" name="Text Box 13"/>
          <p:cNvSpPr txBox="1">
            <a:spLocks noChangeArrowheads="1"/>
          </p:cNvSpPr>
          <p:nvPr/>
        </p:nvSpPr>
        <p:spPr bwMode="auto">
          <a:xfrm>
            <a:off x="6333414" y="1603169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register byte</a:t>
            </a:r>
          </a:p>
        </p:txBody>
      </p:sp>
      <p:sp>
        <p:nvSpPr>
          <p:cNvPr id="107532" name="Text Box 14"/>
          <p:cNvSpPr txBox="1">
            <a:spLocks noChangeArrowheads="1"/>
          </p:cNvSpPr>
          <p:nvPr/>
        </p:nvSpPr>
        <p:spPr bwMode="auto">
          <a:xfrm>
            <a:off x="6333414" y="190855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constant word]</a:t>
            </a:r>
          </a:p>
        </p:txBody>
      </p:sp>
      <p:sp>
        <p:nvSpPr>
          <p:cNvPr id="107533" name="Text Box 15"/>
          <p:cNvSpPr txBox="1">
            <a:spLocks noChangeArrowheads="1"/>
          </p:cNvSpPr>
          <p:nvPr/>
        </p:nvSpPr>
        <p:spPr bwMode="auto">
          <a:xfrm>
            <a:off x="6333414" y="2213900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sp>
        <p:nvSpPr>
          <p:cNvPr id="107534" name="Text Box 17"/>
          <p:cNvSpPr txBox="1">
            <a:spLocks noChangeArrowheads="1"/>
          </p:cNvSpPr>
          <p:nvPr/>
        </p:nvSpPr>
        <p:spPr bwMode="auto">
          <a:xfrm>
            <a:off x="3357463" y="2519283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R[rA]</a:t>
            </a:r>
          </a:p>
        </p:txBody>
      </p:sp>
      <p:sp>
        <p:nvSpPr>
          <p:cNvPr id="107535" name="Text Box 18"/>
          <p:cNvSpPr txBox="1">
            <a:spLocks noChangeArrowheads="1"/>
          </p:cNvSpPr>
          <p:nvPr/>
        </p:nvSpPr>
        <p:spPr bwMode="auto">
          <a:xfrm>
            <a:off x="3357463" y="2824631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R[rB]</a:t>
            </a:r>
          </a:p>
        </p:txBody>
      </p:sp>
      <p:sp>
        <p:nvSpPr>
          <p:cNvPr id="107536" name="Text Box 19"/>
          <p:cNvSpPr txBox="1">
            <a:spLocks noChangeArrowheads="1"/>
          </p:cNvSpPr>
          <p:nvPr/>
        </p:nvSpPr>
        <p:spPr bwMode="auto">
          <a:xfrm>
            <a:off x="3357463" y="251926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37" name="Text Box 20"/>
          <p:cNvSpPr txBox="1">
            <a:spLocks noChangeArrowheads="1"/>
          </p:cNvSpPr>
          <p:nvPr/>
        </p:nvSpPr>
        <p:spPr bwMode="auto">
          <a:xfrm>
            <a:off x="915672" y="2519265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107538" name="Text Box 21"/>
          <p:cNvSpPr txBox="1">
            <a:spLocks noChangeArrowheads="1"/>
          </p:cNvSpPr>
          <p:nvPr/>
        </p:nvSpPr>
        <p:spPr bwMode="auto">
          <a:xfrm>
            <a:off x="6333414" y="251928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A</a:t>
            </a:r>
          </a:p>
        </p:txBody>
      </p:sp>
      <p:sp>
        <p:nvSpPr>
          <p:cNvPr id="107539" name="Text Box 22"/>
          <p:cNvSpPr txBox="1">
            <a:spLocks noChangeArrowheads="1"/>
          </p:cNvSpPr>
          <p:nvPr/>
        </p:nvSpPr>
        <p:spPr bwMode="auto">
          <a:xfrm>
            <a:off x="6333414" y="282463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B</a:t>
            </a:r>
          </a:p>
        </p:txBody>
      </p:sp>
      <p:sp>
        <p:nvSpPr>
          <p:cNvPr id="107540" name="Text Box 24"/>
          <p:cNvSpPr txBox="1">
            <a:spLocks noChangeArrowheads="1"/>
          </p:cNvSpPr>
          <p:nvPr/>
        </p:nvSpPr>
        <p:spPr bwMode="auto">
          <a:xfrm>
            <a:off x="3357463" y="3130014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valB OP valA</a:t>
            </a:r>
          </a:p>
        </p:txBody>
      </p:sp>
      <p:sp>
        <p:nvSpPr>
          <p:cNvPr id="107541" name="Text Box 25"/>
          <p:cNvSpPr txBox="1">
            <a:spLocks noChangeArrowheads="1"/>
          </p:cNvSpPr>
          <p:nvPr/>
        </p:nvSpPr>
        <p:spPr bwMode="auto">
          <a:xfrm>
            <a:off x="3357463" y="3435362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107542" name="Text Box 26"/>
          <p:cNvSpPr txBox="1">
            <a:spLocks noChangeArrowheads="1"/>
          </p:cNvSpPr>
          <p:nvPr/>
        </p:nvSpPr>
        <p:spPr bwMode="auto">
          <a:xfrm>
            <a:off x="3357463" y="312999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43" name="Text Box 27"/>
          <p:cNvSpPr txBox="1">
            <a:spLocks noChangeArrowheads="1"/>
          </p:cNvSpPr>
          <p:nvPr/>
        </p:nvSpPr>
        <p:spPr bwMode="auto">
          <a:xfrm>
            <a:off x="915672" y="312999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107544" name="Text Box 28"/>
          <p:cNvSpPr txBox="1">
            <a:spLocks noChangeArrowheads="1"/>
          </p:cNvSpPr>
          <p:nvPr/>
        </p:nvSpPr>
        <p:spPr bwMode="auto">
          <a:xfrm>
            <a:off x="6333414" y="3130014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Perform ALU operation</a:t>
            </a:r>
          </a:p>
        </p:txBody>
      </p:sp>
      <p:sp>
        <p:nvSpPr>
          <p:cNvPr id="107545" name="Text Box 29"/>
          <p:cNvSpPr txBox="1">
            <a:spLocks noChangeArrowheads="1"/>
          </p:cNvSpPr>
          <p:nvPr/>
        </p:nvSpPr>
        <p:spPr bwMode="auto">
          <a:xfrm>
            <a:off x="6333414" y="343536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Set condition code register</a:t>
            </a:r>
          </a:p>
        </p:txBody>
      </p:sp>
      <p:sp>
        <p:nvSpPr>
          <p:cNvPr id="107546" name="Text Box 31"/>
          <p:cNvSpPr txBox="1">
            <a:spLocks noChangeArrowheads="1"/>
          </p:cNvSpPr>
          <p:nvPr/>
        </p:nvSpPr>
        <p:spPr bwMode="auto">
          <a:xfrm>
            <a:off x="3357463" y="3740745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107547" name="Text Box 32"/>
          <p:cNvSpPr txBox="1">
            <a:spLocks noChangeArrowheads="1"/>
          </p:cNvSpPr>
          <p:nvPr/>
        </p:nvSpPr>
        <p:spPr bwMode="auto">
          <a:xfrm>
            <a:off x="915672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107548" name="Text Box 33"/>
          <p:cNvSpPr txBox="1">
            <a:spLocks noChangeArrowheads="1"/>
          </p:cNvSpPr>
          <p:nvPr/>
        </p:nvSpPr>
        <p:spPr bwMode="auto">
          <a:xfrm>
            <a:off x="6333414" y="3740745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[Memory read/write]  </a:t>
            </a:r>
          </a:p>
        </p:txBody>
      </p:sp>
      <p:sp>
        <p:nvSpPr>
          <p:cNvPr id="107549" name="Text Box 35"/>
          <p:cNvSpPr txBox="1">
            <a:spLocks noChangeArrowheads="1"/>
          </p:cNvSpPr>
          <p:nvPr/>
        </p:nvSpPr>
        <p:spPr bwMode="auto">
          <a:xfrm>
            <a:off x="3357463" y="4046093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R[rB]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valE</a:t>
            </a:r>
          </a:p>
        </p:txBody>
      </p:sp>
      <p:sp>
        <p:nvSpPr>
          <p:cNvPr id="107550" name="Text Box 36"/>
          <p:cNvSpPr txBox="1">
            <a:spLocks noChangeArrowheads="1"/>
          </p:cNvSpPr>
          <p:nvPr/>
        </p:nvSpPr>
        <p:spPr bwMode="auto">
          <a:xfrm>
            <a:off x="3357463" y="4351476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7551" name="Text Box 37"/>
          <p:cNvSpPr txBox="1">
            <a:spLocks noChangeArrowheads="1"/>
          </p:cNvSpPr>
          <p:nvPr/>
        </p:nvSpPr>
        <p:spPr bwMode="auto">
          <a:xfrm>
            <a:off x="3357463" y="4046110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7552" name="Text Box 38"/>
          <p:cNvSpPr txBox="1">
            <a:spLocks noChangeArrowheads="1"/>
          </p:cNvSpPr>
          <p:nvPr/>
        </p:nvSpPr>
        <p:spPr bwMode="auto">
          <a:xfrm>
            <a:off x="915672" y="4046110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107553" name="Text Box 39"/>
          <p:cNvSpPr txBox="1">
            <a:spLocks noChangeArrowheads="1"/>
          </p:cNvSpPr>
          <p:nvPr/>
        </p:nvSpPr>
        <p:spPr bwMode="auto">
          <a:xfrm>
            <a:off x="6333414" y="404609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ALU result</a:t>
            </a:r>
          </a:p>
        </p:txBody>
      </p:sp>
      <p:sp>
        <p:nvSpPr>
          <p:cNvPr id="107554" name="Text Box 40"/>
          <p:cNvSpPr txBox="1">
            <a:spLocks noChangeArrowheads="1"/>
          </p:cNvSpPr>
          <p:nvPr/>
        </p:nvSpPr>
        <p:spPr bwMode="auto">
          <a:xfrm>
            <a:off x="6333414" y="4351476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[Write back memory result] </a:t>
            </a:r>
          </a:p>
        </p:txBody>
      </p:sp>
      <p:sp>
        <p:nvSpPr>
          <p:cNvPr id="107555" name="Text Box 42"/>
          <p:cNvSpPr txBox="1">
            <a:spLocks noChangeArrowheads="1"/>
          </p:cNvSpPr>
          <p:nvPr/>
        </p:nvSpPr>
        <p:spPr bwMode="auto">
          <a:xfrm>
            <a:off x="3357463" y="4656828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valP</a:t>
            </a:r>
          </a:p>
        </p:txBody>
      </p:sp>
      <p:sp>
        <p:nvSpPr>
          <p:cNvPr id="107556" name="Text Box 43"/>
          <p:cNvSpPr txBox="1">
            <a:spLocks noChangeArrowheads="1"/>
          </p:cNvSpPr>
          <p:nvPr/>
        </p:nvSpPr>
        <p:spPr bwMode="auto">
          <a:xfrm>
            <a:off x="915672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update</a:t>
            </a:r>
          </a:p>
        </p:txBody>
      </p:sp>
      <p:sp>
        <p:nvSpPr>
          <p:cNvPr id="107557" name="Text Box 44"/>
          <p:cNvSpPr txBox="1">
            <a:spLocks noChangeArrowheads="1"/>
          </p:cNvSpPr>
          <p:nvPr/>
        </p:nvSpPr>
        <p:spPr bwMode="auto">
          <a:xfrm>
            <a:off x="6333414" y="4656828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PC</a:t>
            </a:r>
          </a:p>
        </p:txBody>
      </p:sp>
      <p:sp>
        <p:nvSpPr>
          <p:cNvPr id="107558" name="Text Box 45"/>
          <p:cNvSpPr txBox="1">
            <a:spLocks noChangeArrowheads="1"/>
          </p:cNvSpPr>
          <p:nvPr/>
        </p:nvSpPr>
        <p:spPr bwMode="auto">
          <a:xfrm>
            <a:off x="2136567" y="129782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107559" name="Text Box 46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107560" name="Text Box 47"/>
          <p:cNvSpPr txBox="1">
            <a:spLocks noChangeArrowheads="1"/>
          </p:cNvSpPr>
          <p:nvPr/>
        </p:nvSpPr>
        <p:spPr bwMode="auto">
          <a:xfrm>
            <a:off x="2136567" y="190855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107561" name="Text Box 48"/>
          <p:cNvSpPr txBox="1">
            <a:spLocks noChangeArrowheads="1"/>
          </p:cNvSpPr>
          <p:nvPr/>
        </p:nvSpPr>
        <p:spPr bwMode="auto">
          <a:xfrm>
            <a:off x="2136567" y="221390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107562" name="Text Box 49"/>
          <p:cNvSpPr txBox="1">
            <a:spLocks noChangeArrowheads="1"/>
          </p:cNvSpPr>
          <p:nvPr/>
        </p:nvSpPr>
        <p:spPr bwMode="auto">
          <a:xfrm>
            <a:off x="2136567" y="25192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107563" name="Text Box 50"/>
          <p:cNvSpPr txBox="1">
            <a:spLocks noChangeArrowheads="1"/>
          </p:cNvSpPr>
          <p:nvPr/>
        </p:nvSpPr>
        <p:spPr bwMode="auto">
          <a:xfrm>
            <a:off x="2136567" y="28246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107564" name="Text Box 51"/>
          <p:cNvSpPr txBox="1">
            <a:spLocks noChangeArrowheads="1"/>
          </p:cNvSpPr>
          <p:nvPr/>
        </p:nvSpPr>
        <p:spPr bwMode="auto">
          <a:xfrm>
            <a:off x="2136567" y="3130014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107565" name="Text Box 52"/>
          <p:cNvSpPr txBox="1">
            <a:spLocks noChangeArrowheads="1"/>
          </p:cNvSpPr>
          <p:nvPr/>
        </p:nvSpPr>
        <p:spPr bwMode="auto">
          <a:xfrm>
            <a:off x="2136567" y="343536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2136567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107567" name="Text Box 54"/>
          <p:cNvSpPr txBox="1">
            <a:spLocks noChangeArrowheads="1"/>
          </p:cNvSpPr>
          <p:nvPr/>
        </p:nvSpPr>
        <p:spPr bwMode="auto">
          <a:xfrm>
            <a:off x="2136567" y="404609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107568" name="Text Box 55"/>
          <p:cNvSpPr txBox="1">
            <a:spLocks noChangeArrowheads="1"/>
          </p:cNvSpPr>
          <p:nvPr/>
        </p:nvSpPr>
        <p:spPr bwMode="auto">
          <a:xfrm>
            <a:off x="2136567" y="435147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107569" name="Text Box 56"/>
          <p:cNvSpPr txBox="1">
            <a:spLocks noChangeArrowheads="1"/>
          </p:cNvSpPr>
          <p:nvPr/>
        </p:nvSpPr>
        <p:spPr bwMode="auto">
          <a:xfrm>
            <a:off x="2136567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4972075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Computation Steps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5267566"/>
            <a:ext cx="8306223" cy="1176929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All instructions follow same general pattern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Differ in what gets computed on each step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3357463" y="992438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call</a:t>
            </a:r>
            <a:r>
              <a:rPr lang="en-US" sz="1600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108548" name="Text Box 10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Fetch</a:t>
            </a:r>
          </a:p>
        </p:txBody>
      </p:sp>
      <p:sp>
        <p:nvSpPr>
          <p:cNvPr id="108549" name="Text Box 18"/>
          <p:cNvSpPr txBox="1">
            <a:spLocks noChangeArrowheads="1"/>
          </p:cNvSpPr>
          <p:nvPr/>
        </p:nvSpPr>
        <p:spPr bwMode="auto">
          <a:xfrm>
            <a:off x="915672" y="2519265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Decode</a:t>
            </a:r>
          </a:p>
        </p:txBody>
      </p:sp>
      <p:sp>
        <p:nvSpPr>
          <p:cNvPr id="108550" name="Text Box 24"/>
          <p:cNvSpPr txBox="1">
            <a:spLocks noChangeArrowheads="1"/>
          </p:cNvSpPr>
          <p:nvPr/>
        </p:nvSpPr>
        <p:spPr bwMode="auto">
          <a:xfrm>
            <a:off x="915672" y="3129996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Execute</a:t>
            </a:r>
          </a:p>
        </p:txBody>
      </p:sp>
      <p:sp>
        <p:nvSpPr>
          <p:cNvPr id="108551" name="Text Box 28"/>
          <p:cNvSpPr txBox="1">
            <a:spLocks noChangeArrowheads="1"/>
          </p:cNvSpPr>
          <p:nvPr/>
        </p:nvSpPr>
        <p:spPr bwMode="auto">
          <a:xfrm>
            <a:off x="915672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108552" name="Text Box 33"/>
          <p:cNvSpPr txBox="1">
            <a:spLocks noChangeArrowheads="1"/>
          </p:cNvSpPr>
          <p:nvPr/>
        </p:nvSpPr>
        <p:spPr bwMode="auto">
          <a:xfrm>
            <a:off x="915672" y="4046110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back</a:t>
            </a:r>
          </a:p>
        </p:txBody>
      </p:sp>
      <p:sp>
        <p:nvSpPr>
          <p:cNvPr id="108553" name="Text Box 37"/>
          <p:cNvSpPr txBox="1">
            <a:spLocks noChangeArrowheads="1"/>
          </p:cNvSpPr>
          <p:nvPr/>
        </p:nvSpPr>
        <p:spPr bwMode="auto">
          <a:xfrm>
            <a:off x="915672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update</a:t>
            </a:r>
          </a:p>
        </p:txBody>
      </p:sp>
      <p:sp>
        <p:nvSpPr>
          <p:cNvPr id="108554" name="Text Box 39"/>
          <p:cNvSpPr txBox="1">
            <a:spLocks noChangeArrowheads="1"/>
          </p:cNvSpPr>
          <p:nvPr/>
        </p:nvSpPr>
        <p:spPr bwMode="auto">
          <a:xfrm>
            <a:off x="2136567" y="129782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108555" name="Text Box 40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108556" name="Text Box 41"/>
          <p:cNvSpPr txBox="1">
            <a:spLocks noChangeArrowheads="1"/>
          </p:cNvSpPr>
          <p:nvPr/>
        </p:nvSpPr>
        <p:spPr bwMode="auto">
          <a:xfrm>
            <a:off x="2136567" y="190855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108557" name="Text Box 42"/>
          <p:cNvSpPr txBox="1">
            <a:spLocks noChangeArrowheads="1"/>
          </p:cNvSpPr>
          <p:nvPr/>
        </p:nvSpPr>
        <p:spPr bwMode="auto">
          <a:xfrm>
            <a:off x="2136567" y="221390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108558" name="Text Box 43"/>
          <p:cNvSpPr txBox="1">
            <a:spLocks noChangeArrowheads="1"/>
          </p:cNvSpPr>
          <p:nvPr/>
        </p:nvSpPr>
        <p:spPr bwMode="auto">
          <a:xfrm>
            <a:off x="2136567" y="251928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108559" name="Text Box 44"/>
          <p:cNvSpPr txBox="1">
            <a:spLocks noChangeArrowheads="1"/>
          </p:cNvSpPr>
          <p:nvPr/>
        </p:nvSpPr>
        <p:spPr bwMode="auto">
          <a:xfrm>
            <a:off x="2136567" y="28246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108560" name="Text Box 45"/>
          <p:cNvSpPr txBox="1">
            <a:spLocks noChangeArrowheads="1"/>
          </p:cNvSpPr>
          <p:nvPr/>
        </p:nvSpPr>
        <p:spPr bwMode="auto">
          <a:xfrm>
            <a:off x="2136567" y="3130014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108561" name="Text Box 46"/>
          <p:cNvSpPr txBox="1">
            <a:spLocks noChangeArrowheads="1"/>
          </p:cNvSpPr>
          <p:nvPr/>
        </p:nvSpPr>
        <p:spPr bwMode="auto">
          <a:xfrm>
            <a:off x="2136567" y="343536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108562" name="Text Box 47"/>
          <p:cNvSpPr txBox="1">
            <a:spLocks noChangeArrowheads="1"/>
          </p:cNvSpPr>
          <p:nvPr/>
        </p:nvSpPr>
        <p:spPr bwMode="auto">
          <a:xfrm>
            <a:off x="2136567" y="374074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108563" name="Text Box 48"/>
          <p:cNvSpPr txBox="1">
            <a:spLocks noChangeArrowheads="1"/>
          </p:cNvSpPr>
          <p:nvPr/>
        </p:nvSpPr>
        <p:spPr bwMode="auto">
          <a:xfrm>
            <a:off x="2136567" y="404609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108564" name="Text Box 49"/>
          <p:cNvSpPr txBox="1">
            <a:spLocks noChangeArrowheads="1"/>
          </p:cNvSpPr>
          <p:nvPr/>
        </p:nvSpPr>
        <p:spPr bwMode="auto">
          <a:xfrm>
            <a:off x="2136567" y="435147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108565" name="Text Box 50"/>
          <p:cNvSpPr txBox="1">
            <a:spLocks noChangeArrowheads="1"/>
          </p:cNvSpPr>
          <p:nvPr/>
        </p:nvSpPr>
        <p:spPr bwMode="auto">
          <a:xfrm>
            <a:off x="2136567" y="465682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08566" name="Text Box 51"/>
          <p:cNvSpPr txBox="1">
            <a:spLocks noChangeArrowheads="1"/>
          </p:cNvSpPr>
          <p:nvPr/>
        </p:nvSpPr>
        <p:spPr bwMode="auto">
          <a:xfrm>
            <a:off x="3357463" y="1297821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icode:ifun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1</a:t>
            </a:r>
            <a:r>
              <a:rPr lang="en-US" sz="160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108567" name="Text Box 52"/>
          <p:cNvSpPr txBox="1">
            <a:spLocks noChangeArrowheads="1"/>
          </p:cNvSpPr>
          <p:nvPr/>
        </p:nvSpPr>
        <p:spPr bwMode="auto">
          <a:xfrm>
            <a:off x="3357463" y="1603169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68" name="Text Box 53"/>
          <p:cNvSpPr txBox="1">
            <a:spLocks noChangeArrowheads="1"/>
          </p:cNvSpPr>
          <p:nvPr/>
        </p:nvSpPr>
        <p:spPr bwMode="auto">
          <a:xfrm>
            <a:off x="3357463" y="1908552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M</a:t>
            </a:r>
            <a:r>
              <a:rPr lang="en-US" sz="1600" baseline="-25000">
                <a:solidFill>
                  <a:srgbClr val="000066"/>
                </a:solidFill>
              </a:rPr>
              <a:t>4</a:t>
            </a:r>
            <a:r>
              <a:rPr lang="en-US" sz="160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108569" name="Text Box 54"/>
          <p:cNvSpPr txBox="1">
            <a:spLocks noChangeArrowheads="1"/>
          </p:cNvSpPr>
          <p:nvPr/>
        </p:nvSpPr>
        <p:spPr bwMode="auto">
          <a:xfrm>
            <a:off x="3357463" y="2213900"/>
            <a:ext cx="2823321" cy="3053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valP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PC+5</a:t>
            </a:r>
          </a:p>
        </p:txBody>
      </p:sp>
      <p:sp>
        <p:nvSpPr>
          <p:cNvPr id="108570" name="Text Box 55"/>
          <p:cNvSpPr txBox="1">
            <a:spLocks noChangeArrowheads="1"/>
          </p:cNvSpPr>
          <p:nvPr/>
        </p:nvSpPr>
        <p:spPr bwMode="auto">
          <a:xfrm>
            <a:off x="3357463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1" name="Text Box 56"/>
          <p:cNvSpPr txBox="1">
            <a:spLocks noChangeArrowheads="1"/>
          </p:cNvSpPr>
          <p:nvPr/>
        </p:nvSpPr>
        <p:spPr bwMode="auto">
          <a:xfrm>
            <a:off x="3357463" y="2519283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  <a:sym typeface="Symbol" charset="0"/>
            </a:endParaRPr>
          </a:p>
        </p:txBody>
      </p:sp>
      <p:sp>
        <p:nvSpPr>
          <p:cNvPr id="108572" name="Text Box 57"/>
          <p:cNvSpPr txBox="1">
            <a:spLocks noChangeArrowheads="1"/>
          </p:cNvSpPr>
          <p:nvPr/>
        </p:nvSpPr>
        <p:spPr bwMode="auto">
          <a:xfrm>
            <a:off x="3357463" y="2824631"/>
            <a:ext cx="2823321" cy="3053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valB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R[</a:t>
            </a:r>
            <a:r>
              <a:rPr lang="en-US" sz="1600">
                <a:solidFill>
                  <a:srgbClr val="000066"/>
                </a:solidFill>
                <a:latin typeface="Courier New" charset="0"/>
                <a:sym typeface="Symbol" charset="0"/>
              </a:rPr>
              <a:t>%esp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]</a:t>
            </a:r>
          </a:p>
        </p:txBody>
      </p:sp>
      <p:sp>
        <p:nvSpPr>
          <p:cNvPr id="108573" name="Text Box 58"/>
          <p:cNvSpPr txBox="1">
            <a:spLocks noChangeArrowheads="1"/>
          </p:cNvSpPr>
          <p:nvPr/>
        </p:nvSpPr>
        <p:spPr bwMode="auto">
          <a:xfrm>
            <a:off x="3357463" y="2519265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4" name="Text Box 59"/>
          <p:cNvSpPr txBox="1">
            <a:spLocks noChangeArrowheads="1"/>
          </p:cNvSpPr>
          <p:nvPr/>
        </p:nvSpPr>
        <p:spPr bwMode="auto">
          <a:xfrm>
            <a:off x="3357463" y="3130014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valE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valB + –4</a:t>
            </a:r>
          </a:p>
        </p:txBody>
      </p:sp>
      <p:sp>
        <p:nvSpPr>
          <p:cNvPr id="108575" name="Text Box 60"/>
          <p:cNvSpPr txBox="1">
            <a:spLocks noChangeArrowheads="1"/>
          </p:cNvSpPr>
          <p:nvPr/>
        </p:nvSpPr>
        <p:spPr bwMode="auto">
          <a:xfrm>
            <a:off x="3357463" y="3435362"/>
            <a:ext cx="2823321" cy="3053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6" name="Text Box 61"/>
          <p:cNvSpPr txBox="1">
            <a:spLocks noChangeArrowheads="1"/>
          </p:cNvSpPr>
          <p:nvPr/>
        </p:nvSpPr>
        <p:spPr bwMode="auto">
          <a:xfrm>
            <a:off x="3357463" y="312999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77" name="Text Box 62"/>
          <p:cNvSpPr txBox="1">
            <a:spLocks noChangeArrowheads="1"/>
          </p:cNvSpPr>
          <p:nvPr/>
        </p:nvSpPr>
        <p:spPr bwMode="auto">
          <a:xfrm>
            <a:off x="3357463" y="3740745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M</a:t>
            </a:r>
            <a:r>
              <a:rPr lang="en-US" sz="1600" baseline="-25000">
                <a:solidFill>
                  <a:srgbClr val="000066"/>
                </a:solidFill>
              </a:rPr>
              <a:t>4</a:t>
            </a:r>
            <a:r>
              <a:rPr lang="en-US" sz="1600">
                <a:solidFill>
                  <a:srgbClr val="000066"/>
                </a:solidFill>
              </a:rPr>
              <a:t>[valE]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</a:t>
            </a:r>
            <a:r>
              <a:rPr lang="en-US" sz="1600">
                <a:solidFill>
                  <a:srgbClr val="000066"/>
                </a:solidFill>
              </a:rPr>
              <a:t> valP </a:t>
            </a:r>
          </a:p>
        </p:txBody>
      </p:sp>
      <p:sp>
        <p:nvSpPr>
          <p:cNvPr id="108578" name="Text Box 63"/>
          <p:cNvSpPr txBox="1">
            <a:spLocks noChangeArrowheads="1"/>
          </p:cNvSpPr>
          <p:nvPr/>
        </p:nvSpPr>
        <p:spPr bwMode="auto">
          <a:xfrm>
            <a:off x="3357463" y="4046093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R[</a:t>
            </a:r>
            <a:r>
              <a:rPr lang="en-US" sz="1600">
                <a:solidFill>
                  <a:srgbClr val="000066"/>
                </a:solidFill>
                <a:latin typeface="Courier New" charset="0"/>
                <a:sym typeface="Symbol" charset="0"/>
              </a:rPr>
              <a:t>%esp</a:t>
            </a:r>
            <a:r>
              <a:rPr lang="en-US" sz="1600">
                <a:solidFill>
                  <a:srgbClr val="000066"/>
                </a:solidFill>
              </a:rPr>
              <a:t>]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valE</a:t>
            </a:r>
          </a:p>
        </p:txBody>
      </p:sp>
      <p:sp>
        <p:nvSpPr>
          <p:cNvPr id="108579" name="Text Box 64"/>
          <p:cNvSpPr txBox="1">
            <a:spLocks noChangeArrowheads="1"/>
          </p:cNvSpPr>
          <p:nvPr/>
        </p:nvSpPr>
        <p:spPr bwMode="auto">
          <a:xfrm>
            <a:off x="3357463" y="4351476"/>
            <a:ext cx="2823321" cy="3053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8580" name="Text Box 65"/>
          <p:cNvSpPr txBox="1">
            <a:spLocks noChangeArrowheads="1"/>
          </p:cNvSpPr>
          <p:nvPr/>
        </p:nvSpPr>
        <p:spPr bwMode="auto">
          <a:xfrm>
            <a:off x="3357463" y="4046110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08581" name="Text Box 66"/>
          <p:cNvSpPr txBox="1">
            <a:spLocks noChangeArrowheads="1"/>
          </p:cNvSpPr>
          <p:nvPr/>
        </p:nvSpPr>
        <p:spPr bwMode="auto">
          <a:xfrm>
            <a:off x="3357463" y="4656828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PC </a:t>
            </a:r>
            <a:r>
              <a:rPr lang="en-US" sz="1600">
                <a:solidFill>
                  <a:srgbClr val="000066"/>
                </a:solidFill>
                <a:sym typeface="Symbol" charset="0"/>
              </a:rPr>
              <a:t> valC</a:t>
            </a:r>
          </a:p>
        </p:txBody>
      </p:sp>
      <p:sp>
        <p:nvSpPr>
          <p:cNvPr id="108582" name="Text Box 79"/>
          <p:cNvSpPr txBox="1">
            <a:spLocks noChangeArrowheads="1"/>
          </p:cNvSpPr>
          <p:nvPr/>
        </p:nvSpPr>
        <p:spPr bwMode="auto">
          <a:xfrm>
            <a:off x="6323858" y="129782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instruction byte</a:t>
            </a:r>
          </a:p>
        </p:txBody>
      </p:sp>
      <p:sp>
        <p:nvSpPr>
          <p:cNvPr id="108583" name="Text Box 80"/>
          <p:cNvSpPr txBox="1">
            <a:spLocks noChangeArrowheads="1"/>
          </p:cNvSpPr>
          <p:nvPr/>
        </p:nvSpPr>
        <p:spPr bwMode="auto">
          <a:xfrm>
            <a:off x="6323858" y="1603169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register byte]</a:t>
            </a:r>
          </a:p>
        </p:txBody>
      </p:sp>
      <p:sp>
        <p:nvSpPr>
          <p:cNvPr id="108584" name="Text Box 81"/>
          <p:cNvSpPr txBox="1">
            <a:spLocks noChangeArrowheads="1"/>
          </p:cNvSpPr>
          <p:nvPr/>
        </p:nvSpPr>
        <p:spPr bwMode="auto">
          <a:xfrm>
            <a:off x="6323858" y="190855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constant word</a:t>
            </a:r>
          </a:p>
        </p:txBody>
      </p:sp>
      <p:sp>
        <p:nvSpPr>
          <p:cNvPr id="108585" name="Text Box 82"/>
          <p:cNvSpPr txBox="1">
            <a:spLocks noChangeArrowheads="1"/>
          </p:cNvSpPr>
          <p:nvPr/>
        </p:nvSpPr>
        <p:spPr bwMode="auto">
          <a:xfrm>
            <a:off x="6323858" y="2213900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Compute next PC</a:t>
            </a:r>
          </a:p>
        </p:txBody>
      </p:sp>
      <p:sp>
        <p:nvSpPr>
          <p:cNvPr id="108586" name="Text Box 83"/>
          <p:cNvSpPr txBox="1">
            <a:spLocks noChangeArrowheads="1"/>
          </p:cNvSpPr>
          <p:nvPr/>
        </p:nvSpPr>
        <p:spPr bwMode="auto">
          <a:xfrm>
            <a:off x="6323858" y="251928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[Read operand A]</a:t>
            </a:r>
          </a:p>
        </p:txBody>
      </p:sp>
      <p:sp>
        <p:nvSpPr>
          <p:cNvPr id="108587" name="Text Box 84"/>
          <p:cNvSpPr txBox="1">
            <a:spLocks noChangeArrowheads="1"/>
          </p:cNvSpPr>
          <p:nvPr/>
        </p:nvSpPr>
        <p:spPr bwMode="auto">
          <a:xfrm>
            <a:off x="6323858" y="2824631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Read operand B</a:t>
            </a:r>
          </a:p>
        </p:txBody>
      </p:sp>
      <p:sp>
        <p:nvSpPr>
          <p:cNvPr id="108588" name="Text Box 85"/>
          <p:cNvSpPr txBox="1">
            <a:spLocks noChangeArrowheads="1"/>
          </p:cNvSpPr>
          <p:nvPr/>
        </p:nvSpPr>
        <p:spPr bwMode="auto">
          <a:xfrm>
            <a:off x="6323858" y="3130014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Perform ALU operation</a:t>
            </a:r>
          </a:p>
        </p:txBody>
      </p:sp>
      <p:sp>
        <p:nvSpPr>
          <p:cNvPr id="108589" name="Text Box 86"/>
          <p:cNvSpPr txBox="1">
            <a:spLocks noChangeArrowheads="1"/>
          </p:cNvSpPr>
          <p:nvPr/>
        </p:nvSpPr>
        <p:spPr bwMode="auto">
          <a:xfrm>
            <a:off x="6323858" y="3435362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[Set condition code reg.]</a:t>
            </a:r>
          </a:p>
        </p:txBody>
      </p:sp>
      <p:sp>
        <p:nvSpPr>
          <p:cNvPr id="108590" name="Text Box 87"/>
          <p:cNvSpPr txBox="1">
            <a:spLocks noChangeArrowheads="1"/>
          </p:cNvSpPr>
          <p:nvPr/>
        </p:nvSpPr>
        <p:spPr bwMode="auto">
          <a:xfrm>
            <a:off x="6323858" y="3740745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[Memory read/write]  </a:t>
            </a:r>
          </a:p>
        </p:txBody>
      </p:sp>
      <p:sp>
        <p:nvSpPr>
          <p:cNvPr id="108591" name="Text Box 88"/>
          <p:cNvSpPr txBox="1">
            <a:spLocks noChangeArrowheads="1"/>
          </p:cNvSpPr>
          <p:nvPr/>
        </p:nvSpPr>
        <p:spPr bwMode="auto">
          <a:xfrm>
            <a:off x="6323858" y="404609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[Write back ALU result]</a:t>
            </a:r>
          </a:p>
        </p:txBody>
      </p:sp>
      <p:sp>
        <p:nvSpPr>
          <p:cNvPr id="108592" name="Text Box 89"/>
          <p:cNvSpPr txBox="1">
            <a:spLocks noChangeArrowheads="1"/>
          </p:cNvSpPr>
          <p:nvPr/>
        </p:nvSpPr>
        <p:spPr bwMode="auto">
          <a:xfrm>
            <a:off x="6323858" y="4351476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Write back memory result</a:t>
            </a:r>
          </a:p>
        </p:txBody>
      </p:sp>
      <p:sp>
        <p:nvSpPr>
          <p:cNvPr id="108593" name="Text Box 90"/>
          <p:cNvSpPr txBox="1">
            <a:spLocks noChangeArrowheads="1"/>
          </p:cNvSpPr>
          <p:nvPr/>
        </p:nvSpPr>
        <p:spPr bwMode="auto">
          <a:xfrm>
            <a:off x="6323858" y="4656828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</a:rPr>
              <a:t>Update PC</a:t>
            </a:r>
          </a:p>
        </p:txBody>
      </p:sp>
    </p:spTree>
    <p:extLst>
      <p:ext uri="{BB962C8B-B14F-4D97-AF65-F5344CB8AC3E}">
        <p14:creationId xmlns:p14="http://schemas.microsoft.com/office/powerpoint/2010/main" val="2923181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Computed Values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17" y="1221462"/>
            <a:ext cx="4287442" cy="5223022"/>
          </a:xfrm>
        </p:spPr>
        <p:txBody>
          <a:bodyPr/>
          <a:lstStyle/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latin typeface="Helvetica" charset="0"/>
              </a:rPr>
              <a:t>Fetch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icode	Instruction code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ifun	Instruction function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rA	Instr. Register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rB	Instr. Register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valC	Instruction constant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valP	Incremented PC</a:t>
            </a:r>
          </a:p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latin typeface="Helvetica" charset="0"/>
              </a:rPr>
              <a:t>Decode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srcA	Register ID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srcB	Register ID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dstE	Destination Register E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dstM	Destination Register M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valA	Register value A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valB	Register value B</a:t>
            </a:r>
          </a:p>
          <a:p>
            <a:pPr marL="740339" lvl="1" indent="-243615" defTabSz="909606" eaLnBrk="1" hangingPunct="1">
              <a:buNone/>
              <a:tabLst>
                <a:tab pos="1480680" algn="l"/>
              </a:tabLst>
              <a:defRPr/>
            </a:pPr>
            <a:endParaRPr lang="en-US" sz="1800">
              <a:latin typeface="Helvetica" charset="0"/>
              <a:ea typeface="ＭＳ Ｐゴシック" charset="0"/>
            </a:endParaRPr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7277" y="1221462"/>
            <a:ext cx="3789864" cy="5223022"/>
          </a:xfrm>
        </p:spPr>
        <p:txBody>
          <a:bodyPr/>
          <a:lstStyle/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ea typeface="+mn-ea"/>
                <a:cs typeface="+mn-cs"/>
              </a:rPr>
              <a:t>Execute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valE	ALU result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Bch	Branch flag</a:t>
            </a:r>
          </a:p>
          <a:p>
            <a:pPr marL="0" indent="0" defTabSz="909606" eaLnBrk="1" hangingPunct="1">
              <a:tabLst>
                <a:tab pos="1480680" algn="l"/>
              </a:tabLst>
              <a:defRPr/>
            </a:pPr>
            <a:r>
              <a:rPr lang="en-US" sz="2000">
                <a:ea typeface="+mn-ea"/>
                <a:cs typeface="+mn-cs"/>
              </a:rPr>
              <a:t>Memory	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tabLst>
                <a:tab pos="1480680" algn="l"/>
              </a:tabLst>
              <a:defRPr/>
            </a:pPr>
            <a:r>
              <a:rPr lang="en-US" sz="1800"/>
              <a:t>valM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1477692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5" y="4198775"/>
            <a:ext cx="8306223" cy="2245709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Predefined Blocks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PC: Register containing PC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Instruction memory: Read 6 bytes (PC to PC+5)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Split: Divide instruction byte into icode and ifun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Align: Get fields for rA, rB, and valC</a:t>
            </a:r>
          </a:p>
        </p:txBody>
      </p:sp>
      <p:pic>
        <p:nvPicPr>
          <p:cNvPr id="110595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33" y="534390"/>
            <a:ext cx="5395469" cy="406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60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42" y="4275134"/>
            <a:ext cx="7783210" cy="1832193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Instr. Valid: Is this instruction valid?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Need regids: Does this instruction have a register bytes?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Need valC: Does this instruction have a constant word?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33" y="381707"/>
            <a:ext cx="5395469" cy="406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499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93" y="248109"/>
            <a:ext cx="4172983" cy="1202377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Fetch Control Logic</a:t>
            </a:r>
          </a:p>
        </p:txBody>
      </p:sp>
      <p:pic>
        <p:nvPicPr>
          <p:cNvPr id="112642" name="Picture 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65" y="229024"/>
            <a:ext cx="4192060" cy="40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112643" name="Text Box 182"/>
          <p:cNvSpPr txBox="1">
            <a:spLocks noChangeArrowheads="1"/>
          </p:cNvSpPr>
          <p:nvPr/>
        </p:nvSpPr>
        <p:spPr bwMode="auto">
          <a:xfrm>
            <a:off x="457836" y="4427800"/>
            <a:ext cx="8012128" cy="180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need_regids =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IOPL, IPUSHL, IPOPL,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     IIRMOVL, IRMMOVL, IMRMOVL };</a:t>
            </a:r>
          </a:p>
          <a:p>
            <a:pPr algn="l">
              <a:lnSpc>
                <a:spcPct val="100000"/>
              </a:lnSpc>
            </a:pPr>
            <a:endParaRPr lang="en-US" sz="16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instr_valid = icode in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{ INOP, IHALT, IRRMOVL, IIRMOVL, IRMMOVL, IMRMOVL,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       IOPL, IJXX, ICALL, IRET, IPUSHL, IPOPL };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244595" y="1068779"/>
            <a:ext cx="1333764" cy="3053655"/>
            <a:chOff x="2041" y="672"/>
            <a:chExt cx="839" cy="1920"/>
          </a:xfrm>
        </p:grpSpPr>
        <p:sp>
          <p:nvSpPr>
            <p:cNvPr id="112645" name="Line 183"/>
            <p:cNvSpPr>
              <a:spLocks noChangeShapeType="1"/>
            </p:cNvSpPr>
            <p:nvPr/>
          </p:nvSpPr>
          <p:spPr bwMode="auto">
            <a:xfrm>
              <a:off x="2352" y="672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6" name="Line 184"/>
            <p:cNvSpPr>
              <a:spLocks noChangeShapeType="1"/>
            </p:cNvSpPr>
            <p:nvPr/>
          </p:nvSpPr>
          <p:spPr bwMode="auto">
            <a:xfrm>
              <a:off x="2352" y="864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7" name="Line 185"/>
            <p:cNvSpPr>
              <a:spLocks noChangeShapeType="1"/>
            </p:cNvSpPr>
            <p:nvPr/>
          </p:nvSpPr>
          <p:spPr bwMode="auto">
            <a:xfrm>
              <a:off x="2352" y="1104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8" name="Line 186"/>
            <p:cNvSpPr>
              <a:spLocks noChangeShapeType="1"/>
            </p:cNvSpPr>
            <p:nvPr/>
          </p:nvSpPr>
          <p:spPr bwMode="auto">
            <a:xfrm>
              <a:off x="23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49" name="Line 187"/>
            <p:cNvSpPr>
              <a:spLocks noChangeShapeType="1"/>
            </p:cNvSpPr>
            <p:nvPr/>
          </p:nvSpPr>
          <p:spPr bwMode="auto">
            <a:xfrm>
              <a:off x="2352" y="1536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0" name="Line 188"/>
            <p:cNvSpPr>
              <a:spLocks noChangeShapeType="1"/>
            </p:cNvSpPr>
            <p:nvPr/>
          </p:nvSpPr>
          <p:spPr bwMode="auto">
            <a:xfrm>
              <a:off x="2352" y="2400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1" name="Line 189"/>
            <p:cNvSpPr>
              <a:spLocks noChangeShapeType="1"/>
            </p:cNvSpPr>
            <p:nvPr/>
          </p:nvSpPr>
          <p:spPr bwMode="auto">
            <a:xfrm>
              <a:off x="2352" y="2592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  <p:sp>
          <p:nvSpPr>
            <p:cNvPr id="112652" name="Freeform 190"/>
            <p:cNvSpPr>
              <a:spLocks/>
            </p:cNvSpPr>
            <p:nvPr/>
          </p:nvSpPr>
          <p:spPr bwMode="auto">
            <a:xfrm>
              <a:off x="2041" y="1667"/>
              <a:ext cx="58" cy="218"/>
            </a:xfrm>
            <a:custGeom>
              <a:avLst/>
              <a:gdLst>
                <a:gd name="T0" fmla="*/ 0 w 564"/>
                <a:gd name="T1" fmla="*/ 0 h 2208"/>
                <a:gd name="T2" fmla="*/ 0 w 564"/>
                <a:gd name="T3" fmla="*/ 0 h 2208"/>
                <a:gd name="T4" fmla="*/ 0 w 564"/>
                <a:gd name="T5" fmla="*/ 0 h 2208"/>
                <a:gd name="T6" fmla="*/ 0 w 564"/>
                <a:gd name="T7" fmla="*/ 0 h 2208"/>
                <a:gd name="T8" fmla="*/ 0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739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79"/>
            <a:ext cx="4668972" cy="2595607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Register File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Read ports A, B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Write ports E, M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Addresses are register IDs or 8 (no access)</a:t>
            </a:r>
          </a:p>
        </p:txBody>
      </p:sp>
      <p:pic>
        <p:nvPicPr>
          <p:cNvPr id="1136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76" y="916114"/>
            <a:ext cx="3904323" cy="344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917" y="3511707"/>
            <a:ext cx="4668972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22" tIns="44212" rIns="90022" bIns="44212"/>
          <a:lstStyle/>
          <a:p>
            <a:pPr marL="384409" indent="-384409" algn="l" defTabSz="909606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240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" charset="0"/>
              </a:rPr>
              <a:t>Control Logic</a:t>
            </a:r>
          </a:p>
          <a:p>
            <a:pPr marL="740339" lvl="1" indent="-243615" algn="l" defTabSz="909606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>
                <a:solidFill>
                  <a:srgbClr val="000066"/>
                </a:solidFill>
                <a:latin typeface="Helvetica" pitchFamily="-1" charset="0"/>
                <a:ea typeface="ＭＳ Ｐゴシック" pitchFamily="-1" charset="-128"/>
              </a:rPr>
              <a:t>srcA, srcB: read port addresses</a:t>
            </a:r>
          </a:p>
          <a:p>
            <a:pPr marL="740339" lvl="1" indent="-243615" algn="l" defTabSz="909606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>
                <a:solidFill>
                  <a:srgbClr val="000066"/>
                </a:solidFill>
                <a:latin typeface="Helvetica" pitchFamily="-1" charset="0"/>
                <a:ea typeface="ＭＳ Ｐゴシック" pitchFamily="-1" charset="-128"/>
              </a:rPr>
              <a:t>dstA, dstB: write port addresses</a:t>
            </a:r>
          </a:p>
        </p:txBody>
      </p:sp>
    </p:spTree>
    <p:extLst>
      <p:ext uri="{BB962C8B-B14F-4D97-AF65-F5344CB8AC3E}">
        <p14:creationId xmlns:p14="http://schemas.microsoft.com/office/powerpoint/2010/main" val="715614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 Source</a:t>
            </a:r>
          </a:p>
        </p:txBody>
      </p:sp>
      <p:grpSp>
        <p:nvGrpSpPr>
          <p:cNvPr id="114690" name="Group 79"/>
          <p:cNvGrpSpPr>
            <a:grpSpLocks/>
          </p:cNvGrpSpPr>
          <p:nvPr/>
        </p:nvGrpSpPr>
        <p:grpSpPr bwMode="auto">
          <a:xfrm>
            <a:off x="2289180" y="687072"/>
            <a:ext cx="7020150" cy="4427800"/>
            <a:chOff x="576" y="624"/>
            <a:chExt cx="4416" cy="2784"/>
          </a:xfrm>
        </p:grpSpPr>
        <p:sp>
          <p:nvSpPr>
            <p:cNvPr id="114692" name="Text Box 4"/>
            <p:cNvSpPr txBox="1">
              <a:spLocks noChangeArrowheads="1"/>
            </p:cNvSpPr>
            <p:nvPr/>
          </p:nvSpPr>
          <p:spPr bwMode="auto">
            <a:xfrm>
              <a:off x="1344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4693" name="Text Box 17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114694" name="Text Box 19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695" name="Text Box 20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696" name="Text Box 21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114697" name="Text Box 45"/>
            <p:cNvSpPr txBox="1">
              <a:spLocks noChangeArrowheads="1"/>
            </p:cNvSpPr>
            <p:nvPr/>
          </p:nvSpPr>
          <p:spPr bwMode="auto">
            <a:xfrm>
              <a:off x="1344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4698" name="Text Box 47"/>
            <p:cNvSpPr txBox="1">
              <a:spLocks noChangeArrowheads="1"/>
            </p:cNvSpPr>
            <p:nvPr/>
          </p:nvSpPr>
          <p:spPr bwMode="auto">
            <a:xfrm>
              <a:off x="1344" y="129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R[rA]</a:t>
              </a:r>
            </a:p>
          </p:txBody>
        </p:sp>
        <p:sp>
          <p:nvSpPr>
            <p:cNvPr id="114699" name="Text Box 49"/>
            <p:cNvSpPr txBox="1">
              <a:spLocks noChangeArrowheads="1"/>
            </p:cNvSpPr>
            <p:nvPr/>
          </p:nvSpPr>
          <p:spPr bwMode="auto">
            <a:xfrm>
              <a:off x="1344" y="12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00" name="Text Box 50"/>
            <p:cNvSpPr txBox="1">
              <a:spLocks noChangeArrowheads="1"/>
            </p:cNvSpPr>
            <p:nvPr/>
          </p:nvSpPr>
          <p:spPr bwMode="auto">
            <a:xfrm>
              <a:off x="576" y="12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01" name="Text Box 51"/>
            <p:cNvSpPr txBox="1">
              <a:spLocks noChangeArrowheads="1"/>
            </p:cNvSpPr>
            <p:nvPr/>
          </p:nvSpPr>
          <p:spPr bwMode="auto">
            <a:xfrm>
              <a:off x="3216" y="12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operand A</a:t>
              </a:r>
            </a:p>
          </p:txBody>
        </p:sp>
        <p:sp>
          <p:nvSpPr>
            <p:cNvPr id="114702" name="Text Box 53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4703" name="Text Box 55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14704" name="Text Box 57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05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06" name="Text Box 59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  <p:sp>
          <p:nvSpPr>
            <p:cNvPr id="114707" name="Text Box 61"/>
            <p:cNvSpPr txBox="1">
              <a:spLocks noChangeArrowheads="1"/>
            </p:cNvSpPr>
            <p:nvPr/>
          </p:nvSpPr>
          <p:spPr bwMode="auto">
            <a:xfrm>
              <a:off x="1344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4708" name="Text Box 62"/>
            <p:cNvSpPr txBox="1">
              <a:spLocks noChangeArrowheads="1"/>
            </p:cNvSpPr>
            <p:nvPr/>
          </p:nvSpPr>
          <p:spPr bwMode="auto">
            <a:xfrm>
              <a:off x="1344" y="225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4709" name="Text Box 63"/>
            <p:cNvSpPr txBox="1">
              <a:spLocks noChangeArrowheads="1"/>
            </p:cNvSpPr>
            <p:nvPr/>
          </p:nvSpPr>
          <p:spPr bwMode="auto">
            <a:xfrm>
              <a:off x="1344" y="22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10" name="Text Box 64"/>
            <p:cNvSpPr txBox="1">
              <a:spLocks noChangeArrowheads="1"/>
            </p:cNvSpPr>
            <p:nvPr/>
          </p:nvSpPr>
          <p:spPr bwMode="auto">
            <a:xfrm>
              <a:off x="576" y="22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11" name="Text Box 65"/>
            <p:cNvSpPr txBox="1">
              <a:spLocks noChangeArrowheads="1"/>
            </p:cNvSpPr>
            <p:nvPr/>
          </p:nvSpPr>
          <p:spPr bwMode="auto">
            <a:xfrm>
              <a:off x="3216" y="22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operand</a:t>
              </a:r>
            </a:p>
          </p:txBody>
        </p:sp>
        <p:sp>
          <p:nvSpPr>
            <p:cNvPr id="114712" name="Text Box 66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4713" name="Text Box 70"/>
            <p:cNvSpPr txBox="1">
              <a:spLocks noChangeArrowheads="1"/>
            </p:cNvSpPr>
            <p:nvPr/>
          </p:nvSpPr>
          <p:spPr bwMode="auto">
            <a:xfrm>
              <a:off x="1344" y="321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valA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R[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]</a:t>
              </a:r>
            </a:p>
          </p:txBody>
        </p:sp>
        <p:sp>
          <p:nvSpPr>
            <p:cNvPr id="114714" name="Text Box 71"/>
            <p:cNvSpPr txBox="1">
              <a:spLocks noChangeArrowheads="1"/>
            </p:cNvSpPr>
            <p:nvPr/>
          </p:nvSpPr>
          <p:spPr bwMode="auto">
            <a:xfrm>
              <a:off x="1344" y="32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15" name="Text Box 72"/>
            <p:cNvSpPr txBox="1">
              <a:spLocks noChangeArrowheads="1"/>
            </p:cNvSpPr>
            <p:nvPr/>
          </p:nvSpPr>
          <p:spPr bwMode="auto">
            <a:xfrm>
              <a:off x="576" y="321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16" name="Text Box 73"/>
            <p:cNvSpPr txBox="1">
              <a:spLocks noChangeArrowheads="1"/>
            </p:cNvSpPr>
            <p:nvPr/>
          </p:nvSpPr>
          <p:spPr bwMode="auto">
            <a:xfrm>
              <a:off x="3216" y="32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Read stack pointer</a:t>
              </a:r>
            </a:p>
          </p:txBody>
        </p:sp>
        <p:sp>
          <p:nvSpPr>
            <p:cNvPr id="114717" name="Text Box 74"/>
            <p:cNvSpPr txBox="1">
              <a:spLocks noChangeArrowheads="1"/>
            </p:cNvSpPr>
            <p:nvPr/>
          </p:nvSpPr>
          <p:spPr bwMode="auto">
            <a:xfrm>
              <a:off x="1344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4718" name="Text Box 7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4719" name="Text Box 7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4720" name="Text Box 77"/>
            <p:cNvSpPr txBox="1">
              <a:spLocks noChangeArrowheads="1"/>
            </p:cNvSpPr>
            <p:nvPr/>
          </p:nvSpPr>
          <p:spPr bwMode="auto">
            <a:xfrm>
              <a:off x="576" y="273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Decode</a:t>
              </a:r>
            </a:p>
          </p:txBody>
        </p:sp>
        <p:sp>
          <p:nvSpPr>
            <p:cNvPr id="114721" name="Text Box 78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operand</a:t>
              </a:r>
            </a:p>
          </p:txBody>
        </p:sp>
      </p:grpSp>
      <p:sp>
        <p:nvSpPr>
          <p:cNvPr id="114691" name="Text Box 80"/>
          <p:cNvSpPr txBox="1">
            <a:spLocks noChangeArrowheads="1"/>
          </p:cNvSpPr>
          <p:nvPr/>
        </p:nvSpPr>
        <p:spPr bwMode="auto">
          <a:xfrm>
            <a:off x="610448" y="519121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srcA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IRMMOVL, IOPL, IPUSHL  } : rA;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IPOPL, IRET } : RESP;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RNONE;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88739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2395592" y="2651125"/>
            <a:ext cx="92075" cy="34607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blurRad="63500" dist="38099" dir="2700000" algn="ctr" rotWithShape="0">
              <a:schemeClr val="tx2">
                <a:alpha val="74998"/>
              </a:schemeClr>
            </a:outerShdw>
          </a:effectLst>
        </p:spPr>
        <p:txBody>
          <a:bodyPr wrap="none" lIns="45382" tIns="45382" rIns="45382" bIns="45382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  <a:latin typeface="Helvetica" pitchFamily="-1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6445" eaLnBrk="1" hangingPunct="1">
              <a:defRPr/>
            </a:pPr>
            <a:r>
              <a:rPr lang="en-US">
                <a:ea typeface="+mj-ea"/>
                <a:cs typeface="+mj-cs"/>
              </a:rPr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4642"/>
            <a:ext cx="8305800" cy="4429125"/>
          </a:xfrm>
        </p:spPr>
        <p:txBody>
          <a:bodyPr/>
          <a:lstStyle/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83074" indent="-383074" defTabSz="906445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endParaRPr lang="en-US" dirty="0"/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Add value in register rA to that in register rB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Store result in register rB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Note that Y86 only allows addition to be applied to register data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Two-byte encoding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First indicates instruction type</a:t>
            </a:r>
          </a:p>
          <a:p>
            <a:pPr marL="1136603" lvl="2" indent="-236465" defTabSz="906445" eaLnBrk="1" hangingPunct="1">
              <a:buFont typeface="Wingdings" pitchFamily="-1" charset="2"/>
              <a:buChar char="l"/>
              <a:defRPr/>
            </a:pPr>
            <a:r>
              <a:rPr lang="en-US" dirty="0"/>
              <a:t>Second gives source and destination registers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addq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 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,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-1" charset="0"/>
              </a:rPr>
              <a:t> 60 </a:t>
            </a:r>
            <a:r>
              <a:rPr lang="en-US" dirty="0" smtClean="0">
                <a:solidFill>
                  <a:schemeClr val="accent1"/>
                </a:solidFill>
                <a:latin typeface="Courier New" pitchFamily="-1" charset="0"/>
              </a:rPr>
              <a:t>06</a:t>
            </a:r>
          </a:p>
          <a:p>
            <a:pPr marL="737765" lvl="1" indent="-242768" defTabSz="906445" eaLnBrk="1" hangingPunct="1">
              <a:buFont typeface="Wingdings" pitchFamily="-1" charset="2"/>
              <a:buChar char="n"/>
              <a:defRPr/>
            </a:pPr>
            <a:r>
              <a:rPr lang="en-US" dirty="0"/>
              <a:t>Set condition codes based on </a:t>
            </a:r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56324" name="Group 93"/>
          <p:cNvGrpSpPr>
            <a:grpSpLocks/>
          </p:cNvGrpSpPr>
          <p:nvPr/>
        </p:nvGrpSpPr>
        <p:grpSpPr bwMode="auto">
          <a:xfrm>
            <a:off x="839842" y="2671763"/>
            <a:ext cx="3127375" cy="304800"/>
            <a:chOff x="528" y="1680"/>
            <a:chExt cx="1968" cy="192"/>
          </a:xfrm>
        </p:grpSpPr>
        <p:sp>
          <p:nvSpPr>
            <p:cNvPr id="56332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rgbClr val="000099"/>
                  </a:solidFill>
                  <a:latin typeface="Courier New" charset="0"/>
                </a:rPr>
                <a:t>addq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99"/>
                  </a:solidFill>
                </a:rPr>
                <a:t>rA</a:t>
              </a:r>
              <a:r>
                <a:rPr lang="en-US" sz="1600" dirty="0">
                  <a:solidFill>
                    <a:srgbClr val="000099"/>
                  </a:solidFill>
                  <a:latin typeface="Courier New" charset="0"/>
                </a:rPr>
                <a:t>, </a:t>
              </a:r>
              <a:r>
                <a:rPr lang="en-US" sz="1600" dirty="0" err="1">
                  <a:solidFill>
                    <a:srgbClr val="000099"/>
                  </a:solidFill>
                </a:rPr>
                <a:t>rB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pSp>
          <p:nvGrpSpPr>
            <p:cNvPr id="56333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56338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6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6</a:t>
                </a:r>
              </a:p>
            </p:txBody>
          </p:sp>
          <p:sp>
            <p:nvSpPr>
              <p:cNvPr id="56339" name="Rectangle 8"/>
              <p:cNvSpPr>
                <a:spLocks noChangeArrowheads="1"/>
              </p:cNvSpPr>
              <p:nvPr/>
            </p:nvSpPr>
            <p:spPr bwMode="auto">
              <a:xfrm>
                <a:off x="149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6340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56334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56335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56336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rgbClr val="000099"/>
                    </a:solidFill>
                  </a:rPr>
                  <a:t>rB</a:t>
                </a:r>
              </a:p>
            </p:txBody>
          </p:sp>
          <p:sp>
            <p:nvSpPr>
              <p:cNvPr id="56337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rgbClr val="000099"/>
                  </a:solidFill>
                  <a:latin typeface="Courier New" charset="0"/>
                </a:endParaRPr>
              </a:p>
            </p:txBody>
          </p:sp>
        </p:grp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044950" y="2136775"/>
            <a:ext cx="3727450" cy="534988"/>
            <a:chOff x="2544" y="1104"/>
            <a:chExt cx="2345" cy="336"/>
          </a:xfrm>
        </p:grpSpPr>
        <p:sp>
          <p:nvSpPr>
            <p:cNvPr id="56330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6331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908175" y="1603375"/>
            <a:ext cx="3627438" cy="1068388"/>
            <a:chOff x="1200" y="768"/>
            <a:chExt cx="2282" cy="672"/>
          </a:xfrm>
        </p:grpSpPr>
        <p:sp>
          <p:nvSpPr>
            <p:cNvPr id="56328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38100">
              <a:solidFill>
                <a:srgbClr val="FF0002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FF0002"/>
                  </a:solidFill>
                </a:rPr>
                <a:t>Generic Form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706" tIns="44046" rIns="89706" bIns="44046"/>
          <a:lstStyle>
            <a:lvl1pPr marL="385763" indent="-385763" algn="l" defTabSz="912813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44475" algn="l" defTabSz="912813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6175" indent="-238125" algn="l" defTabSz="912813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pitchFamily="-1" charset="-128"/>
              </a:defRPr>
            </a:lvl3pPr>
            <a:lvl4pPr marL="15986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4511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5pPr>
            <a:lvl6pPr marL="2909483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6pPr>
            <a:lvl7pPr marL="3367368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7pPr>
            <a:lvl8pPr marL="3825254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8pPr>
            <a:lvl9pPr marL="4283140" indent="-228943" algn="l" defTabSz="914182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" charset="0"/>
                <a:ea typeface="ＭＳ Ｐゴシック" pitchFamily="-1" charset="-128"/>
              </a:defRPr>
            </a:lvl9pPr>
          </a:lstStyle>
          <a:p>
            <a:pPr marL="383074" indent="-383074" defTabSz="906445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  <a:latin typeface="Helvetica"/>
              </a:rPr>
              <a:t>Addition Instruction</a:t>
            </a:r>
            <a:endParaRPr lang="en-US" dirty="0">
              <a:solidFill>
                <a:srgbClr val="003300"/>
              </a:solidFill>
              <a:latin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 Destination</a:t>
            </a:r>
          </a:p>
        </p:txBody>
      </p:sp>
      <p:grpSp>
        <p:nvGrpSpPr>
          <p:cNvPr id="115714" name="Group 76"/>
          <p:cNvGrpSpPr>
            <a:grpSpLocks/>
          </p:cNvGrpSpPr>
          <p:nvPr/>
        </p:nvGrpSpPr>
        <p:grpSpPr bwMode="auto">
          <a:xfrm>
            <a:off x="2518097" y="687072"/>
            <a:ext cx="7020150" cy="4427800"/>
            <a:chOff x="1584" y="432"/>
            <a:chExt cx="4416" cy="2784"/>
          </a:xfrm>
        </p:grpSpPr>
        <p:sp>
          <p:nvSpPr>
            <p:cNvPr id="115716" name="Text Box 62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5717" name="Text Box 63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None</a:t>
              </a:r>
            </a:p>
          </p:txBody>
        </p:sp>
        <p:sp>
          <p:nvSpPr>
            <p:cNvPr id="115718" name="Text Box 5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19" name="Text Box 60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15720" name="Text Box 53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5721" name="Text Box 54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None</a:t>
              </a:r>
            </a:p>
          </p:txBody>
        </p:sp>
        <p:sp>
          <p:nvSpPr>
            <p:cNvPr id="115722" name="Text Box 46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R[rB]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23" name="Text Box 4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5724" name="Text Box 7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25" name="Text Box 9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5726" name="Text Box 11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27" name="Text Box 14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29" name="Text Box 19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5730" name="Text Box 21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31" name="Text Box 24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5732" name="Text Box 29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5733" name="Text Box 40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4" name="Text Box 41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5" name="Text Box 42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6" name="Text Box 43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7" name="Text Box 44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Write-back</a:t>
              </a:r>
            </a:p>
          </p:txBody>
        </p:sp>
        <p:sp>
          <p:nvSpPr>
            <p:cNvPr id="115738" name="Text Box 50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Write back result</a:t>
              </a:r>
            </a:p>
          </p:txBody>
        </p:sp>
        <p:sp>
          <p:nvSpPr>
            <p:cNvPr id="115739" name="Text Box 52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0" name="Text Box 70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41" name="Text Box 71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2" name="Text Box 72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  <p:sp>
          <p:nvSpPr>
            <p:cNvPr id="115743" name="Text Box 73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R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[</a:t>
              </a:r>
              <a:r>
                <a:rPr lang="en-US" sz="1600">
                  <a:solidFill>
                    <a:srgbClr val="000066"/>
                  </a:solidFill>
                  <a:latin typeface="Courier New" charset="0"/>
                  <a:sym typeface="Symbol" charset="0"/>
                </a:rPr>
                <a:t>%esp</a:t>
              </a:r>
              <a:r>
                <a:rPr lang="en-US" sz="1600">
                  <a:solidFill>
                    <a:srgbClr val="000066"/>
                  </a:solidFill>
                </a:rPr>
                <a:t>]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valE</a:t>
              </a:r>
            </a:p>
          </p:txBody>
        </p:sp>
        <p:sp>
          <p:nvSpPr>
            <p:cNvPr id="115744" name="Text Box 7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5745" name="Text Box 75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Update stack pointer</a:t>
              </a:r>
            </a:p>
          </p:txBody>
        </p:sp>
      </p:grpSp>
      <p:sp>
        <p:nvSpPr>
          <p:cNvPr id="115715" name="Text Box 77"/>
          <p:cNvSpPr txBox="1">
            <a:spLocks noChangeArrowheads="1"/>
          </p:cNvSpPr>
          <p:nvPr/>
        </p:nvSpPr>
        <p:spPr bwMode="auto">
          <a:xfrm>
            <a:off x="534142" y="519121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dstE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IIRMOVL, IOPL} : rB;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IPUSHL, IPOPL, ICALL, IRET } : RESP;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RNONE; 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93394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592666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Units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Implements 4 required functions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Generates condition code values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CC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Register with 3 condition code bits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bcond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 sz="1600"/>
              <a:t>Computes branch flag</a:t>
            </a:r>
          </a:p>
          <a:p>
            <a:pPr marL="384409" indent="-384409" defTabSz="909606" eaLnBrk="1" hangingPunct="1">
              <a:defRPr/>
            </a:pPr>
            <a:r>
              <a:rPr lang="en-US" sz="2000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Set CC: Should condition code register be loaded?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A: Input A to 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B: Input B to 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 sz="1800"/>
              <a:t>ALU fun: What function should ALU compute?</a:t>
            </a:r>
          </a:p>
        </p:txBody>
      </p:sp>
      <p:pic>
        <p:nvPicPr>
          <p:cNvPr id="1167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71" y="2061217"/>
            <a:ext cx="4061704" cy="31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609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76359"/>
            <a:ext cx="8716368" cy="780909"/>
          </a:xfrm>
        </p:spPr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ALU A Input</a:t>
            </a:r>
          </a:p>
        </p:txBody>
      </p:sp>
      <p:sp>
        <p:nvSpPr>
          <p:cNvPr id="117762" name="Text Box 73"/>
          <p:cNvSpPr txBox="1">
            <a:spLocks noChangeArrowheads="1"/>
          </p:cNvSpPr>
          <p:nvPr/>
        </p:nvSpPr>
        <p:spPr bwMode="auto">
          <a:xfrm>
            <a:off x="4883600" y="572560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117763" name="Group 77"/>
          <p:cNvGrpSpPr>
            <a:grpSpLocks/>
          </p:cNvGrpSpPr>
          <p:nvPr/>
        </p:nvGrpSpPr>
        <p:grpSpPr bwMode="auto">
          <a:xfrm>
            <a:off x="2136568" y="534389"/>
            <a:ext cx="7020150" cy="4427800"/>
            <a:chOff x="1584" y="432"/>
            <a:chExt cx="4416" cy="2784"/>
          </a:xfrm>
        </p:grpSpPr>
        <p:sp>
          <p:nvSpPr>
            <p:cNvPr id="117765" name="Text Box 68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–4</a:t>
              </a:r>
            </a:p>
          </p:txBody>
        </p:sp>
        <p:sp>
          <p:nvSpPr>
            <p:cNvPr id="117766" name="Text Box 72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17767" name="Text Box 61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7768" name="Text Box 65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</a:t>
              </a:r>
            </a:p>
          </p:txBody>
        </p:sp>
        <p:sp>
          <p:nvSpPr>
            <p:cNvPr id="117769" name="Text Box 54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4</a:t>
              </a:r>
            </a:p>
          </p:txBody>
        </p:sp>
        <p:sp>
          <p:nvSpPr>
            <p:cNvPr id="117770" name="Text Box 58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7771" name="Text Box 47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valC</a:t>
              </a:r>
            </a:p>
          </p:txBody>
        </p:sp>
        <p:sp>
          <p:nvSpPr>
            <p:cNvPr id="117772" name="Text Box 51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117773" name="Text Box 40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OP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valA</a:t>
              </a:r>
            </a:p>
          </p:txBody>
        </p:sp>
        <p:sp>
          <p:nvSpPr>
            <p:cNvPr id="117774" name="Text Box 44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117775" name="Text Box 11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7776" name="Text Box 12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77" name="Text Box 13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7778" name="Text Box 14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79" name="Text Box 15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7780" name="Text Box 16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1" name="Text Box 17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7782" name="Text Box 18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3" name="Text Box 19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7784" name="Text Box 20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7785" name="Text Box 27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6" name="Text Box 29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7787" name="Text Box 34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88" name="Text Box 35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89" name="Text Box 36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0" name="Text Box 37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1" name="Text Box 38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7792" name="Text Box 7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+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4</a:t>
              </a:r>
            </a:p>
          </p:txBody>
        </p:sp>
        <p:sp>
          <p:nvSpPr>
            <p:cNvPr id="117793" name="Text Box 75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7794" name="Text Box 76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117764" name="Text Box 78"/>
          <p:cNvSpPr txBox="1">
            <a:spLocks noChangeArrowheads="1"/>
          </p:cNvSpPr>
          <p:nvPr/>
        </p:nvSpPr>
        <p:spPr bwMode="auto">
          <a:xfrm>
            <a:off x="839366" y="5063978"/>
            <a:ext cx="8012128" cy="180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aluA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IRRMOVL, IOPL } : valA;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IIRMOVL, IRMMOVL, IMRMOVL }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ICALL, IPUSHL } : -4;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IRET, IPOPL } : 4;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# Other instructions don't need ALU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46701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ALU Operation</a:t>
            </a:r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4883600" y="5725603"/>
            <a:ext cx="2823321" cy="3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>
              <a:solidFill>
                <a:srgbClr val="000066"/>
              </a:solidFill>
            </a:endParaRPr>
          </a:p>
        </p:txBody>
      </p:sp>
      <p:grpSp>
        <p:nvGrpSpPr>
          <p:cNvPr id="118787" name="Group 4"/>
          <p:cNvGrpSpPr>
            <a:grpSpLocks/>
          </p:cNvGrpSpPr>
          <p:nvPr/>
        </p:nvGrpSpPr>
        <p:grpSpPr bwMode="auto">
          <a:xfrm>
            <a:off x="1526120" y="916096"/>
            <a:ext cx="7020150" cy="4427800"/>
            <a:chOff x="1584" y="432"/>
            <a:chExt cx="4416" cy="2784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–4</a:t>
              </a:r>
            </a:p>
          </p:txBody>
        </p:sp>
        <p:sp>
          <p:nvSpPr>
            <p:cNvPr id="118790" name="Text Box 6"/>
            <p:cNvSpPr txBox="1">
              <a:spLocks noChangeArrowheads="1"/>
            </p:cNvSpPr>
            <p:nvPr/>
          </p:nvSpPr>
          <p:spPr bwMode="auto">
            <a:xfrm>
              <a:off x="4224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Decrement stack pointer</a:t>
              </a:r>
            </a:p>
          </p:txBody>
        </p:sp>
        <p:sp>
          <p:nvSpPr>
            <p:cNvPr id="118791" name="Text Box 7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  <a:sym typeface="Symbol" charset="0"/>
              </a:endParaRPr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4224" y="206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</a:t>
              </a: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4</a:t>
              </a:r>
            </a:p>
          </p:txBody>
        </p:sp>
        <p:sp>
          <p:nvSpPr>
            <p:cNvPr id="118794" name="Text Box 10"/>
            <p:cNvSpPr txBox="1">
              <a:spLocks noChangeArrowheads="1"/>
            </p:cNvSpPr>
            <p:nvPr/>
          </p:nvSpPr>
          <p:spPr bwMode="auto">
            <a:xfrm>
              <a:off x="4224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valC</a:t>
              </a:r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4224" y="110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Compute effective address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OP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valA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4224" y="6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Perform ALU operation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2352" y="4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1584" y="6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2352" y="91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2352" y="11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2352" y="139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2352" y="15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2352" y="187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2352" y="20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2352" y="235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352" y="2832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2352" y="6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2352" y="25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1584" y="110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1584" y="158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1584" y="206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1584" y="254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1584" y="3024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Execute</a:t>
              </a:r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valE 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charset="0"/>
                </a:rPr>
                <a:t>+</a:t>
              </a:r>
              <a:r>
                <a:rPr lang="en-US" sz="1600">
                  <a:solidFill>
                    <a:srgbClr val="000066"/>
                  </a:solidFill>
                  <a:sym typeface="Symbol" charset="0"/>
                </a:rPr>
                <a:t> 4</a:t>
              </a: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4224" y="302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Increment stack pointer</a:t>
              </a:r>
            </a:p>
          </p:txBody>
        </p:sp>
        <p:sp>
          <p:nvSpPr>
            <p:cNvPr id="118818" name="Text Box 34"/>
            <p:cNvSpPr txBox="1">
              <a:spLocks noChangeArrowheads="1"/>
            </p:cNvSpPr>
            <p:nvPr/>
          </p:nvSpPr>
          <p:spPr bwMode="auto">
            <a:xfrm>
              <a:off x="2352" y="30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sz="1600">
                <a:solidFill>
                  <a:srgbClr val="000066"/>
                </a:solidFill>
              </a:endParaRPr>
            </a:p>
          </p:txBody>
        </p:sp>
      </p:grpSp>
      <p:sp>
        <p:nvSpPr>
          <p:cNvPr id="118788" name="Text Box 35"/>
          <p:cNvSpPr txBox="1">
            <a:spLocks noChangeArrowheads="1"/>
          </p:cNvSpPr>
          <p:nvPr/>
        </p:nvSpPr>
        <p:spPr bwMode="auto">
          <a:xfrm>
            <a:off x="1755037" y="5496579"/>
            <a:ext cx="5722949" cy="107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alufun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IOPL : ifun;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ALUADD;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830412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41" y="1297803"/>
            <a:ext cx="4287443" cy="2519265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Reads or writes memory word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read: should word be read?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write: should word be written?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addr.: Select address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Mem. data.: Select data</a:t>
            </a:r>
          </a:p>
        </p:txBody>
      </p:sp>
      <p:pic>
        <p:nvPicPr>
          <p:cNvPr id="1198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00" y="1374145"/>
            <a:ext cx="3370181" cy="31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79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Address</a:t>
            </a:r>
          </a:p>
        </p:txBody>
      </p:sp>
      <p:grpSp>
        <p:nvGrpSpPr>
          <p:cNvPr id="120834" name="Group 3"/>
          <p:cNvGrpSpPr>
            <a:grpSpLocks/>
          </p:cNvGrpSpPr>
          <p:nvPr/>
        </p:nvGrpSpPr>
        <p:grpSpPr bwMode="auto">
          <a:xfrm>
            <a:off x="1907650" y="916096"/>
            <a:ext cx="7020150" cy="4427800"/>
            <a:chOff x="1008" y="864"/>
            <a:chExt cx="4416" cy="2784"/>
          </a:xfrm>
        </p:grpSpPr>
        <p:sp>
          <p:nvSpPr>
            <p:cNvPr id="12083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083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  <p:grpSp>
          <p:nvGrpSpPr>
            <p:cNvPr id="12084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120861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>
                    <a:solidFill>
                      <a:srgbClr val="000066"/>
                    </a:solidFill>
                  </a:rPr>
                  <a:t>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valA</a:t>
                </a:r>
              </a:p>
            </p:txBody>
          </p:sp>
          <p:sp>
            <p:nvSpPr>
              <p:cNvPr id="120862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63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value to memory  </a:t>
                </a:r>
              </a:p>
            </p:txBody>
          </p:sp>
        </p:grpSp>
        <p:grpSp>
          <p:nvGrpSpPr>
            <p:cNvPr id="120846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120858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>
                    <a:solidFill>
                      <a:srgbClr val="000066"/>
                    </a:solidFill>
                  </a:rPr>
                  <a:t>]</a:t>
                </a:r>
              </a:p>
            </p:txBody>
          </p:sp>
          <p:sp>
            <p:nvSpPr>
              <p:cNvPr id="120859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60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from stack </a:t>
                </a:r>
              </a:p>
            </p:txBody>
          </p:sp>
        </p:grpSp>
        <p:grpSp>
          <p:nvGrpSpPr>
            <p:cNvPr id="120847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120855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>
                    <a:solidFill>
                      <a:srgbClr val="000066"/>
                    </a:solidFill>
                  </a:rPr>
                  <a:t>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valP </a:t>
                </a:r>
              </a:p>
            </p:txBody>
          </p:sp>
          <p:sp>
            <p:nvSpPr>
              <p:cNvPr id="120856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57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return value on stack </a:t>
                </a:r>
              </a:p>
            </p:txBody>
          </p:sp>
        </p:grpSp>
        <p:grpSp>
          <p:nvGrpSpPr>
            <p:cNvPr id="120848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120852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>
                    <a:solidFill>
                      <a:srgbClr val="000066"/>
                    </a:solidFill>
                  </a:rPr>
                  <a:t>]  </a:t>
                </a:r>
              </a:p>
            </p:txBody>
          </p:sp>
          <p:sp>
            <p:nvSpPr>
              <p:cNvPr id="120853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0854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return address</a:t>
                </a:r>
              </a:p>
            </p:txBody>
          </p:sp>
        </p:grpSp>
        <p:sp>
          <p:nvSpPr>
            <p:cNvPr id="120849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0850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085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</p:grpSp>
      <p:sp>
        <p:nvSpPr>
          <p:cNvPr id="120835" name="Text Box 32"/>
          <p:cNvSpPr txBox="1">
            <a:spLocks noChangeArrowheads="1"/>
          </p:cNvSpPr>
          <p:nvPr/>
        </p:nvSpPr>
        <p:spPr bwMode="auto">
          <a:xfrm>
            <a:off x="915672" y="5477493"/>
            <a:ext cx="8012128" cy="13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mem_addr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IRMMOVL, IPUSHL, ICALL, IMRMOVL } : valE;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in { IPOPL, IRET } : valA;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# Other instructions don't need address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551051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Memory Read</a:t>
            </a:r>
          </a:p>
        </p:txBody>
      </p:sp>
      <p:grpSp>
        <p:nvGrpSpPr>
          <p:cNvPr id="121858" name="Group 3"/>
          <p:cNvGrpSpPr>
            <a:grpSpLocks/>
          </p:cNvGrpSpPr>
          <p:nvPr/>
        </p:nvGrpSpPr>
        <p:grpSpPr bwMode="auto">
          <a:xfrm>
            <a:off x="1373508" y="1297803"/>
            <a:ext cx="7020150" cy="4427800"/>
            <a:chOff x="1008" y="864"/>
            <a:chExt cx="4416" cy="2784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  <p:grpSp>
          <p:nvGrpSpPr>
            <p:cNvPr id="121869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121885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[valE]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valA</a:t>
                </a:r>
              </a:p>
            </p:txBody>
          </p:sp>
          <p:sp>
            <p:nvSpPr>
              <p:cNvPr id="121886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7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value to memory  </a:t>
                </a:r>
              </a:p>
            </p:txBody>
          </p:sp>
        </p:grpSp>
        <p:grpSp>
          <p:nvGrpSpPr>
            <p:cNvPr id="121870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121882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[valA]</a:t>
                </a:r>
              </a:p>
            </p:txBody>
          </p:sp>
          <p:sp>
            <p:nvSpPr>
              <p:cNvPr id="121883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4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from stack </a:t>
                </a:r>
              </a:p>
            </p:txBody>
          </p:sp>
        </p:grpSp>
        <p:grpSp>
          <p:nvGrpSpPr>
            <p:cNvPr id="121871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121879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</a:t>
                </a:r>
                <a:r>
                  <a:rPr lang="en-US" sz="1600" baseline="-25000">
                    <a:solidFill>
                      <a:srgbClr val="000066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[valE]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000066"/>
                    </a:solidFill>
                  </a:rPr>
                  <a:t> valP </a:t>
                </a:r>
              </a:p>
            </p:txBody>
          </p:sp>
          <p:sp>
            <p:nvSpPr>
              <p:cNvPr id="121880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81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Write return value on stack </a:t>
                </a:r>
              </a:p>
            </p:txBody>
          </p:sp>
        </p:grpSp>
        <p:grpSp>
          <p:nvGrpSpPr>
            <p:cNvPr id="121872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121876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charset="0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>
                    <a:solidFill>
                      <a:srgbClr val="000066"/>
                    </a:solidFill>
                  </a:rPr>
                  <a:t>[valA]  </a:t>
                </a:r>
              </a:p>
            </p:txBody>
          </p:sp>
          <p:sp>
            <p:nvSpPr>
              <p:cNvPr id="121877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Memory</a:t>
                </a:r>
              </a:p>
            </p:txBody>
          </p:sp>
          <p:sp>
            <p:nvSpPr>
              <p:cNvPr id="121878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Read return address</a:t>
                </a:r>
              </a:p>
            </p:txBody>
          </p:sp>
        </p:grpSp>
        <p:sp>
          <p:nvSpPr>
            <p:cNvPr id="121873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121874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121875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No operation </a:t>
              </a:r>
            </a:p>
          </p:txBody>
        </p:sp>
      </p:grpSp>
      <p:sp>
        <p:nvSpPr>
          <p:cNvPr id="121859" name="Text Box 32"/>
          <p:cNvSpPr txBox="1">
            <a:spLocks noChangeArrowheads="1"/>
          </p:cNvSpPr>
          <p:nvPr/>
        </p:nvSpPr>
        <p:spPr bwMode="auto">
          <a:xfrm>
            <a:off x="686754" y="5878286"/>
            <a:ext cx="8012128" cy="33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bool mem_read = icode in { IMRMOVL, IPOPL, IRET };</a:t>
            </a:r>
          </a:p>
        </p:txBody>
      </p:sp>
    </p:spTree>
    <p:extLst>
      <p:ext uri="{BB962C8B-B14F-4D97-AF65-F5344CB8AC3E}">
        <p14:creationId xmlns:p14="http://schemas.microsoft.com/office/powerpoint/2010/main" val="4248759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59" y="2519265"/>
            <a:ext cx="5341419" cy="2519265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New PC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Select next value of PC</a:t>
            </a:r>
          </a:p>
        </p:txBody>
      </p:sp>
      <p:pic>
        <p:nvPicPr>
          <p:cNvPr id="1228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06" y="2137576"/>
            <a:ext cx="2917115" cy="192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265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PC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Update</a:t>
            </a:r>
          </a:p>
        </p:txBody>
      </p:sp>
      <p:grpSp>
        <p:nvGrpSpPr>
          <p:cNvPr id="123906" name="Group 88"/>
          <p:cNvGrpSpPr>
            <a:grpSpLocks/>
          </p:cNvGrpSpPr>
          <p:nvPr/>
        </p:nvGrpSpPr>
        <p:grpSpPr bwMode="auto">
          <a:xfrm>
            <a:off x="2212874" y="381707"/>
            <a:ext cx="7020150" cy="4427800"/>
            <a:chOff x="912" y="576"/>
            <a:chExt cx="4416" cy="2784"/>
          </a:xfrm>
        </p:grpSpPr>
        <p:sp>
          <p:nvSpPr>
            <p:cNvPr id="123908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OPl rA, rB</a:t>
              </a:r>
            </a:p>
          </p:txBody>
        </p:sp>
        <p:sp>
          <p:nvSpPr>
            <p:cNvPr id="123909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rmmovl</a:t>
              </a:r>
              <a:r>
                <a:rPr lang="en-US" sz="1600">
                  <a:solidFill>
                    <a:srgbClr val="000066"/>
                  </a:solidFill>
                </a:rPr>
                <a:t> rA, D(rB)</a:t>
              </a:r>
            </a:p>
          </p:txBody>
        </p:sp>
        <p:sp>
          <p:nvSpPr>
            <p:cNvPr id="123910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popl</a:t>
              </a:r>
              <a:r>
                <a:rPr lang="en-US" sz="1600">
                  <a:solidFill>
                    <a:srgbClr val="000066"/>
                  </a:solidFill>
                </a:rPr>
                <a:t> rA</a:t>
              </a:r>
            </a:p>
          </p:txBody>
        </p:sp>
        <p:sp>
          <p:nvSpPr>
            <p:cNvPr id="12391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123912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call</a:t>
              </a:r>
              <a:r>
                <a:rPr lang="en-US" sz="16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23913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ret</a:t>
              </a:r>
            </a:p>
          </p:txBody>
        </p:sp>
        <p:grpSp>
          <p:nvGrpSpPr>
            <p:cNvPr id="123914" name="Group 64"/>
            <p:cNvGrpSpPr>
              <a:grpSpLocks/>
            </p:cNvGrpSpPr>
            <p:nvPr/>
          </p:nvGrpSpPr>
          <p:grpSpPr bwMode="auto">
            <a:xfrm>
              <a:off x="912" y="768"/>
              <a:ext cx="4416" cy="192"/>
              <a:chOff x="576" y="2928"/>
              <a:chExt cx="4416" cy="192"/>
            </a:xfrm>
          </p:grpSpPr>
          <p:sp>
            <p:nvSpPr>
              <p:cNvPr id="12393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5" name="Group 68"/>
            <p:cNvGrpSpPr>
              <a:grpSpLocks/>
            </p:cNvGrpSpPr>
            <p:nvPr/>
          </p:nvGrpSpPr>
          <p:grpSpPr bwMode="auto">
            <a:xfrm>
              <a:off x="912" y="1248"/>
              <a:ext cx="4416" cy="192"/>
              <a:chOff x="576" y="2928"/>
              <a:chExt cx="4416" cy="192"/>
            </a:xfrm>
          </p:grpSpPr>
          <p:sp>
            <p:nvSpPr>
              <p:cNvPr id="123932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3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4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6" name="Group 72"/>
            <p:cNvGrpSpPr>
              <a:grpSpLocks/>
            </p:cNvGrpSpPr>
            <p:nvPr/>
          </p:nvGrpSpPr>
          <p:grpSpPr bwMode="auto">
            <a:xfrm>
              <a:off x="912" y="1728"/>
              <a:ext cx="4416" cy="192"/>
              <a:chOff x="576" y="2928"/>
              <a:chExt cx="4416" cy="192"/>
            </a:xfrm>
          </p:grpSpPr>
          <p:sp>
            <p:nvSpPr>
              <p:cNvPr id="123929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valP</a:t>
                </a:r>
              </a:p>
            </p:txBody>
          </p:sp>
          <p:sp>
            <p:nvSpPr>
              <p:cNvPr id="123930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31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7" name="Group 76"/>
            <p:cNvGrpSpPr>
              <a:grpSpLocks/>
            </p:cNvGrpSpPr>
            <p:nvPr/>
          </p:nvGrpSpPr>
          <p:grpSpPr bwMode="auto">
            <a:xfrm>
              <a:off x="912" y="2208"/>
              <a:ext cx="4416" cy="192"/>
              <a:chOff x="576" y="2928"/>
              <a:chExt cx="4416" cy="192"/>
            </a:xfrm>
          </p:grpSpPr>
          <p:sp>
            <p:nvSpPr>
              <p:cNvPr id="123926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Bch ? valC : valP</a:t>
                </a:r>
              </a:p>
            </p:txBody>
          </p:sp>
          <p:sp>
            <p:nvSpPr>
              <p:cNvPr id="123927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8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Update PC</a:t>
                </a:r>
              </a:p>
            </p:txBody>
          </p:sp>
        </p:grpSp>
        <p:grpSp>
          <p:nvGrpSpPr>
            <p:cNvPr id="123918" name="Group 80"/>
            <p:cNvGrpSpPr>
              <a:grpSpLocks/>
            </p:cNvGrpSpPr>
            <p:nvPr/>
          </p:nvGrpSpPr>
          <p:grpSpPr bwMode="auto">
            <a:xfrm>
              <a:off x="912" y="2688"/>
              <a:ext cx="4416" cy="192"/>
              <a:chOff x="576" y="2928"/>
              <a:chExt cx="4416" cy="192"/>
            </a:xfrm>
          </p:grpSpPr>
          <p:sp>
            <p:nvSpPr>
              <p:cNvPr id="123923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valC</a:t>
                </a:r>
              </a:p>
            </p:txBody>
          </p:sp>
          <p:sp>
            <p:nvSpPr>
              <p:cNvPr id="123924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5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Set PC to destination</a:t>
                </a:r>
              </a:p>
            </p:txBody>
          </p:sp>
        </p:grpSp>
        <p:grpSp>
          <p:nvGrpSpPr>
            <p:cNvPr id="123919" name="Group 84"/>
            <p:cNvGrpSpPr>
              <a:grpSpLocks/>
            </p:cNvGrpSpPr>
            <p:nvPr/>
          </p:nvGrpSpPr>
          <p:grpSpPr bwMode="auto">
            <a:xfrm>
              <a:off x="912" y="3168"/>
              <a:ext cx="4416" cy="192"/>
              <a:chOff x="576" y="2928"/>
              <a:chExt cx="4416" cy="192"/>
            </a:xfrm>
          </p:grpSpPr>
          <p:sp>
            <p:nvSpPr>
              <p:cNvPr id="123920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</a:t>
                </a:r>
                <a:r>
                  <a:rPr lang="en-US" sz="1600">
                    <a:solidFill>
                      <a:srgbClr val="000066"/>
                    </a:solidFill>
                    <a:sym typeface="Symbol" charset="0"/>
                  </a:rPr>
                  <a:t> valM</a:t>
                </a:r>
              </a:p>
            </p:txBody>
          </p:sp>
          <p:sp>
            <p:nvSpPr>
              <p:cNvPr id="123921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PC update</a:t>
                </a:r>
              </a:p>
            </p:txBody>
          </p:sp>
          <p:sp>
            <p:nvSpPr>
              <p:cNvPr id="123922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/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600">
                    <a:solidFill>
                      <a:srgbClr val="000066"/>
                    </a:solidFill>
                  </a:rPr>
                  <a:t>Set PC to return address</a:t>
                </a:r>
              </a:p>
            </p:txBody>
          </p:sp>
        </p:grpSp>
      </p:grpSp>
      <p:sp>
        <p:nvSpPr>
          <p:cNvPr id="123907" name="Text Box 89"/>
          <p:cNvSpPr txBox="1">
            <a:spLocks noChangeArrowheads="1"/>
          </p:cNvSpPr>
          <p:nvPr/>
        </p:nvSpPr>
        <p:spPr bwMode="auto">
          <a:xfrm>
            <a:off x="2212873" y="4962207"/>
            <a:ext cx="5341419" cy="156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557" tIns="45557" rIns="45557" bIns="45557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new_pc = [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ICALL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IJXX &amp;&amp; Bch : valC;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icode == IRET : valM;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1 : valP;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37901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09606" eaLnBrk="1" hangingPunct="1">
              <a:defRPr/>
            </a:pPr>
            <a:r>
              <a:rPr lang="en-US">
                <a:ea typeface="+mj-ea"/>
                <a:cs typeface="+mj-cs"/>
              </a:rPr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71" y="1221462"/>
            <a:ext cx="3866170" cy="5223022"/>
          </a:xfrm>
        </p:spPr>
        <p:txBody>
          <a:bodyPr/>
          <a:lstStyle/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State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PC register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Cond. Code register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Data memory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Register file</a:t>
            </a:r>
          </a:p>
          <a:p>
            <a:pPr marL="740339" lvl="1" indent="-243615" defTabSz="909606" eaLnBrk="1" hangingPunct="1">
              <a:buNone/>
              <a:defRPr/>
            </a:pPr>
            <a:r>
              <a:rPr lang="en-US" i="1"/>
              <a:t>All updated as clock rises</a:t>
            </a:r>
          </a:p>
          <a:p>
            <a:pPr marL="384409" indent="-384409" defTabSz="909606" eaLnBrk="1" hangingPunct="1">
              <a:defRPr/>
            </a:pPr>
            <a:r>
              <a:rPr lang="en-US">
                <a:ea typeface="+mn-ea"/>
                <a:cs typeface="+mn-cs"/>
              </a:rPr>
              <a:t>Combinational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ALU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Control logic</a:t>
            </a:r>
          </a:p>
          <a:p>
            <a:pPr marL="740339" lvl="1" indent="-243615" defTabSz="909606" eaLnBrk="1" hangingPunct="1">
              <a:buFont typeface="Wingdings" pitchFamily="-1" charset="2"/>
              <a:buChar char="n"/>
              <a:defRPr/>
            </a:pPr>
            <a:r>
              <a:rPr lang="en-US"/>
              <a:t>Memory reads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Instruction memory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Register file</a:t>
            </a:r>
          </a:p>
          <a:p>
            <a:pPr marL="1140567" lvl="2" indent="-237292" defTabSz="909606" eaLnBrk="1" hangingPunct="1">
              <a:buFont typeface="Wingdings" pitchFamily="-1" charset="2"/>
              <a:buChar char="l"/>
              <a:defRPr/>
            </a:pPr>
            <a:r>
              <a:rPr lang="en-US"/>
              <a:t>Data memory</a:t>
            </a:r>
          </a:p>
        </p:txBody>
      </p:sp>
      <p:pic>
        <p:nvPicPr>
          <p:cNvPr id="1249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63" y="1679528"/>
            <a:ext cx="3468743" cy="37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38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39826</TotalTime>
  <Pages>35</Pages>
  <Words>7566</Words>
  <Application>Microsoft Macintosh PowerPoint</Application>
  <PresentationFormat>Letter Paper (8.5x11 in)</PresentationFormat>
  <Paragraphs>2615</Paragraphs>
  <Slides>113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113</vt:i4>
      </vt:variant>
    </vt:vector>
  </HeadingPairs>
  <TitlesOfParts>
    <vt:vector size="128" baseType="lpstr">
      <vt:lpstr>4_class02</vt:lpstr>
      <vt:lpstr>fujitsu-99-02</vt:lpstr>
      <vt:lpstr>5_class02</vt:lpstr>
      <vt:lpstr>1_fujitsu-99-02</vt:lpstr>
      <vt:lpstr>4_fujitsu-99-02</vt:lpstr>
      <vt:lpstr>5_fujitsu-99-02</vt:lpstr>
      <vt:lpstr>2_fujitsu-99-02</vt:lpstr>
      <vt:lpstr>1_class02</vt:lpstr>
      <vt:lpstr>3_fujitsu-99-02</vt:lpstr>
      <vt:lpstr>6_fujitsu-99-02</vt:lpstr>
      <vt:lpstr>class6-wrapup</vt:lpstr>
      <vt:lpstr>7_fujitsu-99-02</vt:lpstr>
      <vt:lpstr>class02</vt:lpstr>
      <vt:lpstr>8_fujitsu-99-02</vt:lpstr>
      <vt:lpstr>9_fujitsu-99-02</vt:lpstr>
      <vt:lpstr>Chapter 4: Processor Architecture</vt:lpstr>
      <vt:lpstr>Announcements</vt:lpstr>
      <vt:lpstr>Announcements</vt:lpstr>
      <vt:lpstr>Major Revelations So Far…</vt:lpstr>
      <vt:lpstr>Binary Object Code</vt:lpstr>
      <vt:lpstr>Y86 Processor State</vt:lpstr>
      <vt:lpstr>Y86 Instructions</vt:lpstr>
      <vt:lpstr>Encoding Registers</vt:lpstr>
      <vt:lpstr>Instruction Example</vt:lpstr>
      <vt:lpstr>Arithmetic and Logical Operations</vt:lpstr>
      <vt:lpstr>Move Operations</vt:lpstr>
      <vt:lpstr>Jump Instructions</vt:lpstr>
      <vt:lpstr>Y86 Program Stack</vt:lpstr>
      <vt:lpstr>Stack Operations</vt:lpstr>
      <vt:lpstr>Subroutine Call and Return</vt:lpstr>
      <vt:lpstr>Miscellaneous Instructions</vt:lpstr>
      <vt:lpstr>Y86 Instruction Set</vt:lpstr>
      <vt:lpstr>Writing Y86 Code</vt:lpstr>
      <vt:lpstr>Y86 Code Generation Example</vt:lpstr>
      <vt:lpstr>Y86 Code Generation Example</vt:lpstr>
      <vt:lpstr>Executing CPU Instructions</vt:lpstr>
      <vt:lpstr>Instruction Decoding</vt:lpstr>
      <vt:lpstr>Arithmetic Logic Unit</vt:lpstr>
      <vt:lpstr>SEQ Hardware</vt:lpstr>
      <vt:lpstr>Executing An Arithmetic/Logical Operation</vt:lpstr>
      <vt:lpstr>Stage Computation: Arith/Log. Ops</vt:lpstr>
      <vt:lpstr>Execution Example</vt:lpstr>
      <vt:lpstr>Executing rmmovq</vt:lpstr>
      <vt:lpstr>Stage Computation: rmmovq</vt:lpstr>
      <vt:lpstr>rmmovq Execution</vt:lpstr>
      <vt:lpstr>Executing popq</vt:lpstr>
      <vt:lpstr>Stage Computation: popq</vt:lpstr>
      <vt:lpstr>Executing Jumps</vt:lpstr>
      <vt:lpstr>Stage Computation: Jumps</vt:lpstr>
      <vt:lpstr>Pipelining</vt:lpstr>
      <vt:lpstr>Pipelining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Limitations: Nonuniform Delays</vt:lpstr>
      <vt:lpstr>Limitations: Register Overhead</vt:lpstr>
      <vt:lpstr>Data Dependencies</vt:lpstr>
      <vt:lpstr>Data Hazards</vt:lpstr>
      <vt:lpstr>Data Dependencies in Processors</vt:lpstr>
      <vt:lpstr>Adding Pipeline Registers</vt:lpstr>
      <vt:lpstr>Predicting the PC</vt:lpstr>
      <vt:lpstr>Our PC Prediction Strategy</vt:lpstr>
      <vt:lpstr>Our PC Prediction Strategy</vt:lpstr>
      <vt:lpstr>Our PC Prediction Strategy</vt:lpstr>
      <vt:lpstr>Recovering from PC Misprediction</vt:lpstr>
      <vt:lpstr>Pipeline Demonstration</vt:lpstr>
      <vt:lpstr>Data Dependencies: No Nop</vt:lpstr>
      <vt:lpstr>Data Dependencies: 3 Nop’s</vt:lpstr>
      <vt:lpstr>Stalling an Instruction</vt:lpstr>
      <vt:lpstr>Branch Misprediction Example</vt:lpstr>
      <vt:lpstr>Branch Misprediction Trace</vt:lpstr>
      <vt:lpstr>Return Example</vt:lpstr>
      <vt:lpstr>Incorrect Return Example</vt:lpstr>
      <vt:lpstr>Chapter Mapping</vt:lpstr>
      <vt:lpstr>Supplementary Slides  Chapter 4</vt:lpstr>
      <vt:lpstr>Instruction Set Architecture</vt:lpstr>
      <vt:lpstr>Building Blocks</vt:lpstr>
      <vt:lpstr>Move Instruction Examples (32-bit)</vt:lpstr>
      <vt:lpstr>Y86 Code Generation Example (32-bit)</vt:lpstr>
      <vt:lpstr>Y86 Code Generation Example #2 (32-bit)</vt:lpstr>
      <vt:lpstr>Y86 Code Generation Example #3 (32-bit)</vt:lpstr>
      <vt:lpstr>Y86 Code Generation Example #4 (32-bit)</vt:lpstr>
      <vt:lpstr>Assembling Y86 Program</vt:lpstr>
      <vt:lpstr>Simulating Y86 Program</vt:lpstr>
      <vt:lpstr>Y86 Program Structure</vt:lpstr>
      <vt:lpstr>Y86 SEQ Hardware Structure</vt:lpstr>
      <vt:lpstr>SEQ Stages</vt:lpstr>
      <vt:lpstr>SEQ Hardware</vt:lpstr>
      <vt:lpstr>Hardware Control Language</vt:lpstr>
      <vt:lpstr>HCL Operations</vt:lpstr>
      <vt:lpstr>Executing call</vt:lpstr>
      <vt:lpstr>Stage Computation: call</vt:lpstr>
      <vt:lpstr>Executing ret</vt:lpstr>
      <vt:lpstr>Stage Computation: ret</vt:lpstr>
      <vt:lpstr>Computation Steps</vt:lpstr>
      <vt:lpstr>Computation Steps</vt:lpstr>
      <vt:lpstr>Computed Values</vt:lpstr>
      <vt:lpstr>Fetch Logic</vt:lpstr>
      <vt:lpstr>Fetch Logic</vt:lpstr>
      <vt:lpstr>Fetch Control Logic</vt:lpstr>
      <vt:lpstr>Decode Logic</vt:lpstr>
      <vt:lpstr>A Source</vt:lpstr>
      <vt:lpstr>E Destination</vt:lpstr>
      <vt:lpstr>Execute Logic</vt:lpstr>
      <vt:lpstr>ALU A Input</vt:lpstr>
      <vt:lpstr>ALU Operation</vt:lpstr>
      <vt:lpstr>Memory Logic</vt:lpstr>
      <vt:lpstr>Memory Address</vt:lpstr>
      <vt:lpstr>Memory Read</vt:lpstr>
      <vt:lpstr>PC Update Logic</vt:lpstr>
      <vt:lpstr>PC Update</vt:lpstr>
      <vt:lpstr>SEQ Operation</vt:lpstr>
      <vt:lpstr>SEQ Operation #2</vt:lpstr>
      <vt:lpstr>SEQ Operation #3</vt:lpstr>
      <vt:lpstr>SEQ Operation #4</vt:lpstr>
      <vt:lpstr>SEQ Operation #5</vt:lpstr>
      <vt:lpstr>SEQ Summary</vt:lpstr>
      <vt:lpstr>SEQ+ Hardware</vt:lpstr>
      <vt:lpstr>Adding Pipeline Registers</vt:lpstr>
      <vt:lpstr>Pipeline Stages</vt:lpstr>
      <vt:lpstr>PIPE- Hardware</vt:lpstr>
      <vt:lpstr>Feedback Paths</vt:lpstr>
      <vt:lpstr>Data Dependencies: 1 Nop</vt:lpstr>
      <vt:lpstr>Data Dependencies: 2 Nop’s</vt:lpstr>
      <vt:lpstr>Pipeline Summary</vt:lpstr>
      <vt:lpstr>Pipeline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subject/>
  <dc:creator>Randal E. Bryant and David R. O'Hallaron</dc:creator>
  <cp:keywords/>
  <dc:description/>
  <cp:lastModifiedBy>Richard Han</cp:lastModifiedBy>
  <cp:revision>596</cp:revision>
  <cp:lastPrinted>2008-01-02T17:28:03Z</cp:lastPrinted>
  <dcterms:created xsi:type="dcterms:W3CDTF">2012-09-24T05:46:14Z</dcterms:created>
  <dcterms:modified xsi:type="dcterms:W3CDTF">2017-10-25T19:46:03Z</dcterms:modified>
</cp:coreProperties>
</file>