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9"/>
  </p:notesMasterIdLst>
  <p:sldIdLst>
    <p:sldId id="493" r:id="rId2"/>
    <p:sldId id="592" r:id="rId3"/>
    <p:sldId id="584" r:id="rId4"/>
    <p:sldId id="549" r:id="rId5"/>
    <p:sldId id="574" r:id="rId6"/>
    <p:sldId id="591" r:id="rId7"/>
    <p:sldId id="526" r:id="rId8"/>
    <p:sldId id="527" r:id="rId9"/>
    <p:sldId id="528" r:id="rId10"/>
    <p:sldId id="548" r:id="rId11"/>
    <p:sldId id="529" r:id="rId12"/>
    <p:sldId id="563" r:id="rId13"/>
    <p:sldId id="569" r:id="rId14"/>
    <p:sldId id="545" r:id="rId15"/>
    <p:sldId id="546" r:id="rId16"/>
    <p:sldId id="575" r:id="rId17"/>
    <p:sldId id="535" r:id="rId18"/>
    <p:sldId id="537" r:id="rId19"/>
    <p:sldId id="539" r:id="rId20"/>
    <p:sldId id="582" r:id="rId21"/>
    <p:sldId id="533" r:id="rId22"/>
    <p:sldId id="536" r:id="rId23"/>
    <p:sldId id="576" r:id="rId24"/>
    <p:sldId id="594" r:id="rId25"/>
    <p:sldId id="595" r:id="rId26"/>
    <p:sldId id="593" r:id="rId27"/>
    <p:sldId id="558" r:id="rId28"/>
    <p:sldId id="568" r:id="rId29"/>
    <p:sldId id="577" r:id="rId30"/>
    <p:sldId id="562" r:id="rId31"/>
    <p:sldId id="559" r:id="rId32"/>
    <p:sldId id="560" r:id="rId33"/>
    <p:sldId id="561" r:id="rId34"/>
    <p:sldId id="544" r:id="rId35"/>
    <p:sldId id="550" r:id="rId36"/>
    <p:sldId id="564" r:id="rId37"/>
    <p:sldId id="590" r:id="rId3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dmell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9900"/>
    <a:srgbClr val="0066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9" autoAdjust="0"/>
    <p:restoredTop sz="87227" autoAdjust="0"/>
  </p:normalViewPr>
  <p:slideViewPr>
    <p:cSldViewPr snapToGrid="0">
      <p:cViewPr varScale="1">
        <p:scale>
          <a:sx n="56" d="100"/>
          <a:sy n="56" d="100"/>
        </p:scale>
        <p:origin x="154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F40C218B-11CF-4F9B-9B2E-2CCCE8BE7FEF}" type="slidenum">
              <a:rPr lang="en-US"/>
              <a:pPr/>
              <a:t>‹#›</a:t>
            </a:fld>
            <a:endParaRPr lang="en-US" dirty="0"/>
          </a:p>
        </p:txBody>
      </p:sp>
    </p:spTree>
    <p:extLst>
      <p:ext uri="{BB962C8B-B14F-4D97-AF65-F5344CB8AC3E}">
        <p14:creationId xmlns:p14="http://schemas.microsoft.com/office/powerpoint/2010/main" val="37478885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E61AAB-C402-4AD5-B17F-996AF8B7B88A}" type="slidenum">
              <a:rPr lang="en-US" smtClean="0"/>
              <a:pPr/>
              <a:t>1</a:t>
            </a:fld>
            <a:endParaRPr lang="en-US" dirty="0"/>
          </a:p>
        </p:txBody>
      </p:sp>
    </p:spTree>
    <p:extLst>
      <p:ext uri="{BB962C8B-B14F-4D97-AF65-F5344CB8AC3E}">
        <p14:creationId xmlns:p14="http://schemas.microsoft.com/office/powerpoint/2010/main" val="75377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C218B-11CF-4F9B-9B2E-2CCCE8BE7FEF}" type="slidenum">
              <a:rPr lang="en-US" smtClean="0"/>
              <a:pPr/>
              <a:t>19</a:t>
            </a:fld>
            <a:endParaRPr lang="en-US" dirty="0"/>
          </a:p>
        </p:txBody>
      </p:sp>
    </p:spTree>
    <p:extLst>
      <p:ext uri="{BB962C8B-B14F-4D97-AF65-F5344CB8AC3E}">
        <p14:creationId xmlns:p14="http://schemas.microsoft.com/office/powerpoint/2010/main" val="145340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0C218B-11CF-4F9B-9B2E-2CCCE8BE7FEF}" type="slidenum">
              <a:rPr lang="en-US" smtClean="0"/>
              <a:pPr/>
              <a:t>20</a:t>
            </a:fld>
            <a:endParaRPr lang="en-US" dirty="0"/>
          </a:p>
        </p:txBody>
      </p:sp>
    </p:spTree>
    <p:extLst>
      <p:ext uri="{BB962C8B-B14F-4D97-AF65-F5344CB8AC3E}">
        <p14:creationId xmlns:p14="http://schemas.microsoft.com/office/powerpoint/2010/main" val="230744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a:t>
            </a:r>
            <a:r>
              <a:rPr lang="en-US" baseline="0" dirty="0" smtClean="0"/>
              <a:t> for In Class Activity BFS</a:t>
            </a:r>
            <a:endParaRPr lang="en-US" dirty="0"/>
          </a:p>
        </p:txBody>
      </p:sp>
      <p:sp>
        <p:nvSpPr>
          <p:cNvPr id="4" name="Slide Number Placeholder 3"/>
          <p:cNvSpPr>
            <a:spLocks noGrp="1"/>
          </p:cNvSpPr>
          <p:nvPr>
            <p:ph type="sldNum" sz="quarter" idx="10"/>
          </p:nvPr>
        </p:nvSpPr>
        <p:spPr/>
        <p:txBody>
          <a:bodyPr/>
          <a:lstStyle/>
          <a:p>
            <a:fld id="{F40C218B-11CF-4F9B-9B2E-2CCCE8BE7FEF}" type="slidenum">
              <a:rPr lang="en-US" smtClean="0"/>
              <a:pPr/>
              <a:t>24</a:t>
            </a:fld>
            <a:endParaRPr lang="en-US" dirty="0"/>
          </a:p>
        </p:txBody>
      </p:sp>
    </p:spTree>
    <p:extLst>
      <p:ext uri="{BB962C8B-B14F-4D97-AF65-F5344CB8AC3E}">
        <p14:creationId xmlns:p14="http://schemas.microsoft.com/office/powerpoint/2010/main" val="76960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a:t>
            </a:r>
            <a:r>
              <a:rPr lang="en-US" baseline="0" dirty="0" smtClean="0"/>
              <a:t> for In Class Activity DFS</a:t>
            </a:r>
            <a:endParaRPr lang="en-US" dirty="0"/>
          </a:p>
        </p:txBody>
      </p:sp>
      <p:sp>
        <p:nvSpPr>
          <p:cNvPr id="4" name="Slide Number Placeholder 3"/>
          <p:cNvSpPr>
            <a:spLocks noGrp="1"/>
          </p:cNvSpPr>
          <p:nvPr>
            <p:ph type="sldNum" sz="quarter" idx="10"/>
          </p:nvPr>
        </p:nvSpPr>
        <p:spPr/>
        <p:txBody>
          <a:bodyPr/>
          <a:lstStyle/>
          <a:p>
            <a:fld id="{F40C218B-11CF-4F9B-9B2E-2CCCE8BE7FEF}" type="slidenum">
              <a:rPr lang="en-US" smtClean="0"/>
              <a:pPr/>
              <a:t>25</a:t>
            </a:fld>
            <a:endParaRPr lang="en-US" dirty="0"/>
          </a:p>
        </p:txBody>
      </p:sp>
    </p:spTree>
    <p:extLst>
      <p:ext uri="{BB962C8B-B14F-4D97-AF65-F5344CB8AC3E}">
        <p14:creationId xmlns:p14="http://schemas.microsoft.com/office/powerpoint/2010/main" val="2873577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371600"/>
          </a:xfrm>
        </p:spPr>
        <p:txBody>
          <a:bodyPr/>
          <a:lstStyle>
            <a:lvl1pPr>
              <a:defRPr sz="4000" b="0"/>
            </a:lvl1pPr>
          </a:lstStyle>
          <a:p>
            <a:r>
              <a:rPr lang="en-US" smtClean="0"/>
              <a:t>Click to edit Master title style</a:t>
            </a:r>
            <a:endParaRPr lang="en-US"/>
          </a:p>
        </p:txBody>
      </p:sp>
      <p:sp>
        <p:nvSpPr>
          <p:cNvPr id="133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b="1"/>
            </a:lvl1pPr>
          </a:lstStyle>
          <a:p>
            <a:r>
              <a:rPr lang="en-US" smtClean="0"/>
              <a:t>Click to edit Master subtitle style</a:t>
            </a:r>
            <a:endParaRPr lang="en-US"/>
          </a:p>
        </p:txBody>
      </p:sp>
      <p:sp>
        <p:nvSpPr>
          <p:cNvPr id="13316" name="Rectangle 4"/>
          <p:cNvSpPr>
            <a:spLocks noGrp="1" noChangeArrowheads="1"/>
          </p:cNvSpPr>
          <p:nvPr>
            <p:ph type="dt" sz="half" idx="2"/>
          </p:nvPr>
        </p:nvSpPr>
        <p:spPr>
          <a:xfrm>
            <a:off x="685800" y="6248400"/>
            <a:ext cx="1905000" cy="457200"/>
          </a:xfrm>
        </p:spPr>
        <p:txBody>
          <a:bodyPr/>
          <a:lstStyle>
            <a:lvl1pPr>
              <a:defRPr/>
            </a:lvl1pPr>
          </a:lstStyle>
          <a:p>
            <a:endParaRPr lang="en-US" dirty="0"/>
          </a:p>
        </p:txBody>
      </p:sp>
      <p:sp>
        <p:nvSpPr>
          <p:cNvPr id="13317" name="Rectangle 5"/>
          <p:cNvSpPr>
            <a:spLocks noGrp="1" noChangeArrowheads="1"/>
          </p:cNvSpPr>
          <p:nvPr>
            <p:ph type="ftr" sz="quarter" idx="3"/>
          </p:nvPr>
        </p:nvSpPr>
        <p:spPr>
          <a:xfrm>
            <a:off x="3124200" y="6248400"/>
            <a:ext cx="2895600" cy="457200"/>
          </a:xfrm>
        </p:spPr>
        <p:txBody>
          <a:bodyPr/>
          <a:lstStyle>
            <a:lvl1pPr>
              <a:defRPr/>
            </a:lvl1pPr>
          </a:lstStyle>
          <a:p>
            <a:endParaRPr lang="en-US" dirty="0"/>
          </a:p>
        </p:txBody>
      </p:sp>
      <p:sp>
        <p:nvSpPr>
          <p:cNvPr id="13318" name="Rectangle 6"/>
          <p:cNvSpPr>
            <a:spLocks noGrp="1" noChangeArrowheads="1"/>
          </p:cNvSpPr>
          <p:nvPr>
            <p:ph type="sldNum" sz="quarter" idx="4"/>
          </p:nvPr>
        </p:nvSpPr>
        <p:spPr>
          <a:xfrm>
            <a:off x="6553200" y="6248400"/>
            <a:ext cx="1905000" cy="457200"/>
          </a:xfrm>
        </p:spPr>
        <p:txBody>
          <a:bodyPr/>
          <a:lstStyle>
            <a:lvl1pPr>
              <a:defRPr/>
            </a:lvl1pPr>
          </a:lstStyle>
          <a:p>
            <a:fld id="{FB06D133-CB71-4417-8299-5FBED918A8F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5D74E9B-81E4-4BC8-9AC6-1BE00FC45F5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10E0B89-B159-4915-A324-4B6D79C9673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6738" y="1752600"/>
            <a:ext cx="8001000" cy="4914900"/>
          </a:xfrm>
        </p:spPr>
        <p:txBody>
          <a:bodyPr/>
          <a:lstStyle>
            <a:lvl1pPr>
              <a:defRPr sz="2400"/>
            </a:lvl1pPr>
            <a:lvl2pPr>
              <a:defRPr sz="2200"/>
            </a:lvl2pPr>
            <a:lvl3pPr>
              <a:defRPr sz="2000"/>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0367BA7-AA0D-49DC-9A62-E261AD645014}"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CB3BB3B-716C-41A6-AECE-E56AE655DF57}"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F4EADD03-B9E9-4258-B47A-EA6C29C6F1EF}"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CD7B804-101A-4D3A-A5C2-CBECFA1D68BA}"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1DD25440-57A4-4030-923C-22D806744D57}"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6360FC2-225E-45AC-B0B7-7B7C9D3FF2FD}"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2AB7739-4EB9-4F00-957D-64E4420E97A8}"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2291"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7" name="Rectangle 9"/>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w Cen MT" pitchFamily="34" charset="0"/>
              </a:defRPr>
            </a:lvl1pPr>
          </a:lstStyle>
          <a:p>
            <a:endParaRPr lang="en-US" dirty="0"/>
          </a:p>
        </p:txBody>
      </p:sp>
      <p:sp>
        <p:nvSpPr>
          <p:cNvPr id="12298" name="Rectangle 1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Tw Cen MT" pitchFamily="34" charset="0"/>
              </a:defRPr>
            </a:lvl1pPr>
          </a:lstStyle>
          <a:p>
            <a:endParaRPr lang="en-US" dirty="0"/>
          </a:p>
        </p:txBody>
      </p:sp>
      <p:sp>
        <p:nvSpPr>
          <p:cNvPr id="12299" name="Rectangle 11"/>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w Cen MT" pitchFamily="34" charset="0"/>
              </a:defRPr>
            </a:lvl1pPr>
          </a:lstStyle>
          <a:p>
            <a:fld id="{D6B66E5F-326D-4BC6-AC6D-F2FB4691B4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txStyles>
    <p:titleStyle>
      <a:lvl1pPr algn="l" rtl="0" eaLnBrk="1" fontAlgn="base" hangingPunct="1">
        <a:spcBef>
          <a:spcPct val="0"/>
        </a:spcBef>
        <a:spcAft>
          <a:spcPct val="0"/>
        </a:spcAft>
        <a:defRPr sz="3800" b="1">
          <a:solidFill>
            <a:schemeClr val="tx2"/>
          </a:solidFill>
          <a:latin typeface="Tw Cen MT" pitchFamily="34" charset="0"/>
          <a:ea typeface="+mj-ea"/>
          <a:cs typeface="+mj-cs"/>
        </a:defRPr>
      </a:lvl1pPr>
      <a:lvl2pPr algn="l" rtl="0" eaLnBrk="1" fontAlgn="base" hangingPunct="1">
        <a:spcBef>
          <a:spcPct val="0"/>
        </a:spcBef>
        <a:spcAft>
          <a:spcPct val="0"/>
        </a:spcAft>
        <a:defRPr sz="3800" b="1">
          <a:solidFill>
            <a:schemeClr val="tx2"/>
          </a:solidFill>
          <a:latin typeface="Verdana" pitchFamily="34" charset="0"/>
        </a:defRPr>
      </a:lvl2pPr>
      <a:lvl3pPr algn="l" rtl="0" eaLnBrk="1" fontAlgn="base" hangingPunct="1">
        <a:spcBef>
          <a:spcPct val="0"/>
        </a:spcBef>
        <a:spcAft>
          <a:spcPct val="0"/>
        </a:spcAft>
        <a:defRPr sz="3800" b="1">
          <a:solidFill>
            <a:schemeClr val="tx2"/>
          </a:solidFill>
          <a:latin typeface="Verdana" pitchFamily="34" charset="0"/>
        </a:defRPr>
      </a:lvl3pPr>
      <a:lvl4pPr algn="l" rtl="0" eaLnBrk="1" fontAlgn="base" hangingPunct="1">
        <a:spcBef>
          <a:spcPct val="0"/>
        </a:spcBef>
        <a:spcAft>
          <a:spcPct val="0"/>
        </a:spcAft>
        <a:defRPr sz="3800" b="1">
          <a:solidFill>
            <a:schemeClr val="tx2"/>
          </a:solidFill>
          <a:latin typeface="Verdana" pitchFamily="34" charset="0"/>
        </a:defRPr>
      </a:lvl4pPr>
      <a:lvl5pPr algn="l" rtl="0" eaLnBrk="1" fontAlgn="base" hangingPunct="1">
        <a:spcBef>
          <a:spcPct val="0"/>
        </a:spcBef>
        <a:spcAft>
          <a:spcPct val="0"/>
        </a:spcAft>
        <a:defRPr sz="3800" b="1">
          <a:solidFill>
            <a:schemeClr val="tx2"/>
          </a:solidFill>
          <a:latin typeface="Verdana" pitchFamily="34" charset="0"/>
        </a:defRPr>
      </a:lvl5pPr>
      <a:lvl6pPr marL="457200" algn="l" rtl="0" eaLnBrk="1" fontAlgn="base" hangingPunct="1">
        <a:spcBef>
          <a:spcPct val="0"/>
        </a:spcBef>
        <a:spcAft>
          <a:spcPct val="0"/>
        </a:spcAft>
        <a:defRPr sz="3800" b="1">
          <a:solidFill>
            <a:schemeClr val="tx2"/>
          </a:solidFill>
          <a:latin typeface="Verdana" pitchFamily="34" charset="0"/>
        </a:defRPr>
      </a:lvl6pPr>
      <a:lvl7pPr marL="914400" algn="l" rtl="0" eaLnBrk="1" fontAlgn="base" hangingPunct="1">
        <a:spcBef>
          <a:spcPct val="0"/>
        </a:spcBef>
        <a:spcAft>
          <a:spcPct val="0"/>
        </a:spcAft>
        <a:defRPr sz="3800" b="1">
          <a:solidFill>
            <a:schemeClr val="tx2"/>
          </a:solidFill>
          <a:latin typeface="Verdana" pitchFamily="34" charset="0"/>
        </a:defRPr>
      </a:lvl7pPr>
      <a:lvl8pPr marL="1371600" algn="l" rtl="0" eaLnBrk="1" fontAlgn="base" hangingPunct="1">
        <a:spcBef>
          <a:spcPct val="0"/>
        </a:spcBef>
        <a:spcAft>
          <a:spcPct val="0"/>
        </a:spcAft>
        <a:defRPr sz="3800" b="1">
          <a:solidFill>
            <a:schemeClr val="tx2"/>
          </a:solidFill>
          <a:latin typeface="Verdana" pitchFamily="34" charset="0"/>
        </a:defRPr>
      </a:lvl8pPr>
      <a:lvl9pPr marL="1828800" algn="l" rtl="0" eaLnBrk="1" fontAlgn="base" hangingPunct="1">
        <a:spcBef>
          <a:spcPct val="0"/>
        </a:spcBef>
        <a:spcAft>
          <a:spcPct val="0"/>
        </a:spcAft>
        <a:defRPr sz="3800" b="1">
          <a:solidFill>
            <a:schemeClr val="tx2"/>
          </a:solidFill>
          <a:latin typeface="Verdana" pitchFamily="34"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Tw Cen MT" pitchFamily="34" charset="0"/>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Tw Cen MT" pitchFamily="34" charset="0"/>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Tw Cen MT" pitchFamily="34" charset="0"/>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Tw Cen MT" pitchFamily="34" charset="0"/>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Tw Cen MT" pitchFamily="34" charset="0"/>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dirty="0" smtClean="0">
                <a:solidFill>
                  <a:srgbClr val="C00000"/>
                </a:solidFill>
                <a:latin typeface="Tw Cen MT" pitchFamily="34" charset="0"/>
              </a:rPr>
              <a:t>Uninformed Search</a:t>
            </a:r>
            <a:endParaRPr lang="en-US" sz="6000" b="1" dirty="0">
              <a:solidFill>
                <a:srgbClr val="C00000"/>
              </a:solidFill>
              <a:latin typeface="Tw Cen MT" pitchFamily="34" charset="0"/>
            </a:endParaRPr>
          </a:p>
        </p:txBody>
      </p:sp>
      <p:sp>
        <p:nvSpPr>
          <p:cNvPr id="3" name="Subtitle 2"/>
          <p:cNvSpPr>
            <a:spLocks noGrp="1"/>
          </p:cNvSpPr>
          <p:nvPr>
            <p:ph type="subTitle" idx="1"/>
          </p:nvPr>
        </p:nvSpPr>
        <p:spPr/>
        <p:txBody>
          <a:bodyPr/>
          <a:lstStyle/>
          <a:p>
            <a:r>
              <a:rPr lang="en-US" dirty="0" smtClean="0">
                <a:latin typeface="Tw Cen MT" pitchFamily="34" charset="0"/>
              </a:rPr>
              <a:t>Artificial Intelligence</a:t>
            </a:r>
          </a:p>
          <a:p>
            <a:r>
              <a:rPr lang="en-US" dirty="0" smtClean="0">
                <a:solidFill>
                  <a:srgbClr val="009900"/>
                </a:solidFill>
                <a:latin typeface="Tw Cen MT" pitchFamily="34" charset="0"/>
              </a:rPr>
              <a:t>September </a:t>
            </a:r>
            <a:r>
              <a:rPr lang="en-US" dirty="0">
                <a:solidFill>
                  <a:srgbClr val="009900"/>
                </a:solidFill>
              </a:rPr>
              <a:t>9</a:t>
            </a:r>
            <a:r>
              <a:rPr lang="en-US" dirty="0" smtClean="0">
                <a:solidFill>
                  <a:srgbClr val="009900"/>
                </a:solidFill>
                <a:latin typeface="Tw Cen MT" pitchFamily="34" charset="0"/>
              </a:rPr>
              <a:t>, 2019</a:t>
            </a:r>
            <a:endParaRPr lang="en-US" dirty="0">
              <a:solidFill>
                <a:srgbClr val="009900"/>
              </a:solidFill>
              <a:latin typeface="Tw Cen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956"/>
            <a:ext cx="5334806" cy="456300"/>
          </a:xfrm>
        </p:spPr>
        <p:txBody>
          <a:bodyPr/>
          <a:lstStyle/>
          <a:p>
            <a:r>
              <a:rPr lang="en-US" dirty="0" smtClean="0"/>
              <a:t>General Problem Space</a:t>
            </a:r>
            <a:endParaRPr lang="en-US" dirty="0"/>
          </a:p>
        </p:txBody>
      </p:sp>
      <p:pic>
        <p:nvPicPr>
          <p:cNvPr id="1026" name="Picture 2" descr="http://artint.info/figures/ch03/searchs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46" y="297106"/>
            <a:ext cx="7492621" cy="679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108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AI Search Algorithm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1595"/>
            <a:ext cx="9152489" cy="287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http://artint.info/figures/ch03/searchs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060" y="4075162"/>
            <a:ext cx="3067940" cy="2782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85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3067"/>
            <a:ext cx="9073181" cy="285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081835"/>
            <a:ext cx="8811052" cy="3776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21375" y="65978"/>
            <a:ext cx="6655156" cy="461665"/>
          </a:xfrm>
          <a:prstGeom prst="rect">
            <a:avLst/>
          </a:prstGeom>
          <a:noFill/>
        </p:spPr>
        <p:txBody>
          <a:bodyPr wrap="none" rtlCol="0">
            <a:spAutoFit/>
          </a:bodyPr>
          <a:lstStyle/>
          <a:p>
            <a:pPr algn="ctr"/>
            <a:r>
              <a:rPr lang="en-US" b="1" dirty="0" smtClean="0">
                <a:latin typeface="Tw Cen MT" panose="020B0602020104020603" pitchFamily="34" charset="0"/>
              </a:rPr>
              <a:t>Tree search vs. graph search (differences in italics)</a:t>
            </a:r>
            <a:endParaRPr lang="en-US" b="1" dirty="0">
              <a:latin typeface="Tw Cen MT" panose="020B0602020104020603" pitchFamily="34" charset="0"/>
            </a:endParaRPr>
          </a:p>
        </p:txBody>
      </p:sp>
    </p:spTree>
    <p:extLst>
      <p:ext uri="{BB962C8B-B14F-4D97-AF65-F5344CB8AC3E}">
        <p14:creationId xmlns:p14="http://schemas.microsoft.com/office/powerpoint/2010/main" val="3654664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Robotic Vacuum Cleaner as a search problem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64" y="1866898"/>
            <a:ext cx="8820676" cy="426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407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1-mac.softpedia-static.com/screenshots/Missionaries-and-Cannibals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88" y="-191069"/>
            <a:ext cx="10105493" cy="74602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0646" y="1226664"/>
            <a:ext cx="4572000" cy="2862322"/>
          </a:xfrm>
          <a:prstGeom prst="rect">
            <a:avLst/>
          </a:prstGeom>
          <a:solidFill>
            <a:schemeClr val="bg1"/>
          </a:solidFill>
        </p:spPr>
        <p:txBody>
          <a:bodyPr>
            <a:spAutoFit/>
          </a:bodyPr>
          <a:lstStyle/>
          <a:p>
            <a:r>
              <a:rPr lang="en-US" sz="2000" dirty="0" smtClean="0">
                <a:latin typeface="Tw Cen MT" panose="020B0602020104020603" pitchFamily="34" charset="0"/>
              </a:rPr>
              <a:t>Three </a:t>
            </a:r>
            <a:r>
              <a:rPr lang="en-US" sz="2000" dirty="0">
                <a:latin typeface="Tw Cen MT" panose="020B0602020104020603" pitchFamily="34" charset="0"/>
              </a:rPr>
              <a:t>missionaries and three cannibals must cross a river using a boat which can carry at most two people, under the constraint that, for both banks, if there are missionaries present on the bank, they cannot be outnumbered by cannibals (if they were, the cannibals would eat the missionaries). The boat cannot cross the river by itself with no people on board</a:t>
            </a:r>
          </a:p>
        </p:txBody>
      </p:sp>
    </p:spTree>
    <p:extLst>
      <p:ext uri="{BB962C8B-B14F-4D97-AF65-F5344CB8AC3E}">
        <p14:creationId xmlns:p14="http://schemas.microsoft.com/office/powerpoint/2010/main" val="4089428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Tree for M &amp; C</a:t>
            </a:r>
            <a:endParaRPr lang="en-US" dirty="0"/>
          </a:p>
        </p:txBody>
      </p:sp>
      <p:pic>
        <p:nvPicPr>
          <p:cNvPr id="3074" name="Picture 2" descr="http://www.aiai.ed.ac.uk/~gwickler/images/mc-search-spa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2074460"/>
            <a:ext cx="9029841" cy="460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00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8323" y="2556680"/>
            <a:ext cx="8001000" cy="1216025"/>
          </a:xfrm>
        </p:spPr>
        <p:txBody>
          <a:bodyPr/>
          <a:lstStyle/>
          <a:p>
            <a:pPr algn="ctr"/>
            <a:r>
              <a:rPr lang="en-US" dirty="0" smtClean="0"/>
              <a:t>The Basic Brute force Search Strategies </a:t>
            </a:r>
            <a:r>
              <a:rPr lang="en-US" dirty="0"/>
              <a:t/>
            </a:r>
            <a:br>
              <a:rPr lang="en-US" dirty="0"/>
            </a:br>
            <a:r>
              <a:rPr lang="en-US" dirty="0" smtClean="0"/>
              <a:t>Breadth-first [BFS] </a:t>
            </a:r>
            <a:r>
              <a:rPr lang="en-US" dirty="0"/>
              <a:t>and Depth-first </a:t>
            </a:r>
            <a:r>
              <a:rPr lang="en-US" dirty="0" smtClean="0"/>
              <a:t>[DFS]</a:t>
            </a:r>
            <a:endParaRPr lang="en-US" dirty="0"/>
          </a:p>
        </p:txBody>
      </p:sp>
    </p:spTree>
    <p:extLst>
      <p:ext uri="{BB962C8B-B14F-4D97-AF65-F5344CB8AC3E}">
        <p14:creationId xmlns:p14="http://schemas.microsoft.com/office/powerpoint/2010/main" val="3809944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vs. Breadth first search</a:t>
            </a:r>
            <a:endParaRPr lang="en-US" dirty="0"/>
          </a:p>
        </p:txBody>
      </p:sp>
      <p:pic>
        <p:nvPicPr>
          <p:cNvPr id="2050" name="Picture 2" descr="http://www.cse.unsw.edu.au/~billw/Justsearch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57" y="1611596"/>
            <a:ext cx="8802030" cy="43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115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37" y="445169"/>
            <a:ext cx="8509167" cy="654551"/>
          </a:xfrm>
        </p:spPr>
        <p:txBody>
          <a:bodyPr/>
          <a:lstStyle/>
          <a:p>
            <a:r>
              <a:rPr lang="en-US" dirty="0" smtClean="0"/>
              <a:t>Path finding example (Arad to Bucharest)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74" y="1279619"/>
            <a:ext cx="9085064" cy="548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047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6411"/>
            <a:ext cx="8785893" cy="714709"/>
          </a:xfrm>
        </p:spPr>
        <p:txBody>
          <a:bodyPr/>
          <a:lstStyle/>
          <a:p>
            <a:r>
              <a:rPr lang="en-US" sz="2800" dirty="0" smtClean="0"/>
              <a:t>Breadth-first search from Arad to Bucharest (ignore path costs gives us Arad – Sibiu – </a:t>
            </a:r>
            <a:r>
              <a:rPr lang="en-US" sz="2800" dirty="0" err="1" smtClean="0"/>
              <a:t>Fagaras</a:t>
            </a:r>
            <a:r>
              <a:rPr lang="en-US" sz="2800" dirty="0" smtClean="0"/>
              <a:t> - Bucharest)</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7459"/>
            <a:ext cx="9144000" cy="4263081"/>
          </a:xfrm>
          <a:prstGeom prst="rect">
            <a:avLst/>
          </a:prstGeom>
        </p:spPr>
      </p:pic>
    </p:spTree>
    <p:extLst>
      <p:ext uri="{BB962C8B-B14F-4D97-AF65-F5344CB8AC3E}">
        <p14:creationId xmlns:p14="http://schemas.microsoft.com/office/powerpoint/2010/main" val="3221776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pic>
        <p:nvPicPr>
          <p:cNvPr id="5" name="Picture 4"/>
          <p:cNvPicPr>
            <a:picLocks noChangeAspect="1"/>
          </p:cNvPicPr>
          <p:nvPr/>
        </p:nvPicPr>
        <p:blipFill>
          <a:blip r:embed="rId2"/>
          <a:stretch>
            <a:fillRect/>
          </a:stretch>
        </p:blipFill>
        <p:spPr>
          <a:xfrm>
            <a:off x="94292" y="1786195"/>
            <a:ext cx="8996465" cy="1555211"/>
          </a:xfrm>
          <a:prstGeom prst="rect">
            <a:avLst/>
          </a:prstGeom>
        </p:spPr>
      </p:pic>
    </p:spTree>
    <p:extLst>
      <p:ext uri="{BB962C8B-B14F-4D97-AF65-F5344CB8AC3E}">
        <p14:creationId xmlns:p14="http://schemas.microsoft.com/office/powerpoint/2010/main" val="219812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bayugp.files.wordpress.com/2012/05/df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12" y="377825"/>
            <a:ext cx="9144000" cy="62177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841" y="697832"/>
            <a:ext cx="8785893" cy="714709"/>
          </a:xfrm>
        </p:spPr>
        <p:txBody>
          <a:bodyPr/>
          <a:lstStyle/>
          <a:p>
            <a:r>
              <a:rPr lang="en-US" sz="2800" dirty="0"/>
              <a:t>D</a:t>
            </a:r>
            <a:r>
              <a:rPr lang="en-US" sz="2800" dirty="0" smtClean="0"/>
              <a:t>epth-first search from </a:t>
            </a:r>
            <a:br>
              <a:rPr lang="en-US" sz="2800" dirty="0" smtClean="0"/>
            </a:br>
            <a:r>
              <a:rPr lang="en-US" sz="2800" dirty="0" smtClean="0"/>
              <a:t>Arad to Bucharest (ignore </a:t>
            </a:r>
            <a:br>
              <a:rPr lang="en-US" sz="2800" dirty="0" smtClean="0"/>
            </a:br>
            <a:r>
              <a:rPr lang="en-US" sz="2800" dirty="0" smtClean="0"/>
              <a:t>path costs for now)</a:t>
            </a:r>
            <a:endParaRPr lang="en-US" sz="2800" dirty="0"/>
          </a:p>
        </p:txBody>
      </p:sp>
    </p:spTree>
    <p:extLst>
      <p:ext uri="{BB962C8B-B14F-4D97-AF65-F5344CB8AC3E}">
        <p14:creationId xmlns:p14="http://schemas.microsoft.com/office/powerpoint/2010/main" val="2633071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se.buffalo.edu/~rapaport/572/S02/Graph1.GIF"/>
          <p:cNvPicPr>
            <a:picLocks noChangeAspect="1" noChangeArrowheads="1"/>
          </p:cNvPicPr>
          <p:nvPr/>
        </p:nvPicPr>
        <p:blipFill rotWithShape="1">
          <a:blip r:embed="rId2">
            <a:extLst>
              <a:ext uri="{28A0092B-C50C-407E-A947-70E740481C1C}">
                <a14:useLocalDpi xmlns:a14="http://schemas.microsoft.com/office/drawing/2010/main" val="0"/>
              </a:ext>
            </a:extLst>
          </a:blip>
          <a:srcRect l="5999" r="6058" b="15942"/>
          <a:stretch/>
        </p:blipFill>
        <p:spPr bwMode="auto">
          <a:xfrm>
            <a:off x="82154" y="1712909"/>
            <a:ext cx="9061846" cy="514509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Breadth-first search on eight puzzle</a:t>
            </a:r>
            <a:endParaRPr lang="en-US" dirty="0"/>
          </a:p>
        </p:txBody>
      </p:sp>
    </p:spTree>
    <p:extLst>
      <p:ext uri="{BB962C8B-B14F-4D97-AF65-F5344CB8AC3E}">
        <p14:creationId xmlns:p14="http://schemas.microsoft.com/office/powerpoint/2010/main" val="866033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 on eight-puzzle</a:t>
            </a:r>
            <a:endParaRPr lang="en-US" dirty="0"/>
          </a:p>
        </p:txBody>
      </p:sp>
      <p:pic>
        <p:nvPicPr>
          <p:cNvPr id="3074" name="Picture 2" descr="http://t3.gstatic.com/images?q=tbn:ANd9GcSpUfEaQ1aWIZjyH2D7WMPFazbiYD8uPA8y5XcF_wMdi0IkC3AgHcO20D750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61" y="1663288"/>
            <a:ext cx="7369791" cy="5058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981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8323" y="2556680"/>
            <a:ext cx="8001000" cy="1216025"/>
          </a:xfrm>
        </p:spPr>
        <p:txBody>
          <a:bodyPr/>
          <a:lstStyle/>
          <a:p>
            <a:pPr algn="ctr"/>
            <a:r>
              <a:rPr lang="en-US" dirty="0" smtClean="0"/>
              <a:t>In Class Activity</a:t>
            </a:r>
            <a:endParaRPr lang="en-US" dirty="0"/>
          </a:p>
        </p:txBody>
      </p:sp>
    </p:spTree>
    <p:extLst>
      <p:ext uri="{BB962C8B-B14F-4D97-AF65-F5344CB8AC3E}">
        <p14:creationId xmlns:p14="http://schemas.microsoft.com/office/powerpoint/2010/main" val="1331672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0997"/>
          <a:stretch/>
        </p:blipFill>
        <p:spPr>
          <a:xfrm>
            <a:off x="2247544" y="0"/>
            <a:ext cx="5281301" cy="6567308"/>
          </a:xfrm>
          <a:prstGeom prst="rect">
            <a:avLst/>
          </a:prstGeom>
        </p:spPr>
      </p:pic>
    </p:spTree>
    <p:extLst>
      <p:ext uri="{BB962C8B-B14F-4D97-AF65-F5344CB8AC3E}">
        <p14:creationId xmlns:p14="http://schemas.microsoft.com/office/powerpoint/2010/main" val="1698245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2402" y="324773"/>
            <a:ext cx="8644308" cy="5862382"/>
          </a:xfrm>
          <a:prstGeom prst="rect">
            <a:avLst/>
          </a:prstGeom>
        </p:spPr>
      </p:pic>
    </p:spTree>
    <p:extLst>
      <p:ext uri="{BB962C8B-B14F-4D97-AF65-F5344CB8AC3E}">
        <p14:creationId xmlns:p14="http://schemas.microsoft.com/office/powerpoint/2010/main" val="1059567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8323" y="2556680"/>
            <a:ext cx="8001000" cy="1216025"/>
          </a:xfrm>
        </p:spPr>
        <p:txBody>
          <a:bodyPr/>
          <a:lstStyle/>
          <a:p>
            <a:pPr algn="ctr"/>
            <a:r>
              <a:rPr lang="en-US" dirty="0" smtClean="0"/>
              <a:t>Evaluating Search Strategies</a:t>
            </a:r>
            <a:endParaRPr lang="en-US" dirty="0"/>
          </a:p>
        </p:txBody>
      </p:sp>
    </p:spTree>
    <p:extLst>
      <p:ext uri="{BB962C8B-B14F-4D97-AF65-F5344CB8AC3E}">
        <p14:creationId xmlns:p14="http://schemas.microsoft.com/office/powerpoint/2010/main" val="3250381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vs. Breadth first search</a:t>
            </a:r>
            <a:endParaRPr lang="en-US" dirty="0"/>
          </a:p>
        </p:txBody>
      </p:sp>
      <p:pic>
        <p:nvPicPr>
          <p:cNvPr id="2050" name="Picture 2" descr="http://www.cse.unsw.edu.au/~billw/Justsearch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57" y="1611596"/>
            <a:ext cx="8802030" cy="43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13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nodes in tree with branching factor(b) = 2?</a:t>
            </a:r>
            <a:endParaRPr lang="en-US" dirty="0"/>
          </a:p>
        </p:txBody>
      </p:sp>
      <p:pic>
        <p:nvPicPr>
          <p:cNvPr id="1026" name="Picture 2" descr="http://hbfs.files.wordpress.com/2009/04/diagram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945" y="2171162"/>
            <a:ext cx="5919427" cy="28838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2135" y="2171162"/>
            <a:ext cx="2555508" cy="461665"/>
          </a:xfrm>
          <a:prstGeom prst="rect">
            <a:avLst/>
          </a:prstGeom>
          <a:noFill/>
        </p:spPr>
        <p:txBody>
          <a:bodyPr wrap="none" rtlCol="0">
            <a:spAutoFit/>
          </a:bodyPr>
          <a:lstStyle/>
          <a:p>
            <a:r>
              <a:rPr lang="en-US" dirty="0" smtClean="0">
                <a:latin typeface="Tw Cen MT" panose="020B0602020104020603" pitchFamily="34" charset="0"/>
              </a:rPr>
              <a:t>d = 0; </a:t>
            </a:r>
            <a:r>
              <a:rPr lang="en-US" dirty="0">
                <a:latin typeface="Tw Cen MT" panose="020B0602020104020603" pitchFamily="34" charset="0"/>
              </a:rPr>
              <a:t>1 node (</a:t>
            </a:r>
            <a:r>
              <a:rPr lang="en-US" dirty="0" smtClean="0">
                <a:latin typeface="Tw Cen MT" panose="020B0602020104020603" pitchFamily="34" charset="0"/>
              </a:rPr>
              <a:t>2</a:t>
            </a:r>
            <a:r>
              <a:rPr lang="en-US" baseline="30000" dirty="0" smtClean="0">
                <a:latin typeface="Tw Cen MT" panose="020B0602020104020603" pitchFamily="34" charset="0"/>
              </a:rPr>
              <a:t>0</a:t>
            </a:r>
            <a:r>
              <a:rPr lang="en-US" dirty="0" smtClean="0">
                <a:latin typeface="Tw Cen MT" panose="020B0602020104020603" pitchFamily="34" charset="0"/>
              </a:rPr>
              <a:t>)</a:t>
            </a:r>
            <a:endParaRPr lang="en-US" dirty="0">
              <a:latin typeface="Tw Cen MT" panose="020B0602020104020603" pitchFamily="34" charset="0"/>
            </a:endParaRPr>
          </a:p>
        </p:txBody>
      </p:sp>
      <p:sp>
        <p:nvSpPr>
          <p:cNvPr id="6" name="TextBox 5"/>
          <p:cNvSpPr txBox="1"/>
          <p:nvPr/>
        </p:nvSpPr>
        <p:spPr>
          <a:xfrm>
            <a:off x="382135" y="2937711"/>
            <a:ext cx="2573140" cy="461665"/>
          </a:xfrm>
          <a:prstGeom prst="rect">
            <a:avLst/>
          </a:prstGeom>
          <a:noFill/>
        </p:spPr>
        <p:txBody>
          <a:bodyPr wrap="none" rtlCol="0">
            <a:spAutoFit/>
          </a:bodyPr>
          <a:lstStyle/>
          <a:p>
            <a:r>
              <a:rPr lang="en-US" dirty="0">
                <a:latin typeface="Tw Cen MT" panose="020B0602020104020603" pitchFamily="34" charset="0"/>
              </a:rPr>
              <a:t>d = </a:t>
            </a:r>
            <a:r>
              <a:rPr lang="en-US" dirty="0" smtClean="0">
                <a:latin typeface="Tw Cen MT" panose="020B0602020104020603" pitchFamily="34" charset="0"/>
              </a:rPr>
              <a:t>1; 2 </a:t>
            </a:r>
            <a:r>
              <a:rPr lang="en-US" dirty="0" smtClean="0">
                <a:latin typeface="Tw Cen MT" panose="020B0602020104020603" pitchFamily="34" charset="0"/>
              </a:rPr>
              <a:t>nodes </a:t>
            </a:r>
            <a:r>
              <a:rPr lang="en-US" dirty="0">
                <a:latin typeface="Tw Cen MT" panose="020B0602020104020603" pitchFamily="34" charset="0"/>
              </a:rPr>
              <a:t>(</a:t>
            </a:r>
            <a:r>
              <a:rPr lang="en-US" dirty="0" smtClean="0">
                <a:latin typeface="Tw Cen MT" panose="020B0602020104020603" pitchFamily="34" charset="0"/>
              </a:rPr>
              <a:t>2</a:t>
            </a:r>
            <a:r>
              <a:rPr lang="en-US" baseline="30000" dirty="0" smtClean="0">
                <a:latin typeface="Tw Cen MT" panose="020B0602020104020603" pitchFamily="34" charset="0"/>
              </a:rPr>
              <a:t>1</a:t>
            </a:r>
            <a:r>
              <a:rPr lang="en-US" dirty="0" smtClean="0">
                <a:latin typeface="Tw Cen MT" panose="020B0602020104020603" pitchFamily="34" charset="0"/>
              </a:rPr>
              <a:t>)</a:t>
            </a:r>
            <a:endParaRPr lang="en-US" dirty="0">
              <a:latin typeface="Tw Cen MT" panose="020B0602020104020603" pitchFamily="34" charset="0"/>
            </a:endParaRPr>
          </a:p>
        </p:txBody>
      </p:sp>
      <p:sp>
        <p:nvSpPr>
          <p:cNvPr id="7" name="TextBox 6"/>
          <p:cNvSpPr txBox="1"/>
          <p:nvPr/>
        </p:nvSpPr>
        <p:spPr>
          <a:xfrm>
            <a:off x="382135" y="3758851"/>
            <a:ext cx="2573140" cy="461665"/>
          </a:xfrm>
          <a:prstGeom prst="rect">
            <a:avLst/>
          </a:prstGeom>
          <a:noFill/>
        </p:spPr>
        <p:txBody>
          <a:bodyPr wrap="none" rtlCol="0">
            <a:spAutoFit/>
          </a:bodyPr>
          <a:lstStyle/>
          <a:p>
            <a:r>
              <a:rPr lang="en-US" dirty="0">
                <a:latin typeface="Tw Cen MT" panose="020B0602020104020603" pitchFamily="34" charset="0"/>
              </a:rPr>
              <a:t>d = </a:t>
            </a:r>
            <a:r>
              <a:rPr lang="en-US" dirty="0" smtClean="0">
                <a:latin typeface="Tw Cen MT" panose="020B0602020104020603" pitchFamily="34" charset="0"/>
              </a:rPr>
              <a:t>2; 4 nodes </a:t>
            </a:r>
            <a:r>
              <a:rPr lang="en-US" dirty="0">
                <a:latin typeface="Tw Cen MT" panose="020B0602020104020603" pitchFamily="34" charset="0"/>
              </a:rPr>
              <a:t>(</a:t>
            </a:r>
            <a:r>
              <a:rPr lang="en-US" dirty="0" smtClean="0">
                <a:latin typeface="Tw Cen MT" panose="020B0602020104020603" pitchFamily="34" charset="0"/>
              </a:rPr>
              <a:t>2</a:t>
            </a:r>
            <a:r>
              <a:rPr lang="en-US" baseline="30000" dirty="0" smtClean="0">
                <a:latin typeface="Tw Cen MT" panose="020B0602020104020603" pitchFamily="34" charset="0"/>
              </a:rPr>
              <a:t>2</a:t>
            </a:r>
            <a:r>
              <a:rPr lang="en-US" dirty="0" smtClean="0">
                <a:latin typeface="Tw Cen MT" panose="020B0602020104020603" pitchFamily="34" charset="0"/>
              </a:rPr>
              <a:t>)</a:t>
            </a:r>
            <a:endParaRPr lang="en-US" dirty="0">
              <a:latin typeface="Tw Cen MT" panose="020B0602020104020603" pitchFamily="34" charset="0"/>
            </a:endParaRPr>
          </a:p>
        </p:txBody>
      </p:sp>
      <p:sp>
        <p:nvSpPr>
          <p:cNvPr id="8" name="TextBox 7"/>
          <p:cNvSpPr txBox="1"/>
          <p:nvPr/>
        </p:nvSpPr>
        <p:spPr>
          <a:xfrm>
            <a:off x="382135" y="4468535"/>
            <a:ext cx="2573140" cy="461665"/>
          </a:xfrm>
          <a:prstGeom prst="rect">
            <a:avLst/>
          </a:prstGeom>
          <a:noFill/>
        </p:spPr>
        <p:txBody>
          <a:bodyPr wrap="none" rtlCol="0">
            <a:spAutoFit/>
          </a:bodyPr>
          <a:lstStyle/>
          <a:p>
            <a:r>
              <a:rPr lang="en-US" dirty="0">
                <a:latin typeface="Tw Cen MT" panose="020B0602020104020603" pitchFamily="34" charset="0"/>
              </a:rPr>
              <a:t>d = </a:t>
            </a:r>
            <a:r>
              <a:rPr lang="en-US" dirty="0" smtClean="0">
                <a:latin typeface="Tw Cen MT" panose="020B0602020104020603" pitchFamily="34" charset="0"/>
              </a:rPr>
              <a:t>3; 8 nodes </a:t>
            </a:r>
            <a:r>
              <a:rPr lang="en-US" dirty="0">
                <a:latin typeface="Tw Cen MT" panose="020B0602020104020603" pitchFamily="34" charset="0"/>
              </a:rPr>
              <a:t>(</a:t>
            </a:r>
            <a:r>
              <a:rPr lang="en-US" dirty="0" smtClean="0">
                <a:latin typeface="Tw Cen MT" panose="020B0602020104020603" pitchFamily="34" charset="0"/>
              </a:rPr>
              <a:t>2</a:t>
            </a:r>
            <a:r>
              <a:rPr lang="en-US" baseline="30000" dirty="0" smtClean="0">
                <a:latin typeface="Tw Cen MT" panose="020B0602020104020603" pitchFamily="34" charset="0"/>
              </a:rPr>
              <a:t>3</a:t>
            </a:r>
            <a:r>
              <a:rPr lang="en-US" dirty="0" smtClean="0">
                <a:latin typeface="Tw Cen MT" panose="020B0602020104020603" pitchFamily="34" charset="0"/>
              </a:rPr>
              <a:t>)</a:t>
            </a:r>
            <a:endParaRPr lang="en-US" dirty="0">
              <a:latin typeface="Tw Cen MT" panose="020B0602020104020603" pitchFamily="34" charset="0"/>
            </a:endParaRPr>
          </a:p>
        </p:txBody>
      </p:sp>
      <p:sp>
        <p:nvSpPr>
          <p:cNvPr id="9" name="TextBox 8"/>
          <p:cNvSpPr txBox="1"/>
          <p:nvPr/>
        </p:nvSpPr>
        <p:spPr>
          <a:xfrm>
            <a:off x="382133" y="5467443"/>
            <a:ext cx="8338785" cy="1200329"/>
          </a:xfrm>
          <a:prstGeom prst="rect">
            <a:avLst/>
          </a:prstGeom>
          <a:noFill/>
        </p:spPr>
        <p:txBody>
          <a:bodyPr wrap="square" rtlCol="0">
            <a:spAutoFit/>
          </a:bodyPr>
          <a:lstStyle/>
          <a:p>
            <a:r>
              <a:rPr lang="en-US" dirty="0" smtClean="0">
                <a:latin typeface="Tw Cen MT" panose="020B0602020104020603" pitchFamily="34" charset="0"/>
              </a:rPr>
              <a:t>Total nodes – 2</a:t>
            </a:r>
            <a:r>
              <a:rPr lang="en-US" baseline="30000" dirty="0" smtClean="0">
                <a:latin typeface="Tw Cen MT" panose="020B0602020104020603" pitchFamily="34" charset="0"/>
              </a:rPr>
              <a:t>0 + </a:t>
            </a:r>
            <a:r>
              <a:rPr lang="en-US" dirty="0" smtClean="0">
                <a:latin typeface="Tw Cen MT" panose="020B0602020104020603" pitchFamily="34" charset="0"/>
              </a:rPr>
              <a:t>2</a:t>
            </a:r>
            <a:r>
              <a:rPr lang="en-US" baseline="30000" dirty="0" smtClean="0">
                <a:latin typeface="Tw Cen MT" panose="020B0602020104020603" pitchFamily="34" charset="0"/>
              </a:rPr>
              <a:t>1</a:t>
            </a:r>
            <a:r>
              <a:rPr lang="en-US" dirty="0" smtClean="0">
                <a:latin typeface="Tw Cen MT" panose="020B0602020104020603" pitchFamily="34" charset="0"/>
              </a:rPr>
              <a:t> + 2</a:t>
            </a:r>
            <a:r>
              <a:rPr lang="en-US" baseline="30000" dirty="0" smtClean="0">
                <a:latin typeface="Tw Cen MT" panose="020B0602020104020603" pitchFamily="34" charset="0"/>
              </a:rPr>
              <a:t>2 </a:t>
            </a:r>
            <a:r>
              <a:rPr lang="en-US" dirty="0" smtClean="0">
                <a:latin typeface="Tw Cen MT" panose="020B0602020104020603" pitchFamily="34" charset="0"/>
              </a:rPr>
              <a:t>+…. 2</a:t>
            </a:r>
            <a:r>
              <a:rPr lang="en-US" baseline="30000" dirty="0" smtClean="0">
                <a:latin typeface="Tw Cen MT" panose="020B0602020104020603" pitchFamily="34" charset="0"/>
              </a:rPr>
              <a:t>d</a:t>
            </a:r>
            <a:r>
              <a:rPr lang="en-US" dirty="0">
                <a:latin typeface="Tw Cen MT" panose="020B0602020104020603" pitchFamily="34" charset="0"/>
              </a:rPr>
              <a:t> </a:t>
            </a:r>
            <a:r>
              <a:rPr lang="en-US" dirty="0" smtClean="0">
                <a:latin typeface="Tw Cen MT" panose="020B0602020104020603" pitchFamily="34" charset="0"/>
              </a:rPr>
              <a:t>=  2</a:t>
            </a:r>
            <a:r>
              <a:rPr lang="en-US" baseline="30000" dirty="0" smtClean="0">
                <a:latin typeface="Tw Cen MT" panose="020B0602020104020603" pitchFamily="34" charset="0"/>
              </a:rPr>
              <a:t>d </a:t>
            </a:r>
            <a:r>
              <a:rPr lang="en-US" dirty="0" smtClean="0">
                <a:latin typeface="Tw Cen MT" panose="020B0602020104020603" pitchFamily="34" charset="0"/>
              </a:rPr>
              <a:t>where d = solution depth</a:t>
            </a:r>
          </a:p>
          <a:p>
            <a:endParaRPr lang="en-US" dirty="0" smtClean="0">
              <a:latin typeface="Tw Cen MT" panose="020B0602020104020603" pitchFamily="34" charset="0"/>
            </a:endParaRPr>
          </a:p>
          <a:p>
            <a:r>
              <a:rPr lang="en-US" b="1" dirty="0" smtClean="0">
                <a:latin typeface="Tw Cen MT" panose="020B0602020104020603" pitchFamily="34" charset="0"/>
              </a:rPr>
              <a:t>If b = branching factor, then b</a:t>
            </a:r>
            <a:r>
              <a:rPr lang="en-US" b="1" baseline="30000" dirty="0" smtClean="0">
                <a:latin typeface="Tw Cen MT" panose="020B0602020104020603" pitchFamily="34" charset="0"/>
              </a:rPr>
              <a:t>d </a:t>
            </a:r>
            <a:r>
              <a:rPr lang="en-US" b="1" dirty="0" smtClean="0">
                <a:latin typeface="Tw Cen MT" panose="020B0602020104020603" pitchFamily="34" charset="0"/>
              </a:rPr>
              <a:t>(the full tree)</a:t>
            </a:r>
            <a:endParaRPr lang="en-US" b="1" dirty="0">
              <a:latin typeface="Tw Cen MT" panose="020B0602020104020603" pitchFamily="34" charset="0"/>
            </a:endParaRPr>
          </a:p>
        </p:txBody>
      </p:sp>
    </p:spTree>
    <p:extLst>
      <p:ext uri="{BB962C8B-B14F-4D97-AF65-F5344CB8AC3E}">
        <p14:creationId xmlns:p14="http://schemas.microsoft.com/office/powerpoint/2010/main" val="2941198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8323" y="2556680"/>
            <a:ext cx="8001000" cy="1216025"/>
          </a:xfrm>
        </p:spPr>
        <p:txBody>
          <a:bodyPr/>
          <a:lstStyle/>
          <a:p>
            <a:pPr algn="ctr"/>
            <a:r>
              <a:rPr lang="en-US" dirty="0" smtClean="0"/>
              <a:t>Improved Search Strategies</a:t>
            </a:r>
            <a:endParaRPr lang="en-US" dirty="0"/>
          </a:p>
        </p:txBody>
      </p:sp>
    </p:spTree>
    <p:extLst>
      <p:ext uri="{BB962C8B-B14F-4D97-AF65-F5344CB8AC3E}">
        <p14:creationId xmlns:p14="http://schemas.microsoft.com/office/powerpoint/2010/main" val="3162258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2: Search</a:t>
            </a:r>
            <a:endParaRPr lang="en-US" dirty="0"/>
          </a:p>
        </p:txBody>
      </p:sp>
      <p:sp>
        <p:nvSpPr>
          <p:cNvPr id="3" name="Content Placeholder 2"/>
          <p:cNvSpPr>
            <a:spLocks noGrp="1"/>
          </p:cNvSpPr>
          <p:nvPr>
            <p:ph idx="1"/>
          </p:nvPr>
        </p:nvSpPr>
        <p:spPr/>
        <p:txBody>
          <a:bodyPr/>
          <a:lstStyle/>
          <a:p>
            <a:r>
              <a:rPr lang="en-US" sz="2600" b="1" dirty="0" smtClean="0"/>
              <a:t>Uninformed search</a:t>
            </a:r>
          </a:p>
          <a:p>
            <a:r>
              <a:rPr lang="en-US" sz="2600" dirty="0"/>
              <a:t>H</a:t>
            </a:r>
            <a:r>
              <a:rPr lang="en-US" sz="2600" dirty="0" smtClean="0"/>
              <a:t>euristic search</a:t>
            </a:r>
          </a:p>
          <a:p>
            <a:r>
              <a:rPr lang="en-US" sz="2600" dirty="0"/>
              <a:t>A</a:t>
            </a:r>
            <a:r>
              <a:rPr lang="en-US" sz="2600" dirty="0" smtClean="0"/>
              <a:t>dversarial search</a:t>
            </a:r>
          </a:p>
          <a:p>
            <a:r>
              <a:rPr lang="en-US" sz="2600" dirty="0"/>
              <a:t>L</a:t>
            </a:r>
            <a:r>
              <a:rPr lang="en-US" sz="2600" dirty="0" smtClean="0"/>
              <a:t>ocal search</a:t>
            </a:r>
            <a:endParaRPr lang="en-US" sz="2600" dirty="0"/>
          </a:p>
        </p:txBody>
      </p:sp>
      <p:pic>
        <p:nvPicPr>
          <p:cNvPr id="1028" name="Picture 4" descr="http://www.wired.com/playbook/wp-content/uploads/2012/09/deep-blue-kasparov.jp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210456" y="3780430"/>
            <a:ext cx="4824693" cy="3077570"/>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34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Limited Search</a:t>
            </a:r>
            <a:endParaRPr lang="en-US" dirty="0"/>
          </a:p>
        </p:txBody>
      </p:sp>
      <p:pic>
        <p:nvPicPr>
          <p:cNvPr id="2050" name="Picture 2" descr="http://cs-alb-pc3.massey.ac.nz/notes/59302/fig03.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292" y="1799773"/>
            <a:ext cx="7043818" cy="454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3900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4000" dirty="0"/>
              <a:t>Iterative deepening search </a:t>
            </a:r>
            <a:r>
              <a:rPr lang="en-US" sz="4000" i="1" dirty="0"/>
              <a:t>l </a:t>
            </a:r>
            <a:r>
              <a:rPr lang="en-US" sz="4000" dirty="0"/>
              <a:t>=1</a:t>
            </a:r>
          </a:p>
        </p:txBody>
      </p:sp>
      <p:pic>
        <p:nvPicPr>
          <p:cNvPr id="49156" name="Picture 4" descr="ids-progress2c"/>
          <p:cNvPicPr>
            <a:picLocks noChangeAspect="1" noChangeArrowheads="1"/>
          </p:cNvPicPr>
          <p:nvPr/>
        </p:nvPicPr>
        <p:blipFill>
          <a:blip r:embed="rId2" cstate="print"/>
          <a:srcRect/>
          <a:stretch>
            <a:fillRect/>
          </a:stretch>
        </p:blipFill>
        <p:spPr bwMode="auto">
          <a:xfrm>
            <a:off x="762000" y="1657350"/>
            <a:ext cx="7620000" cy="3543300"/>
          </a:xfrm>
          <a:prstGeom prst="rect">
            <a:avLst/>
          </a:prstGeom>
          <a:noFill/>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192704"/>
            <a:ext cx="186690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219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000" dirty="0"/>
              <a:t>Iterative deepening search </a:t>
            </a:r>
            <a:r>
              <a:rPr lang="en-US" sz="4000" i="1" dirty="0"/>
              <a:t>l </a:t>
            </a:r>
            <a:r>
              <a:rPr lang="en-US" sz="4000" dirty="0"/>
              <a:t>=2</a:t>
            </a:r>
          </a:p>
        </p:txBody>
      </p:sp>
      <p:pic>
        <p:nvPicPr>
          <p:cNvPr id="50180" name="Picture 4" descr="ids-progress3c"/>
          <p:cNvPicPr>
            <a:picLocks noChangeAspect="1" noChangeArrowheads="1"/>
          </p:cNvPicPr>
          <p:nvPr/>
        </p:nvPicPr>
        <p:blipFill>
          <a:blip r:embed="rId2" cstate="print"/>
          <a:srcRect/>
          <a:stretch>
            <a:fillRect/>
          </a:stretch>
        </p:blipFill>
        <p:spPr bwMode="auto">
          <a:xfrm>
            <a:off x="762000" y="1652588"/>
            <a:ext cx="7620000" cy="3552825"/>
          </a:xfrm>
          <a:prstGeom prst="rect">
            <a:avLst/>
          </a:prstGeom>
          <a:noFill/>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192704"/>
            <a:ext cx="186690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808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dirty="0"/>
              <a:t>Iterative deepening search </a:t>
            </a:r>
            <a:r>
              <a:rPr lang="en-US" sz="4000" i="1" dirty="0"/>
              <a:t>l </a:t>
            </a:r>
            <a:r>
              <a:rPr lang="en-US" sz="4000" dirty="0"/>
              <a:t>=3</a:t>
            </a:r>
          </a:p>
        </p:txBody>
      </p:sp>
      <p:pic>
        <p:nvPicPr>
          <p:cNvPr id="51204" name="Picture 4" descr="ids-progress4c"/>
          <p:cNvPicPr>
            <a:picLocks noChangeAspect="1" noChangeArrowheads="1"/>
          </p:cNvPicPr>
          <p:nvPr/>
        </p:nvPicPr>
        <p:blipFill>
          <a:blip r:embed="rId2" cstate="print"/>
          <a:srcRect/>
          <a:stretch>
            <a:fillRect/>
          </a:stretch>
        </p:blipFill>
        <p:spPr bwMode="auto">
          <a:xfrm>
            <a:off x="762000" y="1657350"/>
            <a:ext cx="7620000" cy="3543300"/>
          </a:xfrm>
          <a:prstGeom prst="rect">
            <a:avLst/>
          </a:prstGeom>
          <a:noFill/>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100" y="192704"/>
            <a:ext cx="186690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249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Search Strategies</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356"/>
          <a:stretch/>
        </p:blipFill>
        <p:spPr bwMode="auto">
          <a:xfrm>
            <a:off x="24985" y="1566506"/>
            <a:ext cx="9176618" cy="4383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464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304800"/>
            <a:ext cx="8261776" cy="1216025"/>
          </a:xfrm>
        </p:spPr>
        <p:txBody>
          <a:bodyPr/>
          <a:lstStyle/>
          <a:p>
            <a:r>
              <a:rPr lang="en-US" dirty="0" smtClean="0"/>
              <a:t>Time and Memory Requirements for BFS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56" y="2010342"/>
            <a:ext cx="8867571" cy="380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06692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Animations</a:t>
            </a:r>
            <a:endParaRPr lang="en-US" dirty="0"/>
          </a:p>
        </p:txBody>
      </p:sp>
      <p:sp>
        <p:nvSpPr>
          <p:cNvPr id="3" name="Content Placeholder 2"/>
          <p:cNvSpPr>
            <a:spLocks noGrp="1"/>
          </p:cNvSpPr>
          <p:nvPr>
            <p:ph idx="1"/>
          </p:nvPr>
        </p:nvSpPr>
        <p:spPr/>
        <p:txBody>
          <a:bodyPr/>
          <a:lstStyle/>
          <a:p>
            <a:r>
              <a:rPr lang="en-US" dirty="0"/>
              <a:t>https://qiao.github.io/PathFinding.js/visual/</a:t>
            </a:r>
          </a:p>
        </p:txBody>
      </p:sp>
    </p:spTree>
    <p:extLst>
      <p:ext uri="{BB962C8B-B14F-4D97-AF65-F5344CB8AC3E}">
        <p14:creationId xmlns:p14="http://schemas.microsoft.com/office/powerpoint/2010/main" val="462931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6636" y="2625436"/>
            <a:ext cx="7772400" cy="1371600"/>
          </a:xfrm>
        </p:spPr>
        <p:txBody>
          <a:bodyPr/>
          <a:lstStyle/>
          <a:p>
            <a:pPr algn="ctr"/>
            <a:r>
              <a:rPr lang="en-US" dirty="0" smtClean="0"/>
              <a:t>Review</a:t>
            </a:r>
            <a:endParaRPr lang="en-US" dirty="0"/>
          </a:p>
        </p:txBody>
      </p:sp>
    </p:spTree>
    <p:extLst>
      <p:ext uri="{BB962C8B-B14F-4D97-AF65-F5344CB8AC3E}">
        <p14:creationId xmlns:p14="http://schemas.microsoft.com/office/powerpoint/2010/main" val="113560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72" y="686261"/>
            <a:ext cx="8024889" cy="830997"/>
          </a:xfrm>
          <a:prstGeom prst="rect">
            <a:avLst/>
          </a:prstGeom>
          <a:noFill/>
        </p:spPr>
        <p:txBody>
          <a:bodyPr wrap="none" rtlCol="0">
            <a:spAutoFit/>
          </a:bodyPr>
          <a:lstStyle/>
          <a:p>
            <a:r>
              <a:rPr lang="en-US" b="1" dirty="0" smtClean="0">
                <a:solidFill>
                  <a:srgbClr val="FF0000"/>
                </a:solidFill>
                <a:latin typeface="Tw Cen MT" panose="020B0602020104020603" pitchFamily="34" charset="0"/>
              </a:rPr>
              <a:t>This reading is at a higher conceptual level, </a:t>
            </a:r>
            <a:r>
              <a:rPr lang="en-US" b="1" dirty="0" smtClean="0">
                <a:solidFill>
                  <a:srgbClr val="FF0000"/>
                </a:solidFill>
                <a:latin typeface="Tw Cen MT" panose="020B0602020104020603" pitchFamily="34" charset="0"/>
              </a:rPr>
              <a:t>so consult slides </a:t>
            </a:r>
            <a:br>
              <a:rPr lang="en-US" b="1" dirty="0" smtClean="0">
                <a:solidFill>
                  <a:srgbClr val="FF0000"/>
                </a:solidFill>
                <a:latin typeface="Tw Cen MT" panose="020B0602020104020603" pitchFamily="34" charset="0"/>
              </a:rPr>
            </a:br>
            <a:r>
              <a:rPr lang="en-US" b="1" dirty="0" smtClean="0">
                <a:solidFill>
                  <a:srgbClr val="FF0000"/>
                </a:solidFill>
                <a:latin typeface="Tw Cen MT" panose="020B0602020104020603" pitchFamily="34" charset="0"/>
              </a:rPr>
              <a:t>and online resources</a:t>
            </a:r>
            <a:endParaRPr lang="en-US" b="1" dirty="0">
              <a:solidFill>
                <a:srgbClr val="FF0000"/>
              </a:solidFill>
              <a:latin typeface="Tw Cen MT" panose="020B0602020104020603"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885" y="1526790"/>
            <a:ext cx="5873372" cy="4920013"/>
          </a:xfrm>
          <a:prstGeom prst="rect">
            <a:avLst/>
          </a:prstGeom>
        </p:spPr>
      </p:pic>
    </p:spTree>
    <p:extLst>
      <p:ext uri="{BB962C8B-B14F-4D97-AF65-F5344CB8AC3E}">
        <p14:creationId xmlns:p14="http://schemas.microsoft.com/office/powerpoint/2010/main" val="915384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Agenda</a:t>
            </a:r>
            <a:endParaRPr lang="en-US" dirty="0"/>
          </a:p>
        </p:txBody>
      </p:sp>
      <p:sp>
        <p:nvSpPr>
          <p:cNvPr id="2" name="Content Placeholder 1"/>
          <p:cNvSpPr>
            <a:spLocks noGrp="1"/>
          </p:cNvSpPr>
          <p:nvPr>
            <p:ph idx="1"/>
          </p:nvPr>
        </p:nvSpPr>
        <p:spPr/>
        <p:txBody>
          <a:bodyPr/>
          <a:lstStyle/>
          <a:p>
            <a:r>
              <a:rPr lang="en-US" dirty="0" smtClean="0"/>
              <a:t>Introduction to search &amp; problem space model</a:t>
            </a:r>
          </a:p>
          <a:p>
            <a:r>
              <a:rPr lang="en-US" dirty="0" smtClean="0"/>
              <a:t>Basic brute force search strategies</a:t>
            </a:r>
          </a:p>
          <a:p>
            <a:endParaRPr lang="en-US" dirty="0" smtClean="0"/>
          </a:p>
          <a:p>
            <a:r>
              <a:rPr lang="en-US" dirty="0" smtClean="0"/>
              <a:t>In-class activity</a:t>
            </a:r>
          </a:p>
          <a:p>
            <a:endParaRPr lang="en-US" dirty="0" smtClean="0"/>
          </a:p>
          <a:p>
            <a:r>
              <a:rPr lang="en-US" dirty="0" smtClean="0"/>
              <a:t>Analysis of search algorithms</a:t>
            </a:r>
          </a:p>
          <a:p>
            <a:r>
              <a:rPr lang="en-US" dirty="0" smtClean="0"/>
              <a:t>Improving </a:t>
            </a:r>
            <a:r>
              <a:rPr lang="en-US" dirty="0" smtClean="0"/>
              <a:t>brute-force </a:t>
            </a:r>
            <a:r>
              <a:rPr lang="en-US" dirty="0" smtClean="0"/>
              <a:t>search algorithms</a:t>
            </a:r>
            <a:endParaRPr lang="en-US" dirty="0"/>
          </a:p>
        </p:txBody>
      </p:sp>
    </p:spTree>
    <p:extLst>
      <p:ext uri="{BB962C8B-B14F-4D97-AF65-F5344CB8AC3E}">
        <p14:creationId xmlns:p14="http://schemas.microsoft.com/office/powerpoint/2010/main" val="1555090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8323" y="2556680"/>
            <a:ext cx="8001000" cy="1216025"/>
          </a:xfrm>
        </p:spPr>
        <p:txBody>
          <a:bodyPr/>
          <a:lstStyle/>
          <a:p>
            <a:pPr algn="ctr"/>
            <a:r>
              <a:rPr lang="en-US" dirty="0" smtClean="0"/>
              <a:t>Introduction to Search &amp; Problem Space Model</a:t>
            </a:r>
            <a:endParaRPr lang="en-US" dirty="0"/>
          </a:p>
        </p:txBody>
      </p:sp>
    </p:spTree>
    <p:extLst>
      <p:ext uri="{BB962C8B-B14F-4D97-AF65-F5344CB8AC3E}">
        <p14:creationId xmlns:p14="http://schemas.microsoft.com/office/powerpoint/2010/main" val="466864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agent path finding: Eight </a:t>
            </a:r>
            <a:r>
              <a:rPr lang="en-US" dirty="0" smtClean="0"/>
              <a:t>Puzzle Problem</a:t>
            </a:r>
            <a:endParaRPr lang="en-US" dirty="0"/>
          </a:p>
        </p:txBody>
      </p:sp>
      <p:pic>
        <p:nvPicPr>
          <p:cNvPr id="5" name="Picture 4"/>
          <p:cNvPicPr>
            <a:picLocks noChangeAspect="1"/>
          </p:cNvPicPr>
          <p:nvPr/>
        </p:nvPicPr>
        <p:blipFill>
          <a:blip r:embed="rId2"/>
          <a:stretch>
            <a:fillRect/>
          </a:stretch>
        </p:blipFill>
        <p:spPr>
          <a:xfrm>
            <a:off x="168456" y="1675358"/>
            <a:ext cx="8358566" cy="4075961"/>
          </a:xfrm>
          <a:prstGeom prst="rect">
            <a:avLst/>
          </a:prstGeom>
        </p:spPr>
      </p:pic>
    </p:spTree>
    <p:extLst>
      <p:ext uri="{BB962C8B-B14F-4D97-AF65-F5344CB8AC3E}">
        <p14:creationId xmlns:p14="http://schemas.microsoft.com/office/powerpoint/2010/main" val="2387819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satisfaction problem - Eight-Queens </a:t>
            </a:r>
            <a:r>
              <a:rPr lang="en-US" dirty="0" smtClean="0"/>
              <a:t>Problem</a:t>
            </a:r>
            <a:endParaRPr lang="en-US" dirty="0"/>
          </a:p>
        </p:txBody>
      </p:sp>
      <p:pic>
        <p:nvPicPr>
          <p:cNvPr id="2050" name="Picture 2" descr="http://www.cambridgeblog.org/wp-content/uploads/2013/01/Eight-Queens-Sol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727" y="1902985"/>
            <a:ext cx="4389129" cy="4389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307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Eight-Puzzle Problem Space </a:t>
            </a:r>
            <a:br>
              <a:rPr lang="en-US" dirty="0" smtClean="0"/>
            </a:br>
            <a:r>
              <a:rPr lang="en-US" dirty="0" smtClean="0"/>
              <a:t>(State Space)</a:t>
            </a:r>
            <a:endParaRPr lang="en-US" dirty="0"/>
          </a:p>
        </p:txBody>
      </p:sp>
      <p:pic>
        <p:nvPicPr>
          <p:cNvPr id="1026" name="Picture 2" descr="http://www.cs.trincoll.edu/~ram/cpsc352/notes/gifs/eightpuz.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748" y="1926213"/>
            <a:ext cx="6709249" cy="399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777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PSYC3001Profile">
  <a:themeElements>
    <a:clrScheme name="Default Design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Default Design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Default Design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Default Design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Default Design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Default Design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Default Design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Default Design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9912</TotalTime>
  <Words>380</Words>
  <Application>Microsoft Office PowerPoint</Application>
  <PresentationFormat>On-screen Show (4:3)</PresentationFormat>
  <Paragraphs>63</Paragraphs>
  <Slides>37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Times New Roman</vt:lpstr>
      <vt:lpstr>Tw Cen MT</vt:lpstr>
      <vt:lpstr>Verdana</vt:lpstr>
      <vt:lpstr>Wingdings</vt:lpstr>
      <vt:lpstr>PSYC3001Profile</vt:lpstr>
      <vt:lpstr>Uninformed Search</vt:lpstr>
      <vt:lpstr>Plan</vt:lpstr>
      <vt:lpstr>Topic 2: Search</vt:lpstr>
      <vt:lpstr>PowerPoint Presentation</vt:lpstr>
      <vt:lpstr>Agenda</vt:lpstr>
      <vt:lpstr>Introduction to Search &amp; Problem Space Model</vt:lpstr>
      <vt:lpstr>Single agent path finding: Eight Puzzle Problem</vt:lpstr>
      <vt:lpstr>Constraint satisfaction problem - Eight-Queens Problem</vt:lpstr>
      <vt:lpstr>Eight-Puzzle Problem Space  (State Space)</vt:lpstr>
      <vt:lpstr>General Problem Space</vt:lpstr>
      <vt:lpstr>Basic AI Search Algorithm</vt:lpstr>
      <vt:lpstr>PowerPoint Presentation</vt:lpstr>
      <vt:lpstr>Robotic Vacuum Cleaner as a search problem</vt:lpstr>
      <vt:lpstr>PowerPoint Presentation</vt:lpstr>
      <vt:lpstr>Search Tree for M &amp; C</vt:lpstr>
      <vt:lpstr>The Basic Brute force Search Strategies  Breadth-first [BFS] and Depth-first [DFS]</vt:lpstr>
      <vt:lpstr>Depth first vs. Breadth first search</vt:lpstr>
      <vt:lpstr>Path finding example (Arad to Bucharest)</vt:lpstr>
      <vt:lpstr>Breadth-first search from Arad to Bucharest (ignore path costs gives us Arad – Sibiu – Fagaras - Bucharest)</vt:lpstr>
      <vt:lpstr>Depth-first search from  Arad to Bucharest (ignore  path costs for now)</vt:lpstr>
      <vt:lpstr>Breadth-first search on eight puzzle</vt:lpstr>
      <vt:lpstr>Depth-first search on eight-puzzle</vt:lpstr>
      <vt:lpstr>In Class Activity</vt:lpstr>
      <vt:lpstr>PowerPoint Presentation</vt:lpstr>
      <vt:lpstr>PowerPoint Presentation</vt:lpstr>
      <vt:lpstr>Evaluating Search Strategies</vt:lpstr>
      <vt:lpstr>Depth first vs. Breadth first search</vt:lpstr>
      <vt:lpstr>How many nodes in tree with branching factor(b) = 2?</vt:lpstr>
      <vt:lpstr>Improved Search Strategies</vt:lpstr>
      <vt:lpstr>Depth Limited Search</vt:lpstr>
      <vt:lpstr>Iterative deepening search l =1</vt:lpstr>
      <vt:lpstr>Iterative deepening search l =2</vt:lpstr>
      <vt:lpstr>Iterative deepening search l =3</vt:lpstr>
      <vt:lpstr>Comparing Search Strategies</vt:lpstr>
      <vt:lpstr>Time and Memory Requirements for BFS</vt:lpstr>
      <vt:lpstr>Animations</vt:lpstr>
      <vt:lpstr>Review</vt:lpstr>
    </vt:vector>
  </TitlesOfParts>
  <Manager>Art Graesser</Manager>
  <Company>University of Memphis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Responding to Learners’ Cognitive-Affective States with Supportive and Shakeup Dialogues</dc:title>
  <dc:subject>HCII2009</dc:subject>
  <dc:creator>Sidney DMello</dc:creator>
  <cp:lastModifiedBy>Sidney D'mello</cp:lastModifiedBy>
  <cp:revision>791</cp:revision>
  <dcterms:created xsi:type="dcterms:W3CDTF">2006-04-05T06:35:20Z</dcterms:created>
  <dcterms:modified xsi:type="dcterms:W3CDTF">2019-09-09T20:17:06Z</dcterms:modified>
</cp:coreProperties>
</file>