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rchitects Daughter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chitectsDaughter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1827985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1827985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1827985f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1827985f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198675e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198675e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827985f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1827985f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198675e3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198675e3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827985f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827985f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98675e3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98675e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198675e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198675e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1827985f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1827985f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827985f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1827985f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827985f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1827985f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8878cb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18878cb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198675e3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198675e3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laputan.org/drc/drc.html" TargetMode="External"/><Relationship Id="rId4" Type="http://schemas.openxmlformats.org/officeDocument/2006/relationships/hyperlink" Target="http://www.digibarn.com/friends/curbow/star/XDEPaper.pdf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Introduction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5828: Foundations of Software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Driven Development</a:t>
            </a:r>
            <a:r>
              <a:rPr lang="en"/>
              <a:t> (TDD)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4CCCC"/>
                </a:highlight>
              </a:rPr>
              <a:t>Red</a:t>
            </a:r>
            <a:r>
              <a:rPr lang="en"/>
              <a:t> - write a failing test</a:t>
            </a:r>
            <a:br>
              <a:rPr lang="en"/>
            </a:br>
            <a:r>
              <a:rPr lang="en">
                <a:highlight>
                  <a:srgbClr val="D9EAD3"/>
                </a:highlight>
              </a:rPr>
              <a:t>Green</a:t>
            </a:r>
            <a:r>
              <a:rPr lang="en"/>
              <a:t> - get the test passing</a:t>
            </a:r>
            <a:br>
              <a:rPr lang="en"/>
            </a:br>
            <a:r>
              <a:rPr lang="en">
                <a:highlight>
                  <a:srgbClr val="C9DAF8"/>
                </a:highlight>
              </a:rPr>
              <a:t>Refactor</a:t>
            </a:r>
            <a:r>
              <a:rPr lang="en"/>
              <a:t> - improve the code</a:t>
            </a:r>
            <a:r>
              <a:rPr lang="en"/>
              <a:t>b</a:t>
            </a:r>
            <a:r>
              <a:rPr lang="en"/>
              <a:t>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 Driven Design (BDD)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Specification: </a:t>
            </a:r>
            <a:r>
              <a:rPr b="1" lang="en" sz="1500"/>
              <a:t>Stack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When a new stack is created</a:t>
            </a:r>
            <a:br>
              <a:rPr lang="en" sz="1500"/>
            </a:br>
            <a:r>
              <a:rPr lang="en" sz="1500"/>
              <a:t>Then it is empty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When an element is added to the stack</a:t>
            </a:r>
            <a:br>
              <a:rPr lang="en" sz="1500"/>
            </a:br>
            <a:r>
              <a:rPr lang="en" sz="1500"/>
              <a:t>Then that element is at the top of the stack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When a stack has N elements </a:t>
            </a:r>
            <a:br>
              <a:rPr lang="en" sz="1500"/>
            </a:br>
            <a:r>
              <a:rPr lang="en" sz="1500"/>
              <a:t>And element E is on top of the stack</a:t>
            </a:r>
            <a:br>
              <a:rPr lang="en" sz="1500"/>
            </a:br>
            <a:r>
              <a:rPr lang="en" sz="1500"/>
              <a:t>Then a pop operation returns E</a:t>
            </a:r>
            <a:br>
              <a:rPr lang="en" sz="1500"/>
            </a:br>
            <a:r>
              <a:rPr lang="en" sz="1500"/>
              <a:t>And the new size of the stack is N-1</a:t>
            </a:r>
            <a:endParaRPr sz="1500"/>
          </a:p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1155CC"/>
                </a:solidFill>
              </a:rPr>
              <a:t>Ubiquitous language</a:t>
            </a:r>
            <a:br>
              <a:rPr lang="en" sz="1600">
                <a:solidFill>
                  <a:srgbClr val="1155CC"/>
                </a:solidFill>
              </a:rPr>
            </a:br>
            <a:r>
              <a:rPr lang="en" sz="1600">
                <a:solidFill>
                  <a:srgbClr val="1155CC"/>
                </a:solidFill>
              </a:rPr>
              <a:t>Developers and business analysts</a:t>
            </a:r>
            <a:br>
              <a:rPr lang="en" sz="1600">
                <a:solidFill>
                  <a:srgbClr val="1155CC"/>
                </a:solidFill>
              </a:rPr>
            </a:br>
            <a:r>
              <a:rPr lang="en" sz="1600">
                <a:solidFill>
                  <a:srgbClr val="1155CC"/>
                </a:solidFill>
              </a:rPr>
              <a:t>Outside-in testing</a:t>
            </a:r>
            <a:endParaRPr sz="1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 Driven Design (BDD)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1000"/>
            <a:ext cx="6292374" cy="33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RSpec (Example)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000" y="1213323"/>
            <a:ext cx="4886000" cy="34637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revisited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 the system or System Under Test (SUT)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- Tests that cover low-level aspects of a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- Tests that check that modules work together in combination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Acceptance - Tests performed by the user or product owner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445600" y="3192900"/>
            <a:ext cx="1714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Acceptance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826600" y="3726300"/>
            <a:ext cx="1714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Integration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131400" y="4259700"/>
            <a:ext cx="1714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Unit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249850" y="3107875"/>
            <a:ext cx="1910100" cy="16518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5878075" y="3672975"/>
            <a:ext cx="654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5569475" y="4211775"/>
            <a:ext cx="12741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Aged Cache Revisited (Example)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Doubles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323" y="1104700"/>
            <a:ext cx="6547349" cy="33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670400" y="4568875"/>
            <a:ext cx="447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From - </a:t>
            </a:r>
            <a:r>
              <a:rPr i="1" lang="en" sz="1100">
                <a:solidFill>
                  <a:schemeClr val="dk1"/>
                </a:solidFill>
              </a:rPr>
              <a:t>xUnit Test Patterns: Refactoring Test Code 1st Edition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by Gerard Meszaros ISBN-13: 978-0131495050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80" name="Google Shape;80;p16"/>
          <p:cNvSpPr/>
          <p:nvPr/>
        </p:nvSpPr>
        <p:spPr>
          <a:xfrm>
            <a:off x="6179530" y="1788825"/>
            <a:ext cx="1279200" cy="2168550"/>
          </a:xfrm>
          <a:custGeom>
            <a:rect b="b" l="l" r="r" t="t"/>
            <a:pathLst>
              <a:path extrusionOk="0" h="86742" w="51168">
                <a:moveTo>
                  <a:pt x="23778" y="0"/>
                </a:moveTo>
                <a:cubicBezTo>
                  <a:pt x="6574" y="1227"/>
                  <a:pt x="-2518" y="29324"/>
                  <a:pt x="637" y="46281"/>
                </a:cubicBezTo>
                <a:cubicBezTo>
                  <a:pt x="4161" y="65220"/>
                  <a:pt x="26583" y="94106"/>
                  <a:pt x="43553" y="84988"/>
                </a:cubicBezTo>
                <a:cubicBezTo>
                  <a:pt x="62648" y="74728"/>
                  <a:pt x="40423" y="40278"/>
                  <a:pt x="29668" y="21457"/>
                </a:cubicBezTo>
                <a:cubicBezTo>
                  <a:pt x="25184" y="13610"/>
                  <a:pt x="16721" y="8693"/>
                  <a:pt x="11577" y="126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Doubles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Stubs</a:t>
            </a:r>
            <a:br>
              <a:rPr lang="en"/>
            </a:br>
            <a:r>
              <a:rPr lang="en"/>
              <a:t>canned answers to calls made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Spy</a:t>
            </a:r>
            <a:br>
              <a:rPr lang="en"/>
            </a:br>
            <a:r>
              <a:rPr lang="en"/>
              <a:t>mocks or </a:t>
            </a:r>
            <a:r>
              <a:rPr lang="en"/>
              <a:t>stubs that record; </a:t>
            </a:r>
            <a:r>
              <a:rPr lang="en"/>
              <a:t>implement the 2 or 3 methods of interest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Mocks</a:t>
            </a:r>
            <a:br>
              <a:rPr lang="en"/>
            </a:br>
            <a:r>
              <a:rPr lang="en"/>
              <a:t>pre-programmed with expectations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Fake</a:t>
            </a:r>
            <a:r>
              <a:rPr lang="en"/>
              <a:t> </a:t>
            </a:r>
            <a:br>
              <a:rPr lang="en"/>
            </a:br>
            <a:r>
              <a:rPr lang="en"/>
              <a:t>working implementations with shortcuts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Dummy</a:t>
            </a:r>
            <a:r>
              <a:rPr lang="en"/>
              <a:t> - never actually used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Inversion of Control (IoC)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to </a:t>
            </a:r>
            <a:r>
              <a:rPr lang="en"/>
              <a:t>increase modularity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also called the </a:t>
            </a:r>
            <a:r>
              <a:rPr lang="en"/>
              <a:t>Hollywood Principle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Don't call us, we'll call you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Mesa Programming Environment</a:t>
            </a:r>
            <a:br>
              <a:rPr lang="en"/>
            </a:br>
            <a:r>
              <a:rPr lang="en" u="sng">
                <a:solidFill>
                  <a:srgbClr val="3C78D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http://www.laputan.org/drc/drc.html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Designing Reusable Classes</a:t>
            </a:r>
            <a:br>
              <a:rPr lang="en"/>
            </a:br>
            <a:r>
              <a:rPr lang="en" u="sng">
                <a:solidFill>
                  <a:srgbClr val="3C78D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http://www.digibarn.com/friends/curbow/star/XDEPaper.pdf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descr="Image result for hollywood transparent"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3525" y="445025"/>
            <a:ext cx="4038775" cy="14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IoC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Common types of Dependency Injection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 injection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Setter injection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Design Principles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Single Responsibility Principle</a:t>
            </a:r>
            <a:br>
              <a:rPr lang="en">
                <a:solidFill>
                  <a:srgbClr val="999999"/>
                </a:solidFill>
              </a:rPr>
            </a:br>
            <a:r>
              <a:rPr lang="en">
                <a:solidFill>
                  <a:srgbClr val="999999"/>
                </a:solidFill>
              </a:rPr>
              <a:t>Open/Closed Principle</a:t>
            </a:r>
            <a:br>
              <a:rPr lang="en">
                <a:solidFill>
                  <a:srgbClr val="999999"/>
                </a:solidFill>
              </a:rPr>
            </a:br>
            <a:r>
              <a:rPr lang="en">
                <a:solidFill>
                  <a:srgbClr val="999999"/>
                </a:solidFill>
              </a:rPr>
              <a:t>Liskov Substitution Principle</a:t>
            </a:r>
            <a:br>
              <a:rPr lang="en">
                <a:solidFill>
                  <a:srgbClr val="999999"/>
                </a:solidFill>
              </a:rPr>
            </a:br>
            <a:r>
              <a:rPr lang="en">
                <a:solidFill>
                  <a:srgbClr val="999999"/>
                </a:solidFill>
              </a:rPr>
              <a:t>Interface Segregation Principle</a:t>
            </a:r>
            <a:br>
              <a:rPr lang="en"/>
            </a:br>
            <a:r>
              <a:rPr b="1" lang="en"/>
              <a:t>Dependency Inversion Principle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Mockito (Example)</a:t>
            </a:r>
            <a:endParaRPr/>
          </a:p>
        </p:txBody>
      </p:sp>
      <p:pic>
        <p:nvPicPr>
          <p:cNvPr descr="Mockito"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413" y="1507888"/>
            <a:ext cx="5411174" cy="27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