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31125e0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31125e0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1125e0b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1125e0b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1125e0b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1125e0b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31125e0b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31125e0b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1125e0b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31125e0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31125e0b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31125e0b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31125e0b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31125e0b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31125e0b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31125e0b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31125e0b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31125e0b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1125e0b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1125e0b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1125e0b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31125e0b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31125e0b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31125e0b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31125e0b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31125e0b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31125e0b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31125e0b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31125e0b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31125e0b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31125e0b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31125e0b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‡ — Also taken from Cocoa Programming For Mac OS X, 4th Edition by Aaron Hillegass and Adam Preble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31125e0b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31125e0b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31125e0b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31125e0b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31125e0b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31125e0b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31125e0b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31125e0b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31125e0b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31125e0b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1125e0b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1125e0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31125e0b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31125e0b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31125e0b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31125e0b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31125e0b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31125e0b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31125e0b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31125e0b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31125e0b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31125e0b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1125e0b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1125e0b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1125e0b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1125e0b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1125e0b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31125e0b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1125e0b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1125e0b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‡ — Taken from Cocoa Programming For Mac OS X, 4th Edition by Aaron Hillegass and Adam Preble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1125e0b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1125e0b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1125e0b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1125e0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</a:t>
            </a:r>
            <a:r>
              <a:rPr lang="en" sz="3000"/>
              <a:t>ntroduction to Concurrent Software Systems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5828: Foundations of Software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Textbook Definitions (Adapted)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 </a:t>
            </a:r>
            <a:r>
              <a:rPr b="1" lang="en" sz="1600"/>
              <a:t>concurrent</a:t>
            </a:r>
            <a:r>
              <a:rPr lang="en" sz="1600"/>
              <a:t> program has multiple </a:t>
            </a:r>
            <a:r>
              <a:rPr b="1" lang="en" sz="1600"/>
              <a:t>logical</a:t>
            </a:r>
            <a:r>
              <a:rPr lang="en" sz="1600"/>
              <a:t> THREADS OF CONTROL. These threads may or may not run in parallel.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 </a:t>
            </a:r>
            <a:r>
              <a:rPr b="1" lang="en" sz="1600"/>
              <a:t>parallel</a:t>
            </a:r>
            <a:r>
              <a:rPr lang="en" sz="1600"/>
              <a:t> program has the ability to execute </a:t>
            </a:r>
            <a:r>
              <a:rPr b="1" lang="en" sz="1600"/>
              <a:t>multiple computations</a:t>
            </a:r>
            <a:r>
              <a:rPr lang="en" sz="1600"/>
              <a:t> simultaneously. It may or may not have more than one logical thread of control (typically it does, but in data parallelism it might not).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Alternative way of thinking about it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Concurrency is part of the </a:t>
            </a:r>
            <a:r>
              <a:rPr b="1" lang="en" sz="1600"/>
              <a:t>problem domain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multiple events can happen at the same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Parallelism is an aspect of the </a:t>
            </a:r>
            <a:r>
              <a:rPr b="1" lang="en" sz="1600"/>
              <a:t>solution domain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design a program such that computations occur simultaneously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Basics: </a:t>
            </a:r>
            <a:r>
              <a:rPr b="1" lang="en"/>
              <a:t>Single</a:t>
            </a:r>
            <a:r>
              <a:rPr lang="en"/>
              <a:t> Thread, </a:t>
            </a:r>
            <a:r>
              <a:rPr b="1" lang="en"/>
              <a:t>Single</a:t>
            </a:r>
            <a:r>
              <a:rPr lang="en"/>
              <a:t> Process, </a:t>
            </a:r>
            <a:r>
              <a:rPr b="1" lang="en"/>
              <a:t>Single</a:t>
            </a:r>
            <a:r>
              <a:rPr lang="en"/>
              <a:t> Machine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227" y="1152475"/>
            <a:ext cx="6218077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Basics: </a:t>
            </a:r>
            <a:r>
              <a:rPr b="1" lang="en"/>
              <a:t>Multiple</a:t>
            </a:r>
            <a:r>
              <a:rPr lang="en"/>
              <a:t> Thread, </a:t>
            </a:r>
            <a:r>
              <a:rPr b="1" lang="en"/>
              <a:t>Single</a:t>
            </a:r>
            <a:r>
              <a:rPr lang="en"/>
              <a:t> Process, </a:t>
            </a:r>
            <a:r>
              <a:rPr b="1" lang="en"/>
              <a:t>Single</a:t>
            </a:r>
            <a:r>
              <a:rPr lang="en"/>
              <a:t> Machine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571" y="1152475"/>
            <a:ext cx="5497776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Multi-Thread: </a:t>
            </a:r>
            <a:r>
              <a:rPr b="1" lang="en"/>
              <a:t>But is it truly parallel?</a:t>
            </a:r>
            <a:endParaRPr b="1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625" y="1017723"/>
            <a:ext cx="7101672" cy="39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Basics: Single Thread, </a:t>
            </a:r>
            <a:r>
              <a:rPr b="1" lang="en"/>
              <a:t>Multiple</a:t>
            </a:r>
            <a:r>
              <a:rPr lang="en"/>
              <a:t> Process, Single Machine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75" y="1604950"/>
            <a:ext cx="64484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Basics: </a:t>
            </a:r>
            <a:r>
              <a:rPr b="1" lang="en"/>
              <a:t>Multi</a:t>
            </a:r>
            <a:r>
              <a:rPr lang="en"/>
              <a:t>-thread, </a:t>
            </a:r>
            <a:r>
              <a:rPr b="1" lang="en"/>
              <a:t>Multi</a:t>
            </a:r>
            <a:r>
              <a:rPr lang="en"/>
              <a:t>-Process, Single Machine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You can have way more than just two threads per process.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75" y="1604950"/>
            <a:ext cx="64484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Basics: </a:t>
            </a:r>
            <a:r>
              <a:rPr b="1" lang="en"/>
              <a:t>Multi-everything</a:t>
            </a:r>
            <a:endParaRPr b="1"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423" y="1152475"/>
            <a:ext cx="421915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are Dead! Long Live Applications!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Due to the ability to have multiple threads, multiple processes, and multiple machines work together on a single problem, the notion of an application is changing. It used to be that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366425"/>
            <a:ext cx="5821175" cy="25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Now... we might refer to this as “an application”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964" y="1152475"/>
            <a:ext cx="591206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/>
          <p:nvPr/>
        </p:nvSpPr>
        <p:spPr>
          <a:xfrm>
            <a:off x="1283325" y="3945100"/>
            <a:ext cx="2556000" cy="72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Architecture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Within a single machine, there are many levels of parallelism</a:t>
            </a:r>
            <a:br>
              <a:rPr lang="en" sz="1400"/>
            </a:br>
            <a:r>
              <a:rPr lang="en" sz="1400"/>
              <a:t>	which may or may not have an impact on our concurrent systems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Bit-Level</a:t>
            </a:r>
            <a:r>
              <a:rPr lang="en" sz="1400"/>
              <a:t> Parallelism</a:t>
            </a:r>
            <a:br>
              <a:rPr lang="en" sz="1400"/>
            </a:br>
            <a:r>
              <a:rPr lang="en" sz="1400"/>
              <a:t>	A 32-bit computer can process 32-bit numbers faster than an 8-bit computer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Instruction-Level</a:t>
            </a:r>
            <a:r>
              <a:rPr lang="en" sz="1400"/>
              <a:t> Parallelism</a:t>
            </a:r>
            <a:br>
              <a:rPr lang="en" sz="1400"/>
            </a:br>
            <a:r>
              <a:rPr lang="en" sz="1400"/>
              <a:t>	Processor techniques such as pipelining, out-of-order execution, and speculative execution can impact the behaviors we see in parallel code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Data</a:t>
            </a:r>
            <a:r>
              <a:rPr lang="en" sz="1400"/>
              <a:t> Parallelism</a:t>
            </a:r>
            <a:br>
              <a:rPr lang="en" sz="1400"/>
            </a:br>
            <a:r>
              <a:rPr lang="en" sz="1400"/>
              <a:t>	GPUs can process lots of data in parallel with a single instruction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Task-Level</a:t>
            </a:r>
            <a:r>
              <a:rPr lang="en" sz="1400"/>
              <a:t> Parallelism</a:t>
            </a:r>
            <a:br>
              <a:rPr lang="en" sz="1400"/>
            </a:br>
            <a:r>
              <a:rPr lang="en" sz="1400"/>
              <a:t>	Multiple threads of control executing simultaneously under a particular memory model (i.e. do we allow threads to share memory or not)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Present an overview of concurrency in software systems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Review the benefits and challenges associated with designing and implementing concurrent software systems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Review material from concurrency textbooks used in previous semesters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“Seven Concurrency Models in Seven Weeks” by Paul Butcher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 well as some material from the book “Programming Concurrency on the JVM” by Venkat Subramaniam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“Java Concurrency in Practice” by Brian Goetz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 Design Choices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When designing a modern application, we now have to ask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many machines are involved?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software components will be deployed on each machine?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each component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Does it need concurrency?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so, how will we achieve that concurrency?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multiple threads?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multiple processes?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both?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Chrome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Google made a splash in 2008 by announcing the creation of a new web browser that was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multi-process (one process per tab)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multi-threaded (multiple threads handle loading of content within each tab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documented their engineering choices via a comic 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http://www.google.com/googlebooks/chrome/index.html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Advantages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of the advantages they cite for this design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stability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single-process, multi-threaded browsers are vulnerable to having a crash in one tab bring down the entire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speed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multi-process browsers can be more responsive due to OS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security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exploits in single-process browsers are easier if malware loaded in one tab can grab information contained in another tab; much harder to grab information across processes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Demo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use an operating system’s support for process monitoring to verify that Chrome is indeed multi-process and multi-threaded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was the result of running Chrome with seven open tabs on OS 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benefits to multi-process design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Lots of existing applications that do useful things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Think of all the powerful command line utilities found in Unix-based platforms; You can take advantage of that power in your own application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 a sub-process, execute the desired tool in that process, send it input, make use of its output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Memory leaks in other programs are not YOUR memory leaks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soon as the other program is done, kill the sub-process and the OS cleans up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Flexibility: An external process can run as a different user, can run on a different machine, can be written in a different language, ...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Reasons for Using Concurrency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applications more responsive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Making applications faster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particular, computationally intensive apps (compute bound) or data processing apps (I/O bound)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Dangers of Concurrency (I)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Starvation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threads are active in the system but none of them are making progress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Thread A is waiting for an input that takes a long time to arrive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It’s not blocked but it’s not making progress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Generic solution: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Timeouts</a:t>
            </a:r>
            <a:r>
              <a:rPr lang="en" sz="1600"/>
              <a:t>: have Thread A do something else once a timeout occurs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Deadlock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Thread A is waiting for B to give up resource 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Thread B is waiting for A to give up resource 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are blocked and will never be unblocked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Generic solution: Have threads acquire resources in the same order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Dangers of Concurrency (II)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Race Conditions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two threads access the same resource, we may have a race condition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particular, if two threads have access to the same variable, they may attempt to change its value at the same tim</a:t>
            </a:r>
            <a:r>
              <a:rPr lang="en" sz="1600"/>
              <a:t>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can result in the value getting set to an inconsistent state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also get into problems even when one thread is doing the writing and a second thread is doing the reading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Dangers of Concurrency (III)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First Example of Race Condition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threads A and B have access to an integer variable 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 currently equals 0 and then both A &amp; B execute the code “C = C + 1”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reads the value 0 and gets suspended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then B reads the value 0 and updates it to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then A wakes up and updates the value to 1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DEMO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Final value should have been 30; typically, the value was much less than that, due to the problem above; note: code had to be made way more complex than normal to make the problem appear consistently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memory barrier (I)</a:t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term “memory barrier” simply refers to transferring values from main memory into working memory and back again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thread has its own flow of execution and this means that it has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its own program stack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its own set of values for the machine’s registers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thread also shares access to the program’s heap and static data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worry about concurrency? (I)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“Concurrency is hard and I’ve only ever needed single-threaded programs. Why should I care about it?”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Changing environment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multi-core computers (including handheld devices)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of computing clusters to solve problems on the rise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Performance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Growth rates for chip speed are flat;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</a:t>
            </a:r>
            <a:r>
              <a:rPr lang="en" sz="1600"/>
              <a:t>ou can’t wait 18 months for a 2x speed-up anymore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Instead, chips are becoming “wider”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cores, wider bus (more data at a time), more memory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Dangers of Concurrency (IV)</a:t>
            </a:r>
            <a:endParaRPr/>
          </a:p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Second Example of Race Condition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Thread A is designed to loop until a boolean variable switches from true to false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Thread B creates A, then goes to sleep for a bit, then changes the boolean variable from true to false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Observed behavior: sometime the program works, sometimes it does not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See example in source code that comes with Programming Concurrency on the JVM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problem?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Thread A cached the value of the boolean variable and B’s write never “crosses the memory barrier” to allow A to see the updated value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memory barrier (II)</a:t>
            </a:r>
            <a:endParaRPr/>
          </a:p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make a program run faster, the compiler will look for ways to optimize memory reads/writes.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may choose to cache a value stored in main memory into its set of registers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that occurs, only certain types of operations will cause a change in the cached value to be synced back to its home in main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cached value corresponds to a value accessed by more than one thread, then problems can occur when changes made by one thread to shared memory are not made visible to another thread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memory barrier (III)</a:t>
            </a:r>
            <a:endParaRPr/>
          </a:p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To avoid the race condition in our second example, we must do something to ensure that B’s change to the shared boolean variable is made visible to 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Examples of techniques that cause the write to pass the memory barrier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Tagging the variable with the keyword</a:t>
            </a:r>
            <a:r>
              <a:rPr b="1" lang="en" sz="1600"/>
              <a:t> volatile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Tagging methods that access the variable with the keyword “synchronized”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Creating a synchronized block on an object and updating the shared variable within that block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As we have seen, having values that can be changed, shared between multiple threads (a.k.a. shared mutability) can lead to incorrect behavior, unstable systems, crashes, locked apps, etc.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Response: Avoid Shared Mutability</a:t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around the problems associated with shared mutability, we must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SHARED MUTABILITY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the Programming Concurrency on the JVM textbook author says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“Shared mutability is pure evil. Avoid it!”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Introduced the subject of concurrency in software systems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 it is important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 we cannot really avoid 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problems occur when dealing with concurrency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starvation, deadlock, race conditions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learned about shared mutability and why to avoid 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learned about the “memory barrier” which is related to Java’s memory model and contributes to some of the problems of shared mutability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worry about concurrency? (II)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Since chips are not getting faster (in the same way they used to)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single-threaded, single-process application is not going to see any significant performance gains from new hardware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Instead, software will only see performance gains from new hardware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IF</a:t>
            </a:r>
            <a:r>
              <a:rPr lang="en" sz="1600"/>
              <a:t> it is designed to do more work in parallel as the number of processors available to it increases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IS NOT EASY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application’s computations must be amenable to parallelization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that is, it must be possible to break its work into </a:t>
            </a:r>
            <a:r>
              <a:rPr b="1" lang="en" sz="1600"/>
              <a:t>tasks</a:t>
            </a:r>
            <a:r>
              <a:rPr lang="en" sz="1600"/>
              <a:t> that can run at the same time with no need to coordinate with each other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worry about concurrency? (III)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can design your system in this way, you pave the way to seeing linear speed ups as the number of processors increases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That is a system on n-cores will be n times faster than the same system running on a single core CPU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the past few years, laptops are shipping with 8 cores, smartphones with 2-6+ cores, desktops with 8-18 cores, and this is increasing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Some threading frameworks will allow you to send tasks to your machine’s graphics card and these cards can have </a:t>
            </a:r>
            <a:r>
              <a:rPr b="1" lang="en" sz="1600"/>
              <a:t>hundreds to thousands of cores</a:t>
            </a:r>
            <a:r>
              <a:rPr lang="en" sz="1600"/>
              <a:t> (although, granted, they are designed to be used by very specific types of algorithms)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However, it is very difficult to achieve linear speed-ups, but performance gains can still be quite significant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addition...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Concurrent programming is becoming hard to ignore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lots of application domains in which concurrency is the norm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Embedded software systems, robotics, “command-and-control”, high- performance computing (use of clusters), …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Web programming often requires concurrency (AJAX)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Web browsers are themselves examples of multi-threaded GUI applications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without threads the UI would block as information is downloaded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BUT...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“A DEEP CHASM OPENS BEFORE YOU...” ‡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Concurrency is HARD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While concurrency is widespread, it is error prone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Programmers trained for single-threaded programming face unfamiliar problems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synchronization, race conditions, deadlocks, “memory barriers”, etc.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Let’s review some terminology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Definitions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When we execute a </a:t>
            </a:r>
            <a:r>
              <a:rPr b="1" lang="en" sz="1600"/>
              <a:t>program</a:t>
            </a:r>
            <a:r>
              <a:rPr lang="en" sz="1600"/>
              <a:t>, we create a </a:t>
            </a:r>
            <a:r>
              <a:rPr b="1" lang="en" sz="1600"/>
              <a:t>process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</a:t>
            </a:r>
            <a:r>
              <a:rPr b="1" lang="en" sz="1600"/>
              <a:t>sequential</a:t>
            </a:r>
            <a:r>
              <a:rPr lang="en" sz="1600"/>
              <a:t> program has a </a:t>
            </a:r>
            <a:r>
              <a:rPr b="1" lang="en" sz="1600"/>
              <a:t>single thread of control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</a:t>
            </a:r>
            <a:r>
              <a:rPr b="1" lang="en" sz="1600"/>
              <a:t>concurrent</a:t>
            </a:r>
            <a:r>
              <a:rPr lang="en" sz="1600"/>
              <a:t> program has </a:t>
            </a:r>
            <a:r>
              <a:rPr b="1" lang="en" sz="1600"/>
              <a:t>multiple threads of control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 single computer can have multiple processes running at once;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that machine has a </a:t>
            </a:r>
            <a:r>
              <a:rPr b="1" lang="en" sz="1600"/>
              <a:t>single processor</a:t>
            </a:r>
            <a:r>
              <a:rPr lang="en" sz="1600"/>
              <a:t>, then the illusion of </a:t>
            </a:r>
            <a:r>
              <a:rPr b="1" lang="en" sz="1600"/>
              <a:t>multiple processes</a:t>
            </a:r>
            <a:r>
              <a:rPr lang="en" sz="1600"/>
              <a:t> running at once is just that: </a:t>
            </a:r>
            <a:r>
              <a:rPr b="1" lang="en" sz="1600"/>
              <a:t>an illusion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That illusion is maintained by the operating system; it coordinates access to the single processor by the various processes; only one process runs at a time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If a machine has </a:t>
            </a:r>
            <a:r>
              <a:rPr b="1" lang="en" sz="1600"/>
              <a:t>more than a single processor</a:t>
            </a:r>
            <a:r>
              <a:rPr lang="en" sz="1600"/>
              <a:t>, then </a:t>
            </a:r>
            <a:r>
              <a:rPr b="1" lang="en" sz="1600"/>
              <a:t>true parallelism</a:t>
            </a:r>
            <a:r>
              <a:rPr lang="en" sz="1600"/>
              <a:t> can occur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have N processes running simultaneously on a machine that has N processors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Thus...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643" y="957238"/>
            <a:ext cx="729871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