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27"/>
  </p:notesMasterIdLst>
  <p:sldIdLst>
    <p:sldId id="256" r:id="rId2"/>
    <p:sldId id="257" r:id="rId3"/>
    <p:sldId id="258" r:id="rId4"/>
    <p:sldId id="259" r:id="rId5"/>
    <p:sldId id="260" r:id="rId6"/>
    <p:sldId id="263" r:id="rId7"/>
    <p:sldId id="264" r:id="rId8"/>
    <p:sldId id="266" r:id="rId9"/>
    <p:sldId id="261" r:id="rId10"/>
    <p:sldId id="268" r:id="rId11"/>
    <p:sldId id="269" r:id="rId12"/>
    <p:sldId id="267" r:id="rId13"/>
    <p:sldId id="270" r:id="rId14"/>
    <p:sldId id="272" r:id="rId15"/>
    <p:sldId id="273" r:id="rId16"/>
    <p:sldId id="274" r:id="rId17"/>
    <p:sldId id="275" r:id="rId18"/>
    <p:sldId id="282" r:id="rId19"/>
    <p:sldId id="283" r:id="rId20"/>
    <p:sldId id="281" r:id="rId21"/>
    <p:sldId id="277" r:id="rId22"/>
    <p:sldId id="271" r:id="rId23"/>
    <p:sldId id="276"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3"/>
    <p:restoredTop sz="87084"/>
  </p:normalViewPr>
  <p:slideViewPr>
    <p:cSldViewPr snapToGrid="0" snapToObjects="1">
      <p:cViewPr varScale="1">
        <p:scale>
          <a:sx n="111" d="100"/>
          <a:sy n="111"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C7962-6619-8C44-8077-C582E9291698}" type="datetimeFigureOut">
              <a:rPr lang="en-US" smtClean="0"/>
              <a:t>8/13/18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EC50B-04DE-5244-B994-54902FE0AE6E}" type="slidenum">
              <a:rPr lang="en-US" smtClean="0"/>
              <a:t>‹#›</a:t>
            </a:fld>
            <a:endParaRPr lang="en-US"/>
          </a:p>
        </p:txBody>
      </p:sp>
    </p:spTree>
    <p:extLst>
      <p:ext uri="{BB962C8B-B14F-4D97-AF65-F5344CB8AC3E}">
        <p14:creationId xmlns:p14="http://schemas.microsoft.com/office/powerpoint/2010/main" val="130123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Internship project in</a:t>
            </a:r>
            <a:r>
              <a:rPr lang="en-US" baseline="0" dirty="0" smtClean="0"/>
              <a:t> this summer</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a:t>
            </a:fld>
            <a:endParaRPr lang="en-US"/>
          </a:p>
        </p:txBody>
      </p:sp>
    </p:spTree>
    <p:extLst>
      <p:ext uri="{BB962C8B-B14F-4D97-AF65-F5344CB8AC3E}">
        <p14:creationId xmlns:p14="http://schemas.microsoft.com/office/powerpoint/2010/main" val="1636556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a:t>
            </a:r>
            <a:r>
              <a:rPr lang="en-US" baseline="0" dirty="0" smtClean="0"/>
              <a:t> all the archived measures are listed. Then we click this unchecked to hide archived measure they will be hidden again.</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10</a:t>
            </a:fld>
            <a:endParaRPr lang="en-US"/>
          </a:p>
        </p:txBody>
      </p:sp>
    </p:spTree>
    <p:extLst>
      <p:ext uri="{BB962C8B-B14F-4D97-AF65-F5344CB8AC3E}">
        <p14:creationId xmlns:p14="http://schemas.microsoft.com/office/powerpoint/2010/main" val="103664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operations on this page besides</a:t>
            </a:r>
            <a:r>
              <a:rPr lang="en-US" baseline="0" dirty="0" smtClean="0"/>
              <a:t> what we talked before, are create new measures, edit existing measures and view the measure details.</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11</a:t>
            </a:fld>
            <a:endParaRPr lang="en-US"/>
          </a:p>
        </p:txBody>
      </p:sp>
    </p:spTree>
    <p:extLst>
      <p:ext uri="{BB962C8B-B14F-4D97-AF65-F5344CB8AC3E}">
        <p14:creationId xmlns:p14="http://schemas.microsoft.com/office/powerpoint/2010/main" val="144480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three</a:t>
            </a:r>
            <a:r>
              <a:rPr lang="en-US" baseline="0" dirty="0" smtClean="0"/>
              <a:t> pages of the creating measure, edit measure and viewing </a:t>
            </a:r>
            <a:r>
              <a:rPr lang="en-US" baseline="0" dirty="0" err="1" smtClean="0"/>
              <a:t>measuredetails</a:t>
            </a:r>
            <a:r>
              <a:rPr lang="en-US" baseline="0" dirty="0" smtClean="0"/>
              <a:t>.</a:t>
            </a:r>
            <a:endParaRPr lang="en-US" dirty="0" smtClean="0"/>
          </a:p>
          <a:p>
            <a:r>
              <a:rPr lang="en-US" dirty="0" smtClean="0"/>
              <a:t>Notice that the edit link on</a:t>
            </a:r>
            <a:r>
              <a:rPr lang="en-US" baseline="0" dirty="0" smtClean="0"/>
              <a:t> the details page is the same as clicking the edit in the main page</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12</a:t>
            </a:fld>
            <a:endParaRPr lang="en-US"/>
          </a:p>
        </p:txBody>
      </p:sp>
    </p:spTree>
    <p:extLst>
      <p:ext uri="{BB962C8B-B14F-4D97-AF65-F5344CB8AC3E}">
        <p14:creationId xmlns:p14="http://schemas.microsoft.com/office/powerpoint/2010/main" val="176186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let's</a:t>
            </a:r>
            <a:r>
              <a:rPr lang="en-US" baseline="0" dirty="0" smtClean="0"/>
              <a:t> take a look at the one pager page for QI coordinators private mode.</a:t>
            </a:r>
          </a:p>
          <a:p>
            <a:r>
              <a:rPr lang="en-US" baseline="0" dirty="0" smtClean="0"/>
              <a:t>First it's the view page for one pager.</a:t>
            </a:r>
          </a:p>
          <a:p>
            <a:r>
              <a:rPr lang="en-US" baseline="0" dirty="0" smtClean="0"/>
              <a:t>In this page we have two versions of this pager: unpublished one and published one</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13</a:t>
            </a:fld>
            <a:endParaRPr lang="en-US"/>
          </a:p>
        </p:txBody>
      </p:sp>
    </p:spTree>
    <p:extLst>
      <p:ext uri="{BB962C8B-B14F-4D97-AF65-F5344CB8AC3E}">
        <p14:creationId xmlns:p14="http://schemas.microsoft.com/office/powerpoint/2010/main" val="84737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a:t>
            </a:r>
            <a:r>
              <a:rPr lang="en-US" baseline="0" dirty="0" smtClean="0"/>
              <a:t> the same for the spec page.</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14</a:t>
            </a:fld>
            <a:endParaRPr lang="en-US"/>
          </a:p>
        </p:txBody>
      </p:sp>
    </p:spTree>
    <p:extLst>
      <p:ext uri="{BB962C8B-B14F-4D97-AF65-F5344CB8AC3E}">
        <p14:creationId xmlns:p14="http://schemas.microsoft.com/office/powerpoint/2010/main" val="149249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when we click edit to edit whether one pager or</a:t>
            </a:r>
            <a:r>
              <a:rPr lang="en-US" baseline="0" dirty="0" smtClean="0"/>
              <a:t> spec, we will be redirected to the same page for editing</a:t>
            </a:r>
          </a:p>
          <a:p>
            <a:r>
              <a:rPr lang="en-US" baseline="0" dirty="0" smtClean="0"/>
              <a:t>The unpublished part can be edit while the published version is view-only.</a:t>
            </a:r>
          </a:p>
        </p:txBody>
      </p:sp>
      <p:sp>
        <p:nvSpPr>
          <p:cNvPr id="4" name="Slide Number Placeholder 3"/>
          <p:cNvSpPr>
            <a:spLocks noGrp="1"/>
          </p:cNvSpPr>
          <p:nvPr>
            <p:ph type="sldNum" sz="quarter" idx="10"/>
          </p:nvPr>
        </p:nvSpPr>
        <p:spPr/>
        <p:txBody>
          <a:bodyPr/>
          <a:lstStyle/>
          <a:p>
            <a:fld id="{540EC50B-04DE-5244-B994-54902FE0AE6E}" type="slidenum">
              <a:rPr lang="en-US" smtClean="0"/>
              <a:t>15</a:t>
            </a:fld>
            <a:endParaRPr lang="en-US"/>
          </a:p>
        </p:txBody>
      </p:sp>
    </p:spTree>
    <p:extLst>
      <p:ext uri="{BB962C8B-B14F-4D97-AF65-F5344CB8AC3E}">
        <p14:creationId xmlns:p14="http://schemas.microsoft.com/office/powerpoint/2010/main" val="249526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one pager and spec share</a:t>
            </a:r>
            <a:r>
              <a:rPr lang="en-US" baseline="0" dirty="0" smtClean="0"/>
              <a:t> same editing page, all the sections that only belong to spec are marked as Spec only</a:t>
            </a:r>
          </a:p>
          <a:p>
            <a:r>
              <a:rPr lang="en-US" baseline="0" dirty="0" smtClean="0"/>
              <a:t>And the top, save and publish buttons are fixed as we scroll down the page.</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16</a:t>
            </a:fld>
            <a:endParaRPr lang="en-US"/>
          </a:p>
        </p:txBody>
      </p:sp>
    </p:spTree>
    <p:extLst>
      <p:ext uri="{BB962C8B-B14F-4D97-AF65-F5344CB8AC3E}">
        <p14:creationId xmlns:p14="http://schemas.microsoft.com/office/powerpoint/2010/main" val="26439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top button is the same as what we talked about before, which is jump to the top of the pager. And here comes the difference between save and publish: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we click the save button, changes are saved but not published, but if we click the publish button, all the changes made are both saved and published</a:t>
            </a:r>
          </a:p>
        </p:txBody>
      </p:sp>
      <p:sp>
        <p:nvSpPr>
          <p:cNvPr id="4" name="Slide Number Placeholder 3"/>
          <p:cNvSpPr>
            <a:spLocks noGrp="1"/>
          </p:cNvSpPr>
          <p:nvPr>
            <p:ph type="sldNum" sz="quarter" idx="10"/>
          </p:nvPr>
        </p:nvSpPr>
        <p:spPr/>
        <p:txBody>
          <a:bodyPr/>
          <a:lstStyle/>
          <a:p>
            <a:fld id="{540EC50B-04DE-5244-B994-54902FE0AE6E}" type="slidenum">
              <a:rPr lang="en-US" smtClean="0"/>
              <a:t>17</a:t>
            </a:fld>
            <a:endParaRPr lang="en-US"/>
          </a:p>
        </p:txBody>
      </p:sp>
    </p:spTree>
    <p:extLst>
      <p:ext uri="{BB962C8B-B14F-4D97-AF65-F5344CB8AC3E}">
        <p14:creationId xmlns:p14="http://schemas.microsoft.com/office/powerpoint/2010/main" val="984863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fields with drop down list, like the </a:t>
            </a:r>
            <a:r>
              <a:rPr lang="en-US" baseline="0" dirty="0" err="1" smtClean="0"/>
              <a:t>nqs</a:t>
            </a:r>
            <a:r>
              <a:rPr lang="en-US" baseline="0" dirty="0" smtClean="0"/>
              <a:t> domain, measure type and scope, we can create and modify the content of the selected option.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40EC50B-04DE-5244-B994-54902FE0AE6E}" type="slidenum">
              <a:rPr lang="en-US" smtClean="0"/>
              <a:t>18</a:t>
            </a:fld>
            <a:endParaRPr lang="en-US"/>
          </a:p>
        </p:txBody>
      </p:sp>
    </p:spTree>
    <p:extLst>
      <p:ext uri="{BB962C8B-B14F-4D97-AF65-F5344CB8AC3E}">
        <p14:creationId xmlns:p14="http://schemas.microsoft.com/office/powerpoint/2010/main" val="2142838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responsible provider, as</a:t>
            </a:r>
            <a:r>
              <a:rPr lang="en-US" baseline="0" dirty="0" smtClean="0"/>
              <a:t> the text of the responsible provider is usually much longer than that of the previous three sections, and there are more categories of responsible providers, we can do a search on this dropdown list to filter the specific option.</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19</a:t>
            </a:fld>
            <a:endParaRPr lang="en-US"/>
          </a:p>
        </p:txBody>
      </p:sp>
    </p:spTree>
    <p:extLst>
      <p:ext uri="{BB962C8B-B14F-4D97-AF65-F5344CB8AC3E}">
        <p14:creationId xmlns:p14="http://schemas.microsoft.com/office/powerpoint/2010/main" val="115592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presentation will cover the following topics</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2</a:t>
            </a:fld>
            <a:endParaRPr lang="en-US"/>
          </a:p>
        </p:txBody>
      </p:sp>
    </p:spTree>
    <p:extLst>
      <p:ext uri="{BB962C8B-B14F-4D97-AF65-F5344CB8AC3E}">
        <p14:creationId xmlns:p14="http://schemas.microsoft.com/office/powerpoint/2010/main" val="1438843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modify the sections, we have two choices: take NQS domain as a example, we can change the domain for all measures that use this domain, or we can only change the domain for this specific measure. It's the same for other sections we talked about before.</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20</a:t>
            </a:fld>
            <a:endParaRPr lang="en-US"/>
          </a:p>
        </p:txBody>
      </p:sp>
    </p:spTree>
    <p:extLst>
      <p:ext uri="{BB962C8B-B14F-4D97-AF65-F5344CB8AC3E}">
        <p14:creationId xmlns:p14="http://schemas.microsoft.com/office/powerpoint/2010/main" val="1537427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a:t>
            </a:r>
            <a:r>
              <a:rPr lang="en-US" baseline="0" dirty="0" smtClean="0"/>
              <a:t> part is the permission issue. If some unauthenticated users use the same </a:t>
            </a:r>
            <a:r>
              <a:rPr lang="en-US" baseline="0" dirty="0" err="1" smtClean="0"/>
              <a:t>url</a:t>
            </a:r>
            <a:r>
              <a:rPr lang="en-US" baseline="0" dirty="0" smtClean="0"/>
              <a:t> as the </a:t>
            </a:r>
            <a:r>
              <a:rPr lang="en-US" baseline="0" dirty="0" err="1" smtClean="0"/>
              <a:t>url</a:t>
            </a:r>
            <a:r>
              <a:rPr lang="en-US" baseline="0" dirty="0" smtClean="0"/>
              <a:t> for QI coordinators, they will be redirected to this no access page, which will ensure the security of our web application.</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21</a:t>
            </a:fld>
            <a:endParaRPr lang="en-US"/>
          </a:p>
        </p:txBody>
      </p:sp>
    </p:spTree>
    <p:extLst>
      <p:ext uri="{BB962C8B-B14F-4D97-AF65-F5344CB8AC3E}">
        <p14:creationId xmlns:p14="http://schemas.microsoft.com/office/powerpoint/2010/main" val="2005886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That's</a:t>
            </a:r>
            <a:r>
              <a:rPr lang="en-US" altLang="zh-CN" baseline="0" dirty="0" smtClean="0"/>
              <a:t> what I've got here, and there are still some features that I haven't finished</a:t>
            </a:r>
          </a:p>
          <a:p>
            <a:r>
              <a:rPr lang="en-US" baseline="0" dirty="0" smtClean="0"/>
              <a:t>the first one is measure modification log, recording the updating log for each measure is very helpful for both QI coordinators and other viewers.</a:t>
            </a:r>
          </a:p>
          <a:p>
            <a:r>
              <a:rPr lang="en-US" baseline="0" dirty="0" smtClean="0"/>
              <a:t>The second requirement is measure clone. For example, if the content of measure AKI02 is the same as AKI01 except the measure name, then it is very convenient for QI coordinators to click a clone button to copy all the content instead of manually copy paste each section.</a:t>
            </a:r>
          </a:p>
          <a:p>
            <a:r>
              <a:rPr lang="en-US" baseline="0" dirty="0" smtClean="0"/>
              <a:t>The third feature that we would like to have is the marked difference between unpublished version and published version, so QI coordinators can see the difference clearly, especially when the text is very long.</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22</a:t>
            </a:fld>
            <a:endParaRPr lang="en-US"/>
          </a:p>
        </p:txBody>
      </p:sp>
    </p:spTree>
    <p:extLst>
      <p:ext uri="{BB962C8B-B14F-4D97-AF65-F5344CB8AC3E}">
        <p14:creationId xmlns:p14="http://schemas.microsoft.com/office/powerpoint/2010/main" val="1292017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internship I learnt a lot, for example, I learnt to use </a:t>
            </a:r>
            <a:r>
              <a:rPr lang="en-US" baseline="0" dirty="0" err="1" smtClean="0"/>
              <a:t>asp.net</a:t>
            </a:r>
            <a:r>
              <a:rPr lang="en-US" baseline="0" dirty="0" smtClean="0"/>
              <a:t> MVC framework to quickly develop a web app.</a:t>
            </a:r>
          </a:p>
          <a:p>
            <a:r>
              <a:rPr lang="en-US" baseline="0" dirty="0" smtClean="0"/>
              <a:t>I also used ... for front end programming and C# for backend programming. What's more, I learnt how to interact with SQL server database. </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23</a:t>
            </a:fld>
            <a:endParaRPr lang="en-US"/>
          </a:p>
        </p:txBody>
      </p:sp>
    </p:spTree>
    <p:extLst>
      <p:ext uri="{BB962C8B-B14F-4D97-AF65-F5344CB8AC3E}">
        <p14:creationId xmlns:p14="http://schemas.microsoft.com/office/powerpoint/2010/main" val="50097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information about measures are available</a:t>
            </a:r>
            <a:r>
              <a:rPr lang="en-US" baseline="0" dirty="0" smtClean="0"/>
              <a:t> in two documents, one pager and specification.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pager: quick summary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Spec: detailed definition.		 -&gt;subset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Currently</a:t>
            </a:r>
            <a:r>
              <a:rPr lang="en-US" dirty="0" smtClean="0"/>
              <a:t>,</a:t>
            </a:r>
            <a:r>
              <a:rPr lang="en-US" baseline="0" dirty="0" smtClean="0"/>
              <a:t> </a:t>
            </a:r>
            <a:r>
              <a:rPr lang="en-US" baseline="0" dirty="0" smtClean="0"/>
              <a:t>each </a:t>
            </a:r>
            <a:r>
              <a:rPr lang="en-US" baseline="0" dirty="0" smtClean="0"/>
              <a:t>one p</a:t>
            </a:r>
            <a:r>
              <a:rPr lang="en-US" dirty="0" smtClean="0"/>
              <a:t>ager and spec are saved in two different word document.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t>
            </a:r>
            <a:r>
              <a:rPr lang="en-US" dirty="0" smtClean="0"/>
              <a:t>QI</a:t>
            </a:r>
            <a:r>
              <a:rPr lang="en-US" baseline="0" dirty="0" smtClean="0"/>
              <a:t> coordinators would like to update one </a:t>
            </a:r>
            <a:r>
              <a:rPr lang="en-US" baseline="0" dirty="0" smtClean="0"/>
              <a:t>pager, they'll have to update two separately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likely for the pager to be inconsistent with spec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My goal is to build an app to replace these word documents to manage measure definition changes.</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3</a:t>
            </a:fld>
            <a:endParaRPr lang="en-US"/>
          </a:p>
        </p:txBody>
      </p:sp>
    </p:spTree>
    <p:extLst>
      <p:ext uri="{BB962C8B-B14F-4D97-AF65-F5344CB8AC3E}">
        <p14:creationId xmlns:p14="http://schemas.microsoft.com/office/powerpoint/2010/main" val="197409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new application has two portions: </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4</a:t>
            </a:fld>
            <a:endParaRPr lang="en-US"/>
          </a:p>
        </p:txBody>
      </p:sp>
    </p:spTree>
    <p:extLst>
      <p:ext uri="{BB962C8B-B14F-4D97-AF65-F5344CB8AC3E}">
        <p14:creationId xmlns:p14="http://schemas.microsoft.com/office/powerpoint/2010/main" val="636531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public page for anyone to view </a:t>
            </a:r>
          </a:p>
          <a:p>
            <a:r>
              <a:rPr lang="en-US" baseline="0" dirty="0" smtClean="0"/>
              <a:t>all published measures sorted in descending order of the measure name </a:t>
            </a:r>
          </a:p>
          <a:p>
            <a:r>
              <a:rPr lang="en-US" baseline="0" dirty="0" smtClean="0"/>
              <a:t>and links to their pager and spec. On the top right corner is the login button for QI coordinators. </a:t>
            </a:r>
          </a:p>
        </p:txBody>
      </p:sp>
      <p:sp>
        <p:nvSpPr>
          <p:cNvPr id="4" name="Slide Number Placeholder 3"/>
          <p:cNvSpPr>
            <a:spLocks noGrp="1"/>
          </p:cNvSpPr>
          <p:nvPr>
            <p:ph type="sldNum" sz="quarter" idx="10"/>
          </p:nvPr>
        </p:nvSpPr>
        <p:spPr/>
        <p:txBody>
          <a:bodyPr/>
          <a:lstStyle/>
          <a:p>
            <a:fld id="{540EC50B-04DE-5244-B994-54902FE0AE6E}" type="slidenum">
              <a:rPr lang="en-US" smtClean="0"/>
              <a:t>5</a:t>
            </a:fld>
            <a:endParaRPr lang="en-US"/>
          </a:p>
        </p:txBody>
      </p:sp>
    </p:spTree>
    <p:extLst>
      <p:ext uri="{BB962C8B-B14F-4D97-AF65-F5344CB8AC3E}">
        <p14:creationId xmlns:p14="http://schemas.microsoft.com/office/powerpoint/2010/main" val="168952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list is too long to view, we can search in the search box to filter a specific measure we would like to view</a:t>
            </a:r>
          </a:p>
          <a:p>
            <a:r>
              <a:rPr lang="en-US" baseline="0" dirty="0" smtClean="0"/>
              <a:t>enter </a:t>
            </a:r>
            <a:r>
              <a:rPr lang="en-US" baseline="0" dirty="0" err="1" smtClean="0"/>
              <a:t>aki</a:t>
            </a:r>
            <a:r>
              <a:rPr lang="en-US" baseline="0" dirty="0" smtClean="0"/>
              <a:t> and we get measure aki-01</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6</a:t>
            </a:fld>
            <a:endParaRPr lang="en-US"/>
          </a:p>
        </p:txBody>
      </p:sp>
    </p:spTree>
    <p:extLst>
      <p:ext uri="{BB962C8B-B14F-4D97-AF65-F5344CB8AC3E}">
        <p14:creationId xmlns:p14="http://schemas.microsoft.com/office/powerpoint/2010/main" val="138789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click</a:t>
            </a:r>
            <a:r>
              <a:rPr lang="en-US" baseline="0" dirty="0" smtClean="0"/>
              <a:t> on pager link, we will see the published version of one pager. The top links are for going back to measure list and view the corresponding published version of spec</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7</a:t>
            </a:fld>
            <a:endParaRPr lang="en-US"/>
          </a:p>
        </p:txBody>
      </p:sp>
    </p:spTree>
    <p:extLst>
      <p:ext uri="{BB962C8B-B14F-4D97-AF65-F5344CB8AC3E}">
        <p14:creationId xmlns:p14="http://schemas.microsoft.com/office/powerpoint/2010/main" val="28886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published</a:t>
            </a:r>
            <a:r>
              <a:rPr lang="en-US" baseline="0" dirty="0" smtClean="0"/>
              <a:t> version of spec.</a:t>
            </a:r>
          </a:p>
          <a:p>
            <a:r>
              <a:rPr lang="en-US" baseline="0" dirty="0" smtClean="0"/>
              <a:t>As we scroll down the page, the corresponding section in the header area will be highlighted, if we click on the header, we will see the corresponding section content below.</a:t>
            </a:r>
          </a:p>
          <a:p>
            <a:r>
              <a:rPr lang="en-US" baseline="0" dirty="0" smtClean="0"/>
              <a:t>There is also a top button to jump to top of this page.</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8</a:t>
            </a:fld>
            <a:endParaRPr lang="en-US"/>
          </a:p>
        </p:txBody>
      </p:sp>
    </p:spTree>
    <p:extLst>
      <p:ext uri="{BB962C8B-B14F-4D97-AF65-F5344CB8AC3E}">
        <p14:creationId xmlns:p14="http://schemas.microsoft.com/office/powerpoint/2010/main" val="1007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take a look at the private version for QI coordinators.</a:t>
            </a:r>
          </a:p>
          <a:p>
            <a:r>
              <a:rPr lang="en-US" baseline="0" dirty="0" smtClean="0"/>
              <a:t>First it's the </a:t>
            </a:r>
            <a:r>
              <a:rPr lang="en-US" altLang="zh-CN" baseline="0" dirty="0" smtClean="0"/>
              <a:t>main page, we can see that compared to the public version, in the private mode we have more fields including measure status, </a:t>
            </a:r>
            <a:r>
              <a:rPr lang="en-US" altLang="zh-CN" baseline="0" dirty="0" err="1" smtClean="0"/>
              <a:t>nqs</a:t>
            </a:r>
            <a:r>
              <a:rPr lang="en-US" altLang="zh-CN" baseline="0" dirty="0" smtClean="0"/>
              <a:t> domain, clinical lead, etc.</a:t>
            </a:r>
          </a:p>
          <a:p>
            <a:r>
              <a:rPr lang="en-US" altLang="zh-CN" baseline="0" dirty="0" smtClean="0"/>
              <a:t>In this page we can manage the measure status by changing the selected item in the </a:t>
            </a:r>
            <a:r>
              <a:rPr lang="en-US" altLang="zh-CN" baseline="0" dirty="0" err="1" smtClean="0"/>
              <a:t>dropdownlist</a:t>
            </a:r>
            <a:r>
              <a:rPr lang="en-US" altLang="zh-CN" baseline="0" dirty="0" smtClean="0"/>
              <a:t>.</a:t>
            </a:r>
          </a:p>
          <a:p>
            <a:r>
              <a:rPr lang="en-US" altLang="zh-CN" baseline="0" dirty="0" smtClean="0"/>
              <a:t>When we choose to archive a measure, by default it won't be displayed, but after we click the check to display archived measure, </a:t>
            </a:r>
            <a:endParaRPr lang="en-US" dirty="0"/>
          </a:p>
        </p:txBody>
      </p:sp>
      <p:sp>
        <p:nvSpPr>
          <p:cNvPr id="4" name="Slide Number Placeholder 3"/>
          <p:cNvSpPr>
            <a:spLocks noGrp="1"/>
          </p:cNvSpPr>
          <p:nvPr>
            <p:ph type="sldNum" sz="quarter" idx="10"/>
          </p:nvPr>
        </p:nvSpPr>
        <p:spPr/>
        <p:txBody>
          <a:bodyPr/>
          <a:lstStyle/>
          <a:p>
            <a:fld id="{540EC50B-04DE-5244-B994-54902FE0AE6E}" type="slidenum">
              <a:rPr lang="en-US" smtClean="0"/>
              <a:t>9</a:t>
            </a:fld>
            <a:endParaRPr lang="en-US"/>
          </a:p>
        </p:txBody>
      </p:sp>
    </p:spTree>
    <p:extLst>
      <p:ext uri="{BB962C8B-B14F-4D97-AF65-F5344CB8AC3E}">
        <p14:creationId xmlns:p14="http://schemas.microsoft.com/office/powerpoint/2010/main" val="50295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8/13/18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873029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mpog.org/quality/our-measur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Dynamic Spec Web App</a:t>
            </a:r>
            <a:endParaRPr lang="en-US" dirty="0"/>
          </a:p>
        </p:txBody>
      </p:sp>
      <p:sp>
        <p:nvSpPr>
          <p:cNvPr id="3" name="Subtitle 2"/>
          <p:cNvSpPr>
            <a:spLocks noGrp="1"/>
          </p:cNvSpPr>
          <p:nvPr>
            <p:ph type="subTitle" idx="1"/>
          </p:nvPr>
        </p:nvSpPr>
        <p:spPr/>
        <p:txBody>
          <a:bodyPr/>
          <a:lstStyle/>
          <a:p>
            <a:pPr algn="r"/>
            <a:endParaRPr lang="en-US" dirty="0" smtClean="0"/>
          </a:p>
          <a:p>
            <a:pPr algn="r"/>
            <a:r>
              <a:rPr lang="en-US" dirty="0" err="1" smtClean="0"/>
              <a:t>Xinyu</a:t>
            </a:r>
            <a:r>
              <a:rPr lang="en-US" dirty="0" smtClean="0"/>
              <a:t> Gao</a:t>
            </a:r>
            <a:endParaRPr lang="en-US" dirty="0" smtClean="0"/>
          </a:p>
        </p:txBody>
      </p:sp>
    </p:spTree>
    <p:extLst>
      <p:ext uri="{BB962C8B-B14F-4D97-AF65-F5344CB8AC3E}">
        <p14:creationId xmlns:p14="http://schemas.microsoft.com/office/powerpoint/2010/main" val="1328629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Private View</a:t>
            </a:r>
            <a:endParaRPr lang="en-US" dirty="0"/>
          </a:p>
        </p:txBody>
      </p:sp>
      <p:sp>
        <p:nvSpPr>
          <p:cNvPr id="3" name="Content Placeholder 2"/>
          <p:cNvSpPr>
            <a:spLocks noGrp="1"/>
          </p:cNvSpPr>
          <p:nvPr>
            <p:ph idx="1"/>
          </p:nvPr>
        </p:nvSpPr>
        <p:spPr/>
        <p:txBody>
          <a:bodyPr/>
          <a:lstStyle/>
          <a:p>
            <a:r>
              <a:rPr lang="en-US" altLang="zh-CN" dirty="0" smtClean="0"/>
              <a:t>Manage Status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881" t="21874" r="2323" b="5824"/>
          <a:stretch/>
        </p:blipFill>
        <p:spPr>
          <a:xfrm>
            <a:off x="4411250" y="2571887"/>
            <a:ext cx="6251307" cy="3575958"/>
          </a:xfrm>
          <a:prstGeom prst="rect">
            <a:avLst/>
          </a:prstGeom>
        </p:spPr>
      </p:pic>
      <p:sp>
        <p:nvSpPr>
          <p:cNvPr id="6" name="Rectangle 5"/>
          <p:cNvSpPr/>
          <p:nvPr/>
        </p:nvSpPr>
        <p:spPr>
          <a:xfrm>
            <a:off x="8467918" y="2571887"/>
            <a:ext cx="1743778" cy="367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3806" y="3543016"/>
            <a:ext cx="1071032" cy="329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V="1">
            <a:off x="5483806" y="4310738"/>
            <a:ext cx="1071032" cy="3755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404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Private View</a:t>
            </a:r>
            <a:endParaRPr lang="en-US" dirty="0"/>
          </a:p>
        </p:txBody>
      </p:sp>
      <p:sp>
        <p:nvSpPr>
          <p:cNvPr id="3" name="Content Placeholder 2"/>
          <p:cNvSpPr>
            <a:spLocks noGrp="1"/>
          </p:cNvSpPr>
          <p:nvPr>
            <p:ph idx="1"/>
          </p:nvPr>
        </p:nvSpPr>
        <p:spPr/>
        <p:txBody>
          <a:bodyPr/>
          <a:lstStyle/>
          <a:p>
            <a:r>
              <a:rPr lang="en-US" altLang="zh-CN" dirty="0" smtClean="0"/>
              <a:t>Operations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664678"/>
            <a:ext cx="7623377" cy="3912609"/>
          </a:xfrm>
          <a:prstGeom prst="rect">
            <a:avLst/>
          </a:prstGeom>
        </p:spPr>
      </p:pic>
      <p:sp>
        <p:nvSpPr>
          <p:cNvPr id="7" name="Rectangle 6"/>
          <p:cNvSpPr/>
          <p:nvPr/>
        </p:nvSpPr>
        <p:spPr>
          <a:xfrm>
            <a:off x="2667000" y="2664678"/>
            <a:ext cx="1268186" cy="274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046028" y="3899947"/>
            <a:ext cx="947058" cy="427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954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View</a:t>
            </a:r>
            <a:endParaRPr lang="en-US" dirty="0"/>
          </a:p>
        </p:txBody>
      </p:sp>
      <p:sp>
        <p:nvSpPr>
          <p:cNvPr id="3" name="Content Placeholder 2"/>
          <p:cNvSpPr>
            <a:spLocks noGrp="1"/>
          </p:cNvSpPr>
          <p:nvPr>
            <p:ph idx="1"/>
          </p:nvPr>
        </p:nvSpPr>
        <p:spPr>
          <a:xfrm>
            <a:off x="638871" y="2133600"/>
            <a:ext cx="3240088" cy="3777622"/>
          </a:xfrm>
        </p:spPr>
        <p:txBody>
          <a:bodyPr/>
          <a:lstStyle/>
          <a:p>
            <a:r>
              <a:rPr lang="en-US" dirty="0" smtClean="0"/>
              <a:t>Create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54" y="2579914"/>
            <a:ext cx="3025742" cy="3788229"/>
          </a:xfrm>
          <a:prstGeom prst="rect">
            <a:avLst/>
          </a:prstGeom>
        </p:spPr>
      </p:pic>
      <p:sp>
        <p:nvSpPr>
          <p:cNvPr id="6" name="Content Placeholder 2"/>
          <p:cNvSpPr txBox="1">
            <a:spLocks/>
          </p:cNvSpPr>
          <p:nvPr/>
        </p:nvSpPr>
        <p:spPr>
          <a:xfrm>
            <a:off x="3639196" y="2168839"/>
            <a:ext cx="32400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Edit</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196" y="2590521"/>
            <a:ext cx="2909790" cy="37776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9917" y="2590521"/>
            <a:ext cx="5892083" cy="3131457"/>
          </a:xfrm>
          <a:prstGeom prst="rect">
            <a:avLst/>
          </a:prstGeom>
        </p:spPr>
      </p:pic>
      <p:sp>
        <p:nvSpPr>
          <p:cNvPr id="9" name="Content Placeholder 2"/>
          <p:cNvSpPr txBox="1">
            <a:spLocks/>
          </p:cNvSpPr>
          <p:nvPr/>
        </p:nvSpPr>
        <p:spPr>
          <a:xfrm>
            <a:off x="6295554" y="2174282"/>
            <a:ext cx="32400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Details</a:t>
            </a:r>
            <a:endParaRPr lang="en-US" dirty="0"/>
          </a:p>
        </p:txBody>
      </p:sp>
      <p:sp>
        <p:nvSpPr>
          <p:cNvPr id="11" name="Rectangle 10"/>
          <p:cNvSpPr/>
          <p:nvPr/>
        </p:nvSpPr>
        <p:spPr>
          <a:xfrm>
            <a:off x="6295553" y="5270628"/>
            <a:ext cx="583731" cy="2810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4549870" y="2579914"/>
            <a:ext cx="1974727" cy="2563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598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View-One Pager and Spec</a:t>
            </a:r>
            <a:endParaRPr lang="en-US" dirty="0"/>
          </a:p>
        </p:txBody>
      </p:sp>
      <p:sp>
        <p:nvSpPr>
          <p:cNvPr id="3" name="Content Placeholder 2"/>
          <p:cNvSpPr>
            <a:spLocks noGrp="1"/>
          </p:cNvSpPr>
          <p:nvPr>
            <p:ph idx="1"/>
          </p:nvPr>
        </p:nvSpPr>
        <p:spPr/>
        <p:txBody>
          <a:bodyPr/>
          <a:lstStyle/>
          <a:p>
            <a:r>
              <a:rPr lang="en-US" dirty="0" smtClean="0"/>
              <a:t>View One Pager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857" y="2133600"/>
            <a:ext cx="6057900" cy="4543425"/>
          </a:xfrm>
          <a:prstGeom prst="rect">
            <a:avLst/>
          </a:prstGeom>
        </p:spPr>
      </p:pic>
    </p:spTree>
    <p:extLst>
      <p:ext uri="{BB962C8B-B14F-4D97-AF65-F5344CB8AC3E}">
        <p14:creationId xmlns:p14="http://schemas.microsoft.com/office/powerpoint/2010/main" val="1845208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View-One Pager and Spec</a:t>
            </a:r>
            <a:endParaRPr lang="en-US" dirty="0"/>
          </a:p>
        </p:txBody>
      </p:sp>
      <p:sp>
        <p:nvSpPr>
          <p:cNvPr id="3" name="Content Placeholder 2"/>
          <p:cNvSpPr>
            <a:spLocks noGrp="1"/>
          </p:cNvSpPr>
          <p:nvPr>
            <p:ph idx="1"/>
          </p:nvPr>
        </p:nvSpPr>
        <p:spPr/>
        <p:txBody>
          <a:bodyPr/>
          <a:lstStyle/>
          <a:p>
            <a:r>
              <a:rPr lang="en-US" dirty="0" smtClean="0"/>
              <a:t>View Spec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014" y="2133600"/>
            <a:ext cx="5818414" cy="4363811"/>
          </a:xfrm>
          <a:prstGeom prst="rect">
            <a:avLst/>
          </a:prstGeom>
        </p:spPr>
      </p:pic>
    </p:spTree>
    <p:extLst>
      <p:ext uri="{BB962C8B-B14F-4D97-AF65-F5344CB8AC3E}">
        <p14:creationId xmlns:p14="http://schemas.microsoft.com/office/powerpoint/2010/main" val="1427315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View-One Pager and Spec</a:t>
            </a:r>
            <a:endParaRPr lang="en-US" dirty="0"/>
          </a:p>
        </p:txBody>
      </p:sp>
      <p:sp>
        <p:nvSpPr>
          <p:cNvPr id="3" name="Content Placeholder 2"/>
          <p:cNvSpPr>
            <a:spLocks noGrp="1"/>
          </p:cNvSpPr>
          <p:nvPr>
            <p:ph idx="1"/>
          </p:nvPr>
        </p:nvSpPr>
        <p:spPr/>
        <p:txBody>
          <a:bodyPr/>
          <a:lstStyle/>
          <a:p>
            <a:r>
              <a:rPr lang="en-US" dirty="0" smtClean="0"/>
              <a:t>Edit One Pager and Spec on the same page.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228" y="2518682"/>
            <a:ext cx="5785757" cy="4339318"/>
          </a:xfrm>
          <a:prstGeom prst="rect">
            <a:avLst/>
          </a:prstGeom>
        </p:spPr>
      </p:pic>
      <p:sp>
        <p:nvSpPr>
          <p:cNvPr id="6" name="Rectangle 5"/>
          <p:cNvSpPr/>
          <p:nvPr/>
        </p:nvSpPr>
        <p:spPr>
          <a:xfrm>
            <a:off x="5865910" y="3727831"/>
            <a:ext cx="1507163" cy="265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19788" y="3756976"/>
            <a:ext cx="1507163" cy="265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118929" y="3756976"/>
            <a:ext cx="1949374" cy="265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5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View-One Pager and Spec</a:t>
            </a:r>
            <a:endParaRPr lang="en-US" dirty="0"/>
          </a:p>
        </p:txBody>
      </p:sp>
      <p:sp>
        <p:nvSpPr>
          <p:cNvPr id="3" name="Content Placeholder 2"/>
          <p:cNvSpPr>
            <a:spLocks noGrp="1"/>
          </p:cNvSpPr>
          <p:nvPr>
            <p:ph idx="1"/>
          </p:nvPr>
        </p:nvSpPr>
        <p:spPr/>
        <p:txBody>
          <a:bodyPr/>
          <a:lstStyle/>
          <a:p>
            <a:r>
              <a:rPr lang="en-US" dirty="0" smtClean="0"/>
              <a:t>Edit One Pager and Spec on the same page.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270" y="2579914"/>
            <a:ext cx="5421085" cy="4065814"/>
          </a:xfrm>
          <a:prstGeom prst="rect">
            <a:avLst/>
          </a:prstGeom>
        </p:spPr>
      </p:pic>
    </p:spTree>
    <p:extLst>
      <p:ext uri="{BB962C8B-B14F-4D97-AF65-F5344CB8AC3E}">
        <p14:creationId xmlns:p14="http://schemas.microsoft.com/office/powerpoint/2010/main" val="1845954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View-One Pager and Spec</a:t>
            </a:r>
            <a:endParaRPr lang="en-US" dirty="0"/>
          </a:p>
        </p:txBody>
      </p:sp>
      <p:sp>
        <p:nvSpPr>
          <p:cNvPr id="3" name="Content Placeholder 2"/>
          <p:cNvSpPr>
            <a:spLocks noGrp="1"/>
          </p:cNvSpPr>
          <p:nvPr>
            <p:ph idx="1"/>
          </p:nvPr>
        </p:nvSpPr>
        <p:spPr/>
        <p:txBody>
          <a:bodyPr/>
          <a:lstStyle/>
          <a:p>
            <a:r>
              <a:rPr lang="en-US" dirty="0" smtClean="0"/>
              <a:t>Edit One Pager and Spec on the same page.</a:t>
            </a:r>
          </a:p>
          <a:p>
            <a:r>
              <a:rPr lang="en-US" dirty="0" smtClean="0"/>
              <a:t>Save vs Publish</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241" y="2502352"/>
            <a:ext cx="5655129" cy="4241347"/>
          </a:xfrm>
          <a:prstGeom prst="rect">
            <a:avLst/>
          </a:prstGeom>
        </p:spPr>
      </p:pic>
      <p:sp>
        <p:nvSpPr>
          <p:cNvPr id="6" name="Rectangle 5"/>
          <p:cNvSpPr/>
          <p:nvPr/>
        </p:nvSpPr>
        <p:spPr>
          <a:xfrm>
            <a:off x="11145109" y="6318738"/>
            <a:ext cx="510656" cy="1658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098809" y="6029372"/>
            <a:ext cx="510656" cy="1658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443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1" y="2767695"/>
            <a:ext cx="7038097" cy="2849334"/>
          </a:xfrm>
          <a:prstGeom prst="rect">
            <a:avLst/>
          </a:prstGeom>
        </p:spPr>
      </p:pic>
      <p:sp>
        <p:nvSpPr>
          <p:cNvPr id="2" name="Title 1"/>
          <p:cNvSpPr>
            <a:spLocks noGrp="1"/>
          </p:cNvSpPr>
          <p:nvPr>
            <p:ph type="title"/>
          </p:nvPr>
        </p:nvSpPr>
        <p:spPr>
          <a:xfrm>
            <a:off x="2592925" y="624110"/>
            <a:ext cx="9082004" cy="1280890"/>
          </a:xfrm>
        </p:spPr>
        <p:txBody>
          <a:bodyPr/>
          <a:lstStyle/>
          <a:p>
            <a:r>
              <a:rPr lang="en-US" dirty="0" smtClean="0"/>
              <a:t>Sections with drop down list</a:t>
            </a:r>
            <a:endParaRPr lang="en-US" dirty="0"/>
          </a:p>
        </p:txBody>
      </p:sp>
      <p:sp>
        <p:nvSpPr>
          <p:cNvPr id="3" name="Content Placeholder 2"/>
          <p:cNvSpPr>
            <a:spLocks noGrp="1"/>
          </p:cNvSpPr>
          <p:nvPr>
            <p:ph idx="1"/>
          </p:nvPr>
        </p:nvSpPr>
        <p:spPr/>
        <p:txBody>
          <a:bodyPr/>
          <a:lstStyle/>
          <a:p>
            <a:r>
              <a:rPr lang="en-US" dirty="0" smtClean="0"/>
              <a:t>NQS Domain/Measure Type/Scope</a:t>
            </a:r>
            <a:endParaRPr lang="en-US" dirty="0"/>
          </a:p>
        </p:txBody>
      </p:sp>
    </p:spTree>
    <p:extLst>
      <p:ext uri="{BB962C8B-B14F-4D97-AF65-F5344CB8AC3E}">
        <p14:creationId xmlns:p14="http://schemas.microsoft.com/office/powerpoint/2010/main" val="1831244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4" y="3356734"/>
            <a:ext cx="5773429" cy="3032306"/>
          </a:xfrm>
          <a:prstGeom prst="rect">
            <a:avLst/>
          </a:prstGeom>
        </p:spPr>
      </p:pic>
      <p:sp>
        <p:nvSpPr>
          <p:cNvPr id="2" name="Title 1"/>
          <p:cNvSpPr>
            <a:spLocks noGrp="1"/>
          </p:cNvSpPr>
          <p:nvPr>
            <p:ph type="title"/>
          </p:nvPr>
        </p:nvSpPr>
        <p:spPr>
          <a:xfrm>
            <a:off x="2592925" y="624110"/>
            <a:ext cx="9082004" cy="1280890"/>
          </a:xfrm>
        </p:spPr>
        <p:txBody>
          <a:bodyPr/>
          <a:lstStyle/>
          <a:p>
            <a:r>
              <a:rPr lang="en-US" dirty="0" smtClean="0"/>
              <a:t>Sections with drop down list</a:t>
            </a:r>
            <a:endParaRPr lang="en-US" dirty="0"/>
          </a:p>
        </p:txBody>
      </p:sp>
      <p:sp>
        <p:nvSpPr>
          <p:cNvPr id="3" name="Content Placeholder 2"/>
          <p:cNvSpPr>
            <a:spLocks noGrp="1"/>
          </p:cNvSpPr>
          <p:nvPr>
            <p:ph idx="1"/>
          </p:nvPr>
        </p:nvSpPr>
        <p:spPr/>
        <p:txBody>
          <a:bodyPr/>
          <a:lstStyle/>
          <a:p>
            <a:r>
              <a:rPr lang="en-US" dirty="0" smtClean="0"/>
              <a:t>Responsible Provider</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714" y="3356734"/>
            <a:ext cx="5298888" cy="3138714"/>
          </a:xfrm>
          <a:prstGeom prst="rect">
            <a:avLst/>
          </a:prstGeom>
        </p:spPr>
      </p:pic>
      <p:sp>
        <p:nvSpPr>
          <p:cNvPr id="15" name="Rectangle 14"/>
          <p:cNvSpPr/>
          <p:nvPr/>
        </p:nvSpPr>
        <p:spPr>
          <a:xfrm>
            <a:off x="6216044" y="4188507"/>
            <a:ext cx="4462842" cy="37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43405" y="2807252"/>
            <a:ext cx="2848595" cy="369332"/>
          </a:xfrm>
          <a:prstGeom prst="rect">
            <a:avLst/>
          </a:prstGeom>
          <a:noFill/>
          <a:ln>
            <a:noFill/>
          </a:ln>
        </p:spPr>
        <p:txBody>
          <a:bodyPr wrap="square" rtlCol="0">
            <a:spAutoFit/>
          </a:bodyPr>
          <a:lstStyle/>
          <a:p>
            <a:r>
              <a:rPr lang="en-US" dirty="0" smtClean="0">
                <a:solidFill>
                  <a:srgbClr val="FF0000"/>
                </a:solidFill>
              </a:rPr>
              <a:t>Search bar</a:t>
            </a:r>
            <a:endParaRPr lang="en-US" dirty="0">
              <a:solidFill>
                <a:srgbClr val="FF0000"/>
              </a:solidFill>
            </a:endParaRPr>
          </a:p>
        </p:txBody>
      </p:sp>
      <p:cxnSp>
        <p:nvCxnSpPr>
          <p:cNvPr id="11" name="Straight Arrow Connector 10"/>
          <p:cNvCxnSpPr/>
          <p:nvPr/>
        </p:nvCxnSpPr>
        <p:spPr>
          <a:xfrm flipH="1">
            <a:off x="10107386" y="3176584"/>
            <a:ext cx="127113" cy="7564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936092" y="4029642"/>
            <a:ext cx="454226" cy="297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479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40439"/>
            <a:ext cx="8911687" cy="1280890"/>
          </a:xfrm>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Intuition-problem with existing </a:t>
            </a:r>
            <a:r>
              <a:rPr lang="en-US" dirty="0" smtClean="0"/>
              <a:t>app</a:t>
            </a:r>
          </a:p>
          <a:p>
            <a:r>
              <a:rPr lang="en-US" dirty="0"/>
              <a:t>Introduction to new web </a:t>
            </a:r>
            <a:r>
              <a:rPr lang="en-US" dirty="0" smtClean="0"/>
              <a:t>app</a:t>
            </a:r>
          </a:p>
          <a:p>
            <a:r>
              <a:rPr lang="en-US" dirty="0" smtClean="0"/>
              <a:t>Next steps</a:t>
            </a:r>
          </a:p>
          <a:p>
            <a:r>
              <a:rPr lang="en-US" dirty="0" smtClean="0"/>
              <a:t>What I learnt from this internship</a:t>
            </a:r>
            <a:endParaRPr lang="en-US" dirty="0"/>
          </a:p>
        </p:txBody>
      </p:sp>
    </p:spTree>
    <p:extLst>
      <p:ext uri="{BB962C8B-B14F-4D97-AF65-F5344CB8AC3E}">
        <p14:creationId xmlns:p14="http://schemas.microsoft.com/office/powerpoint/2010/main" val="73516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a:t>
            </a:r>
            <a:r>
              <a:rPr lang="en-US" dirty="0"/>
              <a:t> Sections </a:t>
            </a:r>
            <a:r>
              <a:rPr lang="en-US" dirty="0" smtClean="0"/>
              <a:t>with </a:t>
            </a:r>
            <a:r>
              <a:rPr lang="en-US" dirty="0"/>
              <a:t>drop down list</a:t>
            </a:r>
          </a:p>
        </p:txBody>
      </p:sp>
      <p:sp>
        <p:nvSpPr>
          <p:cNvPr id="3" name="Content Placeholder 2"/>
          <p:cNvSpPr>
            <a:spLocks noGrp="1"/>
          </p:cNvSpPr>
          <p:nvPr>
            <p:ph idx="1"/>
          </p:nvPr>
        </p:nvSpPr>
        <p:spPr/>
        <p:txBody>
          <a:bodyPr/>
          <a:lstStyle/>
          <a:p>
            <a:r>
              <a:rPr lang="en-US" dirty="0" smtClean="0"/>
              <a:t>Change for all vs change only this one</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117" t="22843" r="4117" b="54804"/>
          <a:stretch/>
        </p:blipFill>
        <p:spPr>
          <a:xfrm>
            <a:off x="2589212" y="2645228"/>
            <a:ext cx="7954589" cy="1453243"/>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277" t="5234"/>
          <a:stretch/>
        </p:blipFill>
        <p:spPr>
          <a:xfrm>
            <a:off x="805177" y="4218771"/>
            <a:ext cx="6241735" cy="1686482"/>
          </a:xfrm>
          <a:prstGeom prst="rect">
            <a:avLst/>
          </a:prstGeom>
        </p:spPr>
      </p:pic>
      <p:sp>
        <p:nvSpPr>
          <p:cNvPr id="8" name="Rectangle 7"/>
          <p:cNvSpPr/>
          <p:nvPr/>
        </p:nvSpPr>
        <p:spPr>
          <a:xfrm>
            <a:off x="6106884" y="3628341"/>
            <a:ext cx="359229" cy="27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5574869" y="3933021"/>
            <a:ext cx="646313" cy="571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0457" y="5329793"/>
            <a:ext cx="6689271" cy="1620058"/>
          </a:xfrm>
          <a:prstGeom prst="rect">
            <a:avLst/>
          </a:prstGeom>
        </p:spPr>
      </p:pic>
      <p:sp>
        <p:nvSpPr>
          <p:cNvPr id="13" name="Rectangle 12"/>
          <p:cNvSpPr/>
          <p:nvPr/>
        </p:nvSpPr>
        <p:spPr>
          <a:xfrm>
            <a:off x="6514093" y="3585077"/>
            <a:ext cx="1990864" cy="317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7693222" y="3962428"/>
            <a:ext cx="941870" cy="1540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89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a:t>
            </a:r>
            <a:endParaRPr lang="en-US" dirty="0"/>
          </a:p>
        </p:txBody>
      </p:sp>
      <p:sp>
        <p:nvSpPr>
          <p:cNvPr id="3" name="Content Placeholder 2"/>
          <p:cNvSpPr>
            <a:spLocks noGrp="1"/>
          </p:cNvSpPr>
          <p:nvPr>
            <p:ph idx="1"/>
          </p:nvPr>
        </p:nvSpPr>
        <p:spPr/>
        <p:txBody>
          <a:bodyPr/>
          <a:lstStyle/>
          <a:p>
            <a:r>
              <a:rPr lang="en-US" dirty="0" smtClean="0"/>
              <a:t>Enter the </a:t>
            </a:r>
            <a:r>
              <a:rPr lang="en-US" dirty="0" err="1" smtClean="0"/>
              <a:t>url</a:t>
            </a:r>
            <a:r>
              <a:rPr lang="en-US" dirty="0" smtClean="0"/>
              <a:t> for operations that need authentication: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310" y="2486023"/>
            <a:ext cx="5829302" cy="4371977"/>
          </a:xfrm>
          <a:prstGeom prst="rect">
            <a:avLst/>
          </a:prstGeom>
        </p:spPr>
      </p:pic>
    </p:spTree>
    <p:extLst>
      <p:ext uri="{BB962C8B-B14F-4D97-AF65-F5344CB8AC3E}">
        <p14:creationId xmlns:p14="http://schemas.microsoft.com/office/powerpoint/2010/main" val="2103058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dirty="0" smtClean="0"/>
              <a:t>Log</a:t>
            </a:r>
          </a:p>
          <a:p>
            <a:endParaRPr lang="en-US" dirty="0" smtClean="0"/>
          </a:p>
          <a:p>
            <a:endParaRPr lang="en-US" dirty="0"/>
          </a:p>
          <a:p>
            <a:endParaRPr lang="en-US" dirty="0" smtClean="0"/>
          </a:p>
          <a:p>
            <a:endParaRPr lang="en-US" dirty="0"/>
          </a:p>
          <a:p>
            <a:endParaRPr lang="en-US" dirty="0" smtClean="0"/>
          </a:p>
          <a:p>
            <a:r>
              <a:rPr lang="en-US" dirty="0" smtClean="0"/>
              <a:t>Clone measure</a:t>
            </a:r>
          </a:p>
          <a:p>
            <a:pPr lvl="1"/>
            <a:r>
              <a:rPr lang="en-US" dirty="0" smtClean="0"/>
              <a:t>All the content of measure AKI 02 is the same as AKI 01</a:t>
            </a:r>
          </a:p>
          <a:p>
            <a:r>
              <a:rPr lang="en-US" dirty="0" smtClean="0"/>
              <a:t>Marked difference between unpublished version and </a:t>
            </a:r>
            <a:r>
              <a:rPr lang="en-US" dirty="0" err="1" smtClean="0"/>
              <a:t>pubished</a:t>
            </a:r>
            <a:r>
              <a:rPr lang="en-US" dirty="0" smtClean="0"/>
              <a:t> version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1804379"/>
              </p:ext>
            </p:extLst>
          </p:nvPr>
        </p:nvGraphicFramePr>
        <p:xfrm>
          <a:off x="2676646" y="2523281"/>
          <a:ext cx="8562372" cy="1920240"/>
        </p:xfrm>
        <a:graphic>
          <a:graphicData uri="http://schemas.openxmlformats.org/drawingml/2006/table">
            <a:tbl>
              <a:tblPr firstRow="1" bandRow="1">
                <a:tableStyleId>{F5AB1C69-6EDB-4FF4-983F-18BD219EF322}</a:tableStyleId>
              </a:tblPr>
              <a:tblGrid>
                <a:gridCol w="1487266"/>
                <a:gridCol w="1454805"/>
                <a:gridCol w="1471035"/>
                <a:gridCol w="1382916"/>
                <a:gridCol w="1458410"/>
                <a:gridCol w="1307940"/>
              </a:tblGrid>
              <a:tr h="555577">
                <a:tc>
                  <a:txBody>
                    <a:bodyPr/>
                    <a:lstStyle/>
                    <a:p>
                      <a:r>
                        <a:rPr lang="en-US" dirty="0" smtClean="0"/>
                        <a:t>Changed section</a:t>
                      </a:r>
                      <a:endParaRPr lang="en-US" dirty="0"/>
                    </a:p>
                  </a:txBody>
                  <a:tcPr/>
                </a:tc>
                <a:tc>
                  <a:txBody>
                    <a:bodyPr/>
                    <a:lstStyle/>
                    <a:p>
                      <a:r>
                        <a:rPr lang="en-US" u="sng" dirty="0" smtClean="0"/>
                        <a:t>Previous</a:t>
                      </a:r>
                    </a:p>
                    <a:p>
                      <a:r>
                        <a:rPr lang="en-US" u="sng" dirty="0" smtClean="0"/>
                        <a:t>content</a:t>
                      </a:r>
                      <a:endParaRPr lang="en-US" u="sng" dirty="0">
                        <a:solidFill>
                          <a:schemeClr val="bg1"/>
                        </a:solidFill>
                      </a:endParaRPr>
                    </a:p>
                  </a:txBody>
                  <a:tcPr/>
                </a:tc>
                <a:tc>
                  <a:txBody>
                    <a:bodyPr/>
                    <a:lstStyle/>
                    <a:p>
                      <a:r>
                        <a:rPr lang="en-US" dirty="0" smtClean="0"/>
                        <a:t>Current</a:t>
                      </a:r>
                    </a:p>
                    <a:p>
                      <a:r>
                        <a:rPr lang="en-US" dirty="0" smtClean="0"/>
                        <a:t>Content</a:t>
                      </a:r>
                      <a:endParaRPr lang="en-US" dirty="0"/>
                    </a:p>
                  </a:txBody>
                  <a:tcPr/>
                </a:tc>
                <a:tc>
                  <a:txBody>
                    <a:bodyPr/>
                    <a:lstStyle/>
                    <a:p>
                      <a:r>
                        <a:rPr lang="en-US" dirty="0" smtClean="0"/>
                        <a:t>Changed</a:t>
                      </a:r>
                      <a:r>
                        <a:rPr lang="en-US" baseline="0" dirty="0" smtClean="0"/>
                        <a:t> </a:t>
                      </a:r>
                      <a:r>
                        <a:rPr lang="en-US" baseline="0" dirty="0" smtClean="0"/>
                        <a:t>User</a:t>
                      </a:r>
                      <a:endParaRPr lang="en-US" dirty="0"/>
                    </a:p>
                  </a:txBody>
                  <a:tcPr/>
                </a:tc>
                <a:tc>
                  <a:txBody>
                    <a:bodyPr/>
                    <a:lstStyle/>
                    <a:p>
                      <a:r>
                        <a:rPr lang="en-US" dirty="0" smtClean="0"/>
                        <a:t>Changed date</a:t>
                      </a:r>
                      <a:endParaRPr lang="en-US" dirty="0"/>
                    </a:p>
                  </a:txBody>
                  <a:tcPr/>
                </a:tc>
                <a:tc>
                  <a:txBody>
                    <a:bodyPr/>
                    <a:lstStyle/>
                    <a:p>
                      <a:r>
                        <a:rPr lang="en-US" dirty="0" smtClean="0"/>
                        <a:t>Published</a:t>
                      </a:r>
                      <a:endParaRPr lang="en-US" dirty="0"/>
                    </a:p>
                  </a:txBody>
                  <a:tcPr/>
                </a:tc>
              </a:tr>
              <a:tr h="873084">
                <a:tc>
                  <a:txBody>
                    <a:bodyPr/>
                    <a:lstStyle/>
                    <a:p>
                      <a:r>
                        <a:rPr lang="en-US" dirty="0" smtClean="0"/>
                        <a:t>Data</a:t>
                      </a:r>
                      <a:r>
                        <a:rPr lang="en-US" baseline="0" dirty="0" smtClean="0"/>
                        <a:t> collection method</a:t>
                      </a:r>
                      <a:endParaRPr lang="en-US" dirty="0"/>
                    </a:p>
                  </a:txBody>
                  <a:tcPr/>
                </a:tc>
                <a:tc>
                  <a:txBody>
                    <a:bodyPr/>
                    <a:lstStyle/>
                    <a:p>
                      <a:r>
                        <a:rPr lang="en-US" dirty="0" err="1" smtClean="0"/>
                        <a:t>aaaa</a:t>
                      </a:r>
                      <a:endParaRPr lang="en-US" dirty="0"/>
                    </a:p>
                  </a:txBody>
                  <a:tcPr/>
                </a:tc>
                <a:tc>
                  <a:txBody>
                    <a:bodyPr/>
                    <a:lstStyle/>
                    <a:p>
                      <a:r>
                        <a:rPr lang="en-US" dirty="0" err="1" smtClean="0"/>
                        <a:t>bbbb</a:t>
                      </a:r>
                      <a:endParaRPr lang="en-US" dirty="0"/>
                    </a:p>
                  </a:txBody>
                  <a:tcPr/>
                </a:tc>
                <a:tc>
                  <a:txBody>
                    <a:bodyPr/>
                    <a:lstStyle/>
                    <a:p>
                      <a:r>
                        <a:rPr lang="en-US" dirty="0" err="1" smtClean="0"/>
                        <a:t>Xinyu</a:t>
                      </a:r>
                      <a:r>
                        <a:rPr lang="en-US" dirty="0" smtClean="0"/>
                        <a:t> Gao</a:t>
                      </a:r>
                      <a:endParaRPr lang="en-US" dirty="0"/>
                    </a:p>
                  </a:txBody>
                  <a:tcPr/>
                </a:tc>
                <a:tc>
                  <a:txBody>
                    <a:bodyPr/>
                    <a:lstStyle/>
                    <a:p>
                      <a:r>
                        <a:rPr lang="en-US" dirty="0" smtClean="0"/>
                        <a:t>08/05/2018</a:t>
                      </a:r>
                      <a:endParaRPr lang="en-US" dirty="0"/>
                    </a:p>
                  </a:txBody>
                  <a:tcPr/>
                </a:tc>
                <a:tc>
                  <a:txBody>
                    <a:bodyPr/>
                    <a:lstStyle/>
                    <a:p>
                      <a:r>
                        <a:rPr lang="en-US" dirty="0" smtClean="0"/>
                        <a:t>Yes</a:t>
                      </a:r>
                      <a:endParaRPr lang="en-US" dirty="0"/>
                    </a:p>
                  </a:txBody>
                  <a:tcPr/>
                </a:tc>
              </a:tr>
              <a:tr h="34923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07691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p:txBody>
          <a:bodyPr/>
          <a:lstStyle/>
          <a:p>
            <a:r>
              <a:rPr lang="en-US" dirty="0" err="1"/>
              <a:t>a</a:t>
            </a:r>
            <a:r>
              <a:rPr lang="en-US" dirty="0" err="1" smtClean="0"/>
              <a:t>sp.net</a:t>
            </a:r>
            <a:r>
              <a:rPr lang="en-US" dirty="0" smtClean="0"/>
              <a:t> MVC framework</a:t>
            </a:r>
          </a:p>
          <a:p>
            <a:r>
              <a:rPr lang="en-US" dirty="0" smtClean="0"/>
              <a:t>Frontend: JavaScript, HTML, CSS</a:t>
            </a:r>
          </a:p>
          <a:p>
            <a:r>
              <a:rPr lang="en-US" dirty="0" smtClean="0"/>
              <a:t>Backend: C#</a:t>
            </a:r>
          </a:p>
          <a:p>
            <a:r>
              <a:rPr lang="en-US" dirty="0" smtClean="0"/>
              <a:t>SQL Server database</a:t>
            </a:r>
            <a:endParaRPr lang="en-US" dirty="0"/>
          </a:p>
        </p:txBody>
      </p:sp>
    </p:spTree>
    <p:extLst>
      <p:ext uri="{BB962C8B-B14F-4D97-AF65-F5344CB8AC3E}">
        <p14:creationId xmlns:p14="http://schemas.microsoft.com/office/powerpoint/2010/main" val="1488470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1362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1994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Intuition-problem with existing app</a:t>
            </a:r>
            <a:endParaRPr lang="en-US" dirty="0"/>
          </a:p>
        </p:txBody>
      </p:sp>
      <p:sp>
        <p:nvSpPr>
          <p:cNvPr id="3" name="Content Placeholder 2"/>
          <p:cNvSpPr>
            <a:spLocks noGrp="1"/>
          </p:cNvSpPr>
          <p:nvPr>
            <p:ph idx="1"/>
          </p:nvPr>
        </p:nvSpPr>
        <p:spPr>
          <a:xfrm>
            <a:off x="2589212" y="2133599"/>
            <a:ext cx="8915400" cy="4294909"/>
          </a:xfrm>
        </p:spPr>
        <p:txBody>
          <a:bodyPr>
            <a:normAutofit/>
          </a:bodyPr>
          <a:lstStyle/>
          <a:p>
            <a:r>
              <a:rPr lang="en-US" dirty="0" smtClean="0"/>
              <a:t>One pager vs Spec</a:t>
            </a:r>
          </a:p>
          <a:p>
            <a:endParaRPr lang="en-US" dirty="0"/>
          </a:p>
          <a:p>
            <a:endParaRPr lang="en-US" dirty="0" smtClean="0"/>
          </a:p>
          <a:p>
            <a:endParaRPr lang="en-US" dirty="0" smtClean="0"/>
          </a:p>
          <a:p>
            <a:endParaRPr lang="en-US" dirty="0"/>
          </a:p>
          <a:p>
            <a:endParaRPr lang="en-US" dirty="0" smtClean="0"/>
          </a:p>
          <a:p>
            <a:r>
              <a:rPr lang="en-US" dirty="0" smtClean="0"/>
              <a:t>Cannot update one pager and spec simultaneously</a:t>
            </a:r>
          </a:p>
          <a:p>
            <a:pPr lvl="1"/>
            <a:r>
              <a:rPr lang="en-US" dirty="0" err="1" smtClean="0"/>
              <a:t>Pager.docx</a:t>
            </a:r>
            <a:r>
              <a:rPr lang="en-US" dirty="0" smtClean="0"/>
              <a:t> -&gt; Save as pdf </a:t>
            </a:r>
          </a:p>
          <a:p>
            <a:pPr lvl="1"/>
            <a:r>
              <a:rPr lang="en-US" dirty="0" err="1" smtClean="0"/>
              <a:t>Spec.docx</a:t>
            </a:r>
            <a:r>
              <a:rPr lang="en-US" dirty="0" smtClean="0"/>
              <a:t> -&gt; Save as pdf</a:t>
            </a:r>
          </a:p>
          <a:p>
            <a:r>
              <a:rPr lang="en-US" dirty="0">
                <a:hlinkClick r:id="rId3"/>
              </a:rPr>
              <a:t>https://</a:t>
            </a:r>
            <a:r>
              <a:rPr lang="en-US" dirty="0" err="1">
                <a:hlinkClick r:id="rId3"/>
              </a:rPr>
              <a:t>mpog.org</a:t>
            </a:r>
            <a:r>
              <a:rPr lang="en-US" dirty="0">
                <a:hlinkClick r:id="rId3"/>
              </a:rPr>
              <a:t>/quality/our-measures/</a:t>
            </a:r>
            <a:endParaRPr lang="en-US" dirty="0"/>
          </a:p>
          <a:p>
            <a:pPr lvl="1"/>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89875950"/>
              </p:ext>
            </p:extLst>
          </p:nvPr>
        </p:nvGraphicFramePr>
        <p:xfrm>
          <a:off x="3034145" y="2547366"/>
          <a:ext cx="4890654" cy="1849120"/>
        </p:xfrm>
        <a:graphic>
          <a:graphicData uri="http://schemas.openxmlformats.org/drawingml/2006/table">
            <a:tbl>
              <a:tblPr firstRow="1" bandRow="1">
                <a:tableStyleId>{F5AB1C69-6EDB-4FF4-983F-18BD219EF322}</a:tableStyleId>
              </a:tblPr>
              <a:tblGrid>
                <a:gridCol w="1627138"/>
                <a:gridCol w="1631758"/>
                <a:gridCol w="1631758"/>
              </a:tblGrid>
              <a:tr h="306160">
                <a:tc>
                  <a:txBody>
                    <a:bodyPr/>
                    <a:lstStyle/>
                    <a:p>
                      <a:endParaRPr lang="en-US" dirty="0"/>
                    </a:p>
                  </a:txBody>
                  <a:tcPr/>
                </a:tc>
                <a:tc>
                  <a:txBody>
                    <a:bodyPr/>
                    <a:lstStyle/>
                    <a:p>
                      <a:r>
                        <a:rPr lang="en-US" dirty="0" smtClean="0"/>
                        <a:t>One</a:t>
                      </a:r>
                      <a:r>
                        <a:rPr lang="en-US" baseline="0" dirty="0" smtClean="0"/>
                        <a:t> Pager</a:t>
                      </a:r>
                      <a:endParaRPr lang="en-US" dirty="0"/>
                    </a:p>
                  </a:txBody>
                  <a:tcPr/>
                </a:tc>
                <a:tc>
                  <a:txBody>
                    <a:bodyPr/>
                    <a:lstStyle/>
                    <a:p>
                      <a:r>
                        <a:rPr lang="en-US" dirty="0" smtClean="0"/>
                        <a:t>Spec</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Section1</a:t>
                      </a:r>
                      <a:endParaRPr lang="en-US" dirty="0" smtClean="0"/>
                    </a:p>
                  </a:txBody>
                  <a:tcPr/>
                </a:tc>
                <a:tc>
                  <a:txBody>
                    <a:bodyPr/>
                    <a:lstStyle/>
                    <a:p>
                      <a:r>
                        <a:rPr lang="en-US" dirty="0" smtClean="0"/>
                        <a: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Section2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Section3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Section4</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bl>
          </a:graphicData>
        </a:graphic>
      </p:graphicFrame>
    </p:spTree>
    <p:extLst>
      <p:ext uri="{BB962C8B-B14F-4D97-AF65-F5344CB8AC3E}">
        <p14:creationId xmlns:p14="http://schemas.microsoft.com/office/powerpoint/2010/main" val="702610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new </a:t>
            </a:r>
            <a:r>
              <a:rPr lang="en-US" dirty="0"/>
              <a:t>w</a:t>
            </a:r>
            <a:r>
              <a:rPr lang="en-US" dirty="0" smtClean="0"/>
              <a:t>eb </a:t>
            </a:r>
            <a:r>
              <a:rPr lang="en-US" dirty="0"/>
              <a:t>a</a:t>
            </a:r>
            <a:r>
              <a:rPr lang="en-US" dirty="0" smtClean="0"/>
              <a:t>pp</a:t>
            </a:r>
            <a:endParaRPr lang="en-US" dirty="0"/>
          </a:p>
        </p:txBody>
      </p:sp>
      <p:sp>
        <p:nvSpPr>
          <p:cNvPr id="3" name="Content Placeholder 2"/>
          <p:cNvSpPr>
            <a:spLocks noGrp="1"/>
          </p:cNvSpPr>
          <p:nvPr>
            <p:ph idx="1"/>
          </p:nvPr>
        </p:nvSpPr>
        <p:spPr/>
        <p:txBody>
          <a:bodyPr/>
          <a:lstStyle/>
          <a:p>
            <a:r>
              <a:rPr lang="en-US" dirty="0" smtClean="0"/>
              <a:t>Public view</a:t>
            </a:r>
          </a:p>
          <a:p>
            <a:r>
              <a:rPr lang="en-US" dirty="0" smtClean="0"/>
              <a:t>Private(logged-in) view</a:t>
            </a:r>
            <a:endParaRPr lang="en-US" dirty="0"/>
          </a:p>
        </p:txBody>
      </p:sp>
    </p:spTree>
    <p:extLst>
      <p:ext uri="{BB962C8B-B14F-4D97-AF65-F5344CB8AC3E}">
        <p14:creationId xmlns:p14="http://schemas.microsoft.com/office/powerpoint/2010/main" val="934119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View</a:t>
            </a:r>
            <a:endParaRPr lang="en-US" dirty="0"/>
          </a:p>
        </p:txBody>
      </p:sp>
      <p:sp>
        <p:nvSpPr>
          <p:cNvPr id="3" name="Content Placeholder 2"/>
          <p:cNvSpPr>
            <a:spLocks noGrp="1"/>
          </p:cNvSpPr>
          <p:nvPr>
            <p:ph idx="1"/>
          </p:nvPr>
        </p:nvSpPr>
        <p:spPr/>
        <p:txBody>
          <a:bodyPr/>
          <a:lstStyle/>
          <a:p>
            <a:r>
              <a:rPr lang="en-US" dirty="0" smtClean="0"/>
              <a:t>Main page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319" y="2557769"/>
            <a:ext cx="5524084" cy="4143063"/>
          </a:xfrm>
          <a:prstGeom prst="rect">
            <a:avLst/>
          </a:prstGeom>
        </p:spPr>
      </p:pic>
      <p:sp>
        <p:nvSpPr>
          <p:cNvPr id="5" name="Rectangle 4"/>
          <p:cNvSpPr/>
          <p:nvPr/>
        </p:nvSpPr>
        <p:spPr>
          <a:xfrm>
            <a:off x="5605985" y="4629301"/>
            <a:ext cx="1069599" cy="193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75584" y="4629301"/>
            <a:ext cx="1069599" cy="193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2917" y="593915"/>
            <a:ext cx="2754533" cy="2807229"/>
          </a:xfrm>
          <a:prstGeom prst="rect">
            <a:avLst/>
          </a:prstGeom>
        </p:spPr>
      </p:pic>
      <p:sp>
        <p:nvSpPr>
          <p:cNvPr id="9" name="Rectangle 8"/>
          <p:cNvSpPr/>
          <p:nvPr/>
        </p:nvSpPr>
        <p:spPr>
          <a:xfrm>
            <a:off x="6944903" y="2936572"/>
            <a:ext cx="1069599" cy="193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3"/>
          </p:cNvCxnSpPr>
          <p:nvPr/>
        </p:nvCxnSpPr>
        <p:spPr>
          <a:xfrm flipV="1">
            <a:off x="8014502" y="2133600"/>
            <a:ext cx="1018415" cy="899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7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View</a:t>
            </a:r>
            <a:endParaRPr lang="en-US" dirty="0"/>
          </a:p>
        </p:txBody>
      </p:sp>
      <p:sp>
        <p:nvSpPr>
          <p:cNvPr id="3" name="Content Placeholder 2"/>
          <p:cNvSpPr>
            <a:spLocks noGrp="1"/>
          </p:cNvSpPr>
          <p:nvPr>
            <p:ph idx="1"/>
          </p:nvPr>
        </p:nvSpPr>
        <p:spPr/>
        <p:txBody>
          <a:bodyPr/>
          <a:lstStyle/>
          <a:p>
            <a:r>
              <a:rPr lang="en-US" altLang="zh-CN" dirty="0" smtClean="0"/>
              <a:t>Filter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477" y="2133600"/>
            <a:ext cx="5522859" cy="4142144"/>
          </a:xfrm>
          <a:prstGeom prst="rect">
            <a:avLst/>
          </a:prstGeom>
        </p:spPr>
      </p:pic>
      <p:sp>
        <p:nvSpPr>
          <p:cNvPr id="6" name="Rectangle 5"/>
          <p:cNvSpPr/>
          <p:nvPr/>
        </p:nvSpPr>
        <p:spPr>
          <a:xfrm>
            <a:off x="8923487" y="3414951"/>
            <a:ext cx="1475876" cy="320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2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View</a:t>
            </a:r>
            <a:endParaRPr lang="en-US" dirty="0"/>
          </a:p>
        </p:txBody>
      </p:sp>
      <p:sp>
        <p:nvSpPr>
          <p:cNvPr id="3" name="Content Placeholder 2"/>
          <p:cNvSpPr>
            <a:spLocks noGrp="1"/>
          </p:cNvSpPr>
          <p:nvPr>
            <p:ph idx="1"/>
          </p:nvPr>
        </p:nvSpPr>
        <p:spPr/>
        <p:txBody>
          <a:bodyPr/>
          <a:lstStyle/>
          <a:p>
            <a:r>
              <a:rPr lang="en-US" altLang="zh-CN" dirty="0" smtClean="0"/>
              <a:t>Published Version of </a:t>
            </a:r>
            <a:r>
              <a:rPr lang="en-US" dirty="0" smtClean="0"/>
              <a:t>One Pager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343" y="2475208"/>
            <a:ext cx="5675312" cy="4256484"/>
          </a:xfrm>
          <a:prstGeom prst="rect">
            <a:avLst/>
          </a:prstGeom>
        </p:spPr>
      </p:pic>
      <p:sp>
        <p:nvSpPr>
          <p:cNvPr id="6" name="Rectangle 5"/>
          <p:cNvSpPr/>
          <p:nvPr/>
        </p:nvSpPr>
        <p:spPr>
          <a:xfrm>
            <a:off x="5535386" y="3636957"/>
            <a:ext cx="1273628" cy="2982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51272" y="3636957"/>
            <a:ext cx="1273628" cy="2982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331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View</a:t>
            </a:r>
            <a:endParaRPr lang="en-US" dirty="0"/>
          </a:p>
        </p:txBody>
      </p:sp>
      <p:sp>
        <p:nvSpPr>
          <p:cNvPr id="3" name="Content Placeholder 2"/>
          <p:cNvSpPr>
            <a:spLocks noGrp="1"/>
          </p:cNvSpPr>
          <p:nvPr>
            <p:ph idx="1"/>
          </p:nvPr>
        </p:nvSpPr>
        <p:spPr/>
        <p:txBody>
          <a:bodyPr/>
          <a:lstStyle/>
          <a:p>
            <a:r>
              <a:rPr lang="en-US" altLang="zh-CN" dirty="0" smtClean="0"/>
              <a:t>Published Version of </a:t>
            </a:r>
            <a:r>
              <a:rPr lang="en-US" dirty="0" smtClean="0"/>
              <a:t>Spec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43" y="2541761"/>
            <a:ext cx="5595256" cy="4196442"/>
          </a:xfrm>
          <a:prstGeom prst="rect">
            <a:avLst/>
          </a:prstGeom>
        </p:spPr>
      </p:pic>
      <p:sp>
        <p:nvSpPr>
          <p:cNvPr id="7" name="Rectangle 6"/>
          <p:cNvSpPr/>
          <p:nvPr/>
        </p:nvSpPr>
        <p:spPr>
          <a:xfrm>
            <a:off x="9480505" y="3192869"/>
            <a:ext cx="1475876" cy="320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567681" y="5660022"/>
            <a:ext cx="418617" cy="32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294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Private View</a:t>
            </a:r>
            <a:endParaRPr lang="en-US" dirty="0"/>
          </a:p>
        </p:txBody>
      </p:sp>
      <p:sp>
        <p:nvSpPr>
          <p:cNvPr id="3" name="Content Placeholder 2"/>
          <p:cNvSpPr>
            <a:spLocks noGrp="1"/>
          </p:cNvSpPr>
          <p:nvPr>
            <p:ph idx="1"/>
          </p:nvPr>
        </p:nvSpPr>
        <p:spPr/>
        <p:txBody>
          <a:bodyPr/>
          <a:lstStyle/>
          <a:p>
            <a:r>
              <a:rPr lang="en-US" dirty="0" smtClean="0"/>
              <a:t>QI coordinator</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1" y="2233211"/>
            <a:ext cx="5208814" cy="3906611"/>
          </a:xfrm>
          <a:prstGeom prst="rect">
            <a:avLst/>
          </a:prstGeom>
        </p:spPr>
      </p:pic>
      <p:sp>
        <p:nvSpPr>
          <p:cNvPr id="6" name="Rectangle 5"/>
          <p:cNvSpPr/>
          <p:nvPr/>
        </p:nvSpPr>
        <p:spPr>
          <a:xfrm>
            <a:off x="8520952" y="2530928"/>
            <a:ext cx="1423148" cy="293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4123" y="3154274"/>
            <a:ext cx="1423148" cy="293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06892" y="3547800"/>
            <a:ext cx="4466345" cy="37874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6381750" y="1687095"/>
            <a:ext cx="2850776" cy="369332"/>
          </a:xfrm>
          <a:prstGeom prst="rect">
            <a:avLst/>
          </a:prstGeom>
          <a:noFill/>
        </p:spPr>
        <p:txBody>
          <a:bodyPr wrap="square" rtlCol="0">
            <a:spAutoFit/>
          </a:bodyPr>
          <a:lstStyle/>
          <a:p>
            <a:r>
              <a:rPr lang="en-US" smtClean="0"/>
              <a:t>Fixed header</a:t>
            </a:r>
            <a:endParaRPr lang="en-US"/>
          </a:p>
        </p:txBody>
      </p:sp>
      <p:cxnSp>
        <p:nvCxnSpPr>
          <p:cNvPr id="11" name="Straight Arrow Connector 10"/>
          <p:cNvCxnSpPr/>
          <p:nvPr/>
        </p:nvCxnSpPr>
        <p:spPr>
          <a:xfrm>
            <a:off x="7396201" y="2210151"/>
            <a:ext cx="0" cy="1172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20" y="3086098"/>
            <a:ext cx="2273300" cy="1828800"/>
          </a:xfrm>
          <a:prstGeom prst="rect">
            <a:avLst/>
          </a:prstGeom>
        </p:spPr>
      </p:pic>
      <p:cxnSp>
        <p:nvCxnSpPr>
          <p:cNvPr id="14" name="Straight Arrow Connector 13"/>
          <p:cNvCxnSpPr/>
          <p:nvPr/>
        </p:nvCxnSpPr>
        <p:spPr>
          <a:xfrm flipH="1" flipV="1">
            <a:off x="3984490" y="3854693"/>
            <a:ext cx="1901371" cy="329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4233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539</TotalTime>
  <Words>1246</Words>
  <Application>Microsoft Macintosh PowerPoint</Application>
  <PresentationFormat>Widescreen</PresentationFormat>
  <Paragraphs>176</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Century Gothic</vt:lpstr>
      <vt:lpstr>DengXian</vt:lpstr>
      <vt:lpstr>Wingdings 3</vt:lpstr>
      <vt:lpstr>幼圆</vt:lpstr>
      <vt:lpstr>Arial</vt:lpstr>
      <vt:lpstr>Wisp</vt:lpstr>
      <vt:lpstr>Dynamic Spec Web App</vt:lpstr>
      <vt:lpstr>Outline</vt:lpstr>
      <vt:lpstr>Intuition-problem with existing app</vt:lpstr>
      <vt:lpstr>Introduction to new web app</vt:lpstr>
      <vt:lpstr>Public View</vt:lpstr>
      <vt:lpstr>Public View</vt:lpstr>
      <vt:lpstr>Public View</vt:lpstr>
      <vt:lpstr>Public View</vt:lpstr>
      <vt:lpstr>Private View</vt:lpstr>
      <vt:lpstr>Private View</vt:lpstr>
      <vt:lpstr>Private View</vt:lpstr>
      <vt:lpstr>Private View</vt:lpstr>
      <vt:lpstr>Private View-One Pager and Spec</vt:lpstr>
      <vt:lpstr>Private View-One Pager and Spec</vt:lpstr>
      <vt:lpstr>Private View-One Pager and Spec</vt:lpstr>
      <vt:lpstr>Private View-One Pager and Spec</vt:lpstr>
      <vt:lpstr>Private View-One Pager and Spec</vt:lpstr>
      <vt:lpstr>Sections with drop down list</vt:lpstr>
      <vt:lpstr>Sections with drop down list</vt:lpstr>
      <vt:lpstr>Modify Sections with drop down list</vt:lpstr>
      <vt:lpstr>Permission</vt:lpstr>
      <vt:lpstr>Next Steps</vt:lpstr>
      <vt:lpstr>What I learned</vt:lpstr>
      <vt:lpstr>Questions?</vt:lpstr>
      <vt:lpstr>Thank you!</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Spec Web App</dc:title>
  <dc:creator>Microsoft Office User</dc:creator>
  <cp:lastModifiedBy>Microsoft Office User</cp:lastModifiedBy>
  <cp:revision>44</cp:revision>
  <dcterms:created xsi:type="dcterms:W3CDTF">2018-08-10T13:29:15Z</dcterms:created>
  <dcterms:modified xsi:type="dcterms:W3CDTF">2018-08-13T20:41:48Z</dcterms:modified>
</cp:coreProperties>
</file>