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68" r:id="rId4"/>
    <p:sldId id="269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27" autoAdjust="0"/>
    <p:restoredTop sz="99760" autoAdjust="0"/>
  </p:normalViewPr>
  <p:slideViewPr>
    <p:cSldViewPr snapToGrid="0" snapToObjects="1">
      <p:cViewPr varScale="1">
        <p:scale>
          <a:sx n="104" d="100"/>
          <a:sy n="104" d="100"/>
        </p:scale>
        <p:origin x="-104" y="-2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handoutMaster" Target="handoutMasters/handout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AE547-CF73-B340-B583-D00F8CB693CA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F0391-7397-E647-9EF8-2AAAD15ED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74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60206-A746-AF4C-8B5C-2726AD4E1AB7}" type="datetimeFigureOut">
              <a:rPr lang="en-US" smtClean="0"/>
              <a:t>2/18/15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097CF-282C-334A-BC20-477956D632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34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BB23-B128-F24D-BEC5-C88FA306CBD5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58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420BB-115E-C744-AABF-8DDA89F40377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02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30307-1F6A-AF45-A7E0-797FAB12CB00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8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65A0B-9DFA-B84A-A600-980DD03AD74C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9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3FC72-75E8-B848-A368-58461378DEF2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66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8AFC-E61A-1248-96B8-BD02EE80FD6E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DA26-AEB5-6148-899B-5D0DD9C49F77}" type="datetime1">
              <a:rPr lang="en-US" smtClean="0"/>
              <a:t>2/18/15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EB0A2-A17F-4A47-8FC7-C80F3AA37F07}" type="datetime1">
              <a:rPr lang="en-US" smtClean="0"/>
              <a:t>2/18/15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9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56E21-BFD7-B646-BDAB-1AD94CA67842}" type="datetime1">
              <a:rPr lang="en-US" smtClean="0"/>
              <a:t>2/18/15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54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419C7-1249-2F4D-B2E5-CF421399010C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225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33F9B-91D0-5D40-9494-B2DA5E2FC1A4}" type="datetime1">
              <a:rPr lang="en-US" smtClean="0"/>
              <a:t>2/18/15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09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730CE-BD72-7846-B662-B78BC7C38206}" type="datetime1">
              <a:rPr lang="en-US" smtClean="0"/>
              <a:t>2/18/15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5CEEC-0314-A249-AF28-B42335404E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6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4880" y="1300727"/>
            <a:ext cx="7772400" cy="1470025"/>
          </a:xfrm>
        </p:spPr>
        <p:txBody>
          <a:bodyPr/>
          <a:lstStyle/>
          <a:p>
            <a:r>
              <a:rPr lang="en-US" dirty="0" smtClean="0"/>
              <a:t>Programming Languages Constructs </a:t>
            </a:r>
            <a:r>
              <a:rPr lang="en-US" dirty="0"/>
              <a:t>in Assembly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62904" y="6253238"/>
            <a:ext cx="266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Slides: Thanks to S. Bowne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0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pic>
        <p:nvPicPr>
          <p:cNvPr id="6" name="Picture 5" descr="Screen Shot 2013-09-23 at 2.44.2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089150"/>
            <a:ext cx="7353300" cy="326390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2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Operations</a:t>
            </a:r>
          </a:p>
        </p:txBody>
      </p:sp>
      <p:pic>
        <p:nvPicPr>
          <p:cNvPr id="5" name="Picture 4" descr="Screen Shot 2013-09-23 at 2.4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00200"/>
            <a:ext cx="8318500" cy="42381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6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(if)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23 at 2.47.56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600200"/>
            <a:ext cx="5943600" cy="24384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Screen Shot 2013-09-23 at 2.48.22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4267200"/>
            <a:ext cx="4521200" cy="13970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5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(if)</a:t>
            </a:r>
          </a:p>
        </p:txBody>
      </p:sp>
      <p:pic>
        <p:nvPicPr>
          <p:cNvPr id="5" name="Picture 4" descr="p6x-4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1"/>
          <a:stretch/>
        </p:blipFill>
        <p:spPr>
          <a:xfrm>
            <a:off x="457200" y="1851160"/>
            <a:ext cx="8242300" cy="4247880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78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Finding the Code</a:t>
            </a:r>
          </a:p>
          <a:p>
            <a:pPr lvl="1"/>
            <a:r>
              <a:rPr lang="en-US" dirty="0" smtClean="0"/>
              <a:t>Strings, then XREF</a:t>
            </a:r>
          </a:p>
          <a:p>
            <a:r>
              <a:rPr lang="en-US" dirty="0" smtClean="0"/>
              <a:t>Function Call</a:t>
            </a:r>
          </a:p>
          <a:p>
            <a:pPr lvl="1"/>
            <a:r>
              <a:rPr lang="en-US" dirty="0" smtClean="0"/>
              <a:t>Arguments pushed onto stack</a:t>
            </a:r>
          </a:p>
          <a:p>
            <a:pPr lvl="1"/>
            <a:r>
              <a:rPr lang="en-US" dirty="0" smtClean="0"/>
              <a:t>Reverse order</a:t>
            </a:r>
          </a:p>
          <a:p>
            <a:pPr lvl="1"/>
            <a:r>
              <a:rPr lang="en-US" dirty="0" smtClean="0"/>
              <a:t>call</a:t>
            </a:r>
          </a:p>
          <a:p>
            <a:r>
              <a:rPr lang="en-US" dirty="0" smtClean="0"/>
              <a:t>Variables</a:t>
            </a:r>
          </a:p>
          <a:p>
            <a:pPr lvl="1"/>
            <a:r>
              <a:rPr lang="en-US" dirty="0" smtClean="0"/>
              <a:t>Global: in memory, available to all functions</a:t>
            </a:r>
          </a:p>
          <a:p>
            <a:pPr lvl="1"/>
            <a:r>
              <a:rPr lang="en-US" dirty="0" smtClean="0"/>
              <a:t>Local: on stack, only available to one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62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Arithmetic</a:t>
            </a:r>
          </a:p>
          <a:p>
            <a:pPr lvl="1"/>
            <a:r>
              <a:rPr lang="en-US" dirty="0" smtClean="0"/>
              <a:t>Move variables into registers</a:t>
            </a:r>
          </a:p>
          <a:p>
            <a:pPr lvl="1"/>
            <a:r>
              <a:rPr lang="en-US" dirty="0" smtClean="0"/>
              <a:t>Perform arithmetic (</a:t>
            </a:r>
            <a:r>
              <a:rPr lang="en-US" b="1" dirty="0" smtClean="0"/>
              <a:t>add</a:t>
            </a:r>
            <a:r>
              <a:rPr lang="en-US" dirty="0" smtClean="0"/>
              <a:t>, </a:t>
            </a:r>
            <a:r>
              <a:rPr lang="en-US" b="1" dirty="0" smtClean="0"/>
              <a:t>sub</a:t>
            </a:r>
            <a:r>
              <a:rPr lang="en-US" dirty="0" smtClean="0"/>
              <a:t>, </a:t>
            </a:r>
            <a:r>
              <a:rPr lang="en-US" b="1" dirty="0" smtClean="0"/>
              <a:t>idiv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Move results back into variables</a:t>
            </a:r>
          </a:p>
          <a:p>
            <a:r>
              <a:rPr lang="en-US" dirty="0" smtClean="0"/>
              <a:t>Branching</a:t>
            </a:r>
          </a:p>
          <a:p>
            <a:pPr lvl="1"/>
            <a:r>
              <a:rPr lang="en-US" dirty="0" smtClean="0"/>
              <a:t>Compare (</a:t>
            </a:r>
            <a:r>
              <a:rPr lang="en-US" b="1" dirty="0" smtClean="0"/>
              <a:t>cmp</a:t>
            </a:r>
            <a:r>
              <a:rPr lang="en-US" dirty="0" smtClean="0"/>
              <a:t>, </a:t>
            </a:r>
            <a:r>
              <a:rPr lang="en-US" b="1" dirty="0" smtClean="0"/>
              <a:t>test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Conditional jump (</a:t>
            </a:r>
            <a:r>
              <a:rPr lang="en-US" b="1" dirty="0" smtClean="0"/>
              <a:t>jz</a:t>
            </a:r>
            <a:r>
              <a:rPr lang="en-US" dirty="0" smtClean="0"/>
              <a:t>, </a:t>
            </a:r>
            <a:r>
              <a:rPr lang="en-US" b="1" dirty="0" smtClean="0"/>
              <a:t>jnz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Red arrow if false, green arrow if 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4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casm-demo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3199" y="1600200"/>
            <a:ext cx="5747197" cy="24003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casm-dem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4799203"/>
            <a:ext cx="4699000" cy="132696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53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343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Finding the Code in IDA 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9600"/>
            <a:ext cx="1987550" cy="4246563"/>
          </a:xfrm>
        </p:spPr>
        <p:txBody>
          <a:bodyPr/>
          <a:lstStyle/>
          <a:p>
            <a:r>
              <a:rPr lang="en-US" dirty="0" smtClean="0"/>
              <a:t>IDA shows only the entry point</a:t>
            </a:r>
          </a:p>
          <a:p>
            <a:r>
              <a:rPr lang="en-US" dirty="0" smtClean="0"/>
              <a:t>Link Ch 6a</a:t>
            </a:r>
            <a:endParaRPr lang="en-US" dirty="0"/>
          </a:p>
        </p:txBody>
      </p:sp>
      <p:pic>
        <p:nvPicPr>
          <p:cNvPr id="4" name="Picture 3" descr="Screen Shot 2013-09-23 at 2.54.3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200" y="88900"/>
            <a:ext cx="3054350" cy="2351273"/>
          </a:xfrm>
          <a:prstGeom prst="rect">
            <a:avLst/>
          </a:prstGeom>
        </p:spPr>
      </p:pic>
      <p:pic>
        <p:nvPicPr>
          <p:cNvPr id="5" name="Picture 4" descr="Screen Shot 2013-09-23 at 2.56.4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750" y="2440173"/>
            <a:ext cx="6527800" cy="443109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074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Trick: Use Strings, then XREF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23 at 3.00.0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900" y="1701800"/>
            <a:ext cx="5867400" cy="18669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Screen Shot 2013-09-23 at 3.00.16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3901924"/>
            <a:ext cx="8483600" cy="1997461"/>
          </a:xfrm>
          <a:prstGeom prst="rect">
            <a:avLst/>
          </a:prstGeom>
          <a:ln>
            <a:solidFill>
              <a:srgbClr val="4F81BD"/>
            </a:solidFill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39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Disassembly</a:t>
            </a:r>
            <a:br>
              <a:rPr lang="en-US" dirty="0" smtClean="0"/>
            </a:br>
            <a:r>
              <a:rPr lang="en-US" dirty="0" smtClean="0"/>
              <a:t>in IDA Pro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857500" cy="4525963"/>
          </a:xfrm>
        </p:spPr>
        <p:txBody>
          <a:bodyPr/>
          <a:lstStyle/>
          <a:p>
            <a:r>
              <a:rPr lang="en-US" dirty="0" smtClean="0"/>
              <a:t>4 arguments for printf() function</a:t>
            </a:r>
          </a:p>
          <a:p>
            <a:r>
              <a:rPr lang="en-US" dirty="0" smtClean="0"/>
              <a:t>Pushed onto stack</a:t>
            </a:r>
          </a:p>
          <a:p>
            <a:r>
              <a:rPr lang="en-US" dirty="0" smtClean="0"/>
              <a:t>Reverse order</a:t>
            </a:r>
          </a:p>
          <a:p>
            <a:r>
              <a:rPr lang="en-US" b="1" dirty="0" smtClean="0"/>
              <a:t>call</a:t>
            </a:r>
            <a:r>
              <a:rPr lang="en-US" dirty="0" smtClean="0"/>
              <a:t> launches function</a:t>
            </a:r>
            <a:endParaRPr lang="en-US" b="1" dirty="0"/>
          </a:p>
        </p:txBody>
      </p:sp>
      <p:pic>
        <p:nvPicPr>
          <p:cNvPr id="4" name="Picture 3" descr="casm-demo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633" y="0"/>
            <a:ext cx="5645367" cy="68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59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vs. Local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</a:p>
          <a:p>
            <a:pPr lvl="1"/>
            <a:r>
              <a:rPr lang="en-US" dirty="0" smtClean="0"/>
              <a:t>Available to any function in the program</a:t>
            </a:r>
          </a:p>
          <a:p>
            <a:r>
              <a:rPr lang="en-US" dirty="0" smtClean="0"/>
              <a:t>Local variables</a:t>
            </a:r>
          </a:p>
          <a:p>
            <a:pPr lvl="1"/>
            <a:r>
              <a:rPr lang="en-US" dirty="0" smtClean="0"/>
              <a:t>Defined in a function and only available to that 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50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23 at 2.34.08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00" y="1600200"/>
            <a:ext cx="5308600" cy="28829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Screen Shot 2013-09-23 at 2.34.44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0100" y="4705350"/>
            <a:ext cx="4368800" cy="13081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86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vs. Local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23 at 2.35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93900"/>
            <a:ext cx="8356600" cy="236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61000" y="1993900"/>
            <a:ext cx="276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Local – on stack</a:t>
            </a:r>
          </a:p>
          <a:p>
            <a:endParaRPr lang="en-US" dirty="0"/>
          </a:p>
          <a:p>
            <a:r>
              <a:rPr lang="en-US" dirty="0" smtClean="0"/>
              <a:t>Local – on stack</a:t>
            </a:r>
          </a:p>
          <a:p>
            <a:endParaRPr lang="en-US" dirty="0"/>
          </a:p>
          <a:p>
            <a:r>
              <a:rPr lang="en-US" dirty="0" smtClean="0"/>
              <a:t>Global – in memory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1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Arithmetic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creen Shot 2013-09-23 at 2.39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600200"/>
            <a:ext cx="5562600" cy="3263900"/>
          </a:xfrm>
          <a:prstGeom prst="rect">
            <a:avLst/>
          </a:prstGeom>
          <a:ln>
            <a:solidFill>
              <a:srgbClr val="4F81BD"/>
            </a:solidFill>
          </a:ln>
        </p:spPr>
      </p:pic>
      <p:pic>
        <p:nvPicPr>
          <p:cNvPr id="5" name="Picture 4" descr="Screen Shot 2013-09-23 at 2.39.4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100" y="5092700"/>
            <a:ext cx="4648200" cy="14224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5CEEC-0314-A249-AF28-B42335404EE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3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1489</TotalTime>
  <Words>218</Words>
  <Application>Microsoft Macintosh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Programming Languages Constructs in Assembly</vt:lpstr>
      <vt:lpstr>Function Call</vt:lpstr>
      <vt:lpstr>Finding the Code in IDA Pro</vt:lpstr>
      <vt:lpstr>Trick: Use Strings, then XREF</vt:lpstr>
      <vt:lpstr>Disassembly in IDA Pro</vt:lpstr>
      <vt:lpstr>Global vs. Local Variables</vt:lpstr>
      <vt:lpstr>Global vs. Local Variables</vt:lpstr>
      <vt:lpstr>Global vs. Local Variables</vt:lpstr>
      <vt:lpstr>Arithmetic Operations</vt:lpstr>
      <vt:lpstr>Arithmetic Operations</vt:lpstr>
      <vt:lpstr>Arithmetic Operations</vt:lpstr>
      <vt:lpstr>Branching (if)</vt:lpstr>
      <vt:lpstr>Branching (if)</vt:lpstr>
      <vt:lpstr>Summary</vt:lpstr>
      <vt:lpstr>Summary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Malware Analysis</dc:title>
  <dc:creator>Sam Bowne</dc:creator>
  <cp:lastModifiedBy>Saman Zonouz</cp:lastModifiedBy>
  <cp:revision>159</cp:revision>
  <dcterms:created xsi:type="dcterms:W3CDTF">2013-08-16T17:07:40Z</dcterms:created>
  <dcterms:modified xsi:type="dcterms:W3CDTF">2015-02-18T17:58:46Z</dcterms:modified>
</cp:coreProperties>
</file>