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idOverlay.png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8" name="Rectangle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B0C3C9">
                <a:alpha val="1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9" name="GridOverlay.png" descr="GridOverlay.png"/>
            <p:cNvPicPr>
              <a:picLocks noChangeAspect="1"/>
            </p:cNvPicPr>
            <p:nvPr/>
          </p:nvPicPr>
          <p:blipFill>
            <a:blip r:embed="rId3">
              <a:alphaModFix amt="10195"/>
              <a:extLst/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191000" y="6416992"/>
            <a:ext cx="762000" cy="243841"/>
          </a:xfrm>
          <a:prstGeom prst="rect">
            <a:avLst/>
          </a:prstGeom>
        </p:spPr>
        <p:txBody>
          <a:bodyPr/>
          <a:lstStyle>
            <a:lvl1pPr algn="ctr" defTabSz="914400">
              <a:defRPr sz="1100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idOverlay.png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8" name="Rectangle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B0C3C9">
                <a:alpha val="1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9" name="GridOverlay.png" descr="GridOverlay.png"/>
            <p:cNvPicPr>
              <a:picLocks noChangeAspect="1"/>
            </p:cNvPicPr>
            <p:nvPr/>
          </p:nvPicPr>
          <p:blipFill>
            <a:blip r:embed="rId3">
              <a:alphaModFix amt="10195"/>
              <a:extLst/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" name="MoleculeTracer.png" descr="MoleculeTrac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4812" y="225425"/>
            <a:ext cx="5795963" cy="39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191000" y="6416992"/>
            <a:ext cx="762000" cy="243841"/>
          </a:xfrm>
          <a:prstGeom prst="rect">
            <a:avLst/>
          </a:prstGeom>
        </p:spPr>
        <p:txBody>
          <a:bodyPr/>
          <a:lstStyle>
            <a:lvl1pPr algn="ctr" defTabSz="914400">
              <a:defRPr sz="1100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h 11: Malware Behavior"/>
          <p:cNvSpPr txBox="1">
            <a:spLocks noGrp="1"/>
          </p:cNvSpPr>
          <p:nvPr>
            <p:ph type="body" sz="quarter" idx="4294967295"/>
          </p:nvPr>
        </p:nvSpPr>
        <p:spPr>
          <a:xfrm>
            <a:off x="1371600" y="1643062"/>
            <a:ext cx="6400800" cy="17526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</a:lstStyle>
          <a:p>
            <a:r>
              <a:rPr sz="4800" dirty="0"/>
              <a:t>Malware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7C0BF-2B7C-6E47-8D67-05B0FAFEFC93}"/>
              </a:ext>
            </a:extLst>
          </p:cNvPr>
          <p:cNvSpPr txBox="1"/>
          <p:nvPr/>
        </p:nvSpPr>
        <p:spPr>
          <a:xfrm>
            <a:off x="4933507" y="6166885"/>
            <a:ext cx="3804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Slides: Thanks to S. Bowne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0556C-D6BE-5B41-A54D-1324D1F543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ATs  (Remote Administration Tools)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70331">
              <a:defRPr sz="3564"/>
            </a:pPr>
            <a:r>
              <a:t>RATs </a:t>
            </a:r>
            <a:br/>
            <a:r>
              <a:t>(Remote Administration Tools)</a:t>
            </a:r>
          </a:p>
        </p:txBody>
      </p:sp>
      <p:sp>
        <p:nvSpPr>
          <p:cNvPr id="70" name="Ex: Poison Ivy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5826125"/>
            <a:ext cx="8229600" cy="600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har char="•"/>
            </a:lvl1pPr>
          </a:lstStyle>
          <a:p>
            <a:r>
              <a:t>Ex: Poison Ivy</a:t>
            </a:r>
          </a:p>
        </p:txBody>
      </p:sp>
      <p:pic>
        <p:nvPicPr>
          <p:cNvPr id="71" name="Screen Shot 2013-10-24 at 8.04.18 AM.png" descr="Screen Shot 2013-10-24 at 8.04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825" y="1949450"/>
            <a:ext cx="6248400" cy="3390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4F4E1-B603-9A4C-BDC2-45305A6B1D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tnet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Botnets</a:t>
            </a:r>
          </a:p>
        </p:txBody>
      </p:sp>
      <p:sp>
        <p:nvSpPr>
          <p:cNvPr id="74" name="A collection of compromised host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A collection of compromised hosts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Called </a:t>
            </a:r>
            <a:r>
              <a:rPr i="1"/>
              <a:t>bots </a:t>
            </a:r>
            <a:r>
              <a:t>or </a:t>
            </a:r>
            <a:r>
              <a:rPr i="1"/>
              <a:t>zombies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A8574-E1FD-844F-9AA7-6210A5C9AA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tnets v. RAT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Botnets v. RATs</a:t>
            </a:r>
          </a:p>
        </p:txBody>
      </p:sp>
      <p:sp>
        <p:nvSpPr>
          <p:cNvPr id="77" name="Botnet contain many hosts; RATs control fewer host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Botnet contain many hosts; RATs control fewer hosts</a:t>
            </a:r>
          </a:p>
          <a:p>
            <a:pPr>
              <a:buChar char="•"/>
            </a:pPr>
            <a:r>
              <a:t>All bots are controlled at once; RATs control victims one by one</a:t>
            </a:r>
          </a:p>
          <a:p>
            <a:pPr>
              <a:buChar char="•"/>
            </a:pPr>
            <a:r>
              <a:t>RATs are for targeted attacks; botnets are used in mass attacks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A458C-90B5-FA4A-8179-5CA57AB889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redential Stealers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Credential Stealers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DB168-5571-4442-BC85-EC72683E3D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redential Stealer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Credential Stealers</a:t>
            </a:r>
          </a:p>
        </p:txBody>
      </p:sp>
      <p:sp>
        <p:nvSpPr>
          <p:cNvPr id="82" name="Three type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5762" indent="-385762">
              <a:spcBef>
                <a:spcPts val="800"/>
              </a:spcBef>
              <a:buChar char="•"/>
            </a:pPr>
            <a:r>
              <a:rPr sz="3600"/>
              <a:t>Three types</a:t>
            </a:r>
          </a:p>
          <a:p>
            <a:pPr lvl="1">
              <a:defRPr sz="2800"/>
            </a:pPr>
            <a:r>
              <a:rPr sz="3200"/>
              <a:t>Wait for user to log in and steal credentials</a:t>
            </a:r>
          </a:p>
          <a:p>
            <a:pPr lvl="1">
              <a:defRPr sz="2800"/>
            </a:pPr>
            <a:r>
              <a:rPr sz="3200"/>
              <a:t>Dump stored data, such as password hashes</a:t>
            </a:r>
          </a:p>
          <a:p>
            <a:pPr lvl="1">
              <a:defRPr sz="2800"/>
            </a:pPr>
            <a:r>
              <a:rPr sz="3200"/>
              <a:t>Log keystrokes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F502F-AEA2-B640-8490-806CE153D5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INA Interception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GINA Interception</a:t>
            </a:r>
          </a:p>
        </p:txBody>
      </p:sp>
      <p:sp>
        <p:nvSpPr>
          <p:cNvPr id="85" name="Windows XP's Graphical Identification and Authentication (GINA)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Windows XP's Graphical Identification and Authentication (GINA)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Intended to allow third parties to customize logon process for RFID or smart cards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Intercepted by malware to steal credentials</a:t>
            </a:r>
          </a:p>
          <a:p>
            <a:pPr>
              <a:buChar char="•"/>
            </a:pPr>
            <a:r>
              <a:t>GINA is implemented in </a:t>
            </a:r>
            <a:r>
              <a:rPr b="1"/>
              <a:t>msgina.dll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Loaded by WinLogon executable during logon</a:t>
            </a:r>
          </a:p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WinLogon also loads third-party customizations in DLLs loaded between WinLogon and GINA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6846D-7F61-FE45-A895-FF01656299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INA Registry Key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GINA Registry Key</a:t>
            </a:r>
          </a:p>
        </p:txBody>
      </p:sp>
      <p:sp>
        <p:nvSpPr>
          <p:cNvPr id="88" name="HKLM\SOFTWARE\Microsoft\Windows NT\CurrentVersion\Winlogon\GinaDLL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HKLM\SOFTWARE\Microsoft\Windows NT\CurrentVersion\Winlogon\GinaDLL</a:t>
            </a:r>
          </a:p>
          <a:p>
            <a:pPr>
              <a:buChar char="•"/>
            </a:pPr>
            <a:r>
              <a:t>Contains third-party DLLs to be loaded by WinLogon</a:t>
            </a:r>
          </a:p>
        </p:txBody>
      </p:sp>
      <p:pic>
        <p:nvPicPr>
          <p:cNvPr id="89" name="Screen Shot 2013-10-24 at 8.13.04 AM.png" descr="Screen Shot 2013-10-24 at 8.13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50" y="3990975"/>
            <a:ext cx="7721600" cy="1714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E1BBC-D65B-7542-8D6F-3BE6133AA4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ITM Attack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MITM Attack</a:t>
            </a:r>
          </a:p>
        </p:txBody>
      </p:sp>
      <p:sp>
        <p:nvSpPr>
          <p:cNvPr id="92" name="Malicious DLL must export all functions the real msgina.dll does, to act as a MITM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Malicious DLL must export all functions the real </a:t>
            </a:r>
            <a:r>
              <a:rPr i="1"/>
              <a:t>msgina.dll</a:t>
            </a:r>
            <a:r>
              <a:t> does, to act as a MITM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More than 15 functions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Most start with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Wlx</a:t>
            </a:r>
          </a:p>
          <a:p>
            <a:pPr lvl="1">
              <a:defRPr sz="2800"/>
            </a:pPr>
            <a:r>
              <a:rPr sz="3200"/>
              <a:t>Good indicator</a:t>
            </a:r>
          </a:p>
          <a:p>
            <a:pPr lvl="1">
              <a:defRPr sz="2800"/>
            </a:pPr>
            <a:r>
              <a:rPr sz="3200"/>
              <a:t>Malware DLL exporting a lot of </a:t>
            </a:r>
            <a:r>
              <a:rPr sz="3200" b="1">
                <a:latin typeface="Courier"/>
                <a:ea typeface="Courier"/>
                <a:cs typeface="Courier"/>
                <a:sym typeface="Courier"/>
              </a:rPr>
              <a:t>Wlx </a:t>
            </a:r>
            <a:r>
              <a:rPr sz="3200"/>
              <a:t>functions is probably a GINA interceptor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2F119-28B3-504C-90E7-DB477A2E54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WlxLoggedOutSAS"/>
          <p:cNvSpPr txBox="1">
            <a:spLocks noGrp="1"/>
          </p:cNvSpPr>
          <p:nvPr>
            <p:ph type="title" idx="4294967295"/>
          </p:nvPr>
        </p:nvSpPr>
        <p:spPr>
          <a:xfrm>
            <a:off x="457200" y="60325"/>
            <a:ext cx="8229600" cy="815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WlxLoggedOutSAS</a:t>
            </a:r>
          </a:p>
        </p:txBody>
      </p:sp>
      <p:sp>
        <p:nvSpPr>
          <p:cNvPr id="95" name="Most exports simply call through to the real functions in msgina.dll…"/>
          <p:cNvSpPr txBox="1">
            <a:spLocks noGrp="1"/>
          </p:cNvSpPr>
          <p:nvPr>
            <p:ph type="body" idx="4294967295"/>
          </p:nvPr>
        </p:nvSpPr>
        <p:spPr>
          <a:xfrm>
            <a:off x="457200" y="1090612"/>
            <a:ext cx="8229600" cy="50355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Most exports simply call through to the real functions in </a:t>
            </a:r>
            <a:r>
              <a:rPr sz="2800" i="1"/>
              <a:t>msgina.dll</a:t>
            </a:r>
          </a:p>
          <a:p>
            <a:pPr marL="300037" indent="-300037">
              <a:spcBef>
                <a:spcPts val="600"/>
              </a:spcBef>
              <a:buChar char="•"/>
            </a:pPr>
            <a:r>
              <a:rPr sz="2800"/>
              <a:t>At 2, the malware logs the credentials to the file %SystemRoot%\system32\drivers\tcpudp.sys</a:t>
            </a:r>
          </a:p>
        </p:txBody>
      </p:sp>
      <p:pic>
        <p:nvPicPr>
          <p:cNvPr id="96" name="Screen Shot 2013-10-24 at 8.17.21 AM.png" descr="Screen Shot 2013-10-24 at 8.17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237" y="3406775"/>
            <a:ext cx="7797801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63B29-4F44-8E4B-BB87-9E657CCF9A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INA is Gone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7912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GINA is Gone</a:t>
            </a:r>
          </a:p>
        </p:txBody>
      </p:sp>
      <p:sp>
        <p:nvSpPr>
          <p:cNvPr id="99" name="No longer used in Windows Vista and later…"/>
          <p:cNvSpPr txBox="1">
            <a:spLocks noGrp="1"/>
          </p:cNvSpPr>
          <p:nvPr>
            <p:ph type="body" idx="4294967295"/>
          </p:nvPr>
        </p:nvSpPr>
        <p:spPr>
          <a:xfrm>
            <a:off x="457200" y="1210518"/>
            <a:ext cx="8229600" cy="49156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No longer used in Windows Vista and later</a:t>
            </a:r>
          </a:p>
          <a:p>
            <a:pPr>
              <a:buChar char="•"/>
            </a:pPr>
            <a:r>
              <a:t>Replaced by Credential Providers</a:t>
            </a:r>
          </a:p>
          <a:p>
            <a:pPr marL="800100" lvl="1" indent="-342900">
              <a:buChar char="•"/>
            </a:pPr>
            <a:r>
              <a:t>Link Ch 11c</a:t>
            </a:r>
          </a:p>
        </p:txBody>
      </p:sp>
      <p:pic>
        <p:nvPicPr>
          <p:cNvPr id="100" name="Screen Shot 2016-04-11 at 12.17.37 PMh.png" descr="Screen Shot 2016-04-11 at 12.17.37 PM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783" y="3000042"/>
            <a:ext cx="5790095" cy="35622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A6A8FE-4EC9-F34F-A490-52EBE41CD2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loaders and Launchers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Downloaders and Launchers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EC00B-BD39-4142-9D19-0B45CE9469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 Credential Provider Rootkit on Windows 7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0331">
              <a:defRPr sz="3564"/>
            </a:lvl1pPr>
          </a:lstStyle>
          <a:p>
            <a:r>
              <a:t>Custom Credential Provider Rootkit on Windows 7</a:t>
            </a:r>
          </a:p>
        </p:txBody>
      </p:sp>
      <p:sp>
        <p:nvSpPr>
          <p:cNvPr id="103" name="Two sets of login buttons…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1658590"/>
            <a:ext cx="7837771" cy="15422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411479">
              <a:spcBef>
                <a:spcPts val="600"/>
              </a:spcBef>
              <a:buChar char="•"/>
              <a:defRPr sz="2880"/>
            </a:pPr>
            <a:r>
              <a:t>Two sets of login buttons</a:t>
            </a:r>
          </a:p>
          <a:p>
            <a:pPr marL="308609" indent="-308609" defTabSz="411479">
              <a:spcBef>
                <a:spcPts val="600"/>
              </a:spcBef>
              <a:buChar char="•"/>
              <a:defRPr sz="2880"/>
            </a:pPr>
            <a:r>
              <a:t>Only steals passwords from second set</a:t>
            </a:r>
          </a:p>
          <a:p>
            <a:pPr marL="308609" indent="-308609" defTabSz="411479">
              <a:spcBef>
                <a:spcPts val="600"/>
              </a:spcBef>
              <a:buChar char="•"/>
              <a:defRPr sz="2880"/>
            </a:pPr>
            <a:r>
              <a:t>Code is provided to filter out the original set</a:t>
            </a:r>
          </a:p>
        </p:txBody>
      </p:sp>
      <p:pic>
        <p:nvPicPr>
          <p:cNvPr id="104" name="cp-tiles.jpg" descr="cp-ti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3441799"/>
            <a:ext cx="8229600" cy="30788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B11E7-61E1-2F48-A72A-C5258D4F27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Hash Dumping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Hash Dumping</a:t>
            </a:r>
          </a:p>
        </p:txBody>
      </p:sp>
      <p:sp>
        <p:nvSpPr>
          <p:cNvPr id="107" name="Windows login passwords are stored as LM or NTLM hashes…"/>
          <p:cNvSpPr txBox="1">
            <a:spLocks noGrp="1"/>
          </p:cNvSpPr>
          <p:nvPr>
            <p:ph type="body" idx="4294967295"/>
          </p:nvPr>
        </p:nvSpPr>
        <p:spPr>
          <a:xfrm>
            <a:off x="457200" y="1287462"/>
            <a:ext cx="8229600" cy="4838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9184" indent="-329184" defTabSz="438911">
              <a:buChar char="•"/>
              <a:defRPr sz="3072"/>
            </a:pPr>
            <a:r>
              <a:t>Windows login passwords are stored as LM or NTLM hashes</a:t>
            </a:r>
          </a:p>
          <a:p>
            <a:pPr marL="713231" lvl="1" indent="-274320" defTabSz="438911">
              <a:spcBef>
                <a:spcPts val="600"/>
              </a:spcBef>
              <a:defRPr sz="2688"/>
            </a:pPr>
            <a:r>
              <a:t>Hashes can be used directly to authenticate (pass-the-hash attack)</a:t>
            </a:r>
          </a:p>
          <a:p>
            <a:pPr marL="713231" lvl="1" indent="-274320" defTabSz="438911">
              <a:spcBef>
                <a:spcPts val="600"/>
              </a:spcBef>
              <a:defRPr sz="2688"/>
            </a:pPr>
            <a:r>
              <a:t>Or cracked offline to find passwords</a:t>
            </a:r>
          </a:p>
          <a:p>
            <a:pPr marL="329184" indent="-329184" defTabSz="438911">
              <a:buChar char="•"/>
              <a:defRPr sz="3072"/>
            </a:pPr>
            <a:r>
              <a:t>Pwdump and Pass-the-Hash Toolkit</a:t>
            </a:r>
          </a:p>
          <a:p>
            <a:pPr marL="713231" lvl="1" indent="-274320" defTabSz="438911">
              <a:spcBef>
                <a:spcPts val="600"/>
              </a:spcBef>
              <a:defRPr sz="2688"/>
            </a:pPr>
            <a:r>
              <a:t>Free hacking tools that provide hash dumping</a:t>
            </a:r>
          </a:p>
          <a:p>
            <a:pPr marL="713231" lvl="1" indent="-274320" defTabSz="438911">
              <a:spcBef>
                <a:spcPts val="600"/>
              </a:spcBef>
              <a:defRPr sz="2688"/>
            </a:pPr>
            <a:r>
              <a:t>Open-source</a:t>
            </a:r>
          </a:p>
          <a:p>
            <a:pPr marL="713231" lvl="1" indent="-274320" defTabSz="438911">
              <a:spcBef>
                <a:spcPts val="600"/>
              </a:spcBef>
              <a:defRPr sz="2688"/>
            </a:pPr>
            <a:r>
              <a:t>Code re-used in malware</a:t>
            </a:r>
          </a:p>
          <a:p>
            <a:pPr marL="713231" lvl="1" indent="-274320" defTabSz="438911">
              <a:spcBef>
                <a:spcPts val="600"/>
              </a:spcBef>
              <a:defRPr sz="2688"/>
            </a:pPr>
            <a:r>
              <a:t>Modified to bypass antivirus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F025B6-E05C-A846-8021-AC7753FF93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wdump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Pwdump</a:t>
            </a:r>
          </a:p>
        </p:txBody>
      </p:sp>
      <p:sp>
        <p:nvSpPr>
          <p:cNvPr id="110" name="Injects a DLL into LSASS (Local Security Authority Subsystem Service)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Injects a DLL into LSASS (Local Security Authority Subsystem Service)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To get hashes from the SAM (Security Account Manager)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Injected DLL runs inside another process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Gets all the privileges of that process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LSASS is a common target 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High privileges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Access to many useful API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5E225A-1157-C142-A457-A8B25AD22A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wdump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Pwdump</a:t>
            </a:r>
          </a:p>
        </p:txBody>
      </p:sp>
      <p:sp>
        <p:nvSpPr>
          <p:cNvPr id="113" name="Injects lsaext.dll into lsass.exe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Injects </a:t>
            </a:r>
            <a:r>
              <a:rPr i="1"/>
              <a:t>lsaext.dll </a:t>
            </a:r>
            <a:r>
              <a:t>into </a:t>
            </a:r>
            <a:r>
              <a:rPr i="1"/>
              <a:t>lsass.exe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Calls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GetHash</a:t>
            </a:r>
            <a:r>
              <a:t>, an export of </a:t>
            </a:r>
            <a:r>
              <a:rPr i="1"/>
              <a:t>lsaext.dll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Hash extraction uses undocumented Windows function calls</a:t>
            </a:r>
          </a:p>
          <a:p>
            <a:pPr>
              <a:buChar char="•"/>
            </a:pPr>
            <a:r>
              <a:t>Attackers may change the name of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GetHash</a:t>
            </a:r>
            <a:r>
              <a:t>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C88688-06B2-C94A-A4EA-A54F33FFF3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wdump Variant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Pwdump Variant</a:t>
            </a:r>
          </a:p>
        </p:txBody>
      </p:sp>
      <p:sp>
        <p:nvSpPr>
          <p:cNvPr id="116" name="Uses these librarie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Uses these libraries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i="1"/>
              <a:t>samsrv.dll </a:t>
            </a:r>
            <a:r>
              <a:t>to access the SAM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i="1"/>
              <a:t>advapi32.dll </a:t>
            </a:r>
            <a:r>
              <a:t>to access functions not already imported into </a:t>
            </a:r>
            <a:r>
              <a:rPr i="1"/>
              <a:t>lsass.exe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Several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Sam</a:t>
            </a:r>
            <a:r>
              <a:t> functions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Hashes extracted by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SamIGetPrivateData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Decrypted with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SystemFunction025</a:t>
            </a:r>
            <a:r>
              <a:t>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SystemFunction027</a:t>
            </a:r>
          </a:p>
          <a:p>
            <a:pPr>
              <a:buChar char="•"/>
            </a:pPr>
            <a:r>
              <a:t>All undocumented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B276B-52AD-9C4D-8E76-D59688CE1C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creen Shot 2013-10-24 at 8.28.53 AM.png" descr="Screen Shot 2013-10-24 at 8.28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662" y="839787"/>
            <a:ext cx="7646988" cy="52943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AFB43-4CA5-9B4E-9D11-F46A69D4DBB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ass-the-Hash Toolkit"/>
          <p:cNvSpPr txBox="1">
            <a:spLocks noGrp="1"/>
          </p:cNvSpPr>
          <p:nvPr>
            <p:ph type="title" idx="4294967295"/>
          </p:nvPr>
        </p:nvSpPr>
        <p:spPr>
          <a:xfrm>
            <a:off x="457200" y="6350"/>
            <a:ext cx="8229600" cy="977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Pass-the-Hash Toolkit</a:t>
            </a:r>
          </a:p>
        </p:txBody>
      </p:sp>
      <p:sp>
        <p:nvSpPr>
          <p:cNvPr id="121" name="Injects a DLL into lsass.exe to get hashes…"/>
          <p:cNvSpPr txBox="1">
            <a:spLocks noGrp="1"/>
          </p:cNvSpPr>
          <p:nvPr>
            <p:ph type="body" idx="4294967295"/>
          </p:nvPr>
        </p:nvSpPr>
        <p:spPr>
          <a:xfrm>
            <a:off x="457200" y="1181100"/>
            <a:ext cx="8229600" cy="49450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Injects a DLL into </a:t>
            </a:r>
            <a:r>
              <a:rPr i="1"/>
              <a:t>lsass.exe </a:t>
            </a:r>
            <a:r>
              <a:t>to get hashes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Program named </a:t>
            </a:r>
            <a:r>
              <a:rPr b="1"/>
              <a:t>whosthere-alt</a:t>
            </a:r>
          </a:p>
          <a:p>
            <a:pPr>
              <a:buChar char="•"/>
            </a:pPr>
            <a:r>
              <a:t>Uses different API functions than Pwdump</a:t>
            </a:r>
          </a:p>
        </p:txBody>
      </p:sp>
      <p:pic>
        <p:nvPicPr>
          <p:cNvPr id="122" name="Screen Shot 2013-10-24 at 8.36.50 AM.png" descr="Screen Shot 2013-10-24 at 8.36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137" y="3130550"/>
            <a:ext cx="7581901" cy="3543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204B7-7A4F-0043-BA01-61AE9E599F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Keystroke Logging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Keystroke Logging</a:t>
            </a:r>
          </a:p>
        </p:txBody>
      </p:sp>
      <p:sp>
        <p:nvSpPr>
          <p:cNvPr id="125" name="Kernel-Based Keylogger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Kernel-Based Keyloggers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Difficult to detect with user-mode applications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Frequently part of a rootkit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Act as keyboard drivers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Bypass user-space programs and protections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BE7D1-F435-AE41-B3D7-81E194BB18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Keystroke Logging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Keystroke Logging</a:t>
            </a:r>
          </a:p>
        </p:txBody>
      </p:sp>
      <p:sp>
        <p:nvSpPr>
          <p:cNvPr id="128" name="User-Space Keylogger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606" indent="-284606" defTabSz="379475">
              <a:spcBef>
                <a:spcPts val="600"/>
              </a:spcBef>
              <a:buChar char="•"/>
              <a:defRPr sz="2656"/>
            </a:pPr>
            <a:r>
              <a:t>User-Space Keyloggers</a:t>
            </a:r>
          </a:p>
          <a:p>
            <a:pPr marL="616648" lvl="1" indent="-237172" defTabSz="379475">
              <a:spcBef>
                <a:spcPts val="500"/>
              </a:spcBef>
              <a:defRPr sz="2324"/>
            </a:pPr>
            <a:r>
              <a:t>Use Windows API</a:t>
            </a:r>
          </a:p>
          <a:p>
            <a:pPr marL="616648" lvl="1" indent="-237172" defTabSz="379475">
              <a:spcBef>
                <a:spcPts val="500"/>
              </a:spcBef>
              <a:defRPr sz="2324"/>
            </a:pPr>
            <a:r>
              <a:t>Implemented with </a:t>
            </a:r>
            <a:r>
              <a:rPr i="1"/>
              <a:t>hooking</a:t>
            </a:r>
            <a:r>
              <a:t> or </a:t>
            </a:r>
            <a:r>
              <a:rPr i="1"/>
              <a:t>polling</a:t>
            </a:r>
          </a:p>
          <a:p>
            <a:pPr marL="284606" indent="-284606" defTabSz="379475">
              <a:spcBef>
                <a:spcPts val="600"/>
              </a:spcBef>
              <a:buChar char="•"/>
              <a:defRPr sz="2656"/>
            </a:pPr>
            <a:r>
              <a:t>Hooking</a:t>
            </a:r>
          </a:p>
          <a:p>
            <a:pPr marL="616648" lvl="1" indent="-237172" defTabSz="379475">
              <a:spcBef>
                <a:spcPts val="500"/>
              </a:spcBef>
              <a:defRPr sz="2324"/>
            </a:pPr>
            <a:r>
              <a:t>Uses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SetWindowsHookEx</a:t>
            </a:r>
            <a:r>
              <a:t> function to notify malware each time a key is pressed</a:t>
            </a:r>
          </a:p>
          <a:p>
            <a:pPr marL="616648" lvl="1" indent="-237172" defTabSz="379475">
              <a:spcBef>
                <a:spcPts val="500"/>
              </a:spcBef>
              <a:defRPr sz="2324"/>
            </a:pPr>
            <a:r>
              <a:t>Details in next chapter</a:t>
            </a:r>
          </a:p>
          <a:p>
            <a:pPr marL="284606" indent="-284606" defTabSz="379475">
              <a:spcBef>
                <a:spcPts val="600"/>
              </a:spcBef>
              <a:buChar char="•"/>
              <a:defRPr sz="2656"/>
            </a:pPr>
            <a:r>
              <a:t>Polling</a:t>
            </a:r>
          </a:p>
          <a:p>
            <a:pPr marL="616648" lvl="1" indent="-237172" defTabSz="379475">
              <a:spcBef>
                <a:spcPts val="500"/>
              </a:spcBef>
              <a:defRPr sz="2324"/>
            </a:pPr>
            <a:r>
              <a:t>Uses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GetAsyncKeyState </a:t>
            </a:r>
            <a:r>
              <a:t>&amp;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GetForegroundWindow </a:t>
            </a:r>
            <a:r>
              <a:t>to constantly poll the state of the keys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B39D1-F8C5-C742-A734-65BC01789A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olling Keylogger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Polling Keyloggers</a:t>
            </a:r>
          </a:p>
        </p:txBody>
      </p:sp>
      <p:sp>
        <p:nvSpPr>
          <p:cNvPr id="131" name="GetAsyncKeyState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GetAsyncKeyState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Identifies whether a key is pressed or unpressed</a:t>
            </a:r>
          </a:p>
          <a:p>
            <a:pPr>
              <a:buChar char="•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GetForegroundWindow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Identifies the foreground window</a:t>
            </a:r>
          </a:p>
          <a:p>
            <a:pPr marL="285750" indent="-285750">
              <a:spcBef>
                <a:spcPts val="600"/>
              </a:spcBef>
              <a:buChar char="–"/>
              <a:defRPr sz="2800"/>
            </a:pPr>
            <a:r>
              <a:t>Loops through all keys, then sleeps briefly</a:t>
            </a:r>
          </a:p>
          <a:p>
            <a:pPr marL="285750" indent="-285750">
              <a:spcBef>
                <a:spcPts val="600"/>
              </a:spcBef>
              <a:buChar char="–"/>
              <a:defRPr sz="2800"/>
            </a:pPr>
            <a:r>
              <a:t>Repeats frequently enough to capture all keystrokes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519EE-646A-004F-B9DE-141E9E52CC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wnloader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Downloaders</a:t>
            </a:r>
          </a:p>
        </p:txBody>
      </p:sp>
      <p:sp>
        <p:nvSpPr>
          <p:cNvPr id="49" name="Download another piece of malware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Download another piece of malware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And execute it on the local system</a:t>
            </a:r>
          </a:p>
          <a:p>
            <a:pPr>
              <a:buChar char="•"/>
            </a:pPr>
            <a:r>
              <a:t>Commonly use the Windows API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URLDownloadtoFileA</a:t>
            </a:r>
            <a:r>
              <a:t>, followed by a call to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WinExec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0C2DC-BEB5-9241-BCA3-DEC31AC53B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3-10-24 at 8.50.28 AM.png" descr="Screen Shot 2013-10-24 at 8.50.2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100" y="608012"/>
            <a:ext cx="7683500" cy="5854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38F9E-234E-3048-AE6C-27F6E93781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dentifying Keyloggers in Strings Listing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370331">
              <a:defRPr sz="3564"/>
            </a:lvl1pPr>
          </a:lstStyle>
          <a:p>
            <a:r>
              <a:t>Identifying Keyloggers in Strings Listings</a:t>
            </a:r>
          </a:p>
        </p:txBody>
      </p:sp>
      <p:sp>
        <p:nvSpPr>
          <p:cNvPr id="136" name="Run Strings…"/>
          <p:cNvSpPr txBox="1">
            <a:spLocks noGrp="1"/>
          </p:cNvSpPr>
          <p:nvPr>
            <p:ph type="body" sz="half" idx="4294967295"/>
          </p:nvPr>
        </p:nvSpPr>
        <p:spPr>
          <a:xfrm>
            <a:off x="457200" y="1843087"/>
            <a:ext cx="4459238" cy="42830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Run Strings</a:t>
            </a:r>
          </a:p>
          <a:p>
            <a:pPr>
              <a:buChar char="•"/>
            </a:pPr>
            <a:r>
              <a:t>Terms like these will be visible</a:t>
            </a:r>
          </a:p>
        </p:txBody>
      </p:sp>
      <p:pic>
        <p:nvPicPr>
          <p:cNvPr id="137" name="Screen Shot 2013-10-24 at 8.51.56 AM.png" descr="Screen Shot 2013-10-24 at 8.51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7662" y="1951037"/>
            <a:ext cx="2719388" cy="29559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683D5-273D-594B-8DA8-72EBCAC4F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ersistence Mechanisms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Persistence Mechanisms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252C1D-223E-ED4E-AA32-3AC006ABEA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ree Persistence Mechanism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Three Persistence Mechanisms</a:t>
            </a:r>
          </a:p>
        </p:txBody>
      </p:sp>
      <p:sp>
        <p:nvSpPr>
          <p:cNvPr id="142" name="Registry modifications, such as Run key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t>Registry modifications, such as Run key</a:t>
            </a:r>
          </a:p>
          <a:p>
            <a:pPr marL="800100" lvl="1" indent="-342900">
              <a:buChar char="•"/>
            </a:pPr>
            <a:r>
              <a:t>Other important registry entries:</a:t>
            </a:r>
          </a:p>
          <a:p>
            <a:pPr marL="1200150" lvl="2" indent="-285750">
              <a:spcBef>
                <a:spcPts val="600"/>
              </a:spcBef>
              <a:buChar char="–"/>
              <a:defRPr sz="2800"/>
            </a:pPr>
            <a:r>
              <a:t>AppInit_DLLs</a:t>
            </a:r>
          </a:p>
          <a:p>
            <a:pPr marL="1200150" lvl="2" indent="-285750">
              <a:spcBef>
                <a:spcPts val="600"/>
              </a:spcBef>
              <a:buChar char="–"/>
              <a:defRPr sz="2800"/>
            </a:pPr>
            <a:r>
              <a:t>Winlogon Notify</a:t>
            </a:r>
          </a:p>
          <a:p>
            <a:pPr marL="1200150" lvl="2" indent="-285750">
              <a:spcBef>
                <a:spcPts val="600"/>
              </a:spcBef>
              <a:buChar char="–"/>
              <a:defRPr sz="2800"/>
            </a:pPr>
            <a:r>
              <a:t>ScvHost DLLs</a:t>
            </a:r>
          </a:p>
          <a:p>
            <a:pPr marL="228600" indent="-228600">
              <a:spcBef>
                <a:spcPts val="600"/>
              </a:spcBef>
              <a:buAutoNum type="arabicPeriod"/>
              <a:defRPr sz="2800"/>
            </a:pPr>
            <a:r>
              <a:t>Trojanizing Binaries</a:t>
            </a:r>
          </a:p>
          <a:p>
            <a:pPr marL="228600" indent="-228600">
              <a:spcBef>
                <a:spcPts val="600"/>
              </a:spcBef>
              <a:buAutoNum type="arabicPeriod"/>
              <a:defRPr sz="2800"/>
            </a:pPr>
            <a:r>
              <a:t>DLL Load-Order Hijacking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5599D-CD40-1140-859C-B6210A4162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gistry Modification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Registry Modifications</a:t>
            </a:r>
          </a:p>
        </p:txBody>
      </p:sp>
      <p:sp>
        <p:nvSpPr>
          <p:cNvPr id="145" name="Run key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Run key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HKEY_LOCAL_MACHINE\ SOFTWARE\ Microsoft\ Windows\ CurrentVersion\ Run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Many others, as revealed by Autoruns</a:t>
            </a:r>
          </a:p>
          <a:p>
            <a:pPr>
              <a:buChar char="•"/>
            </a:pPr>
            <a:r>
              <a:t>ProcMon shows all registry modifications when running malware (dynamic analysis)</a:t>
            </a:r>
          </a:p>
          <a:p>
            <a:pPr marL="800100" lvl="1" indent="-342900">
              <a:buChar char="•"/>
            </a:pPr>
            <a:r>
              <a:t>Can detect all these techniques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C1D6-9661-3B47-89A5-7C0119CDD3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ocess Monitor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Process Monitor</a:t>
            </a:r>
          </a:p>
        </p:txBody>
      </p:sp>
      <p:pic>
        <p:nvPicPr>
          <p:cNvPr id="148" name="dyn3.png" descr="dyn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236" y="1594901"/>
            <a:ext cx="7608895" cy="480163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A0B63D-CF19-7A46-A664-3B54D5867A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PPINIT DLL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APPINIT DLLS</a:t>
            </a:r>
          </a:p>
        </p:txBody>
      </p:sp>
      <p:sp>
        <p:nvSpPr>
          <p:cNvPr id="151" name="AppInit_DLLs are loaded into every process that loads User32.dll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AppInit_DLLs are loaded into every process that loads User32.dll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This registry key contains a space-delimited list of DLLs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HKEY_LOCAL_MACHINE\ SOFTWARE\ Microsoft\ Windows NT\ CurrentVersion\ Windows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Many processes load them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Malware will call DLLMain to check which process it is in before launching payload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D16CE-D514-3B4B-BA71-0E21800848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inlogon Notify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Winlogon Notify</a:t>
            </a:r>
          </a:p>
        </p:txBody>
      </p:sp>
      <p:sp>
        <p:nvSpPr>
          <p:cNvPr id="154" name="Notify value in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Notify value in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HKEY_LOCAL_MACHINE\ SOFTWARE\ Microsoft\ Windows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These DLLs handle </a:t>
            </a:r>
            <a:r>
              <a:rPr i="1"/>
              <a:t>winlogon.exe</a:t>
            </a:r>
            <a:r>
              <a:t> events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Malware tied to an event like logon, startup, lock screen, etc.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It can even launch in Safe Mode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FBCBD-0F64-B945-B73F-BA33B1D988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vcHost DLL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SvcHost DLLs</a:t>
            </a:r>
          </a:p>
        </p:txBody>
      </p:sp>
      <p:sp>
        <p:nvSpPr>
          <p:cNvPr id="157" name="Svchost is a generic host process for services that run as DLL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8897" indent="-318897" defTabSz="425195">
              <a:buChar char="•"/>
              <a:defRPr sz="2976"/>
            </a:pPr>
            <a:r>
              <a:t>Svchost is a generic host process for services that run as DLLs</a:t>
            </a:r>
          </a:p>
          <a:p>
            <a:pPr marL="318897" indent="-318897" defTabSz="425195">
              <a:buChar char="•"/>
              <a:defRPr sz="2976"/>
            </a:pPr>
            <a:r>
              <a:t>Many instances of Svchost are running at once</a:t>
            </a:r>
          </a:p>
          <a:p>
            <a:pPr marL="318897" indent="-318897" defTabSz="425195">
              <a:buChar char="•"/>
              <a:defRPr sz="2976"/>
            </a:pPr>
            <a:r>
              <a:t>Groups defined at </a:t>
            </a:r>
          </a:p>
          <a:p>
            <a:pPr marL="690943" lvl="1" indent="-265747" defTabSz="425195">
              <a:spcBef>
                <a:spcPts val="600"/>
              </a:spcBef>
              <a:defRPr sz="2604"/>
            </a:pPr>
            <a:r>
              <a:t>HKEY_LOCAL_MACHINE\ SOFTWARE\ Microsoft\ Windows NT\ CurrentVersion\ Svchost</a:t>
            </a:r>
          </a:p>
          <a:p>
            <a:pPr marL="318897" indent="-318897" defTabSz="425195">
              <a:buChar char="•"/>
              <a:defRPr sz="2976"/>
            </a:pPr>
            <a:r>
              <a:t>Services defined at</a:t>
            </a:r>
          </a:p>
          <a:p>
            <a:pPr marL="690943" lvl="1" indent="-265747" defTabSz="425195">
              <a:spcBef>
                <a:spcPts val="600"/>
              </a:spcBef>
              <a:defRPr sz="2604"/>
            </a:pPr>
            <a:r>
              <a:t>HKEY_LOCAL_MACHINE\ System\ CurrentControlSet\ Services\ ServiceName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FC5B5-FAD7-044D-8C4F-189036E3BD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ocess Explorer"/>
          <p:cNvSpPr txBox="1">
            <a:spLocks noGrp="1"/>
          </p:cNvSpPr>
          <p:nvPr>
            <p:ph type="title" idx="4294967295"/>
          </p:nvPr>
        </p:nvSpPr>
        <p:spPr>
          <a:xfrm>
            <a:off x="457200" y="402381"/>
            <a:ext cx="4418658" cy="1015257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t>Process Explorer</a:t>
            </a:r>
          </a:p>
        </p:txBody>
      </p:sp>
      <p:sp>
        <p:nvSpPr>
          <p:cNvPr id="160" name="Shows many services running in one svchost process…"/>
          <p:cNvSpPr txBox="1"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4005263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Shows many services running in one svchost process</a:t>
            </a:r>
          </a:p>
          <a:p>
            <a:pPr>
              <a:buChar char="•"/>
            </a:pPr>
            <a:r>
              <a:t>This is the netsvcs group</a:t>
            </a:r>
          </a:p>
        </p:txBody>
      </p:sp>
      <p:pic>
        <p:nvPicPr>
          <p:cNvPr id="161" name="Screen Shot 2013-10-26 at 4.11.18 PM.png" descr="Screen Shot 2013-10-26 at 4.11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8689" y="234279"/>
            <a:ext cx="3731611" cy="638944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7F31E9-4BE5-B948-9782-9EFF1472E6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aunchers (aka Loaders)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Launchers (aka Loaders)</a:t>
            </a:r>
          </a:p>
        </p:txBody>
      </p:sp>
      <p:sp>
        <p:nvSpPr>
          <p:cNvPr id="52" name="Prepares another piece of malware for covert execution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Prepares another piece of malware for covert execution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Either immediately or later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Stores malware in unexpected places, such as the </a:t>
            </a:r>
            <a:r>
              <a:rPr b="1"/>
              <a:t>.rsrc </a:t>
            </a:r>
            <a:r>
              <a:t>section of a PE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311FD-8814-5444-8603-667387CF7E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 Shot 2013-10-26 at 4.15.04 PM.png" descr="Screen Shot 2013-10-26 at 4.15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337" y="484187"/>
            <a:ext cx="9144001" cy="58896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6D122-3E4C-C348-AD19-C16159D113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rviceDLL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ServiceDLL</a:t>
            </a:r>
          </a:p>
        </p:txBody>
      </p:sp>
      <p:sp>
        <p:nvSpPr>
          <p:cNvPr id="166" name="All svchost.exe DLL contain a Parameters key with a ServiceDLL value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All </a:t>
            </a:r>
            <a:r>
              <a:rPr i="1"/>
              <a:t>svchost.exe </a:t>
            </a:r>
            <a:r>
              <a:t>DLL contain a Parameters key with a ServiceDLL value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Malware sets ServiceDLL to location of malicious DLL</a:t>
            </a:r>
          </a:p>
        </p:txBody>
      </p:sp>
      <p:pic>
        <p:nvPicPr>
          <p:cNvPr id="167" name="Screen Shot 2013-10-26 at 4.18.59 PM.png" descr="Screen Shot 2013-10-26 at 4.18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3594100"/>
            <a:ext cx="8509000" cy="309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F9AB6-77C5-FB43-A1D3-0AA5C96340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roup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Groups</a:t>
            </a:r>
          </a:p>
        </p:txBody>
      </p:sp>
      <p:sp>
        <p:nvSpPr>
          <p:cNvPr id="170" name="Malware usually adds itself to an existing group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Malware usually adds itself to an existing group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Or overwrites a non-vital service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Often a rarely used service from the netsvcs group</a:t>
            </a:r>
          </a:p>
          <a:p>
            <a:pPr>
              <a:buChar char="•"/>
            </a:pPr>
            <a:r>
              <a:t>Detect this with dynamic analysis monitoring the registry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Or look for service functions 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CreateServiceA</a:t>
            </a:r>
            <a:r>
              <a:rPr b="1"/>
              <a:t> </a:t>
            </a:r>
            <a:r>
              <a:t>in disassembly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4F561-6D42-E24A-BC82-5E4424F8B7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rojanized System Binarie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Trojanized System Binaries</a:t>
            </a:r>
          </a:p>
        </p:txBody>
      </p:sp>
      <p:sp>
        <p:nvSpPr>
          <p:cNvPr id="173" name="Malware patches bytes of a system binary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2039" indent="-312039" defTabSz="416052">
              <a:spcBef>
                <a:spcPts val="600"/>
              </a:spcBef>
              <a:buChar char="•"/>
              <a:defRPr sz="2912"/>
            </a:pPr>
            <a:r>
              <a:t>Malware patches bytes of a system binary</a:t>
            </a:r>
          </a:p>
          <a:p>
            <a:pPr marL="728091" lvl="1" indent="-312039" defTabSz="416052">
              <a:spcBef>
                <a:spcPts val="600"/>
              </a:spcBef>
              <a:buChar char="•"/>
              <a:defRPr sz="2912"/>
            </a:pPr>
            <a:r>
              <a:t>To force the system to execute the malware the next time the infected binary is loaded</a:t>
            </a:r>
          </a:p>
          <a:p>
            <a:pPr marL="312039" indent="-312039" defTabSz="416052">
              <a:spcBef>
                <a:spcPts val="600"/>
              </a:spcBef>
              <a:buChar char="•"/>
              <a:defRPr sz="2912"/>
            </a:pPr>
            <a:r>
              <a:t>DLLs are popular targets</a:t>
            </a:r>
          </a:p>
          <a:p>
            <a:pPr marL="312039" indent="-312039" defTabSz="416052">
              <a:spcBef>
                <a:spcPts val="600"/>
              </a:spcBef>
              <a:buChar char="•"/>
              <a:defRPr sz="2912"/>
            </a:pPr>
            <a:r>
              <a:t>Typically the entry function is modified</a:t>
            </a:r>
          </a:p>
          <a:p>
            <a:pPr marL="312039" indent="-312039" defTabSz="416052">
              <a:spcBef>
                <a:spcPts val="600"/>
              </a:spcBef>
              <a:buChar char="•"/>
              <a:defRPr sz="2912"/>
            </a:pPr>
            <a:r>
              <a:t>Jumps to code inserted in an empty portion of the binary</a:t>
            </a:r>
          </a:p>
          <a:p>
            <a:pPr marL="312039" indent="-312039" defTabSz="416052">
              <a:spcBef>
                <a:spcPts val="600"/>
              </a:spcBef>
              <a:buChar char="•"/>
              <a:defRPr sz="2912"/>
            </a:pPr>
            <a:r>
              <a:t>Then executes DLL normally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68ADD-E8CF-E442-B8C6-C16A187FAA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3-10-26 at 7.43.47 PM.png" descr="Screen Shot 2013-10-26 at 7.4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75" y="1616075"/>
            <a:ext cx="8335963" cy="4240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C9FAA-5666-EA42-9138-6D5E6463F3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LL Load-Order Hijacking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DLL Load-Order Hijacking</a:t>
            </a:r>
          </a:p>
        </p:txBody>
      </p:sp>
      <p:pic>
        <p:nvPicPr>
          <p:cNvPr id="178" name="Screen Shot 2013-10-26 at 7.45.28 PM.png" descr="Screen Shot 2013-10-26 at 7.45.28 PM.png"/>
          <p:cNvPicPr>
            <a:picLocks noChangeAspect="1"/>
          </p:cNvPicPr>
          <p:nvPr/>
        </p:nvPicPr>
        <p:blipFill>
          <a:blip r:embed="rId2">
            <a:extLst/>
          </a:blip>
          <a:srcRect t="3918"/>
          <a:stretch>
            <a:fillRect/>
          </a:stretch>
        </p:blipFill>
        <p:spPr>
          <a:xfrm>
            <a:off x="333375" y="1765300"/>
            <a:ext cx="8572500" cy="4041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80F906-D82E-B347-A0FC-4129C57611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KnownDLLs Registry Key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KnownDLLs Registry Key</a:t>
            </a:r>
          </a:p>
        </p:txBody>
      </p:sp>
      <p:sp>
        <p:nvSpPr>
          <p:cNvPr id="181" name="Contains  list of specific DLL location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buChar char="•"/>
              <a:defRPr sz="3168"/>
            </a:pPr>
            <a:r>
              <a:t>Contains  list of specific DLL locations</a:t>
            </a:r>
          </a:p>
          <a:p>
            <a:pPr marL="339470" indent="-339470" defTabSz="452627">
              <a:buChar char="•"/>
              <a:defRPr sz="3168"/>
            </a:pPr>
            <a:r>
              <a:t>Overrides the search order for listed DLLs</a:t>
            </a:r>
          </a:p>
          <a:p>
            <a:pPr marL="339470" indent="-339470" defTabSz="452627">
              <a:buChar char="•"/>
              <a:defRPr sz="3168"/>
            </a:pPr>
            <a:r>
              <a:t>Makes them load faster, and prevents load-order hijacking</a:t>
            </a:r>
          </a:p>
          <a:p>
            <a:pPr marL="339470" indent="-339470" defTabSz="452627">
              <a:buChar char="•"/>
              <a:defRPr sz="3168"/>
            </a:pPr>
            <a:r>
              <a:t>DLL load-order hijacking can only be used</a:t>
            </a:r>
          </a:p>
          <a:p>
            <a:pPr marL="735520" lvl="1" indent="-282892" defTabSz="452627">
              <a:spcBef>
                <a:spcPts val="600"/>
              </a:spcBef>
              <a:defRPr sz="2772"/>
            </a:pPr>
            <a:r>
              <a:t>On binaries in directories other than System32</a:t>
            </a:r>
          </a:p>
          <a:p>
            <a:pPr marL="735520" lvl="1" indent="-282892" defTabSz="452627">
              <a:spcBef>
                <a:spcPts val="600"/>
              </a:spcBef>
              <a:defRPr sz="2772"/>
            </a:pPr>
            <a:r>
              <a:t>That load DLLs in System32</a:t>
            </a:r>
          </a:p>
          <a:p>
            <a:pPr marL="735520" lvl="1" indent="-282892" defTabSz="452627">
              <a:spcBef>
                <a:spcPts val="600"/>
              </a:spcBef>
              <a:defRPr sz="2772"/>
            </a:pPr>
            <a:r>
              <a:t>That are not protected by KnownDLLs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2D883-52B8-C44C-A875-4EA2E89441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ample: explorer.exe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Example: </a:t>
            </a:r>
            <a:r>
              <a:rPr i="1"/>
              <a:t>explorer.exe</a:t>
            </a:r>
          </a:p>
        </p:txBody>
      </p:sp>
      <p:sp>
        <p:nvSpPr>
          <p:cNvPr id="184" name="Lives in /Window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Lives in /Windows</a:t>
            </a:r>
          </a:p>
          <a:p>
            <a:pPr>
              <a:buChar char="•"/>
            </a:pPr>
            <a:r>
              <a:t>Loads </a:t>
            </a:r>
            <a:r>
              <a:rPr i="1"/>
              <a:t>ntshrui.dll </a:t>
            </a:r>
            <a:r>
              <a:t>from System32</a:t>
            </a:r>
          </a:p>
          <a:p>
            <a:pPr>
              <a:buChar char="•"/>
            </a:pPr>
            <a:r>
              <a:rPr i="1"/>
              <a:t>ntshrui.dll </a:t>
            </a:r>
            <a:r>
              <a:t>is not a known DLL</a:t>
            </a:r>
          </a:p>
          <a:p>
            <a:pPr>
              <a:buChar char="•"/>
            </a:pPr>
            <a:r>
              <a:t>Default search is performed</a:t>
            </a:r>
          </a:p>
          <a:p>
            <a:pPr>
              <a:buChar char="•"/>
            </a:pPr>
            <a:r>
              <a:t>A malicious </a:t>
            </a:r>
            <a:r>
              <a:rPr i="1"/>
              <a:t>ntshrui.dll </a:t>
            </a:r>
            <a:r>
              <a:t>in /Windows will be loaded instead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03E56-59B8-E945-9022-05EB31EC2F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any Vulnerable DLL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Many Vulnerable DLLs</a:t>
            </a:r>
          </a:p>
        </p:txBody>
      </p:sp>
      <p:sp>
        <p:nvSpPr>
          <p:cNvPr id="187" name="Any startup binary not found in /System32 is vulnerable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Any startup binary not found in /System32 is vulnerable</a:t>
            </a:r>
          </a:p>
          <a:p>
            <a:pPr>
              <a:buChar char="•"/>
            </a:pPr>
            <a:r>
              <a:rPr i="1"/>
              <a:t>explorer.exe </a:t>
            </a:r>
            <a:r>
              <a:t>has about 50 vulnerable DLLs</a:t>
            </a:r>
          </a:p>
          <a:p>
            <a:pPr>
              <a:buChar char="•"/>
            </a:pPr>
            <a:r>
              <a:t>Known DLLs are not fully protected, because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Many DLLs load other DLLs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Recursive imports follow the default search order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680BB-6142-0442-8351-1BCF248589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LL Load-Order Hijacking Detector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425195">
              <a:defRPr sz="4092"/>
            </a:lvl1pPr>
          </a:lstStyle>
          <a:p>
            <a:r>
              <a:t>DLL Load-Order Hijacking Detector</a:t>
            </a:r>
          </a:p>
        </p:txBody>
      </p:sp>
      <p:sp>
        <p:nvSpPr>
          <p:cNvPr id="190" name="Searches for DLLs that appear multiple times in the file system, in suspicious folders, and are unsigned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Searches for DLLs that appear multiple times in the file system, in suspicious folders, and are unsigned</a:t>
            </a:r>
          </a:p>
          <a:p>
            <a:pPr>
              <a:buChar char="•"/>
            </a:pPr>
            <a:r>
              <a:t>From SANS (2015) (link Ch 11d)</a:t>
            </a:r>
          </a:p>
        </p:txBody>
      </p:sp>
      <p:pic>
        <p:nvPicPr>
          <p:cNvPr id="191" name="dll_hijack_demo2.jpg" descr="dll_hijack_demo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995" y="3874222"/>
            <a:ext cx="4771095" cy="273860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3A618-0066-8847-BAB0-3793690D0B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ackdoors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Backdoors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57C98-4752-E94C-A526-FF13CC6CB2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ivilege Escalation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Privilege Escalation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D351C-CC68-7A49-AEAB-737146456E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o User Account Control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No User Account Control</a:t>
            </a:r>
          </a:p>
        </p:txBody>
      </p:sp>
      <p:sp>
        <p:nvSpPr>
          <p:cNvPr id="196" name="Most users run Windows XP as Administrator all the time, so no privilege escalation is needed to become Administrator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Most users run Windows XP as Administrator all the time, so no privilege escalation is needed to become Administrator</a:t>
            </a:r>
          </a:p>
          <a:p>
            <a:pPr>
              <a:buChar char="•"/>
            </a:pPr>
            <a:r>
              <a:t>Metasploit has many privilege escalation exploits</a:t>
            </a:r>
          </a:p>
          <a:p>
            <a:pPr>
              <a:buChar char="•"/>
            </a:pPr>
            <a:r>
              <a:t>DLL load-order hijacking can be used to escalate privileges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3ACD8-8F6A-CC44-82D4-3AB87EFE92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Using SeDebugPrivilege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Using SeDebugPrivilege</a:t>
            </a:r>
          </a:p>
        </p:txBody>
      </p:sp>
      <p:sp>
        <p:nvSpPr>
          <p:cNvPr id="199" name="Processes run by the user can't do everything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2613" indent="-332613" defTabSz="443484">
              <a:buChar char="•"/>
              <a:defRPr sz="3104"/>
            </a:pPr>
            <a:r>
              <a:t>Processes run by the user can't do everything</a:t>
            </a:r>
          </a:p>
          <a:p>
            <a:pPr marL="332613" indent="-332613" defTabSz="443484">
              <a:buChar char="•"/>
              <a:defRPr sz="3104"/>
            </a:pPr>
            <a:r>
              <a:t>Functions 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TerminateProcess</a:t>
            </a:r>
            <a:r>
              <a:t> or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CreateRemoteThread</a:t>
            </a:r>
            <a:r>
              <a:t> require System privileges (above Administrator)</a:t>
            </a:r>
          </a:p>
          <a:p>
            <a:pPr marL="332613" indent="-332613" defTabSz="443484">
              <a:buChar char="•"/>
              <a:defRPr sz="3104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SeDebugPrivilege </a:t>
            </a:r>
            <a:r>
              <a:t>privilege was intended for debugging</a:t>
            </a:r>
          </a:p>
          <a:p>
            <a:pPr marL="332613" indent="-332613" defTabSz="443484">
              <a:buChar char="•"/>
              <a:defRPr sz="3104"/>
            </a:pPr>
            <a:r>
              <a:t>Allows local Administrator accounts to escalate to System privileges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2A0A3-C115-C243-A08A-939B02A0CB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1 obtains an access token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5738812"/>
            <a:ext cx="8229600" cy="774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har char="•"/>
            </a:lvl1pPr>
          </a:lstStyle>
          <a:p>
            <a:r>
              <a:t>1 obtains an access token</a:t>
            </a:r>
          </a:p>
        </p:txBody>
      </p:sp>
      <p:pic>
        <p:nvPicPr>
          <p:cNvPr id="202" name="Screen Shot 2013-10-26 at 8.28.28 PM.png" descr="Screen Shot 2013-10-26 at 8.2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25" y="274637"/>
            <a:ext cx="7023100" cy="5308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8111E-23FC-8E46-97A6-E2FFB77D83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2 AdjustTokenPrivileges raises privileges to System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4978400"/>
            <a:ext cx="8229600" cy="1243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har char="•"/>
            </a:lvl1pPr>
          </a:lstStyle>
          <a:p>
            <a:r>
              <a:t>2 AdjustTokenPrivileges raises privileges to System </a:t>
            </a:r>
          </a:p>
        </p:txBody>
      </p:sp>
      <p:pic>
        <p:nvPicPr>
          <p:cNvPr id="205" name="Screen Shot 2013-10-26 at 8.28.40 PM.png" descr="Screen Shot 2013-10-26 at 8.28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637" y="274637"/>
            <a:ext cx="7175501" cy="4318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43239-9F39-5848-B13D-8D0BE861FE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vering Its Tracks— User-Mode Rootkits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Covering Its Tracks—</a:t>
            </a:r>
            <a:br/>
            <a:r>
              <a:t>User-Mode Rootkits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69EDD-ADF0-D04D-B5BD-C8E4D107C9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User-Mode Rootkit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User-Mode Rootkits</a:t>
            </a:r>
          </a:p>
        </p:txBody>
      </p:sp>
      <p:sp>
        <p:nvSpPr>
          <p:cNvPr id="210" name="Modify internal functionality of the O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Modify internal functionality of the OS</a:t>
            </a:r>
          </a:p>
          <a:p>
            <a:pPr>
              <a:buChar char="•"/>
            </a:pPr>
            <a:r>
              <a:t>Hide files, network connections, processes, etc.</a:t>
            </a:r>
          </a:p>
          <a:p>
            <a:pPr>
              <a:buChar char="•"/>
            </a:pPr>
            <a:r>
              <a:t>Kernel-mode rootkits are more powerful</a:t>
            </a:r>
          </a:p>
          <a:p>
            <a:pPr>
              <a:buChar char="•"/>
            </a:pPr>
            <a:r>
              <a:t>This section is about User-mode rootkits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64A66-5821-8E49-B932-6CFFC0B197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AT (Import Address Table) Hooking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425195">
              <a:defRPr sz="4092"/>
            </a:lvl1pPr>
          </a:lstStyle>
          <a:p>
            <a:r>
              <a:t>IAT (Import Address Table) Hooking</a:t>
            </a:r>
          </a:p>
        </p:txBody>
      </p:sp>
      <p:sp>
        <p:nvSpPr>
          <p:cNvPr id="213" name="May modify…"/>
          <p:cNvSpPr txBox="1">
            <a:spLocks noGrp="1"/>
          </p:cNvSpPr>
          <p:nvPr>
            <p:ph type="body" idx="4294967295"/>
          </p:nvPr>
        </p:nvSpPr>
        <p:spPr>
          <a:xfrm>
            <a:off x="457200" y="1928812"/>
            <a:ext cx="8229600" cy="41973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May modify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IAT (Import Address Table) or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EAT (Export Address Table)</a:t>
            </a:r>
          </a:p>
          <a:p>
            <a:pPr>
              <a:buChar char="•"/>
            </a:pPr>
            <a:r>
              <a:t>Parts of a PE file</a:t>
            </a:r>
          </a:p>
          <a:p>
            <a:pPr>
              <a:buChar char="•"/>
            </a:pPr>
            <a:r>
              <a:t>Filled in by the loader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Link Ch 11a</a:t>
            </a:r>
          </a:p>
          <a:p>
            <a:pPr marL="285750" indent="-285750">
              <a:spcBef>
                <a:spcPts val="600"/>
              </a:spcBef>
              <a:buChar char="–"/>
              <a:defRPr sz="2800"/>
            </a:pPr>
            <a:r>
              <a:t>This technique is old and easily detected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98C9E-0CBC-2A44-AE03-300C380BD0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IAT Hooking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IAT Hooking</a:t>
            </a:r>
          </a:p>
        </p:txBody>
      </p:sp>
      <p:pic>
        <p:nvPicPr>
          <p:cNvPr id="216" name="Screen Shot 2013-10-26 at 8.35.49 PM.png" descr="Screen Shot 2013-10-26 at 8.35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75" y="1814512"/>
            <a:ext cx="8383588" cy="3602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9D5FBE-34C4-4D41-8A5B-9F8C1FEA71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line Hooking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Inline Hooking</a:t>
            </a:r>
          </a:p>
        </p:txBody>
      </p:sp>
      <p:sp>
        <p:nvSpPr>
          <p:cNvPr id="219" name="Overwrites the API function code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Overwrites the API function code</a:t>
            </a:r>
          </a:p>
          <a:p>
            <a:pPr>
              <a:buChar char="•"/>
            </a:pPr>
            <a:r>
              <a:t>Contained in the imported DLLs</a:t>
            </a:r>
          </a:p>
          <a:p>
            <a:pPr>
              <a:buChar char="•"/>
            </a:pPr>
            <a:r>
              <a:t>Changes actual function code, not pointers</a:t>
            </a:r>
          </a:p>
          <a:p>
            <a:pPr>
              <a:buChar char="•"/>
            </a:pPr>
            <a:r>
              <a:t>A more advanced technique than IAT hooking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B1678A-D5B7-ED48-ABAE-67ACC3B2C2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ackdoor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Backdoors</a:t>
            </a:r>
          </a:p>
        </p:txBody>
      </p:sp>
      <p:sp>
        <p:nvSpPr>
          <p:cNvPr id="57" name="Provide remote access to victim machine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Provide remote access to victim machine</a:t>
            </a:r>
          </a:p>
          <a:p>
            <a:pPr>
              <a:buChar char="•"/>
            </a:pPr>
            <a:r>
              <a:t>The most common type of malware</a:t>
            </a:r>
          </a:p>
          <a:p>
            <a:pPr>
              <a:buChar char="•"/>
            </a:pPr>
            <a:r>
              <a:t>Often communicate over HTTP on Port 80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Network signatures are helpful for detection</a:t>
            </a:r>
          </a:p>
          <a:p>
            <a:pPr>
              <a:buChar char="•"/>
            </a:pPr>
            <a:r>
              <a:t>Common capabilities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Manipulate Registry, enumerate display windows, create directories, search files,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511B5C-5B8C-8141-AA8A-2BA87EE89A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verse Shell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Reverse Shell</a:t>
            </a:r>
          </a:p>
        </p:txBody>
      </p:sp>
      <p:sp>
        <p:nvSpPr>
          <p:cNvPr id="60" name="Infected machine calls out to attacker, asking for commands to execute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har char="•"/>
            </a:lvl1pPr>
          </a:lstStyle>
          <a:p>
            <a:r>
              <a:t>Infected machine calls out to attacker, asking for commands to execute</a:t>
            </a:r>
          </a:p>
        </p:txBody>
      </p:sp>
      <p:pic>
        <p:nvPicPr>
          <p:cNvPr id="61" name="Screen Shot 2013-10-24 at 7.57.50 AM.png" descr="Screen Shot 2013-10-24 at 7.57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024187"/>
            <a:ext cx="8178800" cy="335597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43275-2E32-1F49-9D58-04AD2882A8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Windows Reverse Shell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Windows Reverse Shells</a:t>
            </a:r>
          </a:p>
        </p:txBody>
      </p:sp>
      <p:sp>
        <p:nvSpPr>
          <p:cNvPr id="64" name="Basic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Basic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Call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CreateProcess</a:t>
            </a:r>
            <a:r>
              <a:t> and manipulate STARTUPINFO structure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Create a socket to remote machine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Then tie socket to standard input, output, and error for cmd.exe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CreateProcess</a:t>
            </a:r>
            <a:r>
              <a:t> runs cmd.exe with its window suppressed, to hide 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C2490-6F74-B64A-A498-F0CB887494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Windows Reverse Shell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Windows Reverse Shells</a:t>
            </a:r>
          </a:p>
        </p:txBody>
      </p:sp>
      <p:sp>
        <p:nvSpPr>
          <p:cNvPr id="67" name="Multithreaded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Multithreaded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Create a socket, two pipes, and two threads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Look for API calls to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CreateThread</a:t>
            </a:r>
            <a:r>
              <a:t>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CreatePipe</a:t>
            </a:r>
            <a:r>
              <a:t>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One thread for stdin, one for stdout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625570-6E2B-1846-8C40-34B0E35FA4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1569</Words>
  <Application>Microsoft Macintosh PowerPoint</Application>
  <PresentationFormat>On-screen Show (4:3)</PresentationFormat>
  <Paragraphs>302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ＭＳ Ｐゴシック</vt:lpstr>
      <vt:lpstr>Arial</vt:lpstr>
      <vt:lpstr>Calibri</vt:lpstr>
      <vt:lpstr>Candara</vt:lpstr>
      <vt:lpstr>Courier</vt:lpstr>
      <vt:lpstr>Helvetica Neue</vt:lpstr>
      <vt:lpstr>Default</vt:lpstr>
      <vt:lpstr>PowerPoint Presentation</vt:lpstr>
      <vt:lpstr>Downloaders and Launchers</vt:lpstr>
      <vt:lpstr>Downloaders</vt:lpstr>
      <vt:lpstr>Launchers (aka Loaders)</vt:lpstr>
      <vt:lpstr>Backdoors</vt:lpstr>
      <vt:lpstr>Backdoors</vt:lpstr>
      <vt:lpstr>Reverse Shell</vt:lpstr>
      <vt:lpstr>Windows Reverse Shells</vt:lpstr>
      <vt:lpstr>Windows Reverse Shells</vt:lpstr>
      <vt:lpstr>RATs  (Remote Administration Tools)</vt:lpstr>
      <vt:lpstr>Botnets</vt:lpstr>
      <vt:lpstr>Botnets v. RATs</vt:lpstr>
      <vt:lpstr>Credential Stealers</vt:lpstr>
      <vt:lpstr>Credential Stealers</vt:lpstr>
      <vt:lpstr>GINA Interception</vt:lpstr>
      <vt:lpstr>GINA Registry Key</vt:lpstr>
      <vt:lpstr>MITM Attack</vt:lpstr>
      <vt:lpstr>WlxLoggedOutSAS</vt:lpstr>
      <vt:lpstr>GINA is Gone</vt:lpstr>
      <vt:lpstr>Custom Credential Provider Rootkit on Windows 7</vt:lpstr>
      <vt:lpstr>Hash Dumping</vt:lpstr>
      <vt:lpstr>Pwdump</vt:lpstr>
      <vt:lpstr>Pwdump</vt:lpstr>
      <vt:lpstr>Pwdump Variant</vt:lpstr>
      <vt:lpstr>PowerPoint Presentation</vt:lpstr>
      <vt:lpstr>Pass-the-Hash Toolkit</vt:lpstr>
      <vt:lpstr>Keystroke Logging</vt:lpstr>
      <vt:lpstr>Keystroke Logging</vt:lpstr>
      <vt:lpstr>Polling Keyloggers</vt:lpstr>
      <vt:lpstr>PowerPoint Presentation</vt:lpstr>
      <vt:lpstr>Identifying Keyloggers in Strings Listings</vt:lpstr>
      <vt:lpstr>Persistence Mechanisms</vt:lpstr>
      <vt:lpstr>Three Persistence Mechanisms</vt:lpstr>
      <vt:lpstr>Registry Modifications</vt:lpstr>
      <vt:lpstr>Process Monitor</vt:lpstr>
      <vt:lpstr>APPINIT DLLS</vt:lpstr>
      <vt:lpstr>Winlogon Notify</vt:lpstr>
      <vt:lpstr>SvcHost DLLs</vt:lpstr>
      <vt:lpstr>Process Explorer</vt:lpstr>
      <vt:lpstr>PowerPoint Presentation</vt:lpstr>
      <vt:lpstr>ServiceDLL</vt:lpstr>
      <vt:lpstr>Groups</vt:lpstr>
      <vt:lpstr>Trojanized System Binaries</vt:lpstr>
      <vt:lpstr>PowerPoint Presentation</vt:lpstr>
      <vt:lpstr>DLL Load-Order Hijacking</vt:lpstr>
      <vt:lpstr>KnownDLLs Registry Key</vt:lpstr>
      <vt:lpstr>Example: explorer.exe</vt:lpstr>
      <vt:lpstr>Many Vulnerable DLLs</vt:lpstr>
      <vt:lpstr>DLL Load-Order Hijacking Detector</vt:lpstr>
      <vt:lpstr>Privilege Escalation</vt:lpstr>
      <vt:lpstr>No User Account Control</vt:lpstr>
      <vt:lpstr>Using SeDebugPrivilege</vt:lpstr>
      <vt:lpstr>PowerPoint Presentation</vt:lpstr>
      <vt:lpstr>PowerPoint Presentation</vt:lpstr>
      <vt:lpstr>Covering Its Tracks— User-Mode Rootkits</vt:lpstr>
      <vt:lpstr>User-Mode Rootkits</vt:lpstr>
      <vt:lpstr>IAT (Import Address Table) Hooking</vt:lpstr>
      <vt:lpstr>IAT Hooking</vt:lpstr>
      <vt:lpstr>Inline Hooking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cp:lastModifiedBy>Microsoft Office User</cp:lastModifiedBy>
  <cp:revision>5</cp:revision>
  <dcterms:modified xsi:type="dcterms:W3CDTF">2018-04-29T22:25:14Z</dcterms:modified>
</cp:coreProperties>
</file>