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80" r:id="rId6"/>
    <p:sldId id="288" r:id="rId7"/>
    <p:sldId id="279" r:id="rId8"/>
    <p:sldId id="261" r:id="rId9"/>
    <p:sldId id="263" r:id="rId10"/>
    <p:sldId id="264" r:id="rId11"/>
    <p:sldId id="287" r:id="rId12"/>
    <p:sldId id="275" r:id="rId13"/>
    <p:sldId id="276" r:id="rId14"/>
    <p:sldId id="266" r:id="rId15"/>
    <p:sldId id="269" r:id="rId16"/>
    <p:sldId id="278" r:id="rId17"/>
    <p:sldId id="281" r:id="rId18"/>
    <p:sldId id="282" r:id="rId19"/>
    <p:sldId id="283" r:id="rId20"/>
    <p:sldId id="267" r:id="rId21"/>
    <p:sldId id="277" r:id="rId22"/>
    <p:sldId id="268" r:id="rId23"/>
    <p:sldId id="270" r:id="rId24"/>
    <p:sldId id="271" r:id="rId25"/>
    <p:sldId id="272" r:id="rId26"/>
    <p:sldId id="285" r:id="rId27"/>
    <p:sldId id="286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6377" autoAdjust="0"/>
  </p:normalViewPr>
  <p:slideViewPr>
    <p:cSldViewPr snapToGrid="0" snapToObjects="1">
      <p:cViewPr varScale="1">
        <p:scale>
          <a:sx n="127" d="100"/>
          <a:sy n="127" d="100"/>
        </p:scale>
        <p:origin x="10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6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5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5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5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3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53F3-F8E9-364A-AEF6-291B08CFD6EC}" type="datetimeFigureOut">
              <a:rPr lang="en-US" smtClean="0"/>
              <a:t>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46B8-CEA2-8341-8C4E-F21519F2D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4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mare2019ece@gmail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ploit-db.com/" TargetMode="External"/><Relationship Id="rId2" Type="http://schemas.openxmlformats.org/officeDocument/2006/relationships/hyperlink" Target="http://www.offensivecomputing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etasploit.com/" TargetMode="External"/><Relationship Id="rId5" Type="http://schemas.openxmlformats.org/officeDocument/2006/relationships/hyperlink" Target="https://nvd.nist.gov/" TargetMode="External"/><Relationship Id="rId4" Type="http://schemas.openxmlformats.org/officeDocument/2006/relationships/hyperlink" Target="https://ics-cert.us-cert.gov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packd.appspot.com/p/xp-ie6-virtualbox/2014.10.27" TargetMode="External"/><Relationship Id="rId2" Type="http://schemas.openxmlformats.org/officeDocument/2006/relationships/hyperlink" Target="http://www.fitzweekly.com/2016/04/download-windows-virtual-machine-image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ci.rutgers.edu/~sa1087" TargetMode="External"/><Relationship Id="rId2" Type="http://schemas.openxmlformats.org/officeDocument/2006/relationships/hyperlink" Target="mailto:mare2019ece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://en.wikipedia.org/wiki/List_of_computer_criminals" TargetMode="External"/><Relationship Id="rId5" Type="http://schemas.openxmlformats.org/officeDocument/2006/relationships/hyperlink" Target="http://abcnews.go.com/GMA/video/cyber-hacker-sentenced-20-years-10208493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173" y="2130425"/>
            <a:ext cx="8019027" cy="1470025"/>
          </a:xfrm>
        </p:spPr>
        <p:txBody>
          <a:bodyPr>
            <a:noAutofit/>
          </a:bodyPr>
          <a:lstStyle/>
          <a:p>
            <a:r>
              <a:rPr lang="en-US" sz="3600" b="1" i="1" dirty="0"/>
              <a:t>Malware Analysis &amp; Reverse Engineering</a:t>
            </a:r>
            <a:br>
              <a:rPr lang="en-US" sz="3600" dirty="0"/>
            </a:br>
            <a:r>
              <a:rPr lang="en-US" sz="2800" dirty="0"/>
              <a:t>(Spring’19; Mon. 8am)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Saman Zonouz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07"/>
    </mc:Choice>
    <mc:Fallback xmlns="">
      <p:transition xmlns:p14="http://schemas.microsoft.com/office/powerpoint/2010/main" spd="slow" advTm="276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components</a:t>
            </a:r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dirty="0"/>
              <a:t>Videos</a:t>
            </a:r>
          </a:p>
          <a:p>
            <a:pPr lvl="1"/>
            <a:r>
              <a:rPr lang="en-US" dirty="0"/>
              <a:t>Practical/hands-on</a:t>
            </a:r>
          </a:p>
          <a:p>
            <a:pPr lvl="1"/>
            <a:r>
              <a:rPr lang="en-US" dirty="0"/>
              <a:t>Student presentations</a:t>
            </a:r>
          </a:p>
          <a:p>
            <a:endParaRPr lang="en-US" dirty="0"/>
          </a:p>
          <a:p>
            <a:r>
              <a:rPr lang="en-US" dirty="0"/>
              <a:t>More details coming… </a:t>
            </a:r>
          </a:p>
        </p:txBody>
      </p:sp>
    </p:spTree>
    <p:extLst>
      <p:ext uri="{BB962C8B-B14F-4D97-AF65-F5344CB8AC3E}">
        <p14:creationId xmlns:p14="http://schemas.microsoft.com/office/powerpoint/2010/main" val="349547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21"/>
    </mc:Choice>
    <mc:Fallback xmlns="">
      <p:transition xmlns:p14="http://schemas.microsoft.com/office/powerpoint/2010/main" spd="slow" advTm="5102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Teamwork!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everything in class will be done/delivered by teams</a:t>
            </a:r>
          </a:p>
          <a:p>
            <a:r>
              <a:rPr lang="en-US" dirty="0"/>
              <a:t>Form your team by next week Feb 11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Names/emails of 3 students</a:t>
            </a:r>
          </a:p>
          <a:p>
            <a:pPr lvl="1"/>
            <a:r>
              <a:rPr lang="en-US" dirty="0"/>
              <a:t>Pick your teammates </a:t>
            </a:r>
            <a:r>
              <a:rPr lang="en-US" b="1" dirty="0"/>
              <a:t>carefully </a:t>
            </a:r>
            <a:br>
              <a:rPr lang="en-US" b="1" dirty="0"/>
            </a:br>
            <a:r>
              <a:rPr lang="en-US" dirty="0"/>
              <a:t>(semester-long fixed teams)</a:t>
            </a:r>
          </a:p>
          <a:p>
            <a:pPr lvl="2"/>
            <a:r>
              <a:rPr lang="en-US" dirty="0"/>
              <a:t>A good/bad teammate makes a big difference! </a:t>
            </a:r>
          </a:p>
          <a:p>
            <a:pPr lvl="1"/>
            <a:r>
              <a:rPr lang="en-US" dirty="0"/>
              <a:t>Collaboration on presentations, projects, quizzes, etc.</a:t>
            </a:r>
          </a:p>
        </p:txBody>
      </p:sp>
    </p:spTree>
    <p:extLst>
      <p:ext uri="{BB962C8B-B14F-4D97-AF65-F5344CB8AC3E}">
        <p14:creationId xmlns:p14="http://schemas.microsoft.com/office/powerpoint/2010/main" val="180940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6"/>
    </mc:Choice>
    <mc:Fallback xmlns="">
      <p:transition xmlns:p14="http://schemas.microsoft.com/office/powerpoint/2010/main" spd="slow" advTm="436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4449"/>
          </a:xfrm>
        </p:spPr>
        <p:txBody>
          <a:bodyPr>
            <a:normAutofit/>
          </a:bodyPr>
          <a:lstStyle/>
          <a:p>
            <a:r>
              <a:rPr lang="en-US" dirty="0"/>
              <a:t>Each team will be presenting 2 presentations at one class </a:t>
            </a:r>
          </a:p>
          <a:p>
            <a:endParaRPr lang="en-US" dirty="0"/>
          </a:p>
          <a:p>
            <a:r>
              <a:rPr lang="en-US" dirty="0"/>
              <a:t>Each presentation </a:t>
            </a:r>
          </a:p>
          <a:p>
            <a:pPr lvl="1"/>
            <a:r>
              <a:rPr lang="en-US" dirty="0"/>
              <a:t>19min &lt; duration &lt; 21min</a:t>
            </a:r>
          </a:p>
          <a:p>
            <a:pPr lvl="1"/>
            <a:r>
              <a:rPr lang="en-US" dirty="0"/>
              <a:t>will include </a:t>
            </a:r>
            <a:r>
              <a:rPr lang="en-US" dirty="0">
                <a:solidFill>
                  <a:srgbClr val="008000"/>
                </a:solidFill>
              </a:rPr>
              <a:t>1 research paper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1 malware</a:t>
            </a:r>
          </a:p>
          <a:p>
            <a:pPr lvl="1"/>
            <a:r>
              <a:rPr lang="en-US" dirty="0"/>
              <a:t>needs to be technical</a:t>
            </a:r>
          </a:p>
          <a:p>
            <a:pPr lvl="1"/>
            <a:r>
              <a:rPr lang="en-US" dirty="0"/>
              <a:t>by two students</a:t>
            </a:r>
          </a:p>
        </p:txBody>
      </p:sp>
    </p:spTree>
    <p:extLst>
      <p:ext uri="{BB962C8B-B14F-4D97-AF65-F5344CB8AC3E}">
        <p14:creationId xmlns:p14="http://schemas.microsoft.com/office/powerpoint/2010/main" val="12044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88"/>
    </mc:Choice>
    <mc:Fallback xmlns="">
      <p:transition xmlns:p14="http://schemas.microsoft.com/office/powerpoint/2010/main" spd="slow" advTm="748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Paper</a:t>
            </a:r>
            <a:r>
              <a:rPr lang="en-US" dirty="0"/>
              <a:t>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44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will study about one research paper in details in each class</a:t>
            </a:r>
          </a:p>
          <a:p>
            <a:r>
              <a:rPr lang="en-US" dirty="0"/>
              <a:t>Read the paper </a:t>
            </a:r>
            <a:r>
              <a:rPr lang="en-US" b="1" dirty="0"/>
              <a:t>very thoroughly (ALL sections)</a:t>
            </a:r>
            <a:r>
              <a:rPr lang="en-US" dirty="0"/>
              <a:t>! </a:t>
            </a:r>
          </a:p>
          <a:p>
            <a:r>
              <a:rPr lang="en-US" dirty="0"/>
              <a:t>Slides </a:t>
            </a:r>
            <a:r>
              <a:rPr lang="en-US" b="1" dirty="0"/>
              <a:t>need not </a:t>
            </a:r>
            <a:r>
              <a:rPr lang="en-US" dirty="0"/>
              <a:t>be a section by section copy of the paper </a:t>
            </a:r>
          </a:p>
          <a:p>
            <a:r>
              <a:rPr lang="en-US" dirty="0"/>
              <a:t>Should cover (at least):</a:t>
            </a:r>
          </a:p>
          <a:p>
            <a:pPr lvl="1"/>
            <a:r>
              <a:rPr lang="en-US" dirty="0"/>
              <a:t>What is the problem being address?</a:t>
            </a:r>
          </a:p>
          <a:p>
            <a:pPr lvl="2"/>
            <a:r>
              <a:rPr lang="en-US" b="1" dirty="0"/>
              <a:t>Goal </a:t>
            </a:r>
            <a:r>
              <a:rPr lang="en-US" dirty="0"/>
              <a:t>of the paper</a:t>
            </a:r>
          </a:p>
          <a:p>
            <a:pPr lvl="1"/>
            <a:r>
              <a:rPr lang="en-US" dirty="0"/>
              <a:t>Why should we care? </a:t>
            </a:r>
          </a:p>
          <a:p>
            <a:pPr lvl="2"/>
            <a:r>
              <a:rPr lang="en-US" b="1" dirty="0"/>
              <a:t>Motivation</a:t>
            </a:r>
          </a:p>
          <a:p>
            <a:pPr lvl="1"/>
            <a:r>
              <a:rPr lang="en-US" dirty="0"/>
              <a:t>What is the approach?</a:t>
            </a:r>
          </a:p>
          <a:p>
            <a:pPr lvl="2"/>
            <a:r>
              <a:rPr lang="en-US" dirty="0"/>
              <a:t>Details of the </a:t>
            </a:r>
            <a:r>
              <a:rPr lang="en-US" b="1" dirty="0"/>
              <a:t>approach</a:t>
            </a:r>
          </a:p>
          <a:p>
            <a:pPr lvl="2"/>
            <a:r>
              <a:rPr lang="en-US" b="1" dirty="0"/>
              <a:t>Experimental </a:t>
            </a:r>
            <a:r>
              <a:rPr lang="en-US" dirty="0"/>
              <a:t>setup </a:t>
            </a:r>
          </a:p>
          <a:p>
            <a:pPr lvl="1"/>
            <a:r>
              <a:rPr lang="en-US" dirty="0"/>
              <a:t>What are </a:t>
            </a:r>
            <a:r>
              <a:rPr lang="en-US" b="1" dirty="0"/>
              <a:t>main results?</a:t>
            </a:r>
          </a:p>
          <a:p>
            <a:pPr lvl="2"/>
            <a:r>
              <a:rPr lang="en-US" dirty="0"/>
              <a:t>Did they achieve what they set out to do? </a:t>
            </a:r>
          </a:p>
          <a:p>
            <a:pPr lvl="1"/>
            <a:r>
              <a:rPr lang="en-US" b="1" dirty="0"/>
              <a:t>Related work</a:t>
            </a:r>
          </a:p>
          <a:p>
            <a:pPr lvl="1"/>
            <a:r>
              <a:rPr lang="en-US" b="1" dirty="0"/>
              <a:t>Future Work: </a:t>
            </a:r>
            <a:r>
              <a:rPr lang="en-US" dirty="0"/>
              <a:t>Where do we go from here?</a:t>
            </a:r>
          </a:p>
          <a:p>
            <a:pPr lvl="2"/>
            <a:r>
              <a:rPr lang="en-US" dirty="0"/>
              <a:t>Your opinion on the paper and what can be done to improve it</a:t>
            </a:r>
          </a:p>
          <a:p>
            <a:r>
              <a:rPr lang="en-US" dirty="0"/>
              <a:t>This will be followed by discussion of the paper in class </a:t>
            </a:r>
          </a:p>
        </p:txBody>
      </p:sp>
    </p:spTree>
    <p:extLst>
      <p:ext uri="{BB962C8B-B14F-4D97-AF65-F5344CB8AC3E}">
        <p14:creationId xmlns:p14="http://schemas.microsoft.com/office/powerpoint/2010/main" val="10025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19"/>
    </mc:Choice>
    <mc:Fallback xmlns="">
      <p:transition xmlns:p14="http://schemas.microsoft.com/office/powerpoint/2010/main" spd="slow" advTm="1700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Pick your papers carefully</a:t>
            </a:r>
          </a:p>
          <a:p>
            <a:pPr lvl="1"/>
            <a:r>
              <a:rPr lang="en-US" dirty="0"/>
              <a:t>Needs to be a fundamental work</a:t>
            </a:r>
          </a:p>
          <a:p>
            <a:pPr lvl="1"/>
            <a:r>
              <a:rPr lang="en-US" dirty="0"/>
              <a:t>Workshop papers not accepted</a:t>
            </a:r>
          </a:p>
          <a:p>
            <a:pPr lvl="1"/>
            <a:r>
              <a:rPr lang="en-US" dirty="0"/>
              <a:t>Top security conferences: </a:t>
            </a:r>
          </a:p>
          <a:p>
            <a:pPr lvl="2"/>
            <a:r>
              <a:rPr lang="en-US" b="1" dirty="0"/>
              <a:t>Only</a:t>
            </a:r>
            <a:r>
              <a:rPr lang="en-US" dirty="0"/>
              <a:t> USENIX Security, CCS, NDSS, IEEE S&amp;P Oakland, DSN.</a:t>
            </a:r>
          </a:p>
          <a:p>
            <a:pPr lvl="1"/>
            <a:r>
              <a:rPr lang="en-US" dirty="0"/>
              <a:t>Send me the paper’s title </a:t>
            </a:r>
            <a:r>
              <a:rPr lang="en-US" b="1" dirty="0"/>
              <a:t>one week (Monday)</a:t>
            </a:r>
            <a:r>
              <a:rPr lang="en-US" dirty="0"/>
              <a:t> in advance for approval (</a:t>
            </a:r>
            <a:r>
              <a:rPr lang="en-US" dirty="0">
                <a:hlinkClick r:id="rId2"/>
              </a:rPr>
              <a:t>mare2019ece@gmail.com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Read the paper carefully &amp; several times</a:t>
            </a:r>
          </a:p>
          <a:p>
            <a:pPr lvl="1"/>
            <a:r>
              <a:rPr lang="en-US" dirty="0"/>
              <a:t>Must be beneficial for yourself, and the class</a:t>
            </a:r>
          </a:p>
          <a:p>
            <a:endParaRPr lang="en-US" dirty="0"/>
          </a:p>
          <a:p>
            <a:r>
              <a:rPr lang="en-US" dirty="0"/>
              <a:t>Send me a 2 page </a:t>
            </a:r>
            <a:r>
              <a:rPr lang="en-US" i="1" dirty="0"/>
              <a:t>critical review</a:t>
            </a:r>
            <a:r>
              <a:rPr lang="en-US" dirty="0"/>
              <a:t> of the paper on </a:t>
            </a:r>
            <a:r>
              <a:rPr lang="en-US" b="1" dirty="0"/>
              <a:t>Friday </a:t>
            </a:r>
            <a:r>
              <a:rPr lang="en-US" dirty="0"/>
              <a:t>before your presentation week</a:t>
            </a:r>
          </a:p>
        </p:txBody>
      </p:sp>
    </p:spTree>
    <p:extLst>
      <p:ext uri="{BB962C8B-B14F-4D97-AF65-F5344CB8AC3E}">
        <p14:creationId xmlns:p14="http://schemas.microsoft.com/office/powerpoint/2010/main" val="397023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555"/>
    </mc:Choice>
    <mc:Fallback xmlns="">
      <p:transition xmlns:p14="http://schemas.microsoft.com/office/powerpoint/2010/main" spd="slow" advTm="19055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Reviews/Summaries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Summary should cover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(no text copied from the paper)</a:t>
            </a:r>
          </a:p>
          <a:p>
            <a:pPr lvl="1"/>
            <a:r>
              <a:rPr lang="en-US" b="1" dirty="0"/>
              <a:t>Problem </a:t>
            </a:r>
            <a:r>
              <a:rPr lang="en-US" dirty="0"/>
              <a:t>being addressed --- a short paragraph at most</a:t>
            </a:r>
          </a:p>
          <a:p>
            <a:pPr lvl="1"/>
            <a:r>
              <a:rPr lang="en-US" b="1" dirty="0"/>
              <a:t>Motivation </a:t>
            </a:r>
            <a:r>
              <a:rPr lang="en-US" dirty="0"/>
              <a:t>for the importance of the problem as stated in the paper</a:t>
            </a:r>
          </a:p>
          <a:p>
            <a:pPr lvl="1"/>
            <a:r>
              <a:rPr lang="en-US" b="1" dirty="0"/>
              <a:t>Solution </a:t>
            </a:r>
            <a:r>
              <a:rPr lang="en-US" dirty="0"/>
              <a:t>approach --- one/two sentences</a:t>
            </a:r>
          </a:p>
          <a:p>
            <a:pPr lvl="1"/>
            <a:r>
              <a:rPr lang="en-US" b="1" dirty="0"/>
              <a:t>Pros and Cons </a:t>
            </a:r>
            <a:r>
              <a:rPr lang="en-US" dirty="0"/>
              <a:t>of the paper</a:t>
            </a:r>
          </a:p>
          <a:p>
            <a:pPr lvl="1"/>
            <a:r>
              <a:rPr lang="en-US" dirty="0"/>
              <a:t>Focus on technical aspects ( problem formulation, solution, experiments and analysis)</a:t>
            </a:r>
          </a:p>
          <a:p>
            <a:pPr lvl="1"/>
            <a:r>
              <a:rPr lang="en-US" dirty="0"/>
              <a:t>What would </a:t>
            </a:r>
            <a:r>
              <a:rPr lang="en-US" b="1" dirty="0"/>
              <a:t>you do differently </a:t>
            </a:r>
            <a:r>
              <a:rPr lang="en-US" dirty="0"/>
              <a:t>? Why ? </a:t>
            </a:r>
            <a:br>
              <a:rPr lang="en-US" dirty="0"/>
            </a:br>
            <a:r>
              <a:rPr lang="en-US" dirty="0"/>
              <a:t>(think outside the box, justify) </a:t>
            </a:r>
          </a:p>
        </p:txBody>
      </p:sp>
    </p:spTree>
    <p:extLst>
      <p:ext uri="{BB962C8B-B14F-4D97-AF65-F5344CB8AC3E}">
        <p14:creationId xmlns:p14="http://schemas.microsoft.com/office/powerpoint/2010/main" val="11859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46"/>
    </mc:Choice>
    <mc:Fallback xmlns="">
      <p:transition xmlns:p14="http://schemas.microsoft.com/office/powerpoint/2010/main" spd="slow" advTm="6854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Pick/download/analyze/report what one </a:t>
            </a:r>
            <a:r>
              <a:rPr lang="en-US" b="1" dirty="0"/>
              <a:t>real</a:t>
            </a:r>
            <a:r>
              <a:rPr lang="en-US" dirty="0"/>
              <a:t> malware sample does! </a:t>
            </a:r>
          </a:p>
          <a:p>
            <a:endParaRPr lang="en-US" dirty="0"/>
          </a:p>
          <a:p>
            <a:r>
              <a:rPr lang="en-US" dirty="0"/>
              <a:t>Popular websites</a:t>
            </a:r>
          </a:p>
          <a:p>
            <a:pPr lvl="1"/>
            <a:r>
              <a:rPr lang="en-US" sz="1800" dirty="0">
                <a:hlinkClick r:id="rId2"/>
              </a:rPr>
              <a:t>http://www.offensivecomputing.net/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hlinkClick r:id="rId3"/>
              </a:rPr>
              <a:t>http://www.exploit-db.com/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hlinkClick r:id="rId4"/>
              </a:rPr>
              <a:t>https://ics-cert.us-cert.gov/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hlinkClick r:id="rId5"/>
              </a:rPr>
              <a:t>https://nvd.nist.gov/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>
                <a:hlinkClick r:id="rId6"/>
              </a:rPr>
              <a:t>http://www.metasploit.com/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and many more…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76"/>
    </mc:Choice>
    <mc:Fallback xmlns="">
      <p:transition xmlns:p14="http://schemas.microsoft.com/office/powerpoint/2010/main" spd="slow" advTm="6727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malware one week before your presentation (Monday) and submit its </a:t>
            </a:r>
            <a:r>
              <a:rPr lang="en-US" b="1" dirty="0"/>
              <a:t>link</a:t>
            </a:r>
            <a:r>
              <a:rPr lang="en-US" dirty="0"/>
              <a:t> for approval</a:t>
            </a:r>
          </a:p>
          <a:p>
            <a:r>
              <a:rPr lang="en-US" dirty="0"/>
              <a:t>Submit your report on Friday before your presentation week</a:t>
            </a:r>
          </a:p>
        </p:txBody>
      </p:sp>
    </p:spTree>
    <p:extLst>
      <p:ext uri="{BB962C8B-B14F-4D97-AF65-F5344CB8AC3E}">
        <p14:creationId xmlns:p14="http://schemas.microsoft.com/office/powerpoint/2010/main" val="205050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91"/>
    </mc:Choice>
    <mc:Fallback xmlns="">
      <p:transition xmlns:p14="http://schemas.microsoft.com/office/powerpoint/2010/main" spd="slow" advTm="2819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 Report/Presentation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3-page report (word default format </a:t>
            </a:r>
            <a:r>
              <a:rPr lang="mr-IN" dirty="0"/>
              <a:t>–</a:t>
            </a:r>
            <a:r>
              <a:rPr lang="en-US" dirty="0"/>
              <a:t> single spacing)</a:t>
            </a:r>
          </a:p>
          <a:p>
            <a:r>
              <a:rPr lang="en-US" dirty="0"/>
              <a:t>Must contain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Introduction</a:t>
            </a:r>
            <a:r>
              <a:rPr lang="en-US" dirty="0"/>
              <a:t>: What the malware does (through your investigation or external reports)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Reverse engineering</a:t>
            </a:r>
            <a:r>
              <a:rPr lang="en-US" dirty="0">
                <a:solidFill>
                  <a:srgbClr val="FF0000"/>
                </a:solidFill>
              </a:rPr>
              <a:t>: how YOU DID confirm what it does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Static/dynamic analysis (show us assembly, screenshots of the tools you used, possibly live demos!)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Presentation need to be technical (</a:t>
            </a:r>
            <a:r>
              <a:rPr lang="en-US" b="1" dirty="0">
                <a:solidFill>
                  <a:srgbClr val="FF0000"/>
                </a:solidFill>
              </a:rPr>
              <a:t>NOT Descriptive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Intrusion detection</a:t>
            </a:r>
            <a:r>
              <a:rPr lang="en-US" dirty="0"/>
              <a:t>: how you would detect if a computer has been infected by such a malware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/>
              <a:t>Intrusion recovery</a:t>
            </a:r>
            <a:r>
              <a:rPr lang="en-US" dirty="0"/>
              <a:t>: how would you recover a compromised system</a:t>
            </a:r>
          </a:p>
        </p:txBody>
      </p:sp>
    </p:spTree>
    <p:extLst>
      <p:ext uri="{BB962C8B-B14F-4D97-AF65-F5344CB8AC3E}">
        <p14:creationId xmlns:p14="http://schemas.microsoft.com/office/powerpoint/2010/main" val="37332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228"/>
    </mc:Choice>
    <mc:Fallback xmlns="">
      <p:transition xmlns:p14="http://schemas.microsoft.com/office/powerpoint/2010/main" spd="slow" advTm="14122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group’s responsibility to complete reading the paper and analyzing the malware</a:t>
            </a:r>
          </a:p>
          <a:p>
            <a:r>
              <a:rPr lang="en-US" dirty="0"/>
              <a:t>The combined report will be 5 pages</a:t>
            </a:r>
          </a:p>
          <a:p>
            <a:r>
              <a:rPr lang="en-US" dirty="0"/>
              <a:t>In the report, indicate who did what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Take your presentations/reports seriously! </a:t>
            </a:r>
          </a:p>
          <a:p>
            <a:pPr lvl="1"/>
            <a:r>
              <a:rPr lang="en-US" dirty="0"/>
              <a:t>As a courtesy to the audience </a:t>
            </a:r>
            <a:br>
              <a:rPr lang="en-US" dirty="0"/>
            </a:br>
            <a:r>
              <a:rPr lang="en-US" dirty="0"/>
              <a:t>(and if you care about grades)</a:t>
            </a:r>
          </a:p>
        </p:txBody>
      </p:sp>
    </p:spTree>
    <p:extLst>
      <p:ext uri="{BB962C8B-B14F-4D97-AF65-F5344CB8AC3E}">
        <p14:creationId xmlns:p14="http://schemas.microsoft.com/office/powerpoint/2010/main" val="380084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36"/>
    </mc:Choice>
    <mc:Fallback xmlns="">
      <p:transition xmlns:p14="http://schemas.microsoft.com/office/powerpoint/2010/main" spd="slow" advTm="578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research group 4N6…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Security and Privacy</a:t>
            </a:r>
          </a:p>
          <a:p>
            <a:pPr lvl="1"/>
            <a:r>
              <a:rPr lang="en-US" dirty="0"/>
              <a:t>Cyber-Physical Systems</a:t>
            </a:r>
          </a:p>
          <a:p>
            <a:pPr lvl="1"/>
            <a:r>
              <a:rPr lang="en-US" dirty="0"/>
              <a:t>Intrusion Detection and Response</a:t>
            </a:r>
          </a:p>
          <a:p>
            <a:pPr lvl="1"/>
            <a:r>
              <a:rPr lang="en-US" dirty="0"/>
              <a:t>Embedded and Operating Systems Security</a:t>
            </a:r>
          </a:p>
          <a:p>
            <a:pPr lvl="1"/>
            <a:r>
              <a:rPr lang="en-US" dirty="0"/>
              <a:t>Reverse Engineering and Malware Analysis</a:t>
            </a:r>
          </a:p>
          <a:p>
            <a:pPr lvl="1"/>
            <a:r>
              <a:rPr lang="en-US" dirty="0"/>
              <a:t>Trustworthy Cyber-Physical Critical Infrastructures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75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641"/>
    </mc:Choice>
    <mc:Fallback xmlns="">
      <p:transition xmlns:p14="http://schemas.microsoft.com/office/powerpoint/2010/main" spd="slow" advTm="23864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4"/>
            <a:ext cx="8229600" cy="829289"/>
          </a:xfrm>
        </p:spPr>
        <p:txBody>
          <a:bodyPr/>
          <a:lstStyle/>
          <a:p>
            <a:r>
              <a:rPr lang="en-US" dirty="0"/>
              <a:t>Lecture Topics (tentative)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958551"/>
              </p:ext>
            </p:extLst>
          </p:nvPr>
        </p:nvGraphicFramePr>
        <p:xfrm>
          <a:off x="457200" y="854653"/>
          <a:ext cx="7823564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7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Administratives</a:t>
                      </a:r>
                      <a:r>
                        <a:rPr lang="en-US" baseline="0" dirty="0"/>
                        <a:t>, </a:t>
                      </a:r>
                      <a:r>
                        <a:rPr lang="en-US" dirty="0"/>
                        <a:t>Introduction</a:t>
                      </a:r>
                      <a:r>
                        <a:rPr lang="en-US" baseline="0" dirty="0"/>
                        <a:t> to MARE, Basic Static Techniques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VM-based analysis, basic</a:t>
                      </a:r>
                      <a:r>
                        <a:rPr lang="en-US" baseline="0" dirty="0"/>
                        <a:t> dynamic analysis, x86 binary disassembly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IDA Pro, C constructs</a:t>
                      </a:r>
                      <a:r>
                        <a:rPr lang="en-US" baseline="0" dirty="0"/>
                        <a:t> in PE, Windows malware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Debugging, </a:t>
                      </a:r>
                      <a:r>
                        <a:rPr lang="en-US" dirty="0" err="1"/>
                        <a:t>OllyDbg</a:t>
                      </a:r>
                      <a:r>
                        <a:rPr lang="en-US" baseline="0" dirty="0"/>
                        <a:t>, </a:t>
                      </a:r>
                      <a:r>
                        <a:rPr lang="en-US" dirty="0"/>
                        <a:t>kernel debugging/</a:t>
                      </a:r>
                      <a:r>
                        <a:rPr lang="en-US" dirty="0" err="1"/>
                        <a:t>WInDbg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Malware</a:t>
                      </a:r>
                      <a:r>
                        <a:rPr lang="en-US" baseline="0" dirty="0"/>
                        <a:t> behavior, covert malware launching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encoding,</a:t>
                      </a:r>
                      <a:r>
                        <a:rPr lang="en-US" baseline="0" dirty="0"/>
                        <a:t> network IDS signatures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Anti-disassembly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Anti-debugging approaches by malware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Anti-VM, Binary</a:t>
                      </a:r>
                      <a:r>
                        <a:rPr lang="en-US" baseline="0" dirty="0"/>
                        <a:t> (un)packing methods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Midterm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Shellcode</a:t>
                      </a:r>
                      <a:r>
                        <a:rPr lang="en-US" dirty="0"/>
                        <a:t> analysis and return-oriented</a:t>
                      </a:r>
                      <a:r>
                        <a:rPr lang="en-US" baseline="0" dirty="0"/>
                        <a:t> programming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C++ analysis, 64-bit</a:t>
                      </a:r>
                      <a:r>
                        <a:rPr lang="en-US" baseline="0" dirty="0"/>
                        <a:t> malware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Symbolic</a:t>
                      </a:r>
                      <a:r>
                        <a:rPr lang="en-US" baseline="0" dirty="0"/>
                        <a:t> execution and taint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system malware and social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1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120"/>
    </mc:Choice>
    <mc:Fallback xmlns="">
      <p:transition xmlns:p14="http://schemas.microsoft.com/office/powerpoint/2010/main" spd="slow" advTm="2301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4"/>
            <a:ext cx="8229600" cy="829289"/>
          </a:xfrm>
        </p:spPr>
        <p:txBody>
          <a:bodyPr/>
          <a:lstStyle/>
          <a:p>
            <a:r>
              <a:rPr lang="en-US" dirty="0"/>
              <a:t>Student Presentations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711568"/>
              </p:ext>
            </p:extLst>
          </p:nvPr>
        </p:nvGraphicFramePr>
        <p:xfrm>
          <a:off x="457200" y="854653"/>
          <a:ext cx="7823564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0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Student teams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2/4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2/11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2/18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2/25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3/11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3/25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3/19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3/26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4/1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i="1" dirty="0"/>
                        <a:t>Midterm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4/29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30"/>
    </mc:Choice>
    <mc:Fallback xmlns="">
      <p:transition xmlns:p14="http://schemas.microsoft.com/office/powerpoint/2010/main" spd="slow" advTm="3013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Semester-Long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97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Semester-long research project to be done in teams of 3 people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transparent reporting</a:t>
            </a:r>
            <a:r>
              <a:rPr lang="en-US" b="1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no slackers)</a:t>
            </a:r>
            <a:endParaRPr lang="en-US" dirty="0">
              <a:effectLst/>
            </a:endParaRPr>
          </a:p>
          <a:p>
            <a:endParaRPr lang="en-US" b="1" dirty="0"/>
          </a:p>
          <a:p>
            <a:r>
              <a:rPr lang="en-US" b="1" dirty="0"/>
              <a:t>Team selection deadline: Feb 11</a:t>
            </a:r>
            <a:r>
              <a:rPr lang="en-US" b="1" baseline="30000" dirty="0"/>
              <a:t>th</a:t>
            </a:r>
            <a:r>
              <a:rPr lang="en-US" b="1" dirty="0"/>
              <a:t> 2018</a:t>
            </a:r>
            <a:endParaRPr lang="en-US" b="1" dirty="0">
              <a:effectLst/>
            </a:endParaRPr>
          </a:p>
          <a:p>
            <a:endParaRPr lang="en-US" dirty="0"/>
          </a:p>
          <a:p>
            <a:r>
              <a:rPr lang="en-US" dirty="0"/>
              <a:t>Each team works on a separate research problem that involves implementing some innovative attack, or malware-related defense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/>
              <a:t>Either formulate your own problem or come talk to me</a:t>
            </a:r>
            <a:endParaRPr lang="en-US" dirty="0">
              <a:effectLst/>
            </a:endParaRPr>
          </a:p>
          <a:p>
            <a:endParaRPr lang="en-US" b="1" dirty="0"/>
          </a:p>
          <a:p>
            <a:r>
              <a:rPr lang="en-US" b="1" dirty="0"/>
              <a:t>3-page Proposal deadline: Feb. 18 2018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Specify your project type: 1) research paper; 2) course report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/>
              <a:t>(I will devote time and grade accordingly)</a:t>
            </a:r>
          </a:p>
          <a:p>
            <a:endParaRPr lang="en-US" dirty="0"/>
          </a:p>
          <a:p>
            <a:r>
              <a:rPr lang="en-US" dirty="0"/>
              <a:t>Projects will involve additional project-specific background reading. Each project is expected to produce a publication-quality report at completion.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914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459"/>
    </mc:Choice>
    <mc:Fallback xmlns="">
      <p:transition xmlns:p14="http://schemas.microsoft.com/office/powerpoint/2010/main" spd="slow" advTm="18045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project grade component criteria includes: problem formulation, literature review, novelty of proposed solution, detailed nature of implementation of experiments/measurements </a:t>
            </a:r>
          </a:p>
          <a:p>
            <a:endParaRPr lang="en-US" dirty="0"/>
          </a:p>
          <a:p>
            <a:r>
              <a:rPr lang="en-US" dirty="0"/>
              <a:t>The project will have four reports submissions over the course of the semester building toward a paper (Latex typed; </a:t>
            </a:r>
            <a:r>
              <a:rPr lang="en-US" dirty="0" err="1"/>
              <a:t>sug</a:t>
            </a:r>
            <a:r>
              <a:rPr lang="en-US" dirty="0"/>
              <a:t>.: </a:t>
            </a:r>
            <a:r>
              <a:rPr lang="en-US" dirty="0" err="1"/>
              <a:t>overleaf.com</a:t>
            </a:r>
            <a:r>
              <a:rPr lang="en-US" dirty="0"/>
              <a:t>)</a:t>
            </a:r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89"/>
    </mc:Choice>
    <mc:Fallback xmlns="">
      <p:transition xmlns:p14="http://schemas.microsoft.com/office/powerpoint/2010/main" spd="slow" advTm="9318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Feb 18: Preliminary Report due, should cover</a:t>
            </a:r>
          </a:p>
          <a:p>
            <a:pPr lvl="1"/>
            <a:r>
              <a:rPr lang="en-US" dirty="0"/>
              <a:t>Problem statement</a:t>
            </a:r>
          </a:p>
          <a:p>
            <a:pPr lvl="1"/>
            <a:r>
              <a:rPr lang="en-US" dirty="0"/>
              <a:t>Motivation </a:t>
            </a:r>
          </a:p>
          <a:p>
            <a:endParaRPr lang="en-US" b="1" dirty="0"/>
          </a:p>
          <a:p>
            <a:r>
              <a:rPr lang="en-US" b="1" dirty="0"/>
              <a:t>Mar 26: Progress Report due, should cover</a:t>
            </a:r>
          </a:p>
          <a:p>
            <a:pPr lvl="1"/>
            <a:r>
              <a:rPr lang="en-US" dirty="0"/>
              <a:t>Literature review</a:t>
            </a:r>
          </a:p>
          <a:p>
            <a:pPr lvl="1"/>
            <a:r>
              <a:rPr lang="en-US" dirty="0"/>
              <a:t>Methodology </a:t>
            </a:r>
          </a:p>
          <a:p>
            <a:endParaRPr lang="en-US" b="1" dirty="0"/>
          </a:p>
          <a:p>
            <a:r>
              <a:rPr lang="en-US" b="1" dirty="0"/>
              <a:t>Apr 15: Results Report due, should cover</a:t>
            </a:r>
          </a:p>
          <a:p>
            <a:pPr lvl="1"/>
            <a:r>
              <a:rPr lang="en-US" dirty="0"/>
              <a:t>Experimental setup</a:t>
            </a:r>
          </a:p>
          <a:p>
            <a:pPr lvl="1"/>
            <a:r>
              <a:rPr lang="en-US" dirty="0"/>
              <a:t>Results </a:t>
            </a:r>
          </a:p>
          <a:p>
            <a:endParaRPr lang="en-US" b="1" dirty="0"/>
          </a:p>
          <a:p>
            <a:r>
              <a:rPr lang="en-US" b="1" dirty="0"/>
              <a:t>May 6th: Final report and delivery due, should cover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Implementations</a:t>
            </a:r>
          </a:p>
          <a:p>
            <a:pPr lvl="1"/>
            <a:r>
              <a:rPr lang="en-US" dirty="0"/>
              <a:t>Results</a:t>
            </a:r>
          </a:p>
          <a:p>
            <a:pPr lvl="1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784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48"/>
    </mc:Choice>
    <mc:Fallback xmlns="">
      <p:transition xmlns:p14="http://schemas.microsoft.com/office/powerpoint/2010/main" spd="slow" advTm="10704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905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Class Participation </a:t>
            </a:r>
            <a:r>
              <a:rPr lang="en-US" b="1" dirty="0"/>
              <a:t>(30%): </a:t>
            </a:r>
            <a:r>
              <a:rPr lang="en-US" dirty="0"/>
              <a:t>The class participation grade component will be judged on criteria including: quality of participation in class discussions, class presentation(s), and critical review of papers. Roughly, the grade breakup for participation will be as follows: </a:t>
            </a:r>
            <a:endParaRPr lang="en-US" dirty="0">
              <a:effectLst/>
            </a:endParaRPr>
          </a:p>
          <a:p>
            <a:pPr lvl="1"/>
            <a:r>
              <a:rPr lang="en-US" dirty="0"/>
              <a:t>20% - Class presentation </a:t>
            </a:r>
            <a:endParaRPr lang="en-US" dirty="0">
              <a:effectLst/>
            </a:endParaRPr>
          </a:p>
          <a:p>
            <a:pPr lvl="1"/>
            <a:r>
              <a:rPr lang="en-US" dirty="0"/>
              <a:t>7% - Paper/malware summaries </a:t>
            </a:r>
            <a:endParaRPr lang="en-US" dirty="0">
              <a:effectLst/>
            </a:endParaRPr>
          </a:p>
          <a:p>
            <a:pPr lvl="1"/>
            <a:r>
              <a:rPr lang="en-US" dirty="0"/>
              <a:t>3% - Paper discussion participation </a:t>
            </a:r>
            <a:endParaRPr lang="en-US" dirty="0">
              <a:effectLst/>
            </a:endParaRPr>
          </a:p>
          <a:p>
            <a:endParaRPr lang="en-US" sz="2400" dirty="0"/>
          </a:p>
          <a:p>
            <a:r>
              <a:rPr lang="en-US" dirty="0"/>
              <a:t>Research Project (40%): Roughly, the grade breakup for participation will be as follows: </a:t>
            </a:r>
            <a:endParaRPr lang="en-US" dirty="0">
              <a:effectLst/>
            </a:endParaRPr>
          </a:p>
          <a:p>
            <a:pPr lvl="1"/>
            <a:r>
              <a:rPr lang="en-US" dirty="0"/>
              <a:t>5% - Novelty of the problem + Ability to motivate its need </a:t>
            </a:r>
            <a:r>
              <a:rPr lang="en-US" sz="2400" dirty="0"/>
              <a:t>• </a:t>
            </a:r>
            <a:r>
              <a:rPr lang="en-US" dirty="0"/>
              <a:t>[5% - Project Preliminary report] </a:t>
            </a:r>
          </a:p>
          <a:p>
            <a:pPr lvl="1"/>
            <a:r>
              <a:rPr lang="en-US" dirty="0"/>
              <a:t>5% - Thoroughness of Related Work + Novelty of solution </a:t>
            </a:r>
            <a:r>
              <a:rPr lang="en-US" sz="2400" dirty="0"/>
              <a:t>• </a:t>
            </a:r>
            <a:r>
              <a:rPr lang="en-US" dirty="0"/>
              <a:t>[5% - Project Progress Report] </a:t>
            </a:r>
          </a:p>
          <a:p>
            <a:pPr lvl="1"/>
            <a:r>
              <a:rPr lang="en-US" dirty="0"/>
              <a:t>20% - Quality of experimental results </a:t>
            </a:r>
            <a:r>
              <a:rPr lang="en-US" sz="2400" dirty="0"/>
              <a:t>• </a:t>
            </a:r>
            <a:r>
              <a:rPr lang="en-US" dirty="0"/>
              <a:t>[5% - Project Results Report] </a:t>
            </a:r>
          </a:p>
          <a:p>
            <a:pPr lvl="1"/>
            <a:r>
              <a:rPr lang="en-US" dirty="0"/>
              <a:t>10% - Final paper 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/>
              <a:t>Midterm/HWs/Quizzes (30%)</a:t>
            </a:r>
          </a:p>
          <a:p>
            <a:endParaRPr lang="en-US" dirty="0"/>
          </a:p>
          <a:p>
            <a:r>
              <a:rPr lang="en-US" dirty="0"/>
              <a:t>THE MOST IMPORTANT: </a:t>
            </a:r>
            <a:r>
              <a:rPr lang="en-US" b="1" dirty="0"/>
              <a:t>ACADEMIC HONESTY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Deadlines are FIRM. No Extension. No makeups. </a:t>
            </a:r>
          </a:p>
        </p:txBody>
      </p:sp>
    </p:spTree>
    <p:extLst>
      <p:ext uri="{BB962C8B-B14F-4D97-AF65-F5344CB8AC3E}">
        <p14:creationId xmlns:p14="http://schemas.microsoft.com/office/powerpoint/2010/main" val="41785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83"/>
    </mc:Choice>
    <mc:Fallback xmlns="">
      <p:transition xmlns:p14="http://schemas.microsoft.com/office/powerpoint/2010/main" spd="slow" advTm="10778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Hands-on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Always bring your laptop in class if you do have one</a:t>
            </a:r>
          </a:p>
          <a:p>
            <a:pPr lvl="1"/>
            <a:r>
              <a:rPr lang="en-US" dirty="0"/>
              <a:t>Otherwise, find a friend who does and sit together</a:t>
            </a:r>
          </a:p>
          <a:p>
            <a:endParaRPr lang="en-US" dirty="0"/>
          </a:p>
          <a:p>
            <a:r>
              <a:rPr lang="en-US" dirty="0"/>
              <a:t>Sit next to your teammates</a:t>
            </a: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pPr lvl="1"/>
            <a:r>
              <a:rPr lang="en-US" dirty="0" err="1"/>
              <a:t>Virtualbox</a:t>
            </a:r>
            <a:endParaRPr lang="en-US" dirty="0"/>
          </a:p>
          <a:p>
            <a:pPr lvl="1"/>
            <a:r>
              <a:rPr lang="en-US" dirty="0"/>
              <a:t>VM: Windows XP 32bit</a:t>
            </a:r>
          </a:p>
          <a:p>
            <a:pPr lvl="2"/>
            <a:r>
              <a:rPr lang="en-US" dirty="0"/>
              <a:t>CFF-Explore (</a:t>
            </a:r>
            <a:r>
              <a:rPr lang="en-US" dirty="0" err="1"/>
              <a:t>ExplorerSuite</a:t>
            </a:r>
            <a:r>
              <a:rPr lang="en-US" dirty="0"/>
              <a:t>), </a:t>
            </a:r>
            <a:r>
              <a:rPr lang="en-US" dirty="0" err="1"/>
              <a:t>nmap</a:t>
            </a:r>
            <a:r>
              <a:rPr lang="en-US" dirty="0"/>
              <a:t>, </a:t>
            </a:r>
            <a:r>
              <a:rPr lang="en-US" dirty="0" err="1"/>
              <a:t>wireshark</a:t>
            </a:r>
            <a:r>
              <a:rPr lang="en-US" dirty="0"/>
              <a:t>, </a:t>
            </a:r>
            <a:r>
              <a:rPr lang="en-US" dirty="0" err="1"/>
              <a:t>PracticalMalwareAnalysis</a:t>
            </a:r>
            <a:r>
              <a:rPr lang="en-US" dirty="0"/>
              <a:t>-Labs, </a:t>
            </a:r>
            <a:r>
              <a:rPr lang="en-US" dirty="0" err="1"/>
              <a:t>Regshot</a:t>
            </a:r>
            <a:r>
              <a:rPr lang="en-US" dirty="0"/>
              <a:t>, </a:t>
            </a:r>
            <a:r>
              <a:rPr lang="en-US" dirty="0" err="1"/>
              <a:t>ApateDNS</a:t>
            </a:r>
            <a:r>
              <a:rPr lang="en-US" dirty="0"/>
              <a:t>, </a:t>
            </a:r>
            <a:r>
              <a:rPr lang="en-US" dirty="0" err="1"/>
              <a:t>DependencyWalker</a:t>
            </a:r>
            <a:r>
              <a:rPr lang="en-US" dirty="0"/>
              <a:t>, OllyDbg110, </a:t>
            </a:r>
            <a:r>
              <a:rPr lang="en-US" b="1" i="1" dirty="0"/>
              <a:t>IDA Pro</a:t>
            </a:r>
            <a:r>
              <a:rPr lang="en-US" dirty="0"/>
              <a:t>, </a:t>
            </a:r>
            <a:r>
              <a:rPr lang="en-US" dirty="0" err="1"/>
              <a:t>PEiD</a:t>
            </a:r>
            <a:r>
              <a:rPr lang="en-US" dirty="0"/>
              <a:t>, </a:t>
            </a:r>
            <a:r>
              <a:rPr lang="en-US" dirty="0" err="1"/>
              <a:t>Peview</a:t>
            </a:r>
            <a:r>
              <a:rPr lang="en-US" dirty="0"/>
              <a:t>, </a:t>
            </a:r>
            <a:r>
              <a:rPr lang="en-US" dirty="0" err="1"/>
              <a:t>SysinternalsSuite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VM: Linux (Ubuntu 14.04) 32bit</a:t>
            </a:r>
          </a:p>
          <a:p>
            <a:pPr lvl="2"/>
            <a:r>
              <a:rPr lang="en-US" dirty="0" err="1"/>
              <a:t>Inetsim</a:t>
            </a:r>
            <a:r>
              <a:rPr lang="en-US" dirty="0"/>
              <a:t>, Snort, … </a:t>
            </a:r>
          </a:p>
          <a:p>
            <a:pPr lvl="1"/>
            <a:r>
              <a:rPr lang="en-US" dirty="0"/>
              <a:t>Get VMs talk with each other</a:t>
            </a:r>
          </a:p>
          <a:p>
            <a:pPr lvl="1"/>
            <a:r>
              <a:rPr lang="en-US" dirty="0">
                <a:hlinkClick r:id="rId2"/>
              </a:rPr>
              <a:t>http://www.fitzweekly.com/2016/04/download-windows-virtual-machine-images.html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https://npackd.appspot.com/p/xp-ie6-virtualbox/2014.10.27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5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970"/>
    </mc:Choice>
    <mc:Fallback xmlns="">
      <p:transition xmlns:p14="http://schemas.microsoft.com/office/powerpoint/2010/main" spd="slow" advTm="15797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hour after the class on Monday mornings</a:t>
            </a:r>
          </a:p>
          <a:p>
            <a:r>
              <a:rPr lang="en-US" dirty="0"/>
              <a:t>Please do not ask me </a:t>
            </a:r>
            <a:r>
              <a:rPr lang="en-US"/>
              <a:t>(x25)</a:t>
            </a:r>
            <a:endParaRPr lang="en-US" dirty="0"/>
          </a:p>
          <a:p>
            <a:pPr lvl="1"/>
            <a:r>
              <a:rPr lang="en-US" dirty="0"/>
              <a:t>how to install/configure a software on a laptop (course prerequisites)</a:t>
            </a:r>
          </a:p>
          <a:p>
            <a:pPr lvl="1"/>
            <a:r>
              <a:rPr lang="en-US" dirty="0"/>
              <a:t>how to solve a HW problem</a:t>
            </a:r>
            <a:br>
              <a:rPr lang="en-US" dirty="0"/>
            </a:br>
            <a:r>
              <a:rPr lang="en-US" dirty="0"/>
              <a:t>(let’s discuss in class)</a:t>
            </a:r>
          </a:p>
          <a:p>
            <a:pPr lvl="1"/>
            <a:r>
              <a:rPr lang="en-US" dirty="0"/>
              <a:t>last minute questions before the submission deadlines (indication of a last-minute behavior)</a:t>
            </a:r>
          </a:p>
        </p:txBody>
      </p:sp>
    </p:spTree>
    <p:extLst>
      <p:ext uri="{BB962C8B-B14F-4D97-AF65-F5344CB8AC3E}">
        <p14:creationId xmlns:p14="http://schemas.microsoft.com/office/powerpoint/2010/main" val="19700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02"/>
    </mc:Choice>
    <mc:Fallback xmlns="">
      <p:transition xmlns:p14="http://schemas.microsoft.com/office/powerpoint/2010/main" spd="slow" advTm="4190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Paper titles for approval one week before your presentation</a:t>
            </a:r>
          </a:p>
          <a:p>
            <a:r>
              <a:rPr lang="en-US" dirty="0"/>
              <a:t>Paper critical reviews on Friday before your presentation week</a:t>
            </a:r>
          </a:p>
          <a:p>
            <a:r>
              <a:rPr lang="en-US" dirty="0"/>
              <a:t>Create the Windows/Linux </a:t>
            </a:r>
            <a:r>
              <a:rPr lang="en-US"/>
              <a:t>setup by Feb. 11</a:t>
            </a:r>
            <a:r>
              <a:rPr lang="en-US" baseline="30000"/>
              <a:t>th</a:t>
            </a:r>
            <a:r>
              <a:rPr lang="en-US"/>
              <a:t>  </a:t>
            </a:r>
            <a:endParaRPr lang="en-US" dirty="0"/>
          </a:p>
          <a:p>
            <a:r>
              <a:rPr lang="en-US" dirty="0"/>
              <a:t>Project/presentation team information </a:t>
            </a:r>
            <a:br>
              <a:rPr lang="en-US" dirty="0"/>
            </a:br>
            <a:r>
              <a:rPr lang="en-US" dirty="0"/>
              <a:t>(names/emails of 3 people) by Feb. 11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Project proposal by Feb. 18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8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546"/>
    </mc:Choice>
    <mc:Fallback xmlns="">
      <p:transition xmlns:p14="http://schemas.microsoft.com/office/powerpoint/2010/main" spd="slow" advTm="5354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Research Group</a:t>
            </a:r>
          </a:p>
          <a:p>
            <a:pPr lvl="1"/>
            <a:r>
              <a:rPr lang="en-US" dirty="0"/>
              <a:t>4N6 Cyber Security and Forensics Research Group</a:t>
            </a:r>
          </a:p>
          <a:p>
            <a:pPr lvl="1"/>
            <a:r>
              <a:rPr lang="en-US" dirty="0"/>
              <a:t>Looking for motivated students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mare2019ece@gmail.com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(Do not send emails to other addresses)</a:t>
            </a:r>
          </a:p>
          <a:p>
            <a:pPr lvl="1"/>
            <a:r>
              <a:rPr lang="en-US" dirty="0"/>
              <a:t>I will check this email once per week (on Fridays).</a:t>
            </a:r>
          </a:p>
          <a:p>
            <a:endParaRPr lang="en-US" dirty="0"/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http://rci.rutgers.edu/~sa1087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Office hours: Monday mornings</a:t>
            </a:r>
          </a:p>
          <a:p>
            <a:pPr lvl="1"/>
            <a:r>
              <a:rPr lang="en-US" dirty="0"/>
              <a:t>One hour after each class at the class location</a:t>
            </a:r>
          </a:p>
        </p:txBody>
      </p:sp>
    </p:spTree>
    <p:extLst>
      <p:ext uri="{BB962C8B-B14F-4D97-AF65-F5344CB8AC3E}">
        <p14:creationId xmlns:p14="http://schemas.microsoft.com/office/powerpoint/2010/main" val="199819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38"/>
    </mc:Choice>
    <mc:Fallback xmlns="">
      <p:transition xmlns:p14="http://schemas.microsoft.com/office/powerpoint/2010/main" spd="slow" advTm="3053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/>
              <a:t>Course Material </a:t>
            </a:r>
          </a:p>
          <a:p>
            <a:r>
              <a:rPr lang="en-US" dirty="0"/>
              <a:t>Course Goals</a:t>
            </a:r>
          </a:p>
          <a:p>
            <a:r>
              <a:rPr lang="en-US" dirty="0"/>
              <a:t>Paper Reading</a:t>
            </a:r>
          </a:p>
          <a:p>
            <a:r>
              <a:rPr lang="en-US" dirty="0"/>
              <a:t>Paper Summaries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Grading Policy</a:t>
            </a:r>
          </a:p>
          <a:p>
            <a:r>
              <a:rPr lang="en-US" dirty="0"/>
              <a:t>Other Class Policy</a:t>
            </a:r>
          </a:p>
          <a:p>
            <a:r>
              <a:rPr lang="en-US" dirty="0"/>
              <a:t>Action Items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8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76"/>
    </mc:Choice>
    <mc:Fallback xmlns="">
      <p:transition xmlns:p14="http://schemas.microsoft.com/office/powerpoint/2010/main" spd="slow" advTm="594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		      ***WARNING***</a:t>
            </a:r>
          </a:p>
        </p:txBody>
      </p:sp>
      <p:pic>
        <p:nvPicPr>
          <p:cNvPr id="5" name="Picture 4" descr="Screen Shot 2015-01-20 at 4.20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26" y="2825104"/>
            <a:ext cx="5350245" cy="4032896"/>
          </a:xfrm>
          <a:prstGeom prst="rect">
            <a:avLst/>
          </a:prstGeom>
        </p:spPr>
      </p:pic>
      <p:pic>
        <p:nvPicPr>
          <p:cNvPr id="6" name="Picture 5" descr="Screen Shot 2015-01-20 at 4.23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97" y="2106210"/>
            <a:ext cx="4501920" cy="4621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2320" y="1232972"/>
            <a:ext cx="8124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http://abcnews.go.com/GMA/video/cyber-hacker-sentenced-20-years-10208493</a:t>
            </a:r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320" y="1602304"/>
            <a:ext cx="6891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http://en.wikipedia.org/wiki/List_of_computer_criminals</a:t>
            </a:r>
            <a:r>
              <a:rPr lang="en-US" dirty="0"/>
              <a:t> </a:t>
            </a:r>
          </a:p>
        </p:txBody>
      </p:sp>
      <p:pic>
        <p:nvPicPr>
          <p:cNvPr id="9" name="Picture 8" descr="Screen Shot 2015-01-20 at 4.31.2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07" y="1971636"/>
            <a:ext cx="5226750" cy="4282330"/>
          </a:xfrm>
          <a:prstGeom prst="rect">
            <a:avLst/>
          </a:prstGeom>
        </p:spPr>
      </p:pic>
      <p:pic>
        <p:nvPicPr>
          <p:cNvPr id="10" name="Picture 9" descr="Screen Shot 2015-01-20 at 4.33.12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2" y="1942138"/>
            <a:ext cx="3962097" cy="48090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4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12"/>
    </mc:Choice>
    <mc:Fallback xmlns="">
      <p:transition xmlns:p14="http://schemas.microsoft.com/office/powerpoint/2010/main" spd="slow" advTm="69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38C3-FA8E-9F41-9E37-DA684B80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Rutgers </a:t>
            </a:r>
            <a:br>
              <a:rPr lang="en-US" dirty="0"/>
            </a:br>
            <a:r>
              <a:rPr lang="en-US" dirty="0"/>
              <a:t>cyber </a:t>
            </a:r>
            <a:br>
              <a:rPr lang="en-US" dirty="0"/>
            </a:br>
            <a:r>
              <a:rPr lang="en-US" dirty="0"/>
              <a:t>attacks</a:t>
            </a:r>
            <a:br>
              <a:rPr lang="en-US" dirty="0"/>
            </a:br>
            <a:r>
              <a:rPr lang="en-US" dirty="0"/>
              <a:t>by a </a:t>
            </a:r>
            <a:br>
              <a:rPr lang="en-US" dirty="0"/>
            </a:br>
            <a:r>
              <a:rPr lang="en-US" dirty="0"/>
              <a:t>former</a:t>
            </a:r>
            <a:br>
              <a:rPr lang="en-US" dirty="0"/>
            </a:br>
            <a:r>
              <a:rPr lang="en-US" dirty="0"/>
              <a:t>student</a:t>
            </a:r>
            <a:br>
              <a:rPr lang="en-US" dirty="0"/>
            </a:br>
            <a:r>
              <a:rPr lang="en-US" dirty="0"/>
              <a:t>(10yrs</a:t>
            </a:r>
            <a:br>
              <a:rPr lang="en-US" dirty="0"/>
            </a:br>
            <a:r>
              <a:rPr lang="en-US" dirty="0"/>
              <a:t>+ $250K))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F5FB2-6136-B241-B187-9B7896E6A5F9}"/>
              </a:ext>
            </a:extLst>
          </p:cNvPr>
          <p:cNvGrpSpPr/>
          <p:nvPr/>
        </p:nvGrpSpPr>
        <p:grpSpPr>
          <a:xfrm>
            <a:off x="2352803" y="158905"/>
            <a:ext cx="6664817" cy="6438900"/>
            <a:chOff x="2631583" y="571500"/>
            <a:chExt cx="6664817" cy="6438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207706-5B9F-DF44-98E4-E0F6A64BCF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5995"/>
            <a:stretch/>
          </p:blipFill>
          <p:spPr>
            <a:xfrm>
              <a:off x="2631583" y="571500"/>
              <a:ext cx="6664817" cy="2746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C784FF2-08C3-4C44-BDC6-5E0280C0B2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298"/>
            <a:stretch/>
          </p:blipFill>
          <p:spPr>
            <a:xfrm>
              <a:off x="2631583" y="858644"/>
              <a:ext cx="6664817" cy="6151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930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		      ***WARNING***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i="1" dirty="0"/>
              <a:t>Responsible</a:t>
            </a:r>
            <a:r>
              <a:rPr lang="en-US" sz="2000" dirty="0"/>
              <a:t> and </a:t>
            </a:r>
            <a:r>
              <a:rPr lang="en-US" sz="2000" b="1" i="1" dirty="0"/>
              <a:t>ethical</a:t>
            </a:r>
            <a:r>
              <a:rPr lang="en-US" sz="2000" dirty="0"/>
              <a:t> malware analysis and reverse engineering </a:t>
            </a:r>
            <a:br>
              <a:rPr lang="en-US" sz="2000" dirty="0"/>
            </a:br>
            <a:r>
              <a:rPr lang="en-US" sz="2000" dirty="0"/>
              <a:t>(tons of online docs; e.g., </a:t>
            </a:r>
            <a:r>
              <a:rPr lang="en-US" sz="2000" i="1" dirty="0"/>
              <a:t>Ethical Hacking</a:t>
            </a:r>
            <a:r>
              <a:rPr lang="en-US" sz="2000" dirty="0"/>
              <a:t>)</a:t>
            </a:r>
          </a:p>
          <a:p>
            <a:r>
              <a:rPr lang="en-US" sz="2000" dirty="0"/>
              <a:t>Simple (and incomplete) rules</a:t>
            </a:r>
          </a:p>
          <a:p>
            <a:pPr lvl="1"/>
            <a:r>
              <a:rPr lang="en-US" sz="1800" dirty="0"/>
              <a:t>Do NOT reverse engineer commercial software</a:t>
            </a:r>
          </a:p>
          <a:p>
            <a:pPr lvl="1"/>
            <a:r>
              <a:rPr lang="en-US" sz="1800" dirty="0"/>
              <a:t>Do NOT run a malware on others’ computers or in an uncontrolled/connected environment/system setup</a:t>
            </a:r>
          </a:p>
          <a:p>
            <a:pPr lvl="2"/>
            <a:r>
              <a:rPr lang="en-US" sz="1600" dirty="0"/>
              <a:t>Consequences could be  </a:t>
            </a:r>
            <a:r>
              <a:rPr lang="en-US" sz="3600" b="1" dirty="0">
                <a:solidFill>
                  <a:srgbClr val="FF0000"/>
                </a:solidFill>
              </a:rPr>
              <a:t>catastrophic</a:t>
            </a:r>
            <a:r>
              <a:rPr lang="en-US" sz="1600" dirty="0"/>
              <a:t>!  </a:t>
            </a:r>
          </a:p>
          <a:p>
            <a:pPr lvl="1"/>
            <a:r>
              <a:rPr lang="en-US" sz="1800" dirty="0"/>
              <a:t>If are not sure about doing something, it is most likely wrong/unethical.</a:t>
            </a:r>
          </a:p>
          <a:p>
            <a:endParaRPr lang="en-US" sz="2200" dirty="0"/>
          </a:p>
          <a:p>
            <a:r>
              <a:rPr lang="en-US" sz="2200" dirty="0"/>
              <a:t>What I would like to do</a:t>
            </a:r>
          </a:p>
          <a:p>
            <a:pPr lvl="1"/>
            <a:r>
              <a:rPr lang="en-US" sz="1800" dirty="0"/>
              <a:t>we learn about malware analysis and reverse engineering</a:t>
            </a:r>
          </a:p>
          <a:p>
            <a:r>
              <a:rPr lang="en-US" sz="2200" dirty="0"/>
              <a:t>What I do NOT want to do</a:t>
            </a:r>
          </a:p>
          <a:p>
            <a:pPr lvl="1"/>
            <a:r>
              <a:rPr lang="en-US" sz="1800" dirty="0"/>
              <a:t>I talk with Rutgers IT security people or FBI law enforcement </a:t>
            </a:r>
          </a:p>
          <a:p>
            <a:endParaRPr lang="en-US" sz="2200" dirty="0"/>
          </a:p>
          <a:p>
            <a:r>
              <a:rPr lang="en-US" sz="2200" dirty="0"/>
              <a:t>Some facts</a:t>
            </a:r>
          </a:p>
          <a:p>
            <a:pPr lvl="1"/>
            <a:r>
              <a:rPr lang="en-US" sz="1800" dirty="0"/>
              <a:t>What you do in cyber world could be easily traced back! </a:t>
            </a:r>
          </a:p>
          <a:p>
            <a:pPr lvl="1"/>
            <a:r>
              <a:rPr lang="en-US" sz="1800" dirty="0"/>
              <a:t>End-to-end encryption/security/privacy is a hoax!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0373" y="6355807"/>
            <a:ext cx="556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ethics.csc.ncsu.edu</a:t>
            </a:r>
            <a:r>
              <a:rPr lang="en-US" dirty="0"/>
              <a:t>/intellectual/reverse/</a:t>
            </a:r>
            <a:r>
              <a:rPr lang="en-US" dirty="0" err="1"/>
              <a:t>study.php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4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941"/>
    </mc:Choice>
    <mc:Fallback xmlns="">
      <p:transition xmlns:p14="http://schemas.microsoft.com/office/powerpoint/2010/main" spd="slow" advTm="1689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Sakai</a:t>
            </a:r>
          </a:p>
          <a:p>
            <a:pPr lvl="1"/>
            <a:r>
              <a:rPr lang="en-US" dirty="0"/>
              <a:t>Will set up over the weekend</a:t>
            </a:r>
          </a:p>
          <a:p>
            <a:pPr lvl="1"/>
            <a:r>
              <a:rPr lang="en-US" dirty="0"/>
              <a:t>Will contain </a:t>
            </a:r>
            <a:br>
              <a:rPr lang="en-US" dirty="0"/>
            </a:br>
            <a:r>
              <a:rPr lang="en-US" dirty="0"/>
              <a:t>papers, </a:t>
            </a:r>
            <a:r>
              <a:rPr lang="en-US" dirty="0" err="1"/>
              <a:t>malware.ex</a:t>
            </a:r>
            <a:r>
              <a:rPr lang="en-US" dirty="0"/>
              <a:t>_, slides, etc.</a:t>
            </a:r>
          </a:p>
          <a:p>
            <a:endParaRPr lang="en-US" dirty="0"/>
          </a:p>
          <a:p>
            <a:r>
              <a:rPr lang="en-US" dirty="0"/>
              <a:t>Textbook</a:t>
            </a:r>
          </a:p>
          <a:p>
            <a:pPr lvl="1"/>
            <a:r>
              <a:rPr lang="en-US" b="1" i="1" dirty="0"/>
              <a:t>Practical Malware Analysis </a:t>
            </a:r>
            <a:br>
              <a:rPr lang="en-US" b="1" i="1" dirty="0"/>
            </a:br>
            <a:r>
              <a:rPr lang="en-US" dirty="0"/>
              <a:t>by Michael </a:t>
            </a:r>
            <a:r>
              <a:rPr lang="en-US" dirty="0" err="1"/>
              <a:t>Sikorski</a:t>
            </a:r>
            <a:r>
              <a:rPr lang="en-US" dirty="0"/>
              <a:t> and Andrew </a:t>
            </a:r>
            <a:r>
              <a:rPr lang="en-US" dirty="0" err="1"/>
              <a:t>Honig</a:t>
            </a:r>
            <a:r>
              <a:rPr lang="en-US" dirty="0"/>
              <a:t>, 2012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80" y="735953"/>
            <a:ext cx="2602082" cy="3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896"/>
    </mc:Choice>
    <mc:Fallback xmlns="">
      <p:transition xmlns:p14="http://schemas.microsoft.com/office/powerpoint/2010/main" spd="slow" advTm="1078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Method of learning</a:t>
            </a:r>
          </a:p>
          <a:p>
            <a:pPr lvl="1"/>
            <a:r>
              <a:rPr lang="en-US" dirty="0"/>
              <a:t>Group learning</a:t>
            </a:r>
          </a:p>
          <a:p>
            <a:pPr lvl="1"/>
            <a:r>
              <a:rPr lang="en-US" dirty="0"/>
              <a:t>Critically reading and analyzing research papers</a:t>
            </a:r>
          </a:p>
          <a:p>
            <a:pPr lvl="1"/>
            <a:r>
              <a:rPr lang="en-US" dirty="0"/>
              <a:t>Presenting papers</a:t>
            </a:r>
          </a:p>
          <a:p>
            <a:pPr lvl="1"/>
            <a:r>
              <a:rPr lang="en-US" dirty="0"/>
              <a:t>Project work</a:t>
            </a:r>
          </a:p>
          <a:p>
            <a:endParaRPr lang="en-US" dirty="0"/>
          </a:p>
          <a:p>
            <a:r>
              <a:rPr lang="en-US" dirty="0"/>
              <a:t>Outcomes : </a:t>
            </a:r>
          </a:p>
          <a:p>
            <a:pPr lvl="1"/>
            <a:r>
              <a:rPr lang="en-US" dirty="0"/>
              <a:t>Understanding of hands-on experience with cyber attacks, malware, their functionalities, and reverse engineering analysis --- applications, characteristics, and the principal issues involved</a:t>
            </a:r>
          </a:p>
          <a:p>
            <a:pPr lvl="1"/>
            <a:r>
              <a:rPr lang="en-US" dirty="0"/>
              <a:t>Learn to read research papers</a:t>
            </a:r>
          </a:p>
          <a:p>
            <a:pPr lvl="1"/>
            <a:r>
              <a:rPr lang="en-US" dirty="0"/>
              <a:t>Learn to write research papers </a:t>
            </a:r>
          </a:p>
          <a:p>
            <a:pPr lvl="1"/>
            <a:r>
              <a:rPr lang="en-US" dirty="0"/>
              <a:t>Learn to perform research in a relatively new area </a:t>
            </a:r>
          </a:p>
          <a:p>
            <a:pPr lvl="1"/>
            <a:r>
              <a:rPr lang="en-US" dirty="0"/>
              <a:t>Learn to analyze malware and write your own “malware”</a:t>
            </a:r>
          </a:p>
          <a:p>
            <a:pPr lvl="1"/>
            <a:r>
              <a:rPr lang="en-US" dirty="0"/>
              <a:t>Learn to lead discussion + communicate ideas in a clear fashion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42"/>
    </mc:Choice>
    <mc:Fallback xmlns="">
      <p:transition xmlns:p14="http://schemas.microsoft.com/office/powerpoint/2010/main" spd="slow" advTm="1134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2.9|5|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1395</Words>
  <Application>Microsoft Macintosh PowerPoint</Application>
  <PresentationFormat>On-screen Show (4:3)</PresentationFormat>
  <Paragraphs>315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Mangal</vt:lpstr>
      <vt:lpstr>Wingdings</vt:lpstr>
      <vt:lpstr>Office Theme</vt:lpstr>
      <vt:lpstr>Malware Analysis &amp; Reverse Engineering (Spring’19; Mon. 8am)</vt:lpstr>
      <vt:lpstr>About our research group 4N6… </vt:lpstr>
      <vt:lpstr>Intro!</vt:lpstr>
      <vt:lpstr>Course outline…</vt:lpstr>
      <vt:lpstr>        ***WARNING***</vt:lpstr>
      <vt:lpstr>      Rutgers  cyber  attacks by a  former student (10yrs + $250K))</vt:lpstr>
      <vt:lpstr>        ***WARNING***</vt:lpstr>
      <vt:lpstr>Course Material</vt:lpstr>
      <vt:lpstr>Course goals</vt:lpstr>
      <vt:lpstr>Class Structure</vt:lpstr>
      <vt:lpstr>Teamwork! </vt:lpstr>
      <vt:lpstr>Student Presentations</vt:lpstr>
      <vt:lpstr>Paper Presentations</vt:lpstr>
      <vt:lpstr>Paper Selection</vt:lpstr>
      <vt:lpstr>Paper Reviews/Summaries</vt:lpstr>
      <vt:lpstr>Malware Presentation</vt:lpstr>
      <vt:lpstr>Malware Presentation</vt:lpstr>
      <vt:lpstr>Malware Report/Presentation</vt:lpstr>
      <vt:lpstr>Student Presentation</vt:lpstr>
      <vt:lpstr>Lecture Topics (tentative)</vt:lpstr>
      <vt:lpstr>Student Presentations</vt:lpstr>
      <vt:lpstr>Semester-Long Project</vt:lpstr>
      <vt:lpstr>Project</vt:lpstr>
      <vt:lpstr>Project Deadline</vt:lpstr>
      <vt:lpstr>Grading Policy</vt:lpstr>
      <vt:lpstr>In-Class Hands-on Sessions</vt:lpstr>
      <vt:lpstr>Office Hours</vt:lpstr>
      <vt:lpstr>Action Items</vt:lpstr>
    </vt:vector>
  </TitlesOfParts>
  <Company>University of Miami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 Zonouz</dc:creator>
  <cp:lastModifiedBy>Microsoft Office User</cp:lastModifiedBy>
  <cp:revision>432</cp:revision>
  <dcterms:created xsi:type="dcterms:W3CDTF">2014-09-01T11:52:07Z</dcterms:created>
  <dcterms:modified xsi:type="dcterms:W3CDTF">2019-02-04T00:11:50Z</dcterms:modified>
</cp:coreProperties>
</file>