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Lst>
  <p:notesMasterIdLst>
    <p:notesMasterId r:id="rId11"/>
  </p:notesMasterIdLst>
  <p:handoutMasterIdLst>
    <p:handoutMasterId r:id="rId58"/>
  </p:handoutMasterIdLst>
  <p:sldIdLst>
    <p:sldId id="2153" r:id="rId4"/>
    <p:sldId id="3231" r:id="rId5"/>
    <p:sldId id="3312" r:id="rId6"/>
    <p:sldId id="3311" r:id="rId7"/>
    <p:sldId id="3232" r:id="rId8"/>
    <p:sldId id="3309" r:id="rId9"/>
    <p:sldId id="3325" r:id="rId10"/>
    <p:sldId id="3303" r:id="rId12"/>
    <p:sldId id="3297" r:id="rId13"/>
    <p:sldId id="3233" r:id="rId14"/>
    <p:sldId id="3313" r:id="rId15"/>
    <p:sldId id="3317" r:id="rId16"/>
    <p:sldId id="3326" r:id="rId17"/>
    <p:sldId id="3318" r:id="rId18"/>
    <p:sldId id="3316" r:id="rId19"/>
    <p:sldId id="3047" r:id="rId20"/>
    <p:sldId id="3219" r:id="rId21"/>
    <p:sldId id="3053" r:id="rId22"/>
    <p:sldId id="3238" r:id="rId23"/>
    <p:sldId id="3067" r:id="rId24"/>
    <p:sldId id="3060" r:id="rId25"/>
    <p:sldId id="3302" r:id="rId26"/>
    <p:sldId id="3315" r:id="rId27"/>
    <p:sldId id="3252" r:id="rId28"/>
    <p:sldId id="3253" r:id="rId29"/>
    <p:sldId id="3254" r:id="rId30"/>
    <p:sldId id="3255" r:id="rId31"/>
    <p:sldId id="3261" r:id="rId32"/>
    <p:sldId id="3258" r:id="rId33"/>
    <p:sldId id="3256" r:id="rId34"/>
    <p:sldId id="3075" r:id="rId35"/>
    <p:sldId id="3259" r:id="rId36"/>
    <p:sldId id="3260" r:id="rId37"/>
    <p:sldId id="3263" r:id="rId38"/>
    <p:sldId id="3262" r:id="rId39"/>
    <p:sldId id="3271" r:id="rId40"/>
    <p:sldId id="3270" r:id="rId41"/>
    <p:sldId id="3269" r:id="rId42"/>
    <p:sldId id="3268" r:id="rId43"/>
    <p:sldId id="3272" r:id="rId44"/>
    <p:sldId id="3273" r:id="rId45"/>
    <p:sldId id="3300" r:id="rId46"/>
    <p:sldId id="3305" r:id="rId47"/>
    <p:sldId id="3306" r:id="rId48"/>
    <p:sldId id="3307" r:id="rId49"/>
    <p:sldId id="3308" r:id="rId50"/>
    <p:sldId id="3328" r:id="rId51"/>
    <p:sldId id="3329" r:id="rId52"/>
    <p:sldId id="3330" r:id="rId53"/>
    <p:sldId id="3331" r:id="rId54"/>
    <p:sldId id="3332" r:id="rId55"/>
    <p:sldId id="3333" r:id="rId56"/>
    <p:sldId id="3334" r:id="rId57"/>
  </p:sldIdLst>
  <p:sldSz cx="10080625" cy="6858000"/>
  <p:notesSz cx="10233025" cy="7102475"/>
  <p:defaultTextStyle>
    <a:defPPr>
      <a:defRPr lang="ko-KR"/>
    </a:defPPr>
    <a:lvl1pPr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5FF23"/>
    <a:srgbClr val="55AF84"/>
    <a:srgbClr val="B2B2B2"/>
    <a:srgbClr val="EAEAEA"/>
    <a:srgbClr val="C0C0C0"/>
    <a:srgbClr val="969696"/>
    <a:srgbClr val="CD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4" autoAdjust="0"/>
    <p:restoredTop sz="91375" autoAdjust="0"/>
  </p:normalViewPr>
  <p:slideViewPr>
    <p:cSldViewPr snapToObjects="1">
      <p:cViewPr varScale="1">
        <p:scale>
          <a:sx n="105" d="100"/>
          <a:sy n="105" d="100"/>
        </p:scale>
        <p:origin x="1452" y="114"/>
      </p:cViewPr>
      <p:guideLst>
        <p:guide orient="horz" pos="3884"/>
        <p:guide orient="horz" pos="1071"/>
        <p:guide pos="181"/>
        <p:guide pos="6169"/>
        <p:guide pos="3175"/>
        <p:guide pos="1096"/>
      </p:guideLst>
    </p:cSldViewPr>
  </p:slideViewPr>
  <p:outlineViewPr>
    <p:cViewPr>
      <p:scale>
        <a:sx n="33" d="100"/>
        <a:sy n="33" d="100"/>
      </p:scale>
      <p:origin x="0" y="252"/>
    </p:cViewPr>
  </p:outlineViewPr>
  <p:notesTextViewPr>
    <p:cViewPr>
      <p:scale>
        <a:sx n="200" d="100"/>
        <a:sy n="200" d="100"/>
      </p:scale>
      <p:origin x="0" y="0"/>
    </p:cViewPr>
  </p:notesTextViewPr>
  <p:sorterViewPr>
    <p:cViewPr>
      <p:scale>
        <a:sx n="50" d="100"/>
        <a:sy n="50" d="100"/>
      </p:scale>
      <p:origin x="0" y="2442"/>
    </p:cViewPr>
  </p:sorterViewPr>
  <p:notesViewPr>
    <p:cSldViewPr snapToObjects="1">
      <p:cViewPr varScale="1">
        <p:scale>
          <a:sx n="120" d="100"/>
          <a:sy n="120" d="100"/>
        </p:scale>
        <p:origin x="-1986" y="-96"/>
      </p:cViewPr>
      <p:guideLst>
        <p:guide orient="horz" pos="2237"/>
        <p:guide pos="322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1" y="0"/>
            <a:ext cx="4436360" cy="354446"/>
          </a:xfrm>
          <a:prstGeom prst="rect">
            <a:avLst/>
          </a:prstGeom>
          <a:noFill/>
          <a:ln w="9525">
            <a:noFill/>
            <a:miter lim="800000"/>
          </a:ln>
        </p:spPr>
        <p:txBody>
          <a:bodyPr vert="horz" wrap="square" lIns="98857" tIns="49429" rIns="98857" bIns="49429" numCol="1" anchor="t" anchorCtr="0" compatLnSpc="1"/>
          <a:lstStyle>
            <a:lvl1pP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40963" name="Rectangle 3"/>
          <p:cNvSpPr>
            <a:spLocks noGrp="1" noChangeArrowheads="1"/>
          </p:cNvSpPr>
          <p:nvPr>
            <p:ph type="dt" sz="quarter" idx="1"/>
          </p:nvPr>
        </p:nvSpPr>
        <p:spPr bwMode="auto">
          <a:xfrm>
            <a:off x="5796665" y="0"/>
            <a:ext cx="4436360" cy="354446"/>
          </a:xfrm>
          <a:prstGeom prst="rect">
            <a:avLst/>
          </a:prstGeom>
          <a:noFill/>
          <a:ln w="9525">
            <a:noFill/>
            <a:miter lim="800000"/>
          </a:ln>
        </p:spPr>
        <p:txBody>
          <a:bodyPr vert="horz" wrap="square" lIns="98857" tIns="49429" rIns="98857" bIns="49429" numCol="1" anchor="t" anchorCtr="0" compatLnSpc="1"/>
          <a:lstStyle>
            <a:lvl1pPr algn="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40964" name="Rectangle 4"/>
          <p:cNvSpPr>
            <a:spLocks noGrp="1" noChangeArrowheads="1"/>
          </p:cNvSpPr>
          <p:nvPr>
            <p:ph type="ftr" sz="quarter" idx="2"/>
          </p:nvPr>
        </p:nvSpPr>
        <p:spPr bwMode="auto">
          <a:xfrm>
            <a:off x="1" y="6748032"/>
            <a:ext cx="4436360" cy="354445"/>
          </a:xfrm>
          <a:prstGeom prst="rect">
            <a:avLst/>
          </a:prstGeom>
          <a:noFill/>
          <a:ln w="9525">
            <a:noFill/>
            <a:miter lim="800000"/>
          </a:ln>
        </p:spPr>
        <p:txBody>
          <a:bodyPr vert="horz" wrap="square" lIns="98857" tIns="49429" rIns="98857" bIns="49429" numCol="1" anchor="b" anchorCtr="0" compatLnSpc="1"/>
          <a:lstStyle>
            <a:lvl1pP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40965" name="Rectangle 5"/>
          <p:cNvSpPr>
            <a:spLocks noGrp="1" noChangeArrowheads="1"/>
          </p:cNvSpPr>
          <p:nvPr>
            <p:ph type="sldNum" sz="quarter" idx="3"/>
          </p:nvPr>
        </p:nvSpPr>
        <p:spPr bwMode="auto">
          <a:xfrm>
            <a:off x="5796665" y="6748032"/>
            <a:ext cx="4436360" cy="354445"/>
          </a:xfrm>
          <a:prstGeom prst="rect">
            <a:avLst/>
          </a:prstGeom>
          <a:noFill/>
          <a:ln w="9525">
            <a:noFill/>
            <a:miter lim="800000"/>
          </a:ln>
        </p:spPr>
        <p:txBody>
          <a:bodyPr vert="horz" wrap="square" lIns="98857" tIns="49429" rIns="98857" bIns="49429" numCol="1" anchor="b" anchorCtr="0" compatLnSpc="1"/>
          <a:lstStyle>
            <a:lvl1pPr algn="r" defTabSz="988060" latinLnBrk="1">
              <a:spcBef>
                <a:spcPct val="50000"/>
              </a:spcBef>
              <a:buFontTx/>
              <a:buNone/>
              <a:defRPr kumimoji="1" sz="1400">
                <a:latin typeface="Tahoma" panose="020B0604030504040204" pitchFamily="34" charset="0"/>
                <a:ea typeface="굴림" pitchFamily="50" charset="-127"/>
              </a:defRPr>
            </a:lvl1pPr>
          </a:lstStyle>
          <a:p>
            <a:pPr>
              <a:defRPr/>
            </a:pPr>
            <a:fld id="{CCEF8B08-18DB-43E8-99FD-DBD7CD59BAB9}" type="slidenum">
              <a:rPr lang="en-US" altLang="ko-KR"/>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1" y="0"/>
            <a:ext cx="4436360" cy="354446"/>
          </a:xfrm>
          <a:prstGeom prst="rect">
            <a:avLst/>
          </a:prstGeom>
          <a:noFill/>
          <a:ln w="9525">
            <a:noFill/>
            <a:miter lim="800000"/>
          </a:ln>
        </p:spPr>
        <p:txBody>
          <a:bodyPr vert="horz" wrap="square" lIns="98857" tIns="49429" rIns="98857" bIns="49429" numCol="1" anchor="t" anchorCtr="0" compatLnSpc="1"/>
          <a:lstStyle>
            <a:lvl1pP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137219" name="Rectangle 3"/>
          <p:cNvSpPr>
            <a:spLocks noGrp="1" noChangeArrowheads="1"/>
          </p:cNvSpPr>
          <p:nvPr>
            <p:ph type="dt" idx="1"/>
          </p:nvPr>
        </p:nvSpPr>
        <p:spPr bwMode="auto">
          <a:xfrm>
            <a:off x="5796665" y="0"/>
            <a:ext cx="4436360" cy="354446"/>
          </a:xfrm>
          <a:prstGeom prst="rect">
            <a:avLst/>
          </a:prstGeom>
          <a:noFill/>
          <a:ln w="9525">
            <a:noFill/>
            <a:miter lim="800000"/>
          </a:ln>
        </p:spPr>
        <p:txBody>
          <a:bodyPr vert="horz" wrap="square" lIns="98857" tIns="49429" rIns="98857" bIns="49429" numCol="1" anchor="t" anchorCtr="0" compatLnSpc="1"/>
          <a:lstStyle>
            <a:lvl1pPr algn="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3170238" y="534988"/>
            <a:ext cx="3908425" cy="2660650"/>
          </a:xfrm>
          <a:prstGeom prst="rect">
            <a:avLst/>
          </a:prstGeom>
          <a:noFill/>
          <a:ln w="9525">
            <a:solidFill>
              <a:srgbClr val="000000"/>
            </a:solidFill>
            <a:miter lim="800000"/>
          </a:ln>
        </p:spPr>
      </p:sp>
      <p:sp>
        <p:nvSpPr>
          <p:cNvPr id="137221" name="Rectangle 5"/>
          <p:cNvSpPr>
            <a:spLocks noGrp="1" noChangeArrowheads="1"/>
          </p:cNvSpPr>
          <p:nvPr>
            <p:ph type="body" sz="quarter" idx="3"/>
          </p:nvPr>
        </p:nvSpPr>
        <p:spPr bwMode="auto">
          <a:xfrm>
            <a:off x="1366951" y="3373167"/>
            <a:ext cx="7499124" cy="3195096"/>
          </a:xfrm>
          <a:prstGeom prst="rect">
            <a:avLst/>
          </a:prstGeom>
          <a:noFill/>
          <a:ln w="9525">
            <a:noFill/>
            <a:miter lim="800000"/>
          </a:ln>
        </p:spPr>
        <p:txBody>
          <a:bodyPr vert="horz" wrap="square" lIns="98857" tIns="49429" rIns="98857" bIns="49429" numCol="1" anchor="t" anchorCtr="0" compatLnSpc="1"/>
          <a:lstStyle/>
          <a:p>
            <a:pPr lvl="0"/>
            <a:r>
              <a:rPr lang="ko-KR" altLang="en-US" noProof="0"/>
              <a:t>마스터 텍스트 스타일을 편집합니다</a:t>
            </a:r>
            <a:endParaRPr lang="ko-KR" altLang="en-US" noProof="0"/>
          </a:p>
          <a:p>
            <a:pPr lvl="1"/>
            <a:r>
              <a:rPr lang="ko-KR" altLang="en-US" noProof="0"/>
              <a:t>둘째 수준</a:t>
            </a:r>
            <a:endParaRPr lang="ko-KR" altLang="en-US" noProof="0"/>
          </a:p>
          <a:p>
            <a:pPr lvl="2"/>
            <a:r>
              <a:rPr lang="ko-KR" altLang="en-US" noProof="0"/>
              <a:t>셋째 수준</a:t>
            </a:r>
            <a:endParaRPr lang="ko-KR" altLang="en-US" noProof="0"/>
          </a:p>
          <a:p>
            <a:pPr lvl="3"/>
            <a:r>
              <a:rPr lang="ko-KR" altLang="en-US" noProof="0"/>
              <a:t>넷째 수준</a:t>
            </a:r>
            <a:endParaRPr lang="ko-KR" altLang="en-US" noProof="0"/>
          </a:p>
          <a:p>
            <a:pPr lvl="4"/>
            <a:r>
              <a:rPr lang="ko-KR" altLang="en-US" noProof="0"/>
              <a:t>다섯째 수준</a:t>
            </a:r>
            <a:endParaRPr lang="ko-KR" altLang="en-US" noProof="0"/>
          </a:p>
        </p:txBody>
      </p:sp>
      <p:sp>
        <p:nvSpPr>
          <p:cNvPr id="137222" name="Rectangle 6"/>
          <p:cNvSpPr>
            <a:spLocks noGrp="1" noChangeArrowheads="1"/>
          </p:cNvSpPr>
          <p:nvPr>
            <p:ph type="ftr" sz="quarter" idx="4"/>
          </p:nvPr>
        </p:nvSpPr>
        <p:spPr bwMode="auto">
          <a:xfrm>
            <a:off x="1" y="6748032"/>
            <a:ext cx="4436360" cy="354445"/>
          </a:xfrm>
          <a:prstGeom prst="rect">
            <a:avLst/>
          </a:prstGeom>
          <a:noFill/>
          <a:ln w="9525">
            <a:noFill/>
            <a:miter lim="800000"/>
          </a:ln>
        </p:spPr>
        <p:txBody>
          <a:bodyPr vert="horz" wrap="square" lIns="98857" tIns="49429" rIns="98857" bIns="49429" numCol="1" anchor="b" anchorCtr="0" compatLnSpc="1"/>
          <a:lstStyle>
            <a:lvl1pPr defTabSz="988060" latinLnBrk="1">
              <a:spcBef>
                <a:spcPct val="50000"/>
              </a:spcBef>
              <a:buFontTx/>
              <a:buNone/>
              <a:defRPr kumimoji="1" sz="1400">
                <a:latin typeface="Tahoma" panose="020B0604030504040204" pitchFamily="34" charset="0"/>
                <a:ea typeface="굴림" pitchFamily="50" charset="-127"/>
              </a:defRPr>
            </a:lvl1pPr>
          </a:lstStyle>
          <a:p>
            <a:pPr>
              <a:defRPr/>
            </a:pPr>
            <a:endParaRPr lang="en-US" altLang="ko-KR"/>
          </a:p>
        </p:txBody>
      </p:sp>
      <p:sp>
        <p:nvSpPr>
          <p:cNvPr id="137223" name="Rectangle 7"/>
          <p:cNvSpPr>
            <a:spLocks noGrp="1" noChangeArrowheads="1"/>
          </p:cNvSpPr>
          <p:nvPr>
            <p:ph type="sldNum" sz="quarter" idx="5"/>
          </p:nvPr>
        </p:nvSpPr>
        <p:spPr bwMode="auto">
          <a:xfrm>
            <a:off x="5796665" y="6748032"/>
            <a:ext cx="4436360" cy="354445"/>
          </a:xfrm>
          <a:prstGeom prst="rect">
            <a:avLst/>
          </a:prstGeom>
          <a:noFill/>
          <a:ln w="9525">
            <a:noFill/>
            <a:miter lim="800000"/>
          </a:ln>
        </p:spPr>
        <p:txBody>
          <a:bodyPr vert="horz" wrap="square" lIns="98857" tIns="49429" rIns="98857" bIns="49429" numCol="1" anchor="b" anchorCtr="0" compatLnSpc="1"/>
          <a:lstStyle>
            <a:lvl1pPr algn="r" defTabSz="988060" latinLnBrk="1">
              <a:spcBef>
                <a:spcPct val="50000"/>
              </a:spcBef>
              <a:buFontTx/>
              <a:buNone/>
              <a:defRPr kumimoji="1" sz="1400">
                <a:latin typeface="Tahoma" panose="020B0604030504040204" pitchFamily="34" charset="0"/>
                <a:ea typeface="굴림" pitchFamily="50" charset="-127"/>
              </a:defRPr>
            </a:lvl1pPr>
          </a:lstStyle>
          <a:p>
            <a:pPr>
              <a:defRPr/>
            </a:pPr>
            <a:fld id="{E3548AD9-3748-43C0-9E82-285A2CEB942E}" type="slidenum">
              <a:rPr lang="en-US" altLang="ko-KR"/>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50" charset="-127"/>
        <a:ea typeface="宋体" panose="02010600030101010101" pitchFamily="2" charset="-122"/>
        <a:cs typeface="Tahoma" panose="020B0604030504040204" pitchFamily="34" charset="0"/>
      </a:defRPr>
    </a:lvl1pPr>
    <a:lvl2pPr marL="457200" algn="l" rtl="0" eaLnBrk="0" fontAlgn="base" latinLnBrk="1" hangingPunct="0">
      <a:spcBef>
        <a:spcPct val="30000"/>
      </a:spcBef>
      <a:spcAft>
        <a:spcPct val="0"/>
      </a:spcAft>
      <a:defRPr sz="1200" kern="1200">
        <a:solidFill>
          <a:schemeClr val="tx1"/>
        </a:solidFill>
        <a:latin typeface="굴림" pitchFamily="50" charset="-127"/>
        <a:ea typeface="宋体" panose="02010600030101010101" pitchFamily="2" charset="-122"/>
        <a:cs typeface="Tahoma" panose="020B0604030504040204" pitchFamily="34" charset="0"/>
      </a:defRPr>
    </a:lvl2pPr>
    <a:lvl3pPr marL="914400" algn="l" rtl="0" eaLnBrk="0" fontAlgn="base" latinLnBrk="1" hangingPunct="0">
      <a:spcBef>
        <a:spcPct val="30000"/>
      </a:spcBef>
      <a:spcAft>
        <a:spcPct val="0"/>
      </a:spcAft>
      <a:defRPr sz="1200" kern="1200">
        <a:solidFill>
          <a:schemeClr val="tx1"/>
        </a:solidFill>
        <a:latin typeface="굴림" pitchFamily="50" charset="-127"/>
        <a:ea typeface="宋体" panose="02010600030101010101" pitchFamily="2" charset="-122"/>
        <a:cs typeface="Tahoma" panose="020B0604030504040204" pitchFamily="34" charset="0"/>
      </a:defRPr>
    </a:lvl3pPr>
    <a:lvl4pPr marL="1371600" algn="l" rtl="0" eaLnBrk="0" fontAlgn="base" latinLnBrk="1" hangingPunct="0">
      <a:spcBef>
        <a:spcPct val="30000"/>
      </a:spcBef>
      <a:spcAft>
        <a:spcPct val="0"/>
      </a:spcAft>
      <a:defRPr sz="1200" kern="1200">
        <a:solidFill>
          <a:schemeClr val="tx1"/>
        </a:solidFill>
        <a:latin typeface="굴림" pitchFamily="50" charset="-127"/>
        <a:ea typeface="宋体" panose="02010600030101010101" pitchFamily="2" charset="-122"/>
        <a:cs typeface="Tahoma" panose="020B0604030504040204" pitchFamily="34" charset="0"/>
      </a:defRPr>
    </a:lvl4pPr>
    <a:lvl5pPr marL="1828800" algn="l" rtl="0" eaLnBrk="0" fontAlgn="base" latinLnBrk="1" hangingPunct="0">
      <a:spcBef>
        <a:spcPct val="30000"/>
      </a:spcBef>
      <a:spcAft>
        <a:spcPct val="0"/>
      </a:spcAft>
      <a:defRPr sz="1200" kern="1200">
        <a:solidFill>
          <a:schemeClr val="tx1"/>
        </a:solidFill>
        <a:latin typeface="굴림" pitchFamily="50" charset="-127"/>
        <a:ea typeface="宋体" panose="02010600030101010101" pitchFamily="2" charset="-122"/>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zh-CN" altLang="en-US" dirty="0"/>
          </a:p>
        </p:txBody>
      </p:sp>
      <p:sp>
        <p:nvSpPr>
          <p:cNvPr id="4" name="灯片编号占位符 3"/>
          <p:cNvSpPr>
            <a:spLocks noGrp="1"/>
          </p:cNvSpPr>
          <p:nvPr>
            <p:ph type="sldNum" sz="quarter" idx="10"/>
          </p:nvPr>
        </p:nvSpPr>
        <p:spPr/>
        <p:txBody>
          <a:bodyPr/>
          <a:lstStyle/>
          <a:p>
            <a:pPr>
              <a:defRPr/>
            </a:pPr>
            <a:fld id="{1A03C07E-7310-4C68-B835-0D3F60DFDA52}" type="slidenum">
              <a:rPr lang="en-US" altLang="ko-KR" smtClean="0"/>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E80453-AA2E-47FF-83D7-082BB448015E}" type="slidenum">
              <a:rPr lang="en-US" altLang="ko-KR" smtClean="0"/>
            </a:fld>
            <a:endParaRPr lang="en-US"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03C07E-7310-4C68-B835-0D3F60DFDA52}" type="slidenum">
              <a:rPr lang="en-US" altLang="ko-KR" smtClean="0"/>
            </a:fld>
            <a:endParaRPr lang="en-US"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130425"/>
            <a:ext cx="8569325"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512888" y="3886200"/>
            <a:ext cx="705643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9E3E992-CF39-4323-8FAF-A1F750FBE3DB}"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D322167-663F-4BAC-BA83-31E0535091DC}"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132AAE0-4A48-4BFF-B2A0-9F3B8F5C0882}"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1552F6D-5058-4C13-9E9A-550714E4A318}"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9950" y="-3175"/>
            <a:ext cx="2357438" cy="61293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46050" y="-3175"/>
            <a:ext cx="6921500" cy="61293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9FE08FB-832A-4F74-94B8-ADE96C58E834}"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5C6660-D995-4AB5-AD51-AA80A23D29E4}"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2" name="Picture 122"/>
          <p:cNvPicPr>
            <a:picLocks noChangeAspect="1" noChangeArrowheads="1"/>
          </p:cNvPicPr>
          <p:nvPr userDrawn="1"/>
        </p:nvPicPr>
        <p:blipFill>
          <a:blip r:embed="rId2"/>
          <a:srcRect/>
          <a:stretch>
            <a:fillRect/>
          </a:stretch>
        </p:blipFill>
        <p:spPr bwMode="auto">
          <a:xfrm>
            <a:off x="0" y="4343400"/>
            <a:ext cx="10080625" cy="2528888"/>
          </a:xfrm>
          <a:prstGeom prst="rect">
            <a:avLst/>
          </a:prstGeom>
          <a:noFill/>
          <a:ln w="9525">
            <a:noFill/>
            <a:miter lim="800000"/>
            <a:headEnd/>
            <a:tailEnd/>
          </a:ln>
        </p:spPr>
      </p:pic>
      <p:pic>
        <p:nvPicPr>
          <p:cNvPr id="3" name="Picture 121" descr="Untitled-5 copy"/>
          <p:cNvPicPr>
            <a:picLocks noChangeAspect="1" noChangeArrowheads="1"/>
          </p:cNvPicPr>
          <p:nvPr userDrawn="1"/>
        </p:nvPicPr>
        <p:blipFill>
          <a:blip r:embed="rId3"/>
          <a:srcRect/>
          <a:stretch>
            <a:fillRect/>
          </a:stretch>
        </p:blipFill>
        <p:spPr bwMode="auto">
          <a:xfrm>
            <a:off x="0" y="0"/>
            <a:ext cx="10080625" cy="2689225"/>
          </a:xfrm>
          <a:prstGeom prst="rect">
            <a:avLst/>
          </a:prstGeom>
          <a:noFill/>
          <a:ln w="9525">
            <a:noFill/>
            <a:miter lim="800000"/>
            <a:headEnd/>
            <a:tailEnd/>
          </a:ln>
        </p:spPr>
      </p:pic>
      <p:grpSp>
        <p:nvGrpSpPr>
          <p:cNvPr id="4" name="Group 119"/>
          <p:cNvGrpSpPr/>
          <p:nvPr userDrawn="1"/>
        </p:nvGrpSpPr>
        <p:grpSpPr bwMode="auto">
          <a:xfrm>
            <a:off x="3509963" y="1300163"/>
            <a:ext cx="5761037" cy="912812"/>
            <a:chOff x="2211" y="819"/>
            <a:chExt cx="3629" cy="575"/>
          </a:xfrm>
        </p:grpSpPr>
        <p:sp>
          <p:nvSpPr>
            <p:cNvPr id="5" name="Oval 10"/>
            <p:cNvSpPr>
              <a:spLocks noChangeArrowheads="1"/>
            </p:cNvSpPr>
            <p:nvPr/>
          </p:nvSpPr>
          <p:spPr bwMode="auto">
            <a:xfrm>
              <a:off x="2211" y="825"/>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 name="Oval 11"/>
            <p:cNvSpPr>
              <a:spLocks noChangeArrowheads="1"/>
            </p:cNvSpPr>
            <p:nvPr/>
          </p:nvSpPr>
          <p:spPr bwMode="auto">
            <a:xfrm>
              <a:off x="2328" y="823"/>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 name="Oval 12"/>
            <p:cNvSpPr>
              <a:spLocks noChangeArrowheads="1"/>
            </p:cNvSpPr>
            <p:nvPr/>
          </p:nvSpPr>
          <p:spPr bwMode="auto">
            <a:xfrm>
              <a:off x="2445" y="824"/>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 name="Oval 13"/>
            <p:cNvSpPr>
              <a:spLocks noChangeArrowheads="1"/>
            </p:cNvSpPr>
            <p:nvPr/>
          </p:nvSpPr>
          <p:spPr bwMode="auto">
            <a:xfrm>
              <a:off x="2562" y="822"/>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 name="Oval 14"/>
            <p:cNvSpPr>
              <a:spLocks noChangeArrowheads="1"/>
            </p:cNvSpPr>
            <p:nvPr/>
          </p:nvSpPr>
          <p:spPr bwMode="auto">
            <a:xfrm>
              <a:off x="2678" y="823"/>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 name="Oval 15"/>
            <p:cNvSpPr>
              <a:spLocks noChangeArrowheads="1"/>
            </p:cNvSpPr>
            <p:nvPr/>
          </p:nvSpPr>
          <p:spPr bwMode="auto">
            <a:xfrm>
              <a:off x="2795" y="821"/>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1" name="Oval 16"/>
            <p:cNvSpPr>
              <a:spLocks noChangeArrowheads="1"/>
            </p:cNvSpPr>
            <p:nvPr/>
          </p:nvSpPr>
          <p:spPr bwMode="auto">
            <a:xfrm>
              <a:off x="2920" y="823"/>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2" name="Oval 17"/>
            <p:cNvSpPr>
              <a:spLocks noChangeArrowheads="1"/>
            </p:cNvSpPr>
            <p:nvPr/>
          </p:nvSpPr>
          <p:spPr bwMode="auto">
            <a:xfrm>
              <a:off x="3037" y="821"/>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3" name="Oval 18"/>
            <p:cNvSpPr>
              <a:spLocks noChangeArrowheads="1"/>
            </p:cNvSpPr>
            <p:nvPr/>
          </p:nvSpPr>
          <p:spPr bwMode="auto">
            <a:xfrm>
              <a:off x="3154" y="822"/>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4" name="Oval 19"/>
            <p:cNvSpPr>
              <a:spLocks noChangeArrowheads="1"/>
            </p:cNvSpPr>
            <p:nvPr/>
          </p:nvSpPr>
          <p:spPr bwMode="auto">
            <a:xfrm>
              <a:off x="3270" y="820"/>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5" name="Oval 20"/>
            <p:cNvSpPr>
              <a:spLocks noChangeArrowheads="1"/>
            </p:cNvSpPr>
            <p:nvPr/>
          </p:nvSpPr>
          <p:spPr bwMode="auto">
            <a:xfrm>
              <a:off x="3387" y="821"/>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6" name="Oval 21"/>
            <p:cNvSpPr>
              <a:spLocks noChangeArrowheads="1"/>
            </p:cNvSpPr>
            <p:nvPr/>
          </p:nvSpPr>
          <p:spPr bwMode="auto">
            <a:xfrm>
              <a:off x="3504" y="819"/>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7" name="Oval 22"/>
            <p:cNvSpPr>
              <a:spLocks noChangeArrowheads="1"/>
            </p:cNvSpPr>
            <p:nvPr/>
          </p:nvSpPr>
          <p:spPr bwMode="auto">
            <a:xfrm>
              <a:off x="3629" y="824"/>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8" name="Oval 23"/>
            <p:cNvSpPr>
              <a:spLocks noChangeArrowheads="1"/>
            </p:cNvSpPr>
            <p:nvPr/>
          </p:nvSpPr>
          <p:spPr bwMode="auto">
            <a:xfrm>
              <a:off x="3745" y="822"/>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9" name="Oval 24"/>
            <p:cNvSpPr>
              <a:spLocks noChangeArrowheads="1"/>
            </p:cNvSpPr>
            <p:nvPr/>
          </p:nvSpPr>
          <p:spPr bwMode="auto">
            <a:xfrm>
              <a:off x="3862" y="823"/>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0" name="Oval 25"/>
            <p:cNvSpPr>
              <a:spLocks noChangeArrowheads="1"/>
            </p:cNvSpPr>
            <p:nvPr/>
          </p:nvSpPr>
          <p:spPr bwMode="auto">
            <a:xfrm>
              <a:off x="3979" y="821"/>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1" name="Oval 26"/>
            <p:cNvSpPr>
              <a:spLocks noChangeArrowheads="1"/>
            </p:cNvSpPr>
            <p:nvPr/>
          </p:nvSpPr>
          <p:spPr bwMode="auto">
            <a:xfrm>
              <a:off x="4096" y="822"/>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2" name="Oval 27"/>
            <p:cNvSpPr>
              <a:spLocks noChangeArrowheads="1"/>
            </p:cNvSpPr>
            <p:nvPr/>
          </p:nvSpPr>
          <p:spPr bwMode="auto">
            <a:xfrm>
              <a:off x="4213" y="820"/>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3" name="Oval 28"/>
            <p:cNvSpPr>
              <a:spLocks noChangeArrowheads="1"/>
            </p:cNvSpPr>
            <p:nvPr/>
          </p:nvSpPr>
          <p:spPr bwMode="auto">
            <a:xfrm>
              <a:off x="4337" y="825"/>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4" name="Oval 29"/>
            <p:cNvSpPr>
              <a:spLocks noChangeArrowheads="1"/>
            </p:cNvSpPr>
            <p:nvPr/>
          </p:nvSpPr>
          <p:spPr bwMode="auto">
            <a:xfrm>
              <a:off x="4454" y="823"/>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5" name="Oval 30"/>
            <p:cNvSpPr>
              <a:spLocks noChangeArrowheads="1"/>
            </p:cNvSpPr>
            <p:nvPr/>
          </p:nvSpPr>
          <p:spPr bwMode="auto">
            <a:xfrm>
              <a:off x="4571" y="824"/>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6" name="Oval 31"/>
            <p:cNvSpPr>
              <a:spLocks noChangeArrowheads="1"/>
            </p:cNvSpPr>
            <p:nvPr/>
          </p:nvSpPr>
          <p:spPr bwMode="auto">
            <a:xfrm>
              <a:off x="4688" y="822"/>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7" name="Oval 32"/>
            <p:cNvSpPr>
              <a:spLocks noChangeArrowheads="1"/>
            </p:cNvSpPr>
            <p:nvPr/>
          </p:nvSpPr>
          <p:spPr bwMode="auto">
            <a:xfrm>
              <a:off x="4805" y="823"/>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8" name="Oval 33"/>
            <p:cNvSpPr>
              <a:spLocks noChangeArrowheads="1"/>
            </p:cNvSpPr>
            <p:nvPr/>
          </p:nvSpPr>
          <p:spPr bwMode="auto">
            <a:xfrm>
              <a:off x="4922" y="821"/>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29" name="Oval 34"/>
            <p:cNvSpPr>
              <a:spLocks noChangeArrowheads="1"/>
            </p:cNvSpPr>
            <p:nvPr/>
          </p:nvSpPr>
          <p:spPr bwMode="auto">
            <a:xfrm>
              <a:off x="5046" y="826"/>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0" name="Oval 35"/>
            <p:cNvSpPr>
              <a:spLocks noChangeArrowheads="1"/>
            </p:cNvSpPr>
            <p:nvPr/>
          </p:nvSpPr>
          <p:spPr bwMode="auto">
            <a:xfrm>
              <a:off x="5163" y="824"/>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1" name="Oval 36"/>
            <p:cNvSpPr>
              <a:spLocks noChangeArrowheads="1"/>
            </p:cNvSpPr>
            <p:nvPr/>
          </p:nvSpPr>
          <p:spPr bwMode="auto">
            <a:xfrm>
              <a:off x="5280" y="825"/>
              <a:ext cx="93"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2" name="Oval 37"/>
            <p:cNvSpPr>
              <a:spLocks noChangeArrowheads="1"/>
            </p:cNvSpPr>
            <p:nvPr/>
          </p:nvSpPr>
          <p:spPr bwMode="auto">
            <a:xfrm>
              <a:off x="5397" y="823"/>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3" name="Oval 38"/>
            <p:cNvSpPr>
              <a:spLocks noChangeArrowheads="1"/>
            </p:cNvSpPr>
            <p:nvPr/>
          </p:nvSpPr>
          <p:spPr bwMode="auto">
            <a:xfrm>
              <a:off x="5514" y="824"/>
              <a:ext cx="92" cy="84"/>
            </a:xfrm>
            <a:prstGeom prst="ellipse">
              <a:avLst/>
            </a:prstGeom>
            <a:solidFill>
              <a:srgbClr val="3D76C1">
                <a:alpha val="79999"/>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4" name="Oval 39"/>
            <p:cNvSpPr>
              <a:spLocks noChangeArrowheads="1"/>
            </p:cNvSpPr>
            <p:nvPr/>
          </p:nvSpPr>
          <p:spPr bwMode="auto">
            <a:xfrm>
              <a:off x="2211" y="945"/>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5" name="Oval 40"/>
            <p:cNvSpPr>
              <a:spLocks noChangeArrowheads="1"/>
            </p:cNvSpPr>
            <p:nvPr/>
          </p:nvSpPr>
          <p:spPr bwMode="auto">
            <a:xfrm>
              <a:off x="2328" y="943"/>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6" name="Oval 41"/>
            <p:cNvSpPr>
              <a:spLocks noChangeArrowheads="1"/>
            </p:cNvSpPr>
            <p:nvPr/>
          </p:nvSpPr>
          <p:spPr bwMode="auto">
            <a:xfrm>
              <a:off x="2445" y="944"/>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7" name="Oval 42"/>
            <p:cNvSpPr>
              <a:spLocks noChangeArrowheads="1"/>
            </p:cNvSpPr>
            <p:nvPr/>
          </p:nvSpPr>
          <p:spPr bwMode="auto">
            <a:xfrm>
              <a:off x="2562" y="942"/>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8" name="Oval 43"/>
            <p:cNvSpPr>
              <a:spLocks noChangeArrowheads="1"/>
            </p:cNvSpPr>
            <p:nvPr/>
          </p:nvSpPr>
          <p:spPr bwMode="auto">
            <a:xfrm>
              <a:off x="2678" y="943"/>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39" name="Oval 44"/>
            <p:cNvSpPr>
              <a:spLocks noChangeArrowheads="1"/>
            </p:cNvSpPr>
            <p:nvPr/>
          </p:nvSpPr>
          <p:spPr bwMode="auto">
            <a:xfrm>
              <a:off x="2795" y="941"/>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0" name="Oval 45"/>
            <p:cNvSpPr>
              <a:spLocks noChangeArrowheads="1"/>
            </p:cNvSpPr>
            <p:nvPr/>
          </p:nvSpPr>
          <p:spPr bwMode="auto">
            <a:xfrm>
              <a:off x="2920" y="943"/>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1" name="Oval 46"/>
            <p:cNvSpPr>
              <a:spLocks noChangeArrowheads="1"/>
            </p:cNvSpPr>
            <p:nvPr/>
          </p:nvSpPr>
          <p:spPr bwMode="auto">
            <a:xfrm>
              <a:off x="3037" y="941"/>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2" name="Oval 47"/>
            <p:cNvSpPr>
              <a:spLocks noChangeArrowheads="1"/>
            </p:cNvSpPr>
            <p:nvPr/>
          </p:nvSpPr>
          <p:spPr bwMode="auto">
            <a:xfrm>
              <a:off x="3154" y="942"/>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3" name="Oval 48"/>
            <p:cNvSpPr>
              <a:spLocks noChangeArrowheads="1"/>
            </p:cNvSpPr>
            <p:nvPr/>
          </p:nvSpPr>
          <p:spPr bwMode="auto">
            <a:xfrm>
              <a:off x="3270" y="940"/>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4" name="Oval 49"/>
            <p:cNvSpPr>
              <a:spLocks noChangeArrowheads="1"/>
            </p:cNvSpPr>
            <p:nvPr/>
          </p:nvSpPr>
          <p:spPr bwMode="auto">
            <a:xfrm>
              <a:off x="3387" y="941"/>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5" name="Oval 50"/>
            <p:cNvSpPr>
              <a:spLocks noChangeArrowheads="1"/>
            </p:cNvSpPr>
            <p:nvPr/>
          </p:nvSpPr>
          <p:spPr bwMode="auto">
            <a:xfrm>
              <a:off x="3504" y="939"/>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6" name="Oval 51"/>
            <p:cNvSpPr>
              <a:spLocks noChangeArrowheads="1"/>
            </p:cNvSpPr>
            <p:nvPr/>
          </p:nvSpPr>
          <p:spPr bwMode="auto">
            <a:xfrm>
              <a:off x="3629" y="944"/>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7" name="Oval 52"/>
            <p:cNvSpPr>
              <a:spLocks noChangeArrowheads="1"/>
            </p:cNvSpPr>
            <p:nvPr/>
          </p:nvSpPr>
          <p:spPr bwMode="auto">
            <a:xfrm>
              <a:off x="3745" y="942"/>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8" name="Oval 53"/>
            <p:cNvSpPr>
              <a:spLocks noChangeArrowheads="1"/>
            </p:cNvSpPr>
            <p:nvPr/>
          </p:nvSpPr>
          <p:spPr bwMode="auto">
            <a:xfrm>
              <a:off x="3862" y="943"/>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49" name="Oval 54"/>
            <p:cNvSpPr>
              <a:spLocks noChangeArrowheads="1"/>
            </p:cNvSpPr>
            <p:nvPr/>
          </p:nvSpPr>
          <p:spPr bwMode="auto">
            <a:xfrm>
              <a:off x="3979" y="941"/>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0" name="Oval 55"/>
            <p:cNvSpPr>
              <a:spLocks noChangeArrowheads="1"/>
            </p:cNvSpPr>
            <p:nvPr/>
          </p:nvSpPr>
          <p:spPr bwMode="auto">
            <a:xfrm>
              <a:off x="4096" y="942"/>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1" name="Oval 56"/>
            <p:cNvSpPr>
              <a:spLocks noChangeArrowheads="1"/>
            </p:cNvSpPr>
            <p:nvPr/>
          </p:nvSpPr>
          <p:spPr bwMode="auto">
            <a:xfrm>
              <a:off x="4213" y="940"/>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2" name="Oval 57"/>
            <p:cNvSpPr>
              <a:spLocks noChangeArrowheads="1"/>
            </p:cNvSpPr>
            <p:nvPr/>
          </p:nvSpPr>
          <p:spPr bwMode="auto">
            <a:xfrm>
              <a:off x="4337" y="945"/>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3" name="Oval 58"/>
            <p:cNvSpPr>
              <a:spLocks noChangeArrowheads="1"/>
            </p:cNvSpPr>
            <p:nvPr/>
          </p:nvSpPr>
          <p:spPr bwMode="auto">
            <a:xfrm>
              <a:off x="4454" y="943"/>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4" name="Oval 59"/>
            <p:cNvSpPr>
              <a:spLocks noChangeArrowheads="1"/>
            </p:cNvSpPr>
            <p:nvPr/>
          </p:nvSpPr>
          <p:spPr bwMode="auto">
            <a:xfrm>
              <a:off x="4571" y="944"/>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5" name="Oval 60"/>
            <p:cNvSpPr>
              <a:spLocks noChangeArrowheads="1"/>
            </p:cNvSpPr>
            <p:nvPr/>
          </p:nvSpPr>
          <p:spPr bwMode="auto">
            <a:xfrm>
              <a:off x="4688" y="942"/>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6" name="Oval 61"/>
            <p:cNvSpPr>
              <a:spLocks noChangeArrowheads="1"/>
            </p:cNvSpPr>
            <p:nvPr/>
          </p:nvSpPr>
          <p:spPr bwMode="auto">
            <a:xfrm>
              <a:off x="4805" y="943"/>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7" name="Oval 62"/>
            <p:cNvSpPr>
              <a:spLocks noChangeArrowheads="1"/>
            </p:cNvSpPr>
            <p:nvPr/>
          </p:nvSpPr>
          <p:spPr bwMode="auto">
            <a:xfrm>
              <a:off x="4922" y="941"/>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8" name="Oval 63"/>
            <p:cNvSpPr>
              <a:spLocks noChangeArrowheads="1"/>
            </p:cNvSpPr>
            <p:nvPr/>
          </p:nvSpPr>
          <p:spPr bwMode="auto">
            <a:xfrm>
              <a:off x="5046" y="946"/>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59" name="Oval 64"/>
            <p:cNvSpPr>
              <a:spLocks noChangeArrowheads="1"/>
            </p:cNvSpPr>
            <p:nvPr/>
          </p:nvSpPr>
          <p:spPr bwMode="auto">
            <a:xfrm>
              <a:off x="5163" y="944"/>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0" name="Oval 65"/>
            <p:cNvSpPr>
              <a:spLocks noChangeArrowheads="1"/>
            </p:cNvSpPr>
            <p:nvPr/>
          </p:nvSpPr>
          <p:spPr bwMode="auto">
            <a:xfrm>
              <a:off x="5280" y="945"/>
              <a:ext cx="93"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1" name="Oval 66"/>
            <p:cNvSpPr>
              <a:spLocks noChangeArrowheads="1"/>
            </p:cNvSpPr>
            <p:nvPr/>
          </p:nvSpPr>
          <p:spPr bwMode="auto">
            <a:xfrm>
              <a:off x="5397" y="943"/>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2" name="Oval 67"/>
            <p:cNvSpPr>
              <a:spLocks noChangeArrowheads="1"/>
            </p:cNvSpPr>
            <p:nvPr/>
          </p:nvSpPr>
          <p:spPr bwMode="auto">
            <a:xfrm>
              <a:off x="5514" y="944"/>
              <a:ext cx="92" cy="84"/>
            </a:xfrm>
            <a:prstGeom prst="ellipse">
              <a:avLst/>
            </a:prstGeom>
            <a:solidFill>
              <a:srgbClr val="3D76C1">
                <a:alpha val="50195"/>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3" name="Oval 68"/>
            <p:cNvSpPr>
              <a:spLocks noChangeArrowheads="1"/>
            </p:cNvSpPr>
            <p:nvPr/>
          </p:nvSpPr>
          <p:spPr bwMode="auto">
            <a:xfrm>
              <a:off x="2445" y="1074"/>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4" name="Oval 69"/>
            <p:cNvSpPr>
              <a:spLocks noChangeArrowheads="1"/>
            </p:cNvSpPr>
            <p:nvPr/>
          </p:nvSpPr>
          <p:spPr bwMode="auto">
            <a:xfrm>
              <a:off x="2562" y="1072"/>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5" name="Oval 70"/>
            <p:cNvSpPr>
              <a:spLocks noChangeArrowheads="1"/>
            </p:cNvSpPr>
            <p:nvPr/>
          </p:nvSpPr>
          <p:spPr bwMode="auto">
            <a:xfrm>
              <a:off x="2678" y="1073"/>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6" name="Oval 71"/>
            <p:cNvSpPr>
              <a:spLocks noChangeArrowheads="1"/>
            </p:cNvSpPr>
            <p:nvPr/>
          </p:nvSpPr>
          <p:spPr bwMode="auto">
            <a:xfrm>
              <a:off x="2795" y="1071"/>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7" name="Oval 72"/>
            <p:cNvSpPr>
              <a:spLocks noChangeArrowheads="1"/>
            </p:cNvSpPr>
            <p:nvPr/>
          </p:nvSpPr>
          <p:spPr bwMode="auto">
            <a:xfrm>
              <a:off x="2912" y="1072"/>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8" name="Oval 73"/>
            <p:cNvSpPr>
              <a:spLocks noChangeArrowheads="1"/>
            </p:cNvSpPr>
            <p:nvPr/>
          </p:nvSpPr>
          <p:spPr bwMode="auto">
            <a:xfrm>
              <a:off x="3029" y="1070"/>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69" name="Oval 74"/>
            <p:cNvSpPr>
              <a:spLocks noChangeArrowheads="1"/>
            </p:cNvSpPr>
            <p:nvPr/>
          </p:nvSpPr>
          <p:spPr bwMode="auto">
            <a:xfrm>
              <a:off x="3154" y="1072"/>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0" name="Oval 75"/>
            <p:cNvSpPr>
              <a:spLocks noChangeArrowheads="1"/>
            </p:cNvSpPr>
            <p:nvPr/>
          </p:nvSpPr>
          <p:spPr bwMode="auto">
            <a:xfrm>
              <a:off x="3270" y="1070"/>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1" name="Oval 76"/>
            <p:cNvSpPr>
              <a:spLocks noChangeArrowheads="1"/>
            </p:cNvSpPr>
            <p:nvPr/>
          </p:nvSpPr>
          <p:spPr bwMode="auto">
            <a:xfrm>
              <a:off x="3387" y="1071"/>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2" name="Oval 77"/>
            <p:cNvSpPr>
              <a:spLocks noChangeArrowheads="1"/>
            </p:cNvSpPr>
            <p:nvPr/>
          </p:nvSpPr>
          <p:spPr bwMode="auto">
            <a:xfrm>
              <a:off x="3504" y="1069"/>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3" name="Oval 78"/>
            <p:cNvSpPr>
              <a:spLocks noChangeArrowheads="1"/>
            </p:cNvSpPr>
            <p:nvPr/>
          </p:nvSpPr>
          <p:spPr bwMode="auto">
            <a:xfrm>
              <a:off x="3621" y="1070"/>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4" name="Oval 79"/>
            <p:cNvSpPr>
              <a:spLocks noChangeArrowheads="1"/>
            </p:cNvSpPr>
            <p:nvPr/>
          </p:nvSpPr>
          <p:spPr bwMode="auto">
            <a:xfrm>
              <a:off x="3738" y="1068"/>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5" name="Oval 80"/>
            <p:cNvSpPr>
              <a:spLocks noChangeArrowheads="1"/>
            </p:cNvSpPr>
            <p:nvPr/>
          </p:nvSpPr>
          <p:spPr bwMode="auto">
            <a:xfrm>
              <a:off x="3862" y="1073"/>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6" name="Oval 81"/>
            <p:cNvSpPr>
              <a:spLocks noChangeArrowheads="1"/>
            </p:cNvSpPr>
            <p:nvPr/>
          </p:nvSpPr>
          <p:spPr bwMode="auto">
            <a:xfrm>
              <a:off x="3979" y="1071"/>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7" name="Oval 82"/>
            <p:cNvSpPr>
              <a:spLocks noChangeArrowheads="1"/>
            </p:cNvSpPr>
            <p:nvPr/>
          </p:nvSpPr>
          <p:spPr bwMode="auto">
            <a:xfrm>
              <a:off x="4096" y="1072"/>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8" name="Oval 83"/>
            <p:cNvSpPr>
              <a:spLocks noChangeArrowheads="1"/>
            </p:cNvSpPr>
            <p:nvPr/>
          </p:nvSpPr>
          <p:spPr bwMode="auto">
            <a:xfrm>
              <a:off x="4213" y="1070"/>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79" name="Oval 84"/>
            <p:cNvSpPr>
              <a:spLocks noChangeArrowheads="1"/>
            </p:cNvSpPr>
            <p:nvPr/>
          </p:nvSpPr>
          <p:spPr bwMode="auto">
            <a:xfrm>
              <a:off x="4330" y="1071"/>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0" name="Oval 85"/>
            <p:cNvSpPr>
              <a:spLocks noChangeArrowheads="1"/>
            </p:cNvSpPr>
            <p:nvPr/>
          </p:nvSpPr>
          <p:spPr bwMode="auto">
            <a:xfrm>
              <a:off x="4447" y="1069"/>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1" name="Oval 86"/>
            <p:cNvSpPr>
              <a:spLocks noChangeArrowheads="1"/>
            </p:cNvSpPr>
            <p:nvPr/>
          </p:nvSpPr>
          <p:spPr bwMode="auto">
            <a:xfrm>
              <a:off x="4571" y="1074"/>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2" name="Oval 87"/>
            <p:cNvSpPr>
              <a:spLocks noChangeArrowheads="1"/>
            </p:cNvSpPr>
            <p:nvPr/>
          </p:nvSpPr>
          <p:spPr bwMode="auto">
            <a:xfrm>
              <a:off x="4688" y="1072"/>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3" name="Oval 88"/>
            <p:cNvSpPr>
              <a:spLocks noChangeArrowheads="1"/>
            </p:cNvSpPr>
            <p:nvPr/>
          </p:nvSpPr>
          <p:spPr bwMode="auto">
            <a:xfrm>
              <a:off x="4805" y="1073"/>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4" name="Oval 89"/>
            <p:cNvSpPr>
              <a:spLocks noChangeArrowheads="1"/>
            </p:cNvSpPr>
            <p:nvPr/>
          </p:nvSpPr>
          <p:spPr bwMode="auto">
            <a:xfrm>
              <a:off x="4922" y="1071"/>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5" name="Oval 90"/>
            <p:cNvSpPr>
              <a:spLocks noChangeArrowheads="1"/>
            </p:cNvSpPr>
            <p:nvPr/>
          </p:nvSpPr>
          <p:spPr bwMode="auto">
            <a:xfrm>
              <a:off x="5039" y="1072"/>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6" name="Oval 91"/>
            <p:cNvSpPr>
              <a:spLocks noChangeArrowheads="1"/>
            </p:cNvSpPr>
            <p:nvPr/>
          </p:nvSpPr>
          <p:spPr bwMode="auto">
            <a:xfrm>
              <a:off x="5155" y="1070"/>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7" name="Oval 92"/>
            <p:cNvSpPr>
              <a:spLocks noChangeArrowheads="1"/>
            </p:cNvSpPr>
            <p:nvPr/>
          </p:nvSpPr>
          <p:spPr bwMode="auto">
            <a:xfrm>
              <a:off x="5280" y="1075"/>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8" name="Oval 93"/>
            <p:cNvSpPr>
              <a:spLocks noChangeArrowheads="1"/>
            </p:cNvSpPr>
            <p:nvPr/>
          </p:nvSpPr>
          <p:spPr bwMode="auto">
            <a:xfrm>
              <a:off x="5397" y="1073"/>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89" name="Oval 94"/>
            <p:cNvSpPr>
              <a:spLocks noChangeArrowheads="1"/>
            </p:cNvSpPr>
            <p:nvPr/>
          </p:nvSpPr>
          <p:spPr bwMode="auto">
            <a:xfrm>
              <a:off x="5514" y="1074"/>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0" name="Oval 95"/>
            <p:cNvSpPr>
              <a:spLocks noChangeArrowheads="1"/>
            </p:cNvSpPr>
            <p:nvPr/>
          </p:nvSpPr>
          <p:spPr bwMode="auto">
            <a:xfrm>
              <a:off x="5631" y="1072"/>
              <a:ext cx="92"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1" name="Oval 96"/>
            <p:cNvSpPr>
              <a:spLocks noChangeArrowheads="1"/>
            </p:cNvSpPr>
            <p:nvPr/>
          </p:nvSpPr>
          <p:spPr bwMode="auto">
            <a:xfrm>
              <a:off x="5747" y="1073"/>
              <a:ext cx="93" cy="84"/>
            </a:xfrm>
            <a:prstGeom prst="ellipse">
              <a:avLst/>
            </a:prstGeom>
            <a:solidFill>
              <a:srgbClr val="3D76C1">
                <a:alpha val="3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2" name="Oval 97"/>
            <p:cNvSpPr>
              <a:spLocks noChangeArrowheads="1"/>
            </p:cNvSpPr>
            <p:nvPr/>
          </p:nvSpPr>
          <p:spPr bwMode="auto">
            <a:xfrm>
              <a:off x="2687" y="1190"/>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3" name="Oval 98"/>
            <p:cNvSpPr>
              <a:spLocks noChangeArrowheads="1"/>
            </p:cNvSpPr>
            <p:nvPr/>
          </p:nvSpPr>
          <p:spPr bwMode="auto">
            <a:xfrm>
              <a:off x="2804" y="1188"/>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4" name="Oval 99"/>
            <p:cNvSpPr>
              <a:spLocks noChangeArrowheads="1"/>
            </p:cNvSpPr>
            <p:nvPr/>
          </p:nvSpPr>
          <p:spPr bwMode="auto">
            <a:xfrm>
              <a:off x="2921" y="1189"/>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5" name="Oval 100"/>
            <p:cNvSpPr>
              <a:spLocks noChangeArrowheads="1"/>
            </p:cNvSpPr>
            <p:nvPr/>
          </p:nvSpPr>
          <p:spPr bwMode="auto">
            <a:xfrm>
              <a:off x="3038" y="1187"/>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6" name="Oval 101"/>
            <p:cNvSpPr>
              <a:spLocks noChangeArrowheads="1"/>
            </p:cNvSpPr>
            <p:nvPr/>
          </p:nvSpPr>
          <p:spPr bwMode="auto">
            <a:xfrm>
              <a:off x="3155" y="1188"/>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7" name="Oval 102"/>
            <p:cNvSpPr>
              <a:spLocks noChangeArrowheads="1"/>
            </p:cNvSpPr>
            <p:nvPr/>
          </p:nvSpPr>
          <p:spPr bwMode="auto">
            <a:xfrm>
              <a:off x="3271" y="1186"/>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8" name="Oval 103"/>
            <p:cNvSpPr>
              <a:spLocks noChangeArrowheads="1"/>
            </p:cNvSpPr>
            <p:nvPr/>
          </p:nvSpPr>
          <p:spPr bwMode="auto">
            <a:xfrm>
              <a:off x="3396" y="1188"/>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99" name="Oval 104"/>
            <p:cNvSpPr>
              <a:spLocks noChangeArrowheads="1"/>
            </p:cNvSpPr>
            <p:nvPr/>
          </p:nvSpPr>
          <p:spPr bwMode="auto">
            <a:xfrm>
              <a:off x="3513" y="1186"/>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0" name="Oval 105"/>
            <p:cNvSpPr>
              <a:spLocks noChangeArrowheads="1"/>
            </p:cNvSpPr>
            <p:nvPr/>
          </p:nvSpPr>
          <p:spPr bwMode="auto">
            <a:xfrm>
              <a:off x="3630" y="1187"/>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1" name="Oval 106"/>
            <p:cNvSpPr>
              <a:spLocks noChangeArrowheads="1"/>
            </p:cNvSpPr>
            <p:nvPr/>
          </p:nvSpPr>
          <p:spPr bwMode="auto">
            <a:xfrm>
              <a:off x="3747" y="1185"/>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2" name="Oval 107"/>
            <p:cNvSpPr>
              <a:spLocks noChangeArrowheads="1"/>
            </p:cNvSpPr>
            <p:nvPr/>
          </p:nvSpPr>
          <p:spPr bwMode="auto">
            <a:xfrm>
              <a:off x="3863" y="1186"/>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3" name="Oval 108"/>
            <p:cNvSpPr>
              <a:spLocks noChangeArrowheads="1"/>
            </p:cNvSpPr>
            <p:nvPr/>
          </p:nvSpPr>
          <p:spPr bwMode="auto">
            <a:xfrm>
              <a:off x="3980" y="1184"/>
              <a:ext cx="93"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4" name="Oval 109"/>
            <p:cNvSpPr>
              <a:spLocks noChangeArrowheads="1"/>
            </p:cNvSpPr>
            <p:nvPr/>
          </p:nvSpPr>
          <p:spPr bwMode="auto">
            <a:xfrm>
              <a:off x="4105" y="1189"/>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5" name="Oval 110"/>
            <p:cNvSpPr>
              <a:spLocks noChangeArrowheads="1"/>
            </p:cNvSpPr>
            <p:nvPr/>
          </p:nvSpPr>
          <p:spPr bwMode="auto">
            <a:xfrm>
              <a:off x="4222" y="1187"/>
              <a:ext cx="92" cy="84"/>
            </a:xfrm>
            <a:prstGeom prst="ellipse">
              <a:avLst/>
            </a:prstGeom>
            <a:solidFill>
              <a:srgbClr val="3D76C1">
                <a:alpha val="20000"/>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6" name="Oval 111"/>
            <p:cNvSpPr>
              <a:spLocks noChangeArrowheads="1"/>
            </p:cNvSpPr>
            <p:nvPr/>
          </p:nvSpPr>
          <p:spPr bwMode="auto">
            <a:xfrm>
              <a:off x="2696" y="1310"/>
              <a:ext cx="93" cy="84"/>
            </a:xfrm>
            <a:prstGeom prst="ellipse">
              <a:avLst/>
            </a:prstGeom>
            <a:solidFill>
              <a:srgbClr val="3D9CCD">
                <a:alpha val="1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7" name="Oval 112"/>
            <p:cNvSpPr>
              <a:spLocks noChangeArrowheads="1"/>
            </p:cNvSpPr>
            <p:nvPr/>
          </p:nvSpPr>
          <p:spPr bwMode="auto">
            <a:xfrm>
              <a:off x="2813" y="1308"/>
              <a:ext cx="92" cy="84"/>
            </a:xfrm>
            <a:prstGeom prst="ellipse">
              <a:avLst/>
            </a:prstGeom>
            <a:solidFill>
              <a:srgbClr val="3D9CCD">
                <a:alpha val="1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8" name="Oval 113"/>
            <p:cNvSpPr>
              <a:spLocks noChangeArrowheads="1"/>
            </p:cNvSpPr>
            <p:nvPr/>
          </p:nvSpPr>
          <p:spPr bwMode="auto">
            <a:xfrm>
              <a:off x="3271" y="1305"/>
              <a:ext cx="93" cy="84"/>
            </a:xfrm>
            <a:prstGeom prst="ellipse">
              <a:avLst/>
            </a:prstGeom>
            <a:solidFill>
              <a:srgbClr val="3D9CCD">
                <a:alpha val="1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sp>
          <p:nvSpPr>
            <p:cNvPr id="109" name="Oval 114"/>
            <p:cNvSpPr>
              <a:spLocks noChangeArrowheads="1"/>
            </p:cNvSpPr>
            <p:nvPr/>
          </p:nvSpPr>
          <p:spPr bwMode="auto">
            <a:xfrm>
              <a:off x="3411" y="1304"/>
              <a:ext cx="93" cy="84"/>
            </a:xfrm>
            <a:prstGeom prst="ellipse">
              <a:avLst/>
            </a:prstGeom>
            <a:solidFill>
              <a:srgbClr val="3D9CCD">
                <a:alpha val="10196"/>
              </a:srgbClr>
            </a:solidFill>
            <a:ln w="9525" algn="ctr">
              <a:noFill/>
              <a:rou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anose="020B0604030504040204" pitchFamily="34" charset="0"/>
              </a:endParaRPr>
            </a:p>
          </p:txBody>
        </p:sp>
      </p:grpSp>
      <p:sp>
        <p:nvSpPr>
          <p:cNvPr id="110" name="Rectangle 116"/>
          <p:cNvSpPr>
            <a:spLocks noChangeArrowheads="1"/>
          </p:cNvSpPr>
          <p:nvPr userDrawn="1"/>
        </p:nvSpPr>
        <p:spPr bwMode="auto">
          <a:xfrm>
            <a:off x="3023470" y="2068017"/>
            <a:ext cx="3890809" cy="1646733"/>
          </a:xfrm>
          <a:prstGeom prst="rect">
            <a:avLst/>
          </a:prstGeom>
          <a:noFill/>
          <a:ln w="9525">
            <a:noFill/>
            <a:miter lim="800000"/>
          </a:ln>
        </p:spPr>
        <p:txBody>
          <a:bodyPr wrap="none" anchor="ctr">
            <a:spAutoFit/>
          </a:bodyPr>
          <a:lstStyle/>
          <a:p>
            <a:pPr algn="ctr" latinLnBrk="1">
              <a:lnSpc>
                <a:spcPct val="150000"/>
              </a:lnSpc>
              <a:spcBef>
                <a:spcPct val="50000"/>
              </a:spcBef>
              <a:buFontTx/>
              <a:buNone/>
              <a:defRPr/>
            </a:pPr>
            <a:r>
              <a:rPr kumimoji="1" lang="en-US" altLang="zh-CN" sz="3600" b="1" dirty="0"/>
              <a:t>《</a:t>
            </a:r>
            <a:r>
              <a:rPr kumimoji="1" lang="zh-CN" altLang="en-US" sz="3600" b="1" dirty="0"/>
              <a:t>操作系统原理</a:t>
            </a:r>
            <a:r>
              <a:rPr kumimoji="1" lang="en-US" altLang="zh-CN" sz="3600" b="1" dirty="0"/>
              <a:t>》</a:t>
            </a:r>
            <a:endParaRPr kumimoji="1" lang="en-US" altLang="zh-CN" sz="3600" b="1" dirty="0"/>
          </a:p>
          <a:p>
            <a:pPr algn="ctr" latinLnBrk="1">
              <a:lnSpc>
                <a:spcPct val="150000"/>
              </a:lnSpc>
              <a:spcBef>
                <a:spcPts val="0"/>
              </a:spcBef>
              <a:buFontTx/>
              <a:buNone/>
              <a:defRPr/>
            </a:pPr>
            <a:r>
              <a:rPr lang="en-US" altLang="zh-CN" sz="3600" dirty="0"/>
              <a:t>2018</a:t>
            </a:r>
            <a:r>
              <a:rPr lang="zh-CN" altLang="en-US" sz="3600" dirty="0"/>
              <a:t>级</a:t>
            </a:r>
            <a:r>
              <a:rPr lang="en-US" altLang="zh-CN" sz="3600" dirty="0"/>
              <a:t>.</a:t>
            </a:r>
            <a:r>
              <a:rPr lang="zh-CN" altLang="en-US" sz="3600" dirty="0"/>
              <a:t>课程设计</a:t>
            </a:r>
            <a:endParaRPr kumimoji="1" lang="en-US" altLang="zh-CN" sz="3600" b="1" dirty="0">
              <a:latin typeface="黑体" panose="02010609060101010101" pitchFamily="2" charset="-122"/>
              <a:ea typeface="黑体" panose="02010609060101010101" pitchFamily="2" charset="-122"/>
            </a:endParaRPr>
          </a:p>
        </p:txBody>
      </p:sp>
      <p:sp>
        <p:nvSpPr>
          <p:cNvPr id="111" name="Rectangle 115"/>
          <p:cNvSpPr>
            <a:spLocks noChangeArrowheads="1"/>
          </p:cNvSpPr>
          <p:nvPr userDrawn="1"/>
        </p:nvSpPr>
        <p:spPr bwMode="auto">
          <a:xfrm>
            <a:off x="2309813" y="4299404"/>
            <a:ext cx="5886450" cy="1160463"/>
          </a:xfrm>
          <a:prstGeom prst="rect">
            <a:avLst/>
          </a:prstGeom>
          <a:noFill/>
          <a:ln w="9525">
            <a:noFill/>
            <a:miter lim="800000"/>
          </a:ln>
        </p:spPr>
        <p:txBody>
          <a:bodyPr anchor="ctr"/>
          <a:lstStyle/>
          <a:p>
            <a:pPr algn="ctr" latinLnBrk="1">
              <a:lnSpc>
                <a:spcPct val="100000"/>
              </a:lnSpc>
              <a:spcBef>
                <a:spcPct val="50000"/>
              </a:spcBef>
              <a:buFontTx/>
              <a:buNone/>
              <a:defRPr/>
            </a:pPr>
            <a:r>
              <a:rPr kumimoji="1" lang="zh-CN" altLang="en-US" sz="2400" dirty="0">
                <a:latin typeface="黑体" panose="02010609060101010101" pitchFamily="2" charset="-122"/>
                <a:ea typeface="黑体" panose="02010609060101010101" pitchFamily="2" charset="-122"/>
              </a:rPr>
              <a:t>华中科技大学</a:t>
            </a:r>
            <a:endParaRPr kumimoji="1" lang="en-US" altLang="zh-CN" sz="2400" dirty="0">
              <a:latin typeface="黑体" panose="02010609060101010101" pitchFamily="2" charset="-122"/>
              <a:ea typeface="黑体" panose="02010609060101010101" pitchFamily="2" charset="-122"/>
            </a:endParaRPr>
          </a:p>
          <a:p>
            <a:pPr algn="ctr" latinLnBrk="1">
              <a:lnSpc>
                <a:spcPct val="100000"/>
              </a:lnSpc>
              <a:spcBef>
                <a:spcPct val="50000"/>
              </a:spcBef>
              <a:buFontTx/>
              <a:buNone/>
              <a:defRPr/>
            </a:pPr>
            <a:r>
              <a:rPr kumimoji="1" lang="en-US" altLang="zh-CN" sz="2400" dirty="0">
                <a:latin typeface="黑体" panose="02010609060101010101" pitchFamily="2" charset="-122"/>
                <a:ea typeface="黑体" panose="02010609060101010101" pitchFamily="2" charset="-122"/>
              </a:rPr>
              <a:t>2020</a:t>
            </a:r>
            <a:r>
              <a:rPr kumimoji="1" lang="zh-CN" altLang="en-US" sz="2400" dirty="0">
                <a:latin typeface="黑体" panose="02010609060101010101" pitchFamily="2" charset="-122"/>
                <a:ea typeface="黑体" panose="02010609060101010101" pitchFamily="2" charset="-122"/>
              </a:rPr>
              <a:t>年</a:t>
            </a:r>
            <a:r>
              <a:rPr kumimoji="1" lang="en-US" altLang="zh-CN" sz="2400" dirty="0">
                <a:latin typeface="黑体" panose="02010609060101010101" pitchFamily="2" charset="-122"/>
                <a:ea typeface="黑体" panose="02010609060101010101" pitchFamily="2" charset="-122"/>
              </a:rPr>
              <a:t>09</a:t>
            </a:r>
            <a:r>
              <a:rPr kumimoji="1" lang="zh-CN" altLang="en-US" sz="2400" dirty="0">
                <a:latin typeface="黑体" panose="02010609060101010101" pitchFamily="2" charset="-122"/>
                <a:ea typeface="黑体" panose="02010609060101010101" pitchFamily="2" charset="-122"/>
              </a:rPr>
              <a:t>月</a:t>
            </a:r>
            <a:r>
              <a:rPr kumimoji="1" lang="en-US" altLang="zh-CN" sz="2400" dirty="0">
                <a:latin typeface="黑体" panose="02010609060101010101" pitchFamily="2" charset="-122"/>
                <a:ea typeface="黑体" panose="02010609060101010101" pitchFamily="2" charset="-122"/>
              </a:rPr>
              <a:t>-2021</a:t>
            </a:r>
            <a:r>
              <a:rPr kumimoji="1" lang="zh-CN" altLang="en-US" sz="2400" dirty="0">
                <a:latin typeface="黑体" panose="02010609060101010101" pitchFamily="2" charset="-122"/>
                <a:ea typeface="黑体" panose="02010609060101010101" pitchFamily="2" charset="-122"/>
              </a:rPr>
              <a:t>年</a:t>
            </a:r>
            <a:r>
              <a:rPr kumimoji="1" lang="en-US" altLang="zh-CN" sz="2400" dirty="0">
                <a:latin typeface="黑体" panose="02010609060101010101" pitchFamily="2" charset="-122"/>
                <a:ea typeface="黑体" panose="02010609060101010101" pitchFamily="2" charset="-122"/>
              </a:rPr>
              <a:t>03</a:t>
            </a:r>
            <a:r>
              <a:rPr kumimoji="1" lang="zh-CN" altLang="en-US" sz="2400" dirty="0">
                <a:latin typeface="黑体" panose="02010609060101010101" pitchFamily="2" charset="-122"/>
                <a:ea typeface="黑体" panose="02010609060101010101" pitchFamily="2" charset="-122"/>
              </a:rPr>
              <a:t>月 </a:t>
            </a:r>
            <a:endParaRPr kumimoji="1" lang="zh-CN" altLang="en-US" sz="2400" dirty="0">
              <a:latin typeface="黑体" panose="02010609060101010101" pitchFamily="2" charset="-122"/>
              <a:ea typeface="黑体" panose="0201060906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85C9002-346F-4429-A104-E55F2AB7F01F}"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6A6EF11-CA57-40CC-9E63-F47F73A60D58}"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406900"/>
            <a:ext cx="8567738"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96925" y="2906713"/>
            <a:ext cx="85677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FFE6253-7838-4261-A879-85ADB27B5C4A}"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F891FA-5C3F-47C3-B8CC-E12EE32753B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04825" y="765175"/>
            <a:ext cx="4459288"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16513" y="765175"/>
            <a:ext cx="4460875"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AE2FE6D-0F82-493A-A563-3332AA159FF1}"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6575DC5-B396-413C-BE5B-B02B2090C1A9}"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274638"/>
            <a:ext cx="9072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04825" y="1535113"/>
            <a:ext cx="44529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04825" y="2174875"/>
            <a:ext cx="44529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121275" y="1535113"/>
            <a:ext cx="44561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121275" y="2174875"/>
            <a:ext cx="44561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3BB765D-7F1A-4E14-850A-5AC18BAE9898}" type="datetimeFigureOut">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A527C4D-43F9-4029-8586-7FAC73560C9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28D3AFF4-5964-4CA3-8562-5D3D63CABF3F}" type="datetimeFigureOut">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B2B0ED4-B509-4565-BA52-4CEBDCD015C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C1FF1AF-EE31-46EB-A2B9-A58DB7C3D9E2}" type="datetimeFigureOut">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35DF400-4D7E-43E4-AA4E-137974F851B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273050"/>
            <a:ext cx="3316288"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941763" y="273050"/>
            <a:ext cx="56356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04825" y="1435100"/>
            <a:ext cx="33162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BD563CB-2D72-40A7-803B-F1DCFBD165D1}"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8EE26A9-B755-44EA-A3B4-9EE87929656B}"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4800600"/>
            <a:ext cx="604837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976438"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76438" y="5367338"/>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393BC9D-CED1-415A-A3B8-66FF16323853}"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5A11DB-22B5-4757-807F-C469EDE7DC78}"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2"/>
          <p:cNvPicPr>
            <a:picLocks noChangeAspect="1" noChangeArrowheads="1"/>
          </p:cNvPicPr>
          <p:nvPr userDrawn="1"/>
        </p:nvPicPr>
        <p:blipFill>
          <a:blip r:embed="rId12"/>
          <a:srcRect/>
          <a:stretch>
            <a:fillRect/>
          </a:stretch>
        </p:blipFill>
        <p:spPr bwMode="auto">
          <a:xfrm>
            <a:off x="0" y="5949950"/>
            <a:ext cx="10080625" cy="922338"/>
          </a:xfrm>
          <a:prstGeom prst="rect">
            <a:avLst/>
          </a:prstGeom>
          <a:noFill/>
          <a:ln w="9525">
            <a:noFill/>
            <a:miter lim="800000"/>
            <a:headEnd/>
            <a:tailEnd/>
          </a:ln>
        </p:spPr>
      </p:pic>
      <p:pic>
        <p:nvPicPr>
          <p:cNvPr id="1027" name="Picture 2" descr="subbar"/>
          <p:cNvPicPr>
            <a:picLocks noChangeAspect="1" noChangeArrowheads="1"/>
          </p:cNvPicPr>
          <p:nvPr userDrawn="1"/>
        </p:nvPicPr>
        <p:blipFill>
          <a:blip r:embed="rId13"/>
          <a:srcRect l="189" r="267"/>
          <a:stretch>
            <a:fillRect/>
          </a:stretch>
        </p:blipFill>
        <p:spPr bwMode="auto">
          <a:xfrm>
            <a:off x="0" y="-12700"/>
            <a:ext cx="10080625" cy="549275"/>
          </a:xfrm>
          <a:prstGeom prst="rect">
            <a:avLst/>
          </a:prstGeom>
          <a:noFill/>
          <a:ln w="9525">
            <a:noFill/>
            <a:miter lim="800000"/>
            <a:headEnd/>
            <a:tailEnd/>
          </a:ln>
        </p:spPr>
      </p:pic>
      <p:sp>
        <p:nvSpPr>
          <p:cNvPr id="25603" name="Line 3"/>
          <p:cNvSpPr>
            <a:spLocks noChangeShapeType="1"/>
          </p:cNvSpPr>
          <p:nvPr userDrawn="1"/>
        </p:nvSpPr>
        <p:spPr bwMode="auto">
          <a:xfrm>
            <a:off x="0" y="577850"/>
            <a:ext cx="10080625" cy="0"/>
          </a:xfrm>
          <a:prstGeom prst="line">
            <a:avLst/>
          </a:prstGeom>
          <a:noFill/>
          <a:ln w="28575">
            <a:solidFill>
              <a:srgbClr val="236485"/>
            </a:solidFill>
            <a:round/>
          </a:ln>
          <a:effectLst>
            <a:outerShdw dist="35921" dir="2700000" algn="ctr" rotWithShape="0">
              <a:srgbClr val="90C060">
                <a:alpha val="50000"/>
              </a:srgbClr>
            </a:outerShdw>
          </a:effectLst>
        </p:spPr>
        <p:txBody>
          <a:bodyPr/>
          <a:lstStyle/>
          <a:p>
            <a:pPr latinLnBrk="1">
              <a:spcBef>
                <a:spcPct val="0"/>
              </a:spcBef>
              <a:buFontTx/>
              <a:buNone/>
              <a:defRPr/>
            </a:pPr>
            <a:endParaRPr kumimoji="1" lang="ko-KR" altLang="en-US" sz="1800">
              <a:latin typeface="굴림" pitchFamily="50" charset="-127"/>
              <a:ea typeface="굴림" pitchFamily="50" charset="-127"/>
            </a:endParaRPr>
          </a:p>
        </p:txBody>
      </p:sp>
      <p:sp>
        <p:nvSpPr>
          <p:cNvPr id="1029" name="Rectangle 2"/>
          <p:cNvSpPr>
            <a:spLocks noGrp="1" noChangeArrowheads="1"/>
          </p:cNvSpPr>
          <p:nvPr>
            <p:ph type="title"/>
          </p:nvPr>
        </p:nvSpPr>
        <p:spPr bwMode="auto">
          <a:xfrm>
            <a:off x="146050" y="-3175"/>
            <a:ext cx="5254625" cy="519113"/>
          </a:xfrm>
          <a:prstGeom prst="rect">
            <a:avLst/>
          </a:prstGeom>
          <a:noFill/>
          <a:ln w="9525">
            <a:noFill/>
            <a:miter lim="800000"/>
          </a:ln>
        </p:spPr>
        <p:txBody>
          <a:bodyPr vert="horz" wrap="square" lIns="91440" tIns="45720" rIns="91440" bIns="45720" numCol="1" anchor="ctr" anchorCtr="0" compatLnSpc="1">
            <a:spAutoFit/>
          </a:bodyPr>
          <a:lstStyle/>
          <a:p>
            <a:pPr lvl="0"/>
            <a:r>
              <a:rPr lang="zh-CN" altLang="en-US"/>
              <a:t>单击此处编辑母版标题样式</a:t>
            </a:r>
            <a:endParaRPr lang="zh-CN" altLang="en-US"/>
          </a:p>
        </p:txBody>
      </p:sp>
      <p:sp>
        <p:nvSpPr>
          <p:cNvPr id="1030" name="Rectangle 3"/>
          <p:cNvSpPr>
            <a:spLocks noGrp="1" noChangeArrowheads="1"/>
          </p:cNvSpPr>
          <p:nvPr>
            <p:ph type="body" idx="1"/>
          </p:nvPr>
        </p:nvSpPr>
        <p:spPr bwMode="auto">
          <a:xfrm>
            <a:off x="504825" y="765175"/>
            <a:ext cx="9072563" cy="536098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8852" name="Rectangle 4"/>
          <p:cNvSpPr>
            <a:spLocks noGrp="1" noChangeArrowheads="1"/>
          </p:cNvSpPr>
          <p:nvPr>
            <p:ph type="dt" sz="half" idx="2"/>
          </p:nvPr>
        </p:nvSpPr>
        <p:spPr bwMode="auto">
          <a:xfrm>
            <a:off x="504825" y="6245225"/>
            <a:ext cx="2351088" cy="476250"/>
          </a:xfrm>
          <a:prstGeom prst="rect">
            <a:avLst/>
          </a:prstGeom>
          <a:noFill/>
          <a:ln w="9525">
            <a:noFill/>
            <a:miter lim="800000"/>
          </a:ln>
          <a:effectLst/>
        </p:spPr>
        <p:txBody>
          <a:bodyPr vert="horz" wrap="square" lIns="91440" tIns="45720" rIns="91440" bIns="45720" numCol="1" anchor="t" anchorCtr="0" compatLnSpc="1"/>
          <a:lstStyle>
            <a:lvl1pPr eaLnBrk="0" latinLnBrk="1" hangingPunct="0">
              <a:lnSpc>
                <a:spcPct val="80000"/>
              </a:lnSpc>
              <a:spcBef>
                <a:spcPct val="50000"/>
              </a:spcBef>
              <a:buClr>
                <a:srgbClr val="FF0000"/>
              </a:buClr>
              <a:buFont typeface="Wingdings" panose="05000000000000000000" pitchFamily="2" charset="2"/>
              <a:buNone/>
              <a:defRPr kumimoji="1" sz="1400">
                <a:latin typeface="굴림" pitchFamily="50" charset="-127"/>
                <a:ea typeface="굴림" pitchFamily="50" charset="-127"/>
              </a:defRPr>
            </a:lvl1pPr>
          </a:lstStyle>
          <a:p>
            <a:pPr>
              <a:defRPr/>
            </a:pPr>
            <a:fld id="{53B7D7BC-032C-4888-9083-F2F636B6110F}" type="datetimeFigureOut">
              <a:rPr lang="zh-CN" altLang="en-US"/>
            </a:fld>
            <a:endParaRPr lang="en-US" altLang="zh-CN"/>
          </a:p>
        </p:txBody>
      </p:sp>
      <p:sp>
        <p:nvSpPr>
          <p:cNvPr id="78853" name="Rectangle 5"/>
          <p:cNvSpPr>
            <a:spLocks noGrp="1" noChangeArrowheads="1"/>
          </p:cNvSpPr>
          <p:nvPr>
            <p:ph type="ftr" sz="quarter" idx="3"/>
          </p:nvPr>
        </p:nvSpPr>
        <p:spPr bwMode="auto">
          <a:xfrm>
            <a:off x="3444875" y="6245225"/>
            <a:ext cx="3190875" cy="476250"/>
          </a:xfrm>
          <a:prstGeom prst="rect">
            <a:avLst/>
          </a:prstGeom>
          <a:noFill/>
          <a:ln w="9525">
            <a:noFill/>
            <a:miter lim="800000"/>
          </a:ln>
          <a:effectLst/>
        </p:spPr>
        <p:txBody>
          <a:bodyPr vert="horz" wrap="square" lIns="91440" tIns="45720" rIns="91440" bIns="45720" numCol="1" anchor="t" anchorCtr="0" compatLnSpc="1"/>
          <a:lstStyle>
            <a:lvl1pPr algn="ctr" eaLnBrk="0" latinLnBrk="1" hangingPunct="0">
              <a:lnSpc>
                <a:spcPct val="80000"/>
              </a:lnSpc>
              <a:spcBef>
                <a:spcPct val="50000"/>
              </a:spcBef>
              <a:buClr>
                <a:srgbClr val="FF0000"/>
              </a:buClr>
              <a:buFont typeface="Wingdings" panose="05000000000000000000" pitchFamily="2" charset="2"/>
              <a:buNone/>
              <a:defRPr kumimoji="1" sz="1400">
                <a:latin typeface="굴림" pitchFamily="50" charset="-127"/>
                <a:ea typeface="굴림" pitchFamily="50" charset="-127"/>
              </a:defRPr>
            </a:lvl1pPr>
          </a:lstStyle>
          <a:p>
            <a:pPr>
              <a:defRPr/>
            </a:pPr>
            <a:endParaRPr lang="en-US" altLang="zh-CN"/>
          </a:p>
        </p:txBody>
      </p:sp>
      <p:sp>
        <p:nvSpPr>
          <p:cNvPr id="78854" name="Rectangle 6"/>
          <p:cNvSpPr>
            <a:spLocks noGrp="1" noChangeArrowheads="1"/>
          </p:cNvSpPr>
          <p:nvPr>
            <p:ph type="sldNum" sz="quarter" idx="4"/>
          </p:nvPr>
        </p:nvSpPr>
        <p:spPr bwMode="auto">
          <a:xfrm>
            <a:off x="7224713" y="6245225"/>
            <a:ext cx="2352675" cy="476250"/>
          </a:xfrm>
          <a:prstGeom prst="rect">
            <a:avLst/>
          </a:prstGeom>
          <a:noFill/>
          <a:ln w="9525">
            <a:noFill/>
            <a:miter lim="800000"/>
          </a:ln>
          <a:effectLst/>
        </p:spPr>
        <p:txBody>
          <a:bodyPr vert="horz" wrap="square" lIns="91440" tIns="45720" rIns="91440" bIns="45720" numCol="1" anchor="t" anchorCtr="0" compatLnSpc="1"/>
          <a:lstStyle>
            <a:lvl1pPr algn="r" eaLnBrk="0" latinLnBrk="1" hangingPunct="0">
              <a:lnSpc>
                <a:spcPct val="80000"/>
              </a:lnSpc>
              <a:spcBef>
                <a:spcPct val="50000"/>
              </a:spcBef>
              <a:buClr>
                <a:srgbClr val="FF0000"/>
              </a:buClr>
              <a:buFont typeface="Wingdings" panose="05000000000000000000" pitchFamily="2" charset="2"/>
              <a:buNone/>
              <a:defRPr kumimoji="1" sz="1400">
                <a:latin typeface="굴림" pitchFamily="50" charset="-127"/>
                <a:ea typeface="굴림" pitchFamily="50" charset="-127"/>
              </a:defRPr>
            </a:lvl1pPr>
          </a:lstStyle>
          <a:p>
            <a:pPr>
              <a:defRPr/>
            </a:pPr>
            <a:fld id="{74C6EB67-256A-4408-9F42-CBFC57E70DEC}"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28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28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2800">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2800">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2800">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2800">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2800">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u"/>
        <a:defRPr sz="28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p"/>
        <a:defRPr sz="28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5pPr>
      <a:lvl6pPr marL="2514600" indent="-228600" algn="l" rtl="0" fontAlgn="base">
        <a:spcBef>
          <a:spcPct val="20000"/>
        </a:spcBef>
        <a:spcAft>
          <a:spcPct val="0"/>
        </a:spcAft>
        <a:buFont typeface="Arial" panose="020B0604020202020204" pitchFamily="34" charset="0"/>
        <a:buChar char="▲"/>
        <a:defRPr sz="2800">
          <a:solidFill>
            <a:schemeClr val="tx1"/>
          </a:solidFill>
          <a:latin typeface="+mn-lt"/>
          <a:ea typeface="+mn-ea"/>
        </a:defRPr>
      </a:lvl6pPr>
      <a:lvl7pPr marL="2971800" indent="-228600" algn="l" rtl="0" fontAlgn="base">
        <a:spcBef>
          <a:spcPct val="20000"/>
        </a:spcBef>
        <a:spcAft>
          <a:spcPct val="0"/>
        </a:spcAft>
        <a:buFont typeface="Arial" panose="020B0604020202020204" pitchFamily="34" charset="0"/>
        <a:buChar char="▲"/>
        <a:defRPr sz="2800">
          <a:solidFill>
            <a:schemeClr val="tx1"/>
          </a:solidFill>
          <a:latin typeface="+mn-lt"/>
          <a:ea typeface="+mn-ea"/>
        </a:defRPr>
      </a:lvl7pPr>
      <a:lvl8pPr marL="3429000" indent="-228600" algn="l" rtl="0" fontAlgn="base">
        <a:spcBef>
          <a:spcPct val="20000"/>
        </a:spcBef>
        <a:spcAft>
          <a:spcPct val="0"/>
        </a:spcAft>
        <a:buFont typeface="Arial" panose="020B0604020202020204" pitchFamily="34" charset="0"/>
        <a:buChar char="▲"/>
        <a:defRPr sz="2800">
          <a:solidFill>
            <a:schemeClr val="tx1"/>
          </a:solidFill>
          <a:latin typeface="+mn-lt"/>
          <a:ea typeface="+mn-ea"/>
        </a:defRPr>
      </a:lvl8pPr>
      <a:lvl9pPr marL="3886200" indent="-228600" algn="l" rtl="0" fontAlgn="base">
        <a:spcBef>
          <a:spcPct val="20000"/>
        </a:spcBef>
        <a:spcAft>
          <a:spcPct val="0"/>
        </a:spcAft>
        <a:buFont typeface="Arial" panose="020B0604020202020204" pitchFamily="34" charset="0"/>
        <a:buChar char="▲"/>
        <a:defRPr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latinLnBrk="1" hangingPunct="0">
        <a:spcBef>
          <a:spcPct val="0"/>
        </a:spcBef>
        <a:spcAft>
          <a:spcPct val="0"/>
        </a:spcAft>
        <a:defRPr kumimoji="1" sz="3600" b="1">
          <a:solidFill>
            <a:schemeClr val="tx2"/>
          </a:solidFill>
          <a:latin typeface="Arial" panose="020B0604020202020204" pitchFamily="34" charset="0"/>
          <a:ea typeface="+mj-ea"/>
          <a:cs typeface="+mj-cs"/>
        </a:defRPr>
      </a:lvl1pPr>
      <a:lvl2pPr algn="ctr" rtl="0" eaLnBrk="0" fontAlgn="base" latinLnBrk="1" hangingPunct="0">
        <a:spcBef>
          <a:spcPct val="0"/>
        </a:spcBef>
        <a:spcAft>
          <a:spcPct val="0"/>
        </a:spcAft>
        <a:defRPr kumimoji="1" sz="3600" b="1">
          <a:solidFill>
            <a:schemeClr val="tx2"/>
          </a:solidFill>
          <a:latin typeface="Arial" panose="020B0604020202020204" pitchFamily="34" charset="0"/>
          <a:ea typeface="굴림" pitchFamily="50" charset="-127"/>
          <a:cs typeface="Tahoma" panose="020B0604030504040204" pitchFamily="34" charset="0"/>
        </a:defRPr>
      </a:lvl2pPr>
      <a:lvl3pPr algn="ctr" rtl="0" eaLnBrk="0" fontAlgn="base" latinLnBrk="1" hangingPunct="0">
        <a:spcBef>
          <a:spcPct val="0"/>
        </a:spcBef>
        <a:spcAft>
          <a:spcPct val="0"/>
        </a:spcAft>
        <a:defRPr kumimoji="1" sz="3600" b="1">
          <a:solidFill>
            <a:schemeClr val="tx2"/>
          </a:solidFill>
          <a:latin typeface="Arial" panose="020B0604020202020204" pitchFamily="34" charset="0"/>
          <a:ea typeface="굴림" pitchFamily="50" charset="-127"/>
          <a:cs typeface="Tahoma" panose="020B0604030504040204" pitchFamily="34" charset="0"/>
        </a:defRPr>
      </a:lvl3pPr>
      <a:lvl4pPr algn="ctr" rtl="0" eaLnBrk="0" fontAlgn="base" latinLnBrk="1" hangingPunct="0">
        <a:spcBef>
          <a:spcPct val="0"/>
        </a:spcBef>
        <a:spcAft>
          <a:spcPct val="0"/>
        </a:spcAft>
        <a:defRPr kumimoji="1" sz="3600" b="1">
          <a:solidFill>
            <a:schemeClr val="tx2"/>
          </a:solidFill>
          <a:latin typeface="Arial" panose="020B0604020202020204" pitchFamily="34" charset="0"/>
          <a:ea typeface="굴림" pitchFamily="50" charset="-127"/>
          <a:cs typeface="Tahoma" panose="020B0604030504040204" pitchFamily="34" charset="0"/>
        </a:defRPr>
      </a:lvl4pPr>
      <a:lvl5pPr algn="ctr" rtl="0" eaLnBrk="0" fontAlgn="base" latinLnBrk="1" hangingPunct="0">
        <a:spcBef>
          <a:spcPct val="0"/>
        </a:spcBef>
        <a:spcAft>
          <a:spcPct val="0"/>
        </a:spcAft>
        <a:defRPr kumimoji="1" sz="3600" b="1">
          <a:solidFill>
            <a:schemeClr val="tx2"/>
          </a:solidFill>
          <a:latin typeface="Arial" panose="020B0604020202020204" pitchFamily="34" charset="0"/>
          <a:ea typeface="굴림" pitchFamily="50" charset="-127"/>
          <a:cs typeface="Tahoma" panose="020B0604030504040204" pitchFamily="34" charset="0"/>
        </a:defRPr>
      </a:lvl5pPr>
      <a:lvl6pPr marL="457200" algn="ctr" rtl="0" fontAlgn="base" latinLnBrk="1">
        <a:spcBef>
          <a:spcPct val="0"/>
        </a:spcBef>
        <a:spcAft>
          <a:spcPct val="0"/>
        </a:spcAft>
        <a:defRPr kumimoji="1" sz="3600" b="1">
          <a:solidFill>
            <a:schemeClr val="tx2"/>
          </a:solidFill>
          <a:latin typeface="굴림" pitchFamily="50" charset="-127"/>
          <a:ea typeface="굴림" pitchFamily="50" charset="-127"/>
          <a:cs typeface="Tahoma" panose="020B0604030504040204" pitchFamily="34" charset="0"/>
        </a:defRPr>
      </a:lvl6pPr>
      <a:lvl7pPr marL="914400" algn="ctr" rtl="0" fontAlgn="base" latinLnBrk="1">
        <a:spcBef>
          <a:spcPct val="0"/>
        </a:spcBef>
        <a:spcAft>
          <a:spcPct val="0"/>
        </a:spcAft>
        <a:defRPr kumimoji="1" sz="3600" b="1">
          <a:solidFill>
            <a:schemeClr val="tx2"/>
          </a:solidFill>
          <a:latin typeface="굴림" pitchFamily="50" charset="-127"/>
          <a:ea typeface="굴림" pitchFamily="50" charset="-127"/>
          <a:cs typeface="Tahoma" panose="020B0604030504040204" pitchFamily="34" charset="0"/>
        </a:defRPr>
      </a:lvl7pPr>
      <a:lvl8pPr marL="1371600" algn="ctr" rtl="0" fontAlgn="base" latinLnBrk="1">
        <a:spcBef>
          <a:spcPct val="0"/>
        </a:spcBef>
        <a:spcAft>
          <a:spcPct val="0"/>
        </a:spcAft>
        <a:defRPr kumimoji="1" sz="3600" b="1">
          <a:solidFill>
            <a:schemeClr val="tx2"/>
          </a:solidFill>
          <a:latin typeface="굴림" pitchFamily="50" charset="-127"/>
          <a:ea typeface="굴림" pitchFamily="50" charset="-127"/>
          <a:cs typeface="Tahoma" panose="020B0604030504040204" pitchFamily="34" charset="0"/>
        </a:defRPr>
      </a:lvl8pPr>
      <a:lvl9pPr marL="1828800" algn="ctr" rtl="0" fontAlgn="base" latinLnBrk="1">
        <a:spcBef>
          <a:spcPct val="0"/>
        </a:spcBef>
        <a:spcAft>
          <a:spcPct val="0"/>
        </a:spcAft>
        <a:defRPr kumimoji="1" sz="3600" b="1">
          <a:solidFill>
            <a:schemeClr val="tx2"/>
          </a:solidFill>
          <a:latin typeface="굴림" pitchFamily="50" charset="-127"/>
          <a:ea typeface="굴림" pitchFamily="50" charset="-127"/>
          <a:cs typeface="Tahoma" panose="020B0604030504040204" pitchFamily="34" charset="0"/>
        </a:defRPr>
      </a:lvl9pPr>
    </p:titleStyle>
    <p:bodyStyle>
      <a:lvl1pPr marL="447675" indent="-447675" algn="l" rtl="0" eaLnBrk="0" fontAlgn="base" latinLnBrk="1" hangingPunct="0">
        <a:spcBef>
          <a:spcPct val="20000"/>
        </a:spcBef>
        <a:spcAft>
          <a:spcPct val="0"/>
        </a:spcAft>
        <a:buClr>
          <a:schemeClr val="accent1"/>
        </a:buClr>
        <a:buFont typeface="Wingdings" panose="05000000000000000000" pitchFamily="2" charset="2"/>
        <a:buChar char="v"/>
        <a:defRPr kumimoji="1" sz="3000">
          <a:solidFill>
            <a:schemeClr val="tx1"/>
          </a:solidFill>
          <a:latin typeface="Arial" panose="020B0604020202020204" pitchFamily="34" charset="0"/>
          <a:ea typeface="+mn-ea"/>
          <a:cs typeface="+mn-cs"/>
        </a:defRPr>
      </a:lvl1pPr>
      <a:lvl2pPr marL="889000" indent="-440055" algn="l" rtl="0" eaLnBrk="0" fontAlgn="base" latinLnBrk="1" hangingPunct="0">
        <a:spcBef>
          <a:spcPct val="20000"/>
        </a:spcBef>
        <a:spcAft>
          <a:spcPct val="0"/>
        </a:spcAft>
        <a:buClr>
          <a:schemeClr val="hlink"/>
        </a:buClr>
        <a:buSzPct val="80000"/>
        <a:buFont typeface="Wingdings" panose="05000000000000000000" pitchFamily="2" charset="2"/>
        <a:buChar char="v"/>
        <a:defRPr kumimoji="1" sz="2600">
          <a:solidFill>
            <a:schemeClr val="tx1"/>
          </a:solidFill>
          <a:latin typeface="Arial" panose="020B0604020202020204" pitchFamily="34" charset="0"/>
          <a:ea typeface="+mn-ea"/>
          <a:cs typeface="+mn-cs"/>
        </a:defRPr>
      </a:lvl2pPr>
      <a:lvl3pPr marL="1294130" indent="-403225" algn="l" rtl="0" eaLnBrk="0" fontAlgn="base" latinLnBrk="1" hangingPunct="0">
        <a:spcBef>
          <a:spcPct val="20000"/>
        </a:spcBef>
        <a:spcAft>
          <a:spcPct val="0"/>
        </a:spcAft>
        <a:buClr>
          <a:schemeClr val="accent1"/>
        </a:buClr>
        <a:buSzPct val="80000"/>
        <a:buFont typeface="Wingdings" panose="05000000000000000000" pitchFamily="2" charset="2"/>
        <a:buChar char="v"/>
        <a:defRPr kumimoji="1" sz="2200">
          <a:solidFill>
            <a:schemeClr val="tx1"/>
          </a:solidFill>
          <a:latin typeface="Arial" panose="020B0604020202020204" pitchFamily="34" charset="0"/>
          <a:ea typeface="+mn-ea"/>
          <a:cs typeface="+mn-cs"/>
        </a:defRPr>
      </a:lvl3pPr>
      <a:lvl4pPr marL="1681480" indent="-386080" algn="l" rtl="0" eaLnBrk="0" fontAlgn="base" latinLnBrk="1" hangingPunct="0">
        <a:spcBef>
          <a:spcPct val="20000"/>
        </a:spcBef>
        <a:spcAft>
          <a:spcPct val="0"/>
        </a:spcAft>
        <a:buClr>
          <a:schemeClr val="hlink"/>
        </a:buClr>
        <a:buSzPct val="80000"/>
        <a:buFont typeface="Wingdings" panose="05000000000000000000" pitchFamily="2" charset="2"/>
        <a:buChar char="v"/>
        <a:defRPr kumimoji="1" sz="2000">
          <a:solidFill>
            <a:schemeClr val="tx1"/>
          </a:solidFill>
          <a:latin typeface="Arial" panose="020B0604020202020204" pitchFamily="34" charset="0"/>
          <a:ea typeface="+mn-ea"/>
          <a:cs typeface="+mn-cs"/>
        </a:defRPr>
      </a:lvl4pPr>
      <a:lvl5pPr marL="2070100" indent="-387350" algn="l" rtl="0" eaLnBrk="0" fontAlgn="base" latinLnBrk="1" hangingPunct="0">
        <a:spcBef>
          <a:spcPct val="20000"/>
        </a:spcBef>
        <a:spcAft>
          <a:spcPct val="0"/>
        </a:spcAft>
        <a:buClr>
          <a:schemeClr val="accent1"/>
        </a:buClr>
        <a:buSzPct val="80000"/>
        <a:buFont typeface="Wingdings" panose="05000000000000000000" pitchFamily="2" charset="2"/>
        <a:buChar char="v"/>
        <a:defRPr kumimoji="1" sz="2000">
          <a:solidFill>
            <a:schemeClr val="tx1"/>
          </a:solidFill>
          <a:latin typeface="Arial" panose="020B0604020202020204" pitchFamily="34" charset="0"/>
          <a:ea typeface="+mn-ea"/>
          <a:cs typeface="+mn-cs"/>
        </a:defRPr>
      </a:lvl5pPr>
      <a:lvl6pPr marL="2527300" indent="-387350" algn="l" rtl="0" fontAlgn="base" latinLnBrk="1">
        <a:spcBef>
          <a:spcPct val="20000"/>
        </a:spcBef>
        <a:spcAft>
          <a:spcPct val="0"/>
        </a:spcAft>
        <a:buClr>
          <a:schemeClr val="accent1"/>
        </a:buClr>
        <a:buSzPct val="80000"/>
        <a:buFont typeface="Wingdings" panose="05000000000000000000" pitchFamily="2" charset="2"/>
        <a:buChar char="v"/>
        <a:defRPr kumimoji="1">
          <a:solidFill>
            <a:schemeClr val="tx1"/>
          </a:solidFill>
          <a:latin typeface="+mn-lt"/>
          <a:ea typeface="+mn-ea"/>
          <a:cs typeface="+mn-cs"/>
        </a:defRPr>
      </a:lvl6pPr>
      <a:lvl7pPr marL="2984500" indent="-387350" algn="l" rtl="0" fontAlgn="base" latinLnBrk="1">
        <a:spcBef>
          <a:spcPct val="20000"/>
        </a:spcBef>
        <a:spcAft>
          <a:spcPct val="0"/>
        </a:spcAft>
        <a:buClr>
          <a:schemeClr val="accent1"/>
        </a:buClr>
        <a:buSzPct val="80000"/>
        <a:buFont typeface="Wingdings" panose="05000000000000000000" pitchFamily="2" charset="2"/>
        <a:buChar char="v"/>
        <a:defRPr kumimoji="1">
          <a:solidFill>
            <a:schemeClr val="tx1"/>
          </a:solidFill>
          <a:latin typeface="+mn-lt"/>
          <a:ea typeface="+mn-ea"/>
          <a:cs typeface="+mn-cs"/>
        </a:defRPr>
      </a:lvl7pPr>
      <a:lvl8pPr marL="3441700" indent="-387350" algn="l" rtl="0" fontAlgn="base" latinLnBrk="1">
        <a:spcBef>
          <a:spcPct val="20000"/>
        </a:spcBef>
        <a:spcAft>
          <a:spcPct val="0"/>
        </a:spcAft>
        <a:buClr>
          <a:schemeClr val="accent1"/>
        </a:buClr>
        <a:buSzPct val="80000"/>
        <a:buFont typeface="Wingdings" panose="05000000000000000000" pitchFamily="2" charset="2"/>
        <a:buChar char="v"/>
        <a:defRPr kumimoji="1">
          <a:solidFill>
            <a:schemeClr val="tx1"/>
          </a:solidFill>
          <a:latin typeface="+mn-lt"/>
          <a:ea typeface="+mn-ea"/>
          <a:cs typeface="+mn-cs"/>
        </a:defRPr>
      </a:lvl8pPr>
      <a:lvl9pPr marL="3898900" indent="-387350" algn="l" rtl="0" fontAlgn="base" latinLnBrk="1">
        <a:spcBef>
          <a:spcPct val="20000"/>
        </a:spcBef>
        <a:spcAft>
          <a:spcPct val="0"/>
        </a:spcAft>
        <a:buClr>
          <a:schemeClr val="accent1"/>
        </a:buClr>
        <a:buSzPct val="80000"/>
        <a:buFont typeface="Wingdings" panose="05000000000000000000" pitchFamily="2" charset="2"/>
        <a:buChar char="v"/>
        <a:defRPr kumimoji="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776" y="404664"/>
            <a:ext cx="5971507" cy="584775"/>
          </a:xfrm>
          <a:prstGeom prst="rect">
            <a:avLst/>
          </a:prstGeom>
        </p:spPr>
        <p:txBody>
          <a:bodyPr wrap="none">
            <a:spAutoFit/>
          </a:bodyPr>
          <a:lstStyle/>
          <a:p>
            <a:pPr eaLnBrk="1" hangingPunct="1">
              <a:buNone/>
            </a:pPr>
            <a:r>
              <a:rPr lang="en-US" altLang="zh-CN" sz="3200" dirty="0">
                <a:solidFill>
                  <a:srgbClr val="FF0000"/>
                </a:solidFill>
              </a:rPr>
              <a:t>O</a:t>
            </a:r>
            <a:r>
              <a:rPr lang="en-US" altLang="zh-CN" sz="3200" dirty="0"/>
              <a:t>perating </a:t>
            </a:r>
            <a:r>
              <a:rPr lang="en-US" altLang="zh-CN" sz="3200" dirty="0">
                <a:solidFill>
                  <a:srgbClr val="FF0000"/>
                </a:solidFill>
              </a:rPr>
              <a:t>S</a:t>
            </a:r>
            <a:r>
              <a:rPr lang="en-US" altLang="zh-CN" sz="3200" dirty="0"/>
              <a:t>ystem Principle, </a:t>
            </a:r>
            <a:r>
              <a:rPr lang="en-US" altLang="zh-CN" sz="3200" dirty="0">
                <a:solidFill>
                  <a:srgbClr val="FF0000"/>
                </a:solidFill>
              </a:rPr>
              <a:t>OS</a:t>
            </a:r>
            <a:endParaRPr lang="zh-CN" altLang="en-US" sz="3200" dirty="0">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8278638" cy="523220"/>
          </a:xfrm>
        </p:spPr>
        <p:txBody>
          <a:bodyPr/>
          <a:lstStyle/>
          <a:p>
            <a:r>
              <a:rPr lang="zh-CN" altLang="en-US" dirty="0"/>
              <a:t>课设内容（一）第</a:t>
            </a:r>
            <a:r>
              <a:rPr lang="en-US" altLang="zh-CN" dirty="0"/>
              <a:t>3</a:t>
            </a:r>
            <a:r>
              <a:rPr lang="zh-CN" altLang="en-US" dirty="0"/>
              <a:t>条具体要求</a:t>
            </a:r>
            <a:r>
              <a:rPr lang="en-US" altLang="zh-CN" dirty="0">
                <a:solidFill>
                  <a:srgbClr val="FF0000"/>
                </a:solidFill>
              </a:rPr>
              <a:t>——</a:t>
            </a:r>
            <a:r>
              <a:rPr lang="zh-CN" altLang="en-US" dirty="0">
                <a:solidFill>
                  <a:srgbClr val="FF0000"/>
                </a:solidFill>
              </a:rPr>
              <a:t>降级要求</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a:t>
            </a:r>
            <a:r>
              <a:rPr lang="en-US" altLang="zh-CN" sz="2400" dirty="0"/>
              <a:t>0</a:t>
            </a:r>
            <a:r>
              <a:rPr lang="zh-CN" altLang="en-US" sz="2400" dirty="0"/>
              <a:t>）安装好</a:t>
            </a:r>
            <a:r>
              <a:rPr lang="en-US" altLang="zh-CN" sz="2400" dirty="0" err="1"/>
              <a:t>Bochs</a:t>
            </a:r>
            <a:r>
              <a:rPr lang="zh-CN" altLang="en-US" sz="2400" dirty="0"/>
              <a:t>虚拟机，内存设置为</a:t>
            </a:r>
            <a:r>
              <a:rPr lang="en-US" altLang="zh-CN" sz="2400" dirty="0"/>
              <a:t>16M</a:t>
            </a:r>
            <a:r>
              <a:rPr lang="zh-CN" altLang="en-US" sz="2400" dirty="0"/>
              <a:t>即可</a:t>
            </a:r>
            <a:endParaRPr lang="en-US" altLang="zh-CN" sz="2400" dirty="0"/>
          </a:p>
          <a:p>
            <a:pPr lvl="1"/>
            <a:r>
              <a:rPr lang="zh-CN" altLang="en-US" sz="2400" dirty="0"/>
              <a:t>（</a:t>
            </a:r>
            <a:r>
              <a:rPr lang="en-US" altLang="zh-CN" sz="2400" dirty="0"/>
              <a:t>1</a:t>
            </a:r>
            <a:r>
              <a:rPr lang="zh-CN" altLang="en-US" sz="2400" dirty="0"/>
              <a:t>）定义段和描述符表</a:t>
            </a:r>
            <a:endParaRPr lang="en-US" altLang="zh-CN" sz="2400" dirty="0"/>
          </a:p>
          <a:p>
            <a:pPr lvl="1"/>
            <a:r>
              <a:rPr lang="zh-CN" altLang="en-US" sz="2400" dirty="0"/>
              <a:t>（</a:t>
            </a:r>
            <a:r>
              <a:rPr lang="en-US" altLang="zh-CN" sz="2400" dirty="0"/>
              <a:t>2</a:t>
            </a:r>
            <a:r>
              <a:rPr lang="zh-CN" altLang="en-US" sz="2400" dirty="0"/>
              <a:t>）初始化描述符表</a:t>
            </a:r>
            <a:endParaRPr lang="en-US" altLang="zh-CN" sz="2400" dirty="0"/>
          </a:p>
          <a:p>
            <a:pPr lvl="1"/>
            <a:r>
              <a:rPr lang="zh-CN" altLang="en-US" sz="2400" dirty="0"/>
              <a:t>（</a:t>
            </a:r>
            <a:r>
              <a:rPr lang="en-US" altLang="zh-CN" sz="2400" dirty="0"/>
              <a:t>3</a:t>
            </a:r>
            <a:r>
              <a:rPr lang="zh-CN" altLang="en-US" sz="2400" dirty="0"/>
              <a:t>）初始化选择子</a:t>
            </a:r>
            <a:endParaRPr lang="en-US" altLang="zh-CN" sz="2400" dirty="0"/>
          </a:p>
          <a:p>
            <a:pPr lvl="1"/>
            <a:r>
              <a:rPr lang="zh-CN" altLang="en-US" sz="2400" dirty="0"/>
              <a:t>（</a:t>
            </a:r>
            <a:r>
              <a:rPr lang="en-US" altLang="zh-CN" sz="2400" dirty="0"/>
              <a:t>4</a:t>
            </a:r>
            <a:r>
              <a:rPr lang="zh-CN" altLang="en-US" sz="2400" dirty="0"/>
              <a:t>）定义</a:t>
            </a:r>
            <a:r>
              <a:rPr lang="en-US" altLang="zh-CN" sz="2400" dirty="0"/>
              <a:t>16</a:t>
            </a:r>
            <a:r>
              <a:rPr lang="zh-CN" altLang="en-US" sz="2400" dirty="0"/>
              <a:t>位的各功能段</a:t>
            </a:r>
            <a:endParaRPr lang="en-US" altLang="zh-CN" sz="2400" dirty="0"/>
          </a:p>
          <a:p>
            <a:pPr lvl="1"/>
            <a:r>
              <a:rPr lang="zh-CN" altLang="en-US" sz="2400" dirty="0"/>
              <a:t>（</a:t>
            </a:r>
            <a:r>
              <a:rPr lang="en-US" altLang="zh-CN" sz="2400" dirty="0"/>
              <a:t>5</a:t>
            </a:r>
            <a:r>
              <a:rPr lang="zh-CN" altLang="en-US" sz="2400" dirty="0"/>
              <a:t>）定义</a:t>
            </a:r>
            <a:r>
              <a:rPr lang="en-US" altLang="zh-CN" sz="2400" dirty="0"/>
              <a:t>32</a:t>
            </a:r>
            <a:r>
              <a:rPr lang="zh-CN" altLang="en-US" sz="2400" dirty="0"/>
              <a:t>位的各功能段</a:t>
            </a:r>
            <a:r>
              <a:rPr lang="zh-CN" altLang="en-US" sz="2400" strike="sngStrike" dirty="0">
                <a:solidFill>
                  <a:srgbClr val="7030A0"/>
                </a:solidFill>
              </a:rPr>
              <a:t>，包括</a:t>
            </a:r>
            <a:r>
              <a:rPr lang="en-US" altLang="zh-CN" sz="2400" strike="sngStrike" dirty="0">
                <a:solidFill>
                  <a:srgbClr val="7030A0"/>
                </a:solidFill>
              </a:rPr>
              <a:t>LDT</a:t>
            </a:r>
            <a:r>
              <a:rPr lang="zh-CN" altLang="en-US" sz="2400" strike="sngStrike" dirty="0">
                <a:solidFill>
                  <a:srgbClr val="7030A0"/>
                </a:solidFill>
              </a:rPr>
              <a:t>段</a:t>
            </a:r>
            <a:endParaRPr lang="en-US" altLang="zh-CN" sz="2400" strike="sngStrike" dirty="0">
              <a:solidFill>
                <a:srgbClr val="7030A0"/>
              </a:solidFill>
            </a:endParaRPr>
          </a:p>
          <a:p>
            <a:pPr lvl="1"/>
            <a:r>
              <a:rPr lang="zh-CN" altLang="en-US" sz="2400" dirty="0"/>
              <a:t>（</a:t>
            </a:r>
            <a:r>
              <a:rPr lang="en-US" altLang="zh-CN" sz="2400" dirty="0"/>
              <a:t>6</a:t>
            </a:r>
            <a:r>
              <a:rPr lang="zh-CN" altLang="en-US" sz="2400" dirty="0"/>
              <a:t>）进入保护模式</a:t>
            </a:r>
            <a:endParaRPr lang="en-US" altLang="zh-CN" sz="2400" dirty="0"/>
          </a:p>
          <a:p>
            <a:pPr lvl="1"/>
            <a:r>
              <a:rPr lang="zh-CN" altLang="en-US" sz="2400" dirty="0">
                <a:solidFill>
                  <a:srgbClr val="FF0000"/>
                </a:solidFill>
              </a:rPr>
              <a:t>（</a:t>
            </a:r>
            <a:r>
              <a:rPr lang="en-US" altLang="zh-CN" sz="2400" dirty="0">
                <a:solidFill>
                  <a:srgbClr val="FF0000"/>
                </a:solidFill>
              </a:rPr>
              <a:t>7</a:t>
            </a:r>
            <a:r>
              <a:rPr lang="zh-CN" altLang="en-US" sz="2400" dirty="0">
                <a:solidFill>
                  <a:srgbClr val="FF0000"/>
                </a:solidFill>
              </a:rPr>
              <a:t>）定义两套线性页表：页表</a:t>
            </a:r>
            <a:r>
              <a:rPr lang="en-US" altLang="zh-CN" sz="2400" dirty="0">
                <a:solidFill>
                  <a:srgbClr val="FF0000"/>
                </a:solidFill>
              </a:rPr>
              <a:t>0(</a:t>
            </a:r>
            <a:r>
              <a:rPr lang="zh-CN" altLang="en-US" sz="2400" dirty="0">
                <a:solidFill>
                  <a:srgbClr val="FF0000"/>
                </a:solidFill>
              </a:rPr>
              <a:t>页目录</a:t>
            </a:r>
            <a:r>
              <a:rPr lang="en-US" altLang="zh-CN" sz="2400" dirty="0">
                <a:solidFill>
                  <a:srgbClr val="FF0000"/>
                </a:solidFill>
              </a:rPr>
              <a:t>0)</a:t>
            </a:r>
            <a:r>
              <a:rPr lang="zh-CN" altLang="en-US" sz="2400" dirty="0">
                <a:solidFill>
                  <a:srgbClr val="FF0000"/>
                </a:solidFill>
              </a:rPr>
              <a:t>和页表</a:t>
            </a:r>
            <a:r>
              <a:rPr lang="en-US" altLang="zh-CN" sz="2400" dirty="0">
                <a:solidFill>
                  <a:srgbClr val="FF0000"/>
                </a:solidFill>
              </a:rPr>
              <a:t>1(</a:t>
            </a:r>
            <a:r>
              <a:rPr lang="zh-CN" altLang="en-US" sz="2400" dirty="0">
                <a:solidFill>
                  <a:srgbClr val="FF0000"/>
                </a:solidFill>
              </a:rPr>
              <a:t>页目录</a:t>
            </a:r>
            <a:r>
              <a:rPr lang="en-US" altLang="zh-CN" sz="2400" dirty="0">
                <a:solidFill>
                  <a:srgbClr val="FF0000"/>
                </a:solidFill>
              </a:rPr>
              <a:t>1)</a:t>
            </a:r>
            <a:endParaRPr lang="en-US" altLang="zh-CN" sz="2400" dirty="0">
              <a:solidFill>
                <a:srgbClr val="FF0000"/>
              </a:solidFill>
            </a:endParaRPr>
          </a:p>
          <a:p>
            <a:pPr lvl="1"/>
            <a:r>
              <a:rPr lang="zh-CN" altLang="en-US" sz="2400" dirty="0">
                <a:solidFill>
                  <a:srgbClr val="FF0000"/>
                </a:solidFill>
              </a:rPr>
              <a:t>（</a:t>
            </a:r>
            <a:r>
              <a:rPr lang="en-US" altLang="zh-CN" sz="2400" dirty="0">
                <a:solidFill>
                  <a:srgbClr val="FF0000"/>
                </a:solidFill>
              </a:rPr>
              <a:t>8</a:t>
            </a:r>
            <a:r>
              <a:rPr lang="zh-CN" altLang="en-US" sz="2400" dirty="0">
                <a:solidFill>
                  <a:srgbClr val="FF0000"/>
                </a:solidFill>
              </a:rPr>
              <a:t>）定义两个函数</a:t>
            </a:r>
            <a:r>
              <a:rPr lang="en-US" altLang="zh-CN" sz="2400" dirty="0">
                <a:solidFill>
                  <a:srgbClr val="FF0000"/>
                </a:solidFill>
              </a:rPr>
              <a:t>Fun0,Fun1</a:t>
            </a:r>
            <a:r>
              <a:rPr lang="zh-CN" altLang="en-US" sz="2400" dirty="0">
                <a:solidFill>
                  <a:srgbClr val="FF0000"/>
                </a:solidFill>
              </a:rPr>
              <a:t>（分别输出</a:t>
            </a:r>
            <a:r>
              <a:rPr lang="en-US" altLang="zh-CN" sz="2400" dirty="0">
                <a:solidFill>
                  <a:srgbClr val="FF0000"/>
                </a:solidFill>
              </a:rPr>
              <a:t>0,1</a:t>
            </a:r>
            <a:r>
              <a:rPr lang="zh-CN" altLang="en-US" sz="2400" dirty="0">
                <a:solidFill>
                  <a:srgbClr val="FF0000"/>
                </a:solidFill>
              </a:rPr>
              <a:t>）并拷贝到不同物理地址</a:t>
            </a:r>
            <a:r>
              <a:rPr lang="en-US" altLang="zh-CN" sz="2400" dirty="0">
                <a:solidFill>
                  <a:srgbClr val="FF0000"/>
                </a:solidFill>
              </a:rPr>
              <a:t>A0,A1</a:t>
            </a:r>
            <a:r>
              <a:rPr lang="zh-CN" altLang="en-US" sz="2400" dirty="0">
                <a:solidFill>
                  <a:srgbClr val="FF0000"/>
                </a:solidFill>
              </a:rPr>
              <a:t>存储好备用。</a:t>
            </a:r>
            <a:endParaRPr lang="en-US" altLang="zh-CN" sz="2400" dirty="0">
              <a:solidFill>
                <a:srgbClr val="FF0000"/>
              </a:solidFill>
            </a:endParaRPr>
          </a:p>
          <a:p>
            <a:pPr lvl="1"/>
            <a:r>
              <a:rPr lang="zh-CN" altLang="en-US" sz="2400" dirty="0">
                <a:solidFill>
                  <a:srgbClr val="FF0000"/>
                </a:solidFill>
              </a:rPr>
              <a:t>（</a:t>
            </a:r>
            <a:r>
              <a:rPr lang="en-US" altLang="zh-CN" sz="2400" dirty="0">
                <a:solidFill>
                  <a:srgbClr val="FF0000"/>
                </a:solidFill>
              </a:rPr>
              <a:t>9</a:t>
            </a:r>
            <a:r>
              <a:rPr lang="zh-CN" altLang="en-US" sz="2400" dirty="0">
                <a:solidFill>
                  <a:srgbClr val="FF0000"/>
                </a:solidFill>
              </a:rPr>
              <a:t>）指定</a:t>
            </a:r>
            <a:r>
              <a:rPr lang="en-US" altLang="zh-CN" sz="2400" dirty="0" err="1">
                <a:solidFill>
                  <a:srgbClr val="FF0000"/>
                </a:solidFill>
              </a:rPr>
              <a:t>LineAddr</a:t>
            </a:r>
            <a:r>
              <a:rPr lang="zh-CN" altLang="en-US" sz="2400" dirty="0">
                <a:solidFill>
                  <a:srgbClr val="FF0000"/>
                </a:solidFill>
              </a:rPr>
              <a:t>让其在页表</a:t>
            </a:r>
            <a:r>
              <a:rPr lang="en-US" altLang="zh-CN" sz="2400" dirty="0">
                <a:solidFill>
                  <a:srgbClr val="FF0000"/>
                </a:solidFill>
              </a:rPr>
              <a:t>0/1</a:t>
            </a:r>
            <a:r>
              <a:rPr lang="zh-CN" altLang="en-US" sz="2400" dirty="0">
                <a:solidFill>
                  <a:srgbClr val="FF0000"/>
                </a:solidFill>
              </a:rPr>
              <a:t>中分别指向</a:t>
            </a:r>
            <a:r>
              <a:rPr lang="en-US" altLang="zh-CN" sz="2400" dirty="0">
                <a:solidFill>
                  <a:srgbClr val="FF0000"/>
                </a:solidFill>
              </a:rPr>
              <a:t>Fun0</a:t>
            </a:r>
            <a:r>
              <a:rPr lang="zh-CN" altLang="en-US" sz="2400" dirty="0">
                <a:solidFill>
                  <a:srgbClr val="FF0000"/>
                </a:solidFill>
              </a:rPr>
              <a:t>或</a:t>
            </a:r>
            <a:r>
              <a:rPr lang="en-US" altLang="zh-CN" sz="2400" dirty="0">
                <a:solidFill>
                  <a:srgbClr val="FF0000"/>
                </a:solidFill>
              </a:rPr>
              <a:t>Fun1</a:t>
            </a:r>
            <a:r>
              <a:rPr lang="zh-CN" altLang="en-US" sz="2400" dirty="0">
                <a:solidFill>
                  <a:srgbClr val="FF0000"/>
                </a:solidFill>
              </a:rPr>
              <a:t>。</a:t>
            </a:r>
            <a:endParaRPr lang="en-US" altLang="zh-CN" sz="2400" dirty="0">
              <a:solidFill>
                <a:srgbClr val="FF0000"/>
              </a:solidFill>
            </a:endParaRPr>
          </a:p>
          <a:p>
            <a:pPr lvl="1"/>
            <a:r>
              <a:rPr lang="zh-CN" altLang="en-US" sz="2400" dirty="0">
                <a:solidFill>
                  <a:srgbClr val="FF0000"/>
                </a:solidFill>
              </a:rPr>
              <a:t>（</a:t>
            </a:r>
            <a:r>
              <a:rPr lang="en-US" altLang="zh-CN" sz="2400" dirty="0">
                <a:solidFill>
                  <a:srgbClr val="FF0000"/>
                </a:solidFill>
              </a:rPr>
              <a:t>10</a:t>
            </a:r>
            <a:r>
              <a:rPr lang="zh-CN" altLang="en-US" sz="2400" dirty="0">
                <a:solidFill>
                  <a:srgbClr val="FF0000"/>
                </a:solidFill>
              </a:rPr>
              <a:t>）加载不同页表</a:t>
            </a:r>
            <a:r>
              <a:rPr lang="en-US" altLang="zh-CN" sz="2400" dirty="0">
                <a:solidFill>
                  <a:srgbClr val="FF0000"/>
                </a:solidFill>
              </a:rPr>
              <a:t>0/1</a:t>
            </a:r>
            <a:r>
              <a:rPr lang="zh-CN" altLang="en-US" sz="2400" dirty="0">
                <a:solidFill>
                  <a:srgbClr val="FF0000"/>
                </a:solidFill>
              </a:rPr>
              <a:t>后用</a:t>
            </a:r>
            <a:r>
              <a:rPr lang="en-US" altLang="zh-CN" sz="2400" dirty="0">
                <a:solidFill>
                  <a:srgbClr val="FF0000"/>
                </a:solidFill>
              </a:rPr>
              <a:t>CALL </a:t>
            </a:r>
            <a:r>
              <a:rPr lang="en-US" altLang="zh-CN" sz="2400" dirty="0" err="1">
                <a:solidFill>
                  <a:srgbClr val="FF0000"/>
                </a:solidFill>
              </a:rPr>
              <a:t>LineAddr</a:t>
            </a:r>
            <a:r>
              <a:rPr lang="zh-CN" altLang="en-US" sz="2400" dirty="0">
                <a:solidFill>
                  <a:srgbClr val="FF0000"/>
                </a:solidFill>
              </a:rPr>
              <a:t>分别执行</a:t>
            </a:r>
            <a:r>
              <a:rPr lang="en-US" altLang="zh-CN" sz="2400" dirty="0">
                <a:solidFill>
                  <a:srgbClr val="FF0000"/>
                </a:solidFill>
              </a:rPr>
              <a:t>Fun0/1</a:t>
            </a:r>
            <a:endParaRPr lang="en-US" altLang="zh-CN" sz="2400" dirty="0">
              <a:solidFill>
                <a:srgbClr val="FF0000"/>
              </a:solidFill>
            </a:endParaRPr>
          </a:p>
        </p:txBody>
      </p:sp>
      <p:sp>
        <p:nvSpPr>
          <p:cNvPr id="5" name="文本框 4"/>
          <p:cNvSpPr txBox="1"/>
          <p:nvPr/>
        </p:nvSpPr>
        <p:spPr>
          <a:xfrm>
            <a:off x="5322265" y="1772816"/>
            <a:ext cx="4255123" cy="584775"/>
          </a:xfrm>
          <a:prstGeom prst="rect">
            <a:avLst/>
          </a:prstGeom>
          <a:noFill/>
          <a:ln w="57150">
            <a:solidFill>
              <a:srgbClr val="FF0000"/>
            </a:solidFill>
          </a:ln>
        </p:spPr>
        <p:txBody>
          <a:bodyPr wrap="square" rtlCol="0">
            <a:spAutoFit/>
          </a:bodyPr>
          <a:lstStyle/>
          <a:p>
            <a:pPr>
              <a:buNone/>
            </a:pPr>
            <a:r>
              <a:rPr lang="en-US" altLang="zh-CN" sz="3200" dirty="0" smtClean="0"/>
              <a:t>ch3/h/pmtest8.asm</a:t>
            </a:r>
            <a:endParaRPr lang="zh-CN" alt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9358758" cy="523220"/>
          </a:xfrm>
        </p:spPr>
        <p:txBody>
          <a:bodyPr/>
          <a:lstStyle/>
          <a:p>
            <a:r>
              <a:rPr lang="zh-CN" altLang="en-US" dirty="0"/>
              <a:t>课设内容（一）第</a:t>
            </a:r>
            <a:r>
              <a:rPr lang="en-US" altLang="zh-CN" dirty="0"/>
              <a:t>3</a:t>
            </a:r>
            <a:r>
              <a:rPr lang="zh-CN" altLang="en-US" dirty="0"/>
              <a:t>条</a:t>
            </a:r>
            <a:r>
              <a:rPr lang="zh-CN" altLang="en-US" dirty="0">
                <a:solidFill>
                  <a:srgbClr val="0000FF"/>
                </a:solidFill>
              </a:rPr>
              <a:t>程序原理</a:t>
            </a:r>
            <a:r>
              <a:rPr lang="en-US" altLang="zh-CN" dirty="0">
                <a:solidFill>
                  <a:srgbClr val="FF0000"/>
                </a:solidFill>
              </a:rPr>
              <a:t>——</a:t>
            </a:r>
            <a:r>
              <a:rPr lang="zh-CN" altLang="en-US" dirty="0">
                <a:solidFill>
                  <a:srgbClr val="FF0000"/>
                </a:solidFill>
              </a:rPr>
              <a:t>降级要求</a:t>
            </a:r>
            <a:endParaRPr lang="zh-CN" altLang="en-US" dirty="0"/>
          </a:p>
        </p:txBody>
      </p:sp>
      <p:sp>
        <p:nvSpPr>
          <p:cNvPr id="3" name="内容占位符 2"/>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设置</a:t>
            </a:r>
            <a:r>
              <a:rPr lang="en-US" altLang="zh-CN" sz="2400" dirty="0" err="1"/>
              <a:t>bochs</a:t>
            </a:r>
            <a:r>
              <a:rPr lang="zh-CN" altLang="en-US" sz="2400" dirty="0"/>
              <a:t>虚拟机合适的参数（如：内存</a:t>
            </a:r>
            <a:r>
              <a:rPr lang="en-US" altLang="zh-CN" sz="2400" dirty="0"/>
              <a:t>32M</a:t>
            </a:r>
            <a:r>
              <a:rPr lang="zh-CN" altLang="en-US" sz="2400" dirty="0"/>
              <a:t>，</a:t>
            </a:r>
            <a:r>
              <a:rPr lang="en-US" altLang="zh-CN" sz="2400" dirty="0"/>
              <a:t>A</a:t>
            </a:r>
            <a:r>
              <a:rPr lang="zh-CN" altLang="en-US" sz="2400" dirty="0"/>
              <a:t>盘映像）</a:t>
            </a:r>
            <a:endParaRPr lang="en-US" altLang="zh-CN" sz="2400" dirty="0"/>
          </a:p>
          <a:p>
            <a:pPr lvl="1"/>
            <a:r>
              <a:rPr lang="zh-CN" altLang="en-US" sz="2400" dirty="0"/>
              <a:t>将</a:t>
            </a:r>
            <a:r>
              <a:rPr lang="en-US" altLang="zh-CN" sz="2400" dirty="0"/>
              <a:t>X86</a:t>
            </a:r>
            <a:r>
              <a:rPr lang="zh-CN" altLang="en-US" sz="2400" dirty="0"/>
              <a:t>裸机带入保护模式</a:t>
            </a:r>
            <a:endParaRPr lang="en-US" altLang="zh-CN" sz="2400" dirty="0"/>
          </a:p>
          <a:p>
            <a:pPr lvl="1"/>
            <a:r>
              <a:rPr lang="zh-CN" altLang="en-US" sz="2400" dirty="0"/>
              <a:t>定义两套页表</a:t>
            </a:r>
            <a:endParaRPr lang="en-US" altLang="zh-CN" sz="2400" dirty="0"/>
          </a:p>
          <a:p>
            <a:pPr lvl="2"/>
            <a:r>
              <a:rPr lang="zh-CN" altLang="en-US" sz="2400" dirty="0"/>
              <a:t>主体相同，但对某个</a:t>
            </a:r>
            <a:r>
              <a:rPr lang="zh-CN" altLang="en-US" sz="2400" dirty="0">
                <a:solidFill>
                  <a:srgbClr val="FF0000"/>
                </a:solidFill>
              </a:rPr>
              <a:t>特定线性地址</a:t>
            </a:r>
            <a:r>
              <a:rPr lang="zh-CN" altLang="en-US" sz="2400" dirty="0"/>
              <a:t>映射到不同物理地址。</a:t>
            </a:r>
            <a:endParaRPr lang="en-US" altLang="zh-CN" sz="2400" dirty="0"/>
          </a:p>
          <a:p>
            <a:pPr lvl="2"/>
            <a:r>
              <a:rPr lang="zh-CN" altLang="en-US" sz="2400" dirty="0">
                <a:solidFill>
                  <a:srgbClr val="FF0000"/>
                </a:solidFill>
              </a:rPr>
              <a:t>特定线性地址</a:t>
            </a:r>
            <a:r>
              <a:rPr lang="zh-CN" altLang="en-US" sz="2400" dirty="0"/>
              <a:t>需要程序员事先特别安排</a:t>
            </a:r>
            <a:r>
              <a:rPr lang="en-US" altLang="zh-CN" sz="2400" dirty="0"/>
              <a:t>/</a:t>
            </a:r>
            <a:r>
              <a:rPr lang="zh-CN" altLang="en-US" sz="2400" dirty="0"/>
              <a:t>仔细设计</a:t>
            </a:r>
            <a:endParaRPr lang="en-US" altLang="zh-CN" sz="2400" dirty="0"/>
          </a:p>
          <a:p>
            <a:pPr lvl="2"/>
            <a:r>
              <a:rPr lang="zh-CN" altLang="en-US" sz="2400" dirty="0"/>
              <a:t>两个不同物理地址也需要程序员事先特别安排</a:t>
            </a:r>
            <a:r>
              <a:rPr lang="en-US" altLang="zh-CN" sz="2400" dirty="0"/>
              <a:t>/</a:t>
            </a:r>
            <a:r>
              <a:rPr lang="zh-CN" altLang="en-US" sz="2400" dirty="0"/>
              <a:t>仔细设计</a:t>
            </a:r>
            <a:endParaRPr lang="en-US" altLang="zh-CN" sz="2400" dirty="0"/>
          </a:p>
          <a:p>
            <a:pPr lvl="2"/>
            <a:r>
              <a:rPr lang="zh-CN" altLang="en-US" sz="2400" dirty="0"/>
              <a:t>两个不同物理地址事先存放有不同函数</a:t>
            </a:r>
            <a:r>
              <a:rPr lang="en-US" altLang="zh-CN" sz="2400" dirty="0" err="1"/>
              <a:t>FuncA</a:t>
            </a:r>
            <a:r>
              <a:rPr lang="zh-CN" altLang="en-US" sz="2400" dirty="0"/>
              <a:t>和</a:t>
            </a:r>
            <a:r>
              <a:rPr lang="en-US" altLang="zh-CN" sz="2400" dirty="0" err="1"/>
              <a:t>FuncB</a:t>
            </a:r>
            <a:endParaRPr lang="en-US" altLang="zh-CN" sz="2400" dirty="0"/>
          </a:p>
          <a:p>
            <a:pPr lvl="1"/>
            <a:r>
              <a:rPr lang="zh-CN" altLang="en-US" sz="2400" dirty="0"/>
              <a:t>在特定的线性地址上（执行执行函数</a:t>
            </a:r>
            <a:r>
              <a:rPr lang="en-US" altLang="zh-CN" sz="2400" dirty="0" err="1"/>
              <a:t>FuncA</a:t>
            </a:r>
            <a:r>
              <a:rPr lang="zh-CN" altLang="en-US" sz="2400" dirty="0"/>
              <a:t>）</a:t>
            </a:r>
            <a:endParaRPr lang="en-US" altLang="zh-CN" sz="2400" dirty="0"/>
          </a:p>
          <a:p>
            <a:pPr lvl="1"/>
            <a:r>
              <a:rPr lang="zh-CN" altLang="en-US" sz="2400" dirty="0"/>
              <a:t>在特定的线性地址上（实际执行函数</a:t>
            </a:r>
            <a:r>
              <a:rPr lang="en-US" altLang="zh-CN" sz="2400" dirty="0" err="1"/>
              <a:t>FuncB</a:t>
            </a:r>
            <a:r>
              <a:rPr lang="zh-CN" altLang="en-US" sz="2400" dirty="0"/>
              <a:t>）</a:t>
            </a:r>
            <a:endParaRPr lang="en-US" altLang="zh-CN" sz="2400" dirty="0"/>
          </a:p>
          <a:p>
            <a:pPr lvl="1"/>
            <a:r>
              <a:rPr lang="zh-CN" altLang="en-US" sz="2400" dirty="0">
                <a:solidFill>
                  <a:srgbClr val="FF0000"/>
                </a:solidFill>
              </a:rPr>
              <a:t>参考</a:t>
            </a:r>
            <a:r>
              <a:rPr lang="en-US" altLang="zh-CN" sz="2400" dirty="0">
                <a:solidFill>
                  <a:srgbClr val="FF0000"/>
                </a:solidFill>
              </a:rPr>
              <a:t>《</a:t>
            </a:r>
            <a:r>
              <a:rPr lang="zh-CN" altLang="en-US" sz="2400" dirty="0">
                <a:solidFill>
                  <a:srgbClr val="FF0000"/>
                </a:solidFill>
              </a:rPr>
              <a:t>自己动手写操作系统</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3</a:t>
            </a:r>
            <a:r>
              <a:rPr lang="zh-CN" altLang="en-US" sz="2400" dirty="0">
                <a:solidFill>
                  <a:srgbClr val="FF0000"/>
                </a:solidFill>
              </a:rPr>
              <a:t>章</a:t>
            </a:r>
            <a:r>
              <a:rPr lang="en-US" altLang="zh-CN" sz="2400" dirty="0" err="1">
                <a:solidFill>
                  <a:srgbClr val="FF0000"/>
                </a:solidFill>
              </a:rPr>
              <a:t>pmtest</a:t>
            </a:r>
            <a:r>
              <a:rPr lang="en-US" altLang="zh-CN" sz="2400" dirty="0">
                <a:solidFill>
                  <a:srgbClr val="FF0000"/>
                </a:solidFill>
              </a:rPr>
              <a:t> 6 / 7.asm</a:t>
            </a:r>
            <a:endParaRPr lang="en-US" altLang="zh-CN" sz="2400" dirty="0">
              <a:solidFill>
                <a:srgbClr val="FF0000"/>
              </a:solidFill>
            </a:endParaRPr>
          </a:p>
          <a:p>
            <a:endParaRPr lang="zh-CN" altLang="en-US" dirty="0"/>
          </a:p>
        </p:txBody>
      </p:sp>
      <p:sp>
        <p:nvSpPr>
          <p:cNvPr id="4" name="文本框 3"/>
          <p:cNvSpPr txBox="1"/>
          <p:nvPr/>
        </p:nvSpPr>
        <p:spPr>
          <a:xfrm>
            <a:off x="5322265" y="1772816"/>
            <a:ext cx="4255123" cy="584775"/>
          </a:xfrm>
          <a:prstGeom prst="rect">
            <a:avLst/>
          </a:prstGeom>
          <a:noFill/>
          <a:ln w="57150">
            <a:solidFill>
              <a:srgbClr val="FF0000"/>
            </a:solidFill>
          </a:ln>
        </p:spPr>
        <p:txBody>
          <a:bodyPr wrap="square" rtlCol="0">
            <a:spAutoFit/>
          </a:bodyPr>
          <a:lstStyle/>
          <a:p>
            <a:pPr>
              <a:buNone/>
            </a:pPr>
            <a:r>
              <a:rPr lang="en-US" altLang="zh-CN" sz="3200" dirty="0" smtClean="0"/>
              <a:t>ch3/h/pmtest8.asm</a:t>
            </a:r>
            <a:endParaRPr lang="zh-CN" alt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9358758" cy="523220"/>
          </a:xfrm>
        </p:spPr>
        <p:txBody>
          <a:bodyPr/>
          <a:lstStyle/>
          <a:p>
            <a:r>
              <a:rPr lang="zh-CN" altLang="en-US" dirty="0"/>
              <a:t>课设内容（二）具体要求</a:t>
            </a:r>
            <a:endParaRPr lang="zh-CN" altLang="en-US" dirty="0"/>
          </a:p>
        </p:txBody>
      </p:sp>
      <p:sp>
        <p:nvSpPr>
          <p:cNvPr id="3" name="内容占位符 2"/>
          <p:cNvSpPr>
            <a:spLocks noGrp="1"/>
          </p:cNvSpPr>
          <p:nvPr>
            <p:ph idx="1"/>
          </p:nvPr>
        </p:nvSpPr>
        <p:spPr/>
        <p:txBody>
          <a:bodyPr/>
          <a:lstStyle/>
          <a:p>
            <a:r>
              <a:rPr lang="en-US" altLang="zh-CN" sz="2400" dirty="0"/>
              <a:t>1.Linux</a:t>
            </a:r>
            <a:r>
              <a:rPr lang="zh-CN" altLang="en-US" sz="2400" dirty="0"/>
              <a:t>下编写设备驱动程序</a:t>
            </a:r>
            <a:endParaRPr lang="en-US" altLang="zh-CN" sz="2400" dirty="0"/>
          </a:p>
          <a:p>
            <a:pPr lvl="1"/>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2" charset="-122"/>
                <a:ea typeface="黑体" panose="02010609060101010101" pitchFamily="2" charset="-122"/>
              </a:rPr>
              <a:t>读</a:t>
            </a:r>
            <a:r>
              <a:rPr lang="en-US" altLang="zh-CN" sz="2400" b="1" dirty="0">
                <a:solidFill>
                  <a:srgbClr val="FF0000"/>
                </a:solidFill>
                <a:latin typeface="黑体" panose="02010609060101010101" pitchFamily="2" charset="-122"/>
                <a:ea typeface="黑体" panose="02010609060101010101" pitchFamily="2" charset="-122"/>
              </a:rPr>
              <a:t>/</a:t>
            </a:r>
            <a:r>
              <a:rPr lang="zh-CN" altLang="en-US" sz="2400" b="1" dirty="0">
                <a:solidFill>
                  <a:srgbClr val="FF0000"/>
                </a:solidFill>
                <a:latin typeface="黑体" panose="02010609060101010101" pitchFamily="2" charset="-122"/>
                <a:ea typeface="黑体" panose="02010609060101010101" pitchFamily="2" charset="-122"/>
              </a:rPr>
              <a:t>写</a:t>
            </a:r>
            <a:r>
              <a:rPr lang="zh-CN" altLang="en-US" sz="2400" b="1" dirty="0">
                <a:solidFill>
                  <a:srgbClr val="0000FF"/>
                </a:solidFill>
                <a:latin typeface="黑体" panose="02010609060101010101" pitchFamily="2" charset="-122"/>
                <a:ea typeface="黑体" panose="02010609060101010101" pitchFamily="2" charset="-122"/>
              </a:rPr>
              <a:t>不遗漏</a:t>
            </a:r>
            <a:r>
              <a:rPr lang="zh-CN" altLang="en-US" sz="2400" b="1" dirty="0">
                <a:solidFill>
                  <a:srgbClr val="92D050"/>
                </a:solidFill>
                <a:latin typeface="黑体" panose="02010609060101010101" pitchFamily="2" charset="-122"/>
                <a:ea typeface="黑体" panose="02010609060101010101" pitchFamily="2" charset="-122"/>
              </a:rPr>
              <a:t>不重复</a:t>
            </a:r>
            <a:endParaRPr lang="en-US" altLang="zh-CN" sz="2400" b="1" dirty="0">
              <a:solidFill>
                <a:srgbClr val="92D050"/>
              </a:solidFill>
              <a:latin typeface="黑体" panose="02010609060101010101" pitchFamily="2" charset="-122"/>
              <a:ea typeface="黑体" panose="02010609060101010101" pitchFamily="2" charset="-122"/>
            </a:endParaRPr>
          </a:p>
          <a:p>
            <a:pPr lvl="1"/>
            <a:r>
              <a:rPr lang="zh-CN" altLang="en-US" sz="2400" dirty="0"/>
              <a:t>实现设备的阻塞和非阻塞两种工作方式</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r>
              <a:rPr lang="en-US" altLang="zh-CN" sz="2400" dirty="0"/>
              <a:t>2.</a:t>
            </a:r>
            <a:r>
              <a:rPr lang="zh-CN" altLang="en-US" sz="2400" dirty="0"/>
              <a:t>编写不少于</a:t>
            </a:r>
            <a:r>
              <a:rPr lang="en-US" altLang="zh-CN" sz="2400" dirty="0"/>
              <a:t>2</a:t>
            </a:r>
            <a:r>
              <a:rPr lang="zh-CN" altLang="en-US" sz="2400" dirty="0"/>
              <a:t>个读</a:t>
            </a:r>
            <a:r>
              <a:rPr lang="en-US" altLang="zh-CN" sz="2400" dirty="0"/>
              <a:t>/</a:t>
            </a:r>
            <a:r>
              <a:rPr lang="zh-CN" altLang="en-US" sz="2400" dirty="0"/>
              <a:t>写的测试应用程序</a:t>
            </a:r>
            <a:endParaRPr lang="en-US" altLang="zh-CN" sz="2400" dirty="0"/>
          </a:p>
          <a:p>
            <a:pPr lvl="1"/>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p:txBody>
      </p:sp>
      <p:pic>
        <p:nvPicPr>
          <p:cNvPr id="4" name="图片 3"/>
          <p:cNvPicPr>
            <a:picLocks noChangeAspect="1"/>
          </p:cNvPicPr>
          <p:nvPr/>
        </p:nvPicPr>
        <p:blipFill>
          <a:blip r:embed="rId1"/>
          <a:stretch>
            <a:fillRect/>
          </a:stretch>
        </p:blipFill>
        <p:spPr>
          <a:xfrm>
            <a:off x="792981" y="2132856"/>
            <a:ext cx="8064896" cy="16049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9358758" cy="523220"/>
          </a:xfrm>
        </p:spPr>
        <p:txBody>
          <a:bodyPr/>
          <a:lstStyle/>
          <a:p>
            <a:r>
              <a:rPr lang="zh-CN" altLang="en-US" dirty="0"/>
              <a:t>课设内容（二）具体要求</a:t>
            </a:r>
            <a:endParaRPr lang="zh-CN" altLang="en-US" dirty="0"/>
          </a:p>
        </p:txBody>
      </p:sp>
      <p:sp>
        <p:nvSpPr>
          <p:cNvPr id="3" name="内容占位符 2"/>
          <p:cNvSpPr>
            <a:spLocks noGrp="1"/>
          </p:cNvSpPr>
          <p:nvPr>
            <p:ph idx="1"/>
          </p:nvPr>
        </p:nvSpPr>
        <p:spPr/>
        <p:txBody>
          <a:bodyPr/>
          <a:lstStyle/>
          <a:p>
            <a:r>
              <a:rPr lang="en-US" altLang="zh-CN" sz="2400" dirty="0"/>
              <a:t>1.Linux</a:t>
            </a:r>
            <a:r>
              <a:rPr lang="zh-CN" altLang="en-US" sz="2400" dirty="0"/>
              <a:t>下编写设备驱动程序</a:t>
            </a:r>
            <a:endParaRPr lang="en-US" altLang="zh-CN" sz="2400" dirty="0"/>
          </a:p>
          <a:p>
            <a:pPr lvl="1"/>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2" charset="-122"/>
                <a:ea typeface="黑体" panose="02010609060101010101" pitchFamily="2" charset="-122"/>
              </a:rPr>
              <a:t>读</a:t>
            </a:r>
            <a:r>
              <a:rPr lang="en-US" altLang="zh-CN" sz="2400" b="1" dirty="0">
                <a:solidFill>
                  <a:srgbClr val="FF0000"/>
                </a:solidFill>
                <a:latin typeface="黑体" panose="02010609060101010101" pitchFamily="2" charset="-122"/>
                <a:ea typeface="黑体" panose="02010609060101010101" pitchFamily="2" charset="-122"/>
              </a:rPr>
              <a:t>/</a:t>
            </a:r>
            <a:r>
              <a:rPr lang="zh-CN" altLang="en-US" sz="2400" b="1" dirty="0">
                <a:solidFill>
                  <a:srgbClr val="FF0000"/>
                </a:solidFill>
                <a:latin typeface="黑体" panose="02010609060101010101" pitchFamily="2" charset="-122"/>
                <a:ea typeface="黑体" panose="02010609060101010101" pitchFamily="2" charset="-122"/>
              </a:rPr>
              <a:t>写</a:t>
            </a:r>
            <a:r>
              <a:rPr lang="zh-CN" altLang="en-US" sz="2400" b="1" dirty="0">
                <a:solidFill>
                  <a:srgbClr val="0000FF"/>
                </a:solidFill>
                <a:latin typeface="黑体" panose="02010609060101010101" pitchFamily="2" charset="-122"/>
                <a:ea typeface="黑体" panose="02010609060101010101" pitchFamily="2" charset="-122"/>
              </a:rPr>
              <a:t>不遗漏</a:t>
            </a:r>
            <a:r>
              <a:rPr lang="zh-CN" altLang="en-US" sz="2400" b="1" dirty="0">
                <a:solidFill>
                  <a:srgbClr val="92D050"/>
                </a:solidFill>
                <a:latin typeface="黑体" panose="02010609060101010101" pitchFamily="2" charset="-122"/>
                <a:ea typeface="黑体" panose="02010609060101010101" pitchFamily="2" charset="-122"/>
              </a:rPr>
              <a:t>不重复</a:t>
            </a:r>
            <a:endParaRPr lang="en-US" altLang="zh-CN" sz="2400" b="1" dirty="0">
              <a:solidFill>
                <a:srgbClr val="92D050"/>
              </a:solidFill>
              <a:latin typeface="黑体" panose="02010609060101010101" pitchFamily="2" charset="-122"/>
              <a:ea typeface="黑体" panose="02010609060101010101" pitchFamily="2" charset="-122"/>
            </a:endParaRPr>
          </a:p>
          <a:p>
            <a:pPr lvl="1"/>
            <a:r>
              <a:rPr lang="zh-CN" altLang="en-US" sz="2400" dirty="0"/>
              <a:t>实现设备的阻塞和非阻塞两种工作方式</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r>
              <a:rPr lang="en-US" altLang="zh-CN" sz="2400" dirty="0"/>
              <a:t>2.</a:t>
            </a:r>
            <a:r>
              <a:rPr lang="zh-CN" altLang="en-US" sz="2400" dirty="0"/>
              <a:t>编写不少于</a:t>
            </a:r>
            <a:r>
              <a:rPr lang="en-US" altLang="zh-CN" sz="2400" dirty="0"/>
              <a:t>2</a:t>
            </a:r>
            <a:r>
              <a:rPr lang="zh-CN" altLang="en-US" sz="2400" dirty="0"/>
              <a:t>个读</a:t>
            </a:r>
            <a:r>
              <a:rPr lang="en-US" altLang="zh-CN" sz="2400" dirty="0"/>
              <a:t>/</a:t>
            </a:r>
            <a:r>
              <a:rPr lang="zh-CN" altLang="en-US" sz="2400" dirty="0"/>
              <a:t>写的测试应用程序</a:t>
            </a:r>
            <a:endParaRPr lang="en-US" altLang="zh-CN" sz="2400" dirty="0"/>
          </a:p>
          <a:p>
            <a:pPr lvl="1"/>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p:txBody>
      </p:sp>
      <p:pic>
        <p:nvPicPr>
          <p:cNvPr id="4" name="图片 3"/>
          <p:cNvPicPr>
            <a:picLocks noChangeAspect="1"/>
          </p:cNvPicPr>
          <p:nvPr/>
        </p:nvPicPr>
        <p:blipFill>
          <a:blip r:embed="rId1"/>
          <a:stretch>
            <a:fillRect/>
          </a:stretch>
        </p:blipFill>
        <p:spPr>
          <a:xfrm>
            <a:off x="792981" y="2132856"/>
            <a:ext cx="8064896" cy="16049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424" y="-3175"/>
            <a:ext cx="10145803" cy="6861175"/>
          </a:xfrm>
          <a:prstGeom prst="rect">
            <a:avLst/>
          </a:prstGeom>
        </p:spPr>
      </p:pic>
      <p:sp>
        <p:nvSpPr>
          <p:cNvPr id="5" name="文本框 4"/>
          <p:cNvSpPr txBox="1"/>
          <p:nvPr/>
        </p:nvSpPr>
        <p:spPr>
          <a:xfrm>
            <a:off x="3024088" y="332656"/>
            <a:ext cx="4288353" cy="1323439"/>
          </a:xfrm>
          <a:prstGeom prst="rect">
            <a:avLst/>
          </a:prstGeom>
          <a:noFill/>
        </p:spPr>
        <p:txBody>
          <a:bodyPr wrap="none" rtlCol="0">
            <a:spAutoFit/>
          </a:bodyPr>
          <a:lstStyle/>
          <a:p>
            <a:pPr>
              <a:buNone/>
            </a:pPr>
            <a:r>
              <a:rPr lang="zh-CN" altLang="en-US" sz="8000" dirty="0">
                <a:solidFill>
                  <a:srgbClr val="FF0000"/>
                </a:solidFill>
              </a:rPr>
              <a:t>寒假快乐</a:t>
            </a:r>
            <a:endParaRPr lang="zh-CN" altLang="en-US" sz="80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此页后面的内容是 苏曙光老师 准备在</a:t>
            </a:r>
            <a:r>
              <a:rPr lang="zh-CN" altLang="en-US" dirty="0">
                <a:solidFill>
                  <a:srgbClr val="FF0000"/>
                </a:solidFill>
              </a:rPr>
              <a:t>元月下旬</a:t>
            </a:r>
            <a:r>
              <a:rPr lang="zh-CN" altLang="en-US" dirty="0"/>
              <a:t>通过网课形式介绍的辅导内容，以帮助少数理解课设内容有困难或对课设预备知识理解有困难的同学。</a:t>
            </a:r>
            <a:endParaRPr lang="en-US" altLang="zh-CN" dirty="0"/>
          </a:p>
          <a:p>
            <a:r>
              <a:rPr lang="zh-CN" altLang="en-US" dirty="0"/>
              <a:t>具体辅导时间请关注群里内容。</a:t>
            </a:r>
            <a:endParaRPr lang="en-US" altLang="zh-CN" dirty="0"/>
          </a:p>
          <a:p>
            <a:r>
              <a:rPr lang="zh-CN" altLang="en-US" dirty="0"/>
              <a:t>辅导形式是非正式的，</a:t>
            </a:r>
            <a:r>
              <a:rPr lang="zh-CN" altLang="en-US" dirty="0">
                <a:solidFill>
                  <a:srgbClr val="FF0000"/>
                </a:solidFill>
              </a:rPr>
              <a:t>不是上课</a:t>
            </a:r>
            <a:r>
              <a:rPr lang="zh-CN" altLang="en-US" dirty="0"/>
              <a:t>，仅仅是课后交流。</a:t>
            </a:r>
            <a:endParaRPr lang="en-US" altLang="zh-CN" dirty="0"/>
          </a:p>
          <a:p>
            <a:r>
              <a:rPr lang="zh-CN" altLang="en-US" dirty="0"/>
              <a:t>辅导课不考勤，自由参加，自由进出课堂。</a:t>
            </a:r>
            <a:endParaRPr lang="en-US" altLang="zh-CN" dirty="0"/>
          </a:p>
          <a:p>
            <a:r>
              <a:rPr lang="zh-CN" altLang="en-US" dirty="0"/>
              <a:t>打算参加辅导的同学，请</a:t>
            </a:r>
            <a:r>
              <a:rPr lang="zh-CN" altLang="en-US" dirty="0">
                <a:solidFill>
                  <a:srgbClr val="FF0000"/>
                </a:solidFill>
              </a:rPr>
              <a:t>提前预习</a:t>
            </a:r>
            <a:r>
              <a:rPr lang="zh-CN" altLang="en-US" dirty="0">
                <a:solidFill>
                  <a:srgbClr val="0000FF"/>
                </a:solidFill>
              </a:rPr>
              <a:t>整个</a:t>
            </a:r>
            <a:r>
              <a:rPr lang="en-US" altLang="zh-CN" dirty="0">
                <a:solidFill>
                  <a:srgbClr val="0000FF"/>
                </a:solidFill>
              </a:rPr>
              <a:t>PPT</a:t>
            </a:r>
            <a:r>
              <a:rPr lang="zh-CN" altLang="en-US" dirty="0">
                <a:solidFill>
                  <a:srgbClr val="0000FF"/>
                </a:solidFill>
              </a:rPr>
              <a:t>的</a:t>
            </a:r>
            <a:r>
              <a:rPr lang="zh-CN" altLang="en-US" dirty="0"/>
              <a:t>相关内容，以保护模式为主。</a:t>
            </a:r>
            <a:endParaRPr lang="en-US" altLang="zh-CN" dirty="0"/>
          </a:p>
          <a:p>
            <a:r>
              <a:rPr lang="zh-CN" altLang="en-US" dirty="0">
                <a:solidFill>
                  <a:srgbClr val="FF0000"/>
                </a:solidFill>
              </a:rPr>
              <a:t>辅导时长大约</a:t>
            </a:r>
            <a:r>
              <a:rPr lang="en-US" altLang="zh-CN" dirty="0">
                <a:solidFill>
                  <a:srgbClr val="FF0000"/>
                </a:solidFill>
              </a:rPr>
              <a:t>30</a:t>
            </a:r>
            <a:r>
              <a:rPr lang="zh-CN" altLang="en-US" dirty="0">
                <a:solidFill>
                  <a:srgbClr val="FF0000"/>
                </a:solidFill>
              </a:rPr>
              <a:t>分钟</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6050" y="-36007"/>
            <a:ext cx="9574782" cy="584775"/>
          </a:xfrm>
        </p:spPr>
        <p:txBody>
          <a:bodyPr/>
          <a:lstStyle/>
          <a:p>
            <a:pPr eaLnBrk="1" hangingPunct="1"/>
            <a:r>
              <a:rPr lang="zh-CN" altLang="en-US" dirty="0"/>
              <a:t>段与段描述符（</a:t>
            </a:r>
            <a:r>
              <a:rPr lang="en-US" altLang="zh-CN" dirty="0"/>
              <a:t>Descriptor</a:t>
            </a:r>
            <a:r>
              <a:rPr lang="zh-CN" altLang="en-US" dirty="0"/>
              <a:t>）</a:t>
            </a:r>
            <a:endParaRPr lang="zh-CN" altLang="en-US" dirty="0"/>
          </a:p>
        </p:txBody>
      </p:sp>
      <p:sp>
        <p:nvSpPr>
          <p:cNvPr id="153603" name="Rectangle 3"/>
          <p:cNvSpPr>
            <a:spLocks noGrp="1" noChangeArrowheads="1"/>
          </p:cNvSpPr>
          <p:nvPr>
            <p:ph type="body" idx="1"/>
          </p:nvPr>
        </p:nvSpPr>
        <p:spPr/>
        <p:txBody>
          <a:bodyPr/>
          <a:lstStyle/>
          <a:p>
            <a:pPr eaLnBrk="1" hangingPunct="1"/>
            <a:r>
              <a:rPr lang="zh-CN" altLang="en-US" sz="2400" dirty="0"/>
              <a:t>段</a:t>
            </a:r>
            <a:endParaRPr lang="en-US" altLang="zh-CN" sz="2400" dirty="0"/>
          </a:p>
          <a:p>
            <a:pPr lvl="1" eaLnBrk="1" hangingPunct="1"/>
            <a:r>
              <a:rPr lang="zh-CN" altLang="en-US" sz="2400" dirty="0"/>
              <a:t>一段连续内存</a:t>
            </a:r>
            <a:endParaRPr lang="en-US" altLang="zh-CN" sz="2400" dirty="0"/>
          </a:p>
          <a:p>
            <a:pPr eaLnBrk="1" hangingPunct="1"/>
            <a:r>
              <a:rPr lang="zh-CN" altLang="en-US" sz="2400" dirty="0"/>
              <a:t>段描述符</a:t>
            </a:r>
            <a:r>
              <a:rPr lang="en-US" altLang="zh-CN" sz="2400" dirty="0">
                <a:solidFill>
                  <a:srgbClr val="FF3300"/>
                </a:solidFill>
              </a:rPr>
              <a:t>Descriptor</a:t>
            </a:r>
            <a:endParaRPr lang="zh-CN" altLang="en-US" sz="2400" dirty="0"/>
          </a:p>
          <a:p>
            <a:pPr lvl="1" eaLnBrk="1" hangingPunct="1"/>
            <a:r>
              <a:rPr lang="zh-CN" altLang="en-US" sz="2400" dirty="0">
                <a:solidFill>
                  <a:srgbClr val="FF3300"/>
                </a:solidFill>
              </a:rPr>
              <a:t>描述段的属性</a:t>
            </a:r>
            <a:r>
              <a:rPr lang="zh-CN" altLang="en-US" sz="2400" dirty="0"/>
              <a:t>， </a:t>
            </a:r>
            <a:r>
              <a:rPr lang="en-US" altLang="zh-CN" sz="2400" dirty="0"/>
              <a:t>8</a:t>
            </a:r>
            <a:r>
              <a:rPr lang="zh-CN" altLang="en-US" sz="2400" dirty="0"/>
              <a:t>字节</a:t>
            </a:r>
            <a:endParaRPr lang="en-US" altLang="zh-CN" sz="2400" dirty="0">
              <a:solidFill>
                <a:srgbClr val="FF3300"/>
              </a:solidFill>
            </a:endParaRPr>
          </a:p>
          <a:p>
            <a:pPr lvl="2" eaLnBrk="1" hangingPunct="1"/>
            <a:r>
              <a:rPr lang="zh-CN" altLang="en-US" sz="2400" dirty="0"/>
              <a:t>段基址</a:t>
            </a:r>
            <a:endParaRPr lang="zh-CN" altLang="en-US" sz="2400" dirty="0"/>
          </a:p>
          <a:p>
            <a:pPr lvl="2" eaLnBrk="1" hangingPunct="1"/>
            <a:r>
              <a:rPr lang="zh-CN" altLang="en-US" sz="2400" dirty="0"/>
              <a:t>段界限</a:t>
            </a:r>
            <a:endParaRPr lang="en-US" altLang="zh-CN" sz="2400" dirty="0"/>
          </a:p>
          <a:p>
            <a:pPr lvl="2" eaLnBrk="1" hangingPunct="1"/>
            <a:r>
              <a:rPr lang="zh-CN" altLang="en-US" sz="2400" dirty="0"/>
              <a:t>段属性</a:t>
            </a:r>
            <a:endParaRPr lang="zh-CN" altLang="en-US" sz="2400" dirty="0"/>
          </a:p>
          <a:p>
            <a:pPr lvl="3" eaLnBrk="1" hangingPunct="1"/>
            <a:r>
              <a:rPr lang="zh-CN" altLang="en-US" sz="2400" dirty="0"/>
              <a:t>段类型</a:t>
            </a:r>
            <a:endParaRPr lang="zh-CN" altLang="en-US" sz="2400" dirty="0"/>
          </a:p>
          <a:p>
            <a:pPr lvl="3" eaLnBrk="1" hangingPunct="1"/>
            <a:r>
              <a:rPr lang="zh-CN" altLang="en-US" sz="2400" dirty="0"/>
              <a:t>访问该段所需最小特权级</a:t>
            </a:r>
            <a:endParaRPr lang="zh-CN" altLang="en-US" sz="2400" dirty="0"/>
          </a:p>
          <a:p>
            <a:pPr lvl="3" eaLnBrk="1" hangingPunct="1"/>
            <a:r>
              <a:rPr lang="zh-CN" altLang="en-US" sz="2400" dirty="0"/>
              <a:t>是否在内存</a:t>
            </a:r>
            <a:endParaRPr lang="zh-CN" altLang="en-US" sz="2400" dirty="0"/>
          </a:p>
          <a:p>
            <a:pPr lvl="3" eaLnBrk="1" hangingPunct="1"/>
            <a:r>
              <a:rPr lang="en-US" altLang="zh-CN" sz="2400" dirty="0"/>
              <a:t>…</a:t>
            </a:r>
            <a:endParaRPr lang="zh-CN" altLang="en-US" sz="2400" dirty="0"/>
          </a:p>
        </p:txBody>
      </p:sp>
      <p:grpSp>
        <p:nvGrpSpPr>
          <p:cNvPr id="5" name="Group 4"/>
          <p:cNvGrpSpPr/>
          <p:nvPr/>
        </p:nvGrpSpPr>
        <p:grpSpPr bwMode="auto">
          <a:xfrm>
            <a:off x="7594145" y="836712"/>
            <a:ext cx="1511300" cy="5400675"/>
            <a:chOff x="3703" y="983"/>
            <a:chExt cx="952" cy="2668"/>
          </a:xfrm>
        </p:grpSpPr>
        <p:sp>
          <p:nvSpPr>
            <p:cNvPr id="6" name="Line 5"/>
            <p:cNvSpPr>
              <a:spLocks noChangeShapeType="1"/>
            </p:cNvSpPr>
            <p:nvPr/>
          </p:nvSpPr>
          <p:spPr bwMode="auto">
            <a:xfrm>
              <a:off x="3703" y="983"/>
              <a:ext cx="0" cy="2658"/>
            </a:xfrm>
            <a:prstGeom prst="line">
              <a:avLst/>
            </a:prstGeom>
            <a:noFill/>
            <a:ln w="9525">
              <a:solidFill>
                <a:schemeClr val="tx1"/>
              </a:solidFill>
              <a:round/>
            </a:ln>
          </p:spPr>
          <p:txBody>
            <a:bodyPr wrap="none" anchor="ctr"/>
            <a:lstStyle/>
            <a:p>
              <a:pPr>
                <a:buNone/>
              </a:pPr>
              <a:endParaRPr lang="zh-CN" altLang="en-US"/>
            </a:p>
          </p:txBody>
        </p:sp>
        <p:sp>
          <p:nvSpPr>
            <p:cNvPr id="7" name="Line 6"/>
            <p:cNvSpPr>
              <a:spLocks noChangeShapeType="1"/>
            </p:cNvSpPr>
            <p:nvPr/>
          </p:nvSpPr>
          <p:spPr bwMode="auto">
            <a:xfrm>
              <a:off x="4655" y="983"/>
              <a:ext cx="0" cy="2668"/>
            </a:xfrm>
            <a:prstGeom prst="line">
              <a:avLst/>
            </a:prstGeom>
            <a:noFill/>
            <a:ln w="9525">
              <a:solidFill>
                <a:schemeClr val="tx1"/>
              </a:solidFill>
              <a:round/>
            </a:ln>
          </p:spPr>
          <p:txBody>
            <a:bodyPr wrap="none" anchor="ctr"/>
            <a:lstStyle/>
            <a:p>
              <a:pPr>
                <a:buNone/>
              </a:pPr>
              <a:endParaRPr lang="zh-CN" altLang="en-US"/>
            </a:p>
          </p:txBody>
        </p:sp>
      </p:grpSp>
      <p:sp>
        <p:nvSpPr>
          <p:cNvPr id="15" name="Line 21"/>
          <p:cNvSpPr>
            <a:spLocks noChangeShapeType="1"/>
          </p:cNvSpPr>
          <p:nvPr/>
        </p:nvSpPr>
        <p:spPr bwMode="auto">
          <a:xfrm>
            <a:off x="7586207" y="1700883"/>
            <a:ext cx="1511300" cy="0"/>
          </a:xfrm>
          <a:prstGeom prst="line">
            <a:avLst/>
          </a:prstGeom>
          <a:noFill/>
          <a:ln w="9525">
            <a:solidFill>
              <a:schemeClr val="tx1"/>
            </a:solidFill>
            <a:round/>
          </a:ln>
        </p:spPr>
        <p:txBody>
          <a:bodyPr wrap="none" anchor="ctr"/>
          <a:lstStyle/>
          <a:p>
            <a:pPr>
              <a:buNone/>
            </a:pPr>
            <a:endParaRPr lang="zh-CN" altLang="en-US"/>
          </a:p>
        </p:txBody>
      </p:sp>
      <p:sp>
        <p:nvSpPr>
          <p:cNvPr id="16" name="Line 22"/>
          <p:cNvSpPr>
            <a:spLocks noChangeShapeType="1"/>
          </p:cNvSpPr>
          <p:nvPr/>
        </p:nvSpPr>
        <p:spPr bwMode="auto">
          <a:xfrm>
            <a:off x="7586207" y="3551908"/>
            <a:ext cx="1511300" cy="0"/>
          </a:xfrm>
          <a:prstGeom prst="line">
            <a:avLst/>
          </a:prstGeom>
          <a:noFill/>
          <a:ln w="9525">
            <a:solidFill>
              <a:schemeClr val="tx1"/>
            </a:solidFill>
            <a:round/>
          </a:ln>
        </p:spPr>
        <p:txBody>
          <a:bodyPr wrap="none" anchor="ctr"/>
          <a:lstStyle/>
          <a:p>
            <a:pPr>
              <a:buNone/>
            </a:pPr>
            <a:endParaRPr lang="zh-CN" altLang="en-US"/>
          </a:p>
        </p:txBody>
      </p:sp>
      <p:sp>
        <p:nvSpPr>
          <p:cNvPr id="17" name="AutoShape 23"/>
          <p:cNvSpPr/>
          <p:nvPr/>
        </p:nvSpPr>
        <p:spPr bwMode="auto">
          <a:xfrm>
            <a:off x="7422695" y="1734221"/>
            <a:ext cx="114300" cy="1789112"/>
          </a:xfrm>
          <a:prstGeom prst="leftBrace">
            <a:avLst>
              <a:gd name="adj1" fmla="val 130440"/>
              <a:gd name="adj2" fmla="val 50000"/>
            </a:avLst>
          </a:prstGeom>
          <a:noFill/>
          <a:ln w="9525">
            <a:solidFill>
              <a:schemeClr val="tx1"/>
            </a:solidFill>
            <a:round/>
          </a:ln>
        </p:spPr>
        <p:txBody>
          <a:bodyPr wrap="none" anchor="ctr"/>
          <a:lstStyle/>
          <a:p>
            <a:pPr>
              <a:spcBef>
                <a:spcPct val="20000"/>
              </a:spcBef>
              <a:buNone/>
            </a:pPr>
            <a:endParaRPr lang="zh-CN" altLang="en-US"/>
          </a:p>
        </p:txBody>
      </p:sp>
      <p:sp>
        <p:nvSpPr>
          <p:cNvPr id="18" name="Text Box 26"/>
          <p:cNvSpPr txBox="1">
            <a:spLocks noChangeArrowheads="1"/>
          </p:cNvSpPr>
          <p:nvPr/>
        </p:nvSpPr>
        <p:spPr bwMode="auto">
          <a:xfrm>
            <a:off x="6192440" y="2391346"/>
            <a:ext cx="958917" cy="400110"/>
          </a:xfrm>
          <a:prstGeom prst="rect">
            <a:avLst/>
          </a:prstGeom>
          <a:noFill/>
          <a:ln w="9525">
            <a:noFill/>
            <a:miter lim="800000"/>
          </a:ln>
        </p:spPr>
        <p:txBody>
          <a:bodyPr wrap="none">
            <a:spAutoFit/>
          </a:bodyPr>
          <a:lstStyle/>
          <a:p>
            <a:pPr>
              <a:spcBef>
                <a:spcPct val="20000"/>
              </a:spcBef>
              <a:buNone/>
            </a:pPr>
            <a:r>
              <a:rPr kumimoji="1" lang="zh-CN" altLang="en-US" b="1" dirty="0">
                <a:latin typeface="Times New Roman" panose="02020603050405020304" pitchFamily="18" charset="0"/>
              </a:rPr>
              <a:t>数据段</a:t>
            </a:r>
            <a:endParaRPr kumimoji="1" lang="zh-CN" altLang="en-US" b="1" dirty="0">
              <a:latin typeface="Times New Roman" panose="02020603050405020304" pitchFamily="18" charset="0"/>
            </a:endParaRPr>
          </a:p>
        </p:txBody>
      </p:sp>
      <p:sp>
        <p:nvSpPr>
          <p:cNvPr id="19" name="Line 27"/>
          <p:cNvSpPr>
            <a:spLocks noChangeShapeType="1"/>
          </p:cNvSpPr>
          <p:nvPr/>
        </p:nvSpPr>
        <p:spPr bwMode="auto">
          <a:xfrm>
            <a:off x="7586207" y="2145383"/>
            <a:ext cx="1511300" cy="0"/>
          </a:xfrm>
          <a:prstGeom prst="line">
            <a:avLst/>
          </a:prstGeom>
          <a:noFill/>
          <a:ln w="9525">
            <a:solidFill>
              <a:schemeClr val="tx1"/>
            </a:solidFill>
            <a:round/>
          </a:ln>
        </p:spPr>
        <p:txBody>
          <a:bodyPr wrap="none" anchor="ctr"/>
          <a:lstStyle/>
          <a:p>
            <a:pPr>
              <a:buNone/>
            </a:pPr>
            <a:endParaRPr lang="zh-CN" altLang="en-US"/>
          </a:p>
        </p:txBody>
      </p:sp>
      <p:sp>
        <p:nvSpPr>
          <p:cNvPr id="20" name="Line 28"/>
          <p:cNvSpPr>
            <a:spLocks noChangeShapeType="1"/>
          </p:cNvSpPr>
          <p:nvPr/>
        </p:nvSpPr>
        <p:spPr bwMode="auto">
          <a:xfrm>
            <a:off x="7586207" y="2505746"/>
            <a:ext cx="1511300" cy="0"/>
          </a:xfrm>
          <a:prstGeom prst="line">
            <a:avLst/>
          </a:prstGeom>
          <a:noFill/>
          <a:ln w="9525">
            <a:solidFill>
              <a:schemeClr val="tx1"/>
            </a:solidFill>
            <a:round/>
          </a:ln>
        </p:spPr>
        <p:txBody>
          <a:bodyPr wrap="none" anchor="ctr"/>
          <a:lstStyle/>
          <a:p>
            <a:pPr>
              <a:buNone/>
            </a:pPr>
            <a:endParaRPr lang="zh-CN" altLang="en-US"/>
          </a:p>
        </p:txBody>
      </p:sp>
      <p:sp>
        <p:nvSpPr>
          <p:cNvPr id="21" name="Text Box 29"/>
          <p:cNvSpPr txBox="1">
            <a:spLocks noChangeArrowheads="1"/>
          </p:cNvSpPr>
          <p:nvPr/>
        </p:nvSpPr>
        <p:spPr bwMode="auto">
          <a:xfrm>
            <a:off x="7857670" y="2146971"/>
            <a:ext cx="958850" cy="400050"/>
          </a:xfrm>
          <a:prstGeom prst="rect">
            <a:avLst/>
          </a:prstGeom>
          <a:noFill/>
          <a:ln w="9525">
            <a:noFill/>
            <a:miter lim="800000"/>
          </a:ln>
        </p:spPr>
        <p:txBody>
          <a:bodyPr wrap="none">
            <a:spAutoFit/>
          </a:bodyPr>
          <a:lstStyle/>
          <a:p>
            <a:pPr>
              <a:spcBef>
                <a:spcPct val="20000"/>
              </a:spcBef>
              <a:buNone/>
            </a:pPr>
            <a:r>
              <a:rPr kumimoji="1" lang="zh-CN" altLang="en-US" b="1">
                <a:latin typeface="Times New Roman" panose="02020603050405020304" pitchFamily="18" charset="0"/>
              </a:rPr>
              <a:t>操作数</a:t>
            </a:r>
            <a:endParaRPr kumimoji="1" lang="zh-CN" altLang="en-US" b="1">
              <a:latin typeface="Times New Roman" panose="02020603050405020304" pitchFamily="18" charset="0"/>
            </a:endParaRPr>
          </a:p>
        </p:txBody>
      </p:sp>
      <p:sp>
        <p:nvSpPr>
          <p:cNvPr id="22" name="Line 21"/>
          <p:cNvSpPr>
            <a:spLocks noChangeShapeType="1"/>
          </p:cNvSpPr>
          <p:nvPr/>
        </p:nvSpPr>
        <p:spPr bwMode="auto">
          <a:xfrm>
            <a:off x="7599924" y="4026322"/>
            <a:ext cx="1511300" cy="0"/>
          </a:xfrm>
          <a:prstGeom prst="line">
            <a:avLst/>
          </a:prstGeom>
          <a:noFill/>
          <a:ln w="9525">
            <a:solidFill>
              <a:schemeClr val="tx1"/>
            </a:solidFill>
            <a:round/>
          </a:ln>
        </p:spPr>
        <p:txBody>
          <a:bodyPr wrap="none" anchor="ctr"/>
          <a:lstStyle/>
          <a:p>
            <a:pPr>
              <a:buNone/>
            </a:pPr>
            <a:endParaRPr lang="zh-CN" altLang="en-US"/>
          </a:p>
        </p:txBody>
      </p:sp>
      <p:sp>
        <p:nvSpPr>
          <p:cNvPr id="23" name="Line 22"/>
          <p:cNvSpPr>
            <a:spLocks noChangeShapeType="1"/>
          </p:cNvSpPr>
          <p:nvPr/>
        </p:nvSpPr>
        <p:spPr bwMode="auto">
          <a:xfrm>
            <a:off x="7599924" y="5877347"/>
            <a:ext cx="1511300" cy="0"/>
          </a:xfrm>
          <a:prstGeom prst="line">
            <a:avLst/>
          </a:prstGeom>
          <a:noFill/>
          <a:ln w="9525">
            <a:solidFill>
              <a:schemeClr val="tx1"/>
            </a:solidFill>
            <a:round/>
          </a:ln>
        </p:spPr>
        <p:txBody>
          <a:bodyPr wrap="none" anchor="ctr"/>
          <a:lstStyle/>
          <a:p>
            <a:pPr>
              <a:buNone/>
            </a:pPr>
            <a:endParaRPr lang="zh-CN" altLang="en-US"/>
          </a:p>
        </p:txBody>
      </p:sp>
      <p:sp>
        <p:nvSpPr>
          <p:cNvPr id="24" name="AutoShape 23"/>
          <p:cNvSpPr/>
          <p:nvPr/>
        </p:nvSpPr>
        <p:spPr bwMode="auto">
          <a:xfrm>
            <a:off x="7436412" y="4059660"/>
            <a:ext cx="114300" cy="1789112"/>
          </a:xfrm>
          <a:prstGeom prst="leftBrace">
            <a:avLst>
              <a:gd name="adj1" fmla="val 130440"/>
              <a:gd name="adj2" fmla="val 50000"/>
            </a:avLst>
          </a:prstGeom>
          <a:noFill/>
          <a:ln w="9525">
            <a:solidFill>
              <a:schemeClr val="tx1"/>
            </a:solidFill>
            <a:round/>
          </a:ln>
        </p:spPr>
        <p:txBody>
          <a:bodyPr wrap="none" anchor="ctr"/>
          <a:lstStyle/>
          <a:p>
            <a:pPr>
              <a:spcBef>
                <a:spcPct val="20000"/>
              </a:spcBef>
              <a:buNone/>
            </a:pPr>
            <a:endParaRPr lang="zh-CN" altLang="en-US"/>
          </a:p>
        </p:txBody>
      </p:sp>
      <p:sp>
        <p:nvSpPr>
          <p:cNvPr id="25" name="Text Box 26"/>
          <p:cNvSpPr txBox="1">
            <a:spLocks noChangeArrowheads="1"/>
          </p:cNvSpPr>
          <p:nvPr/>
        </p:nvSpPr>
        <p:spPr bwMode="auto">
          <a:xfrm>
            <a:off x="6192440" y="4716785"/>
            <a:ext cx="958917" cy="400110"/>
          </a:xfrm>
          <a:prstGeom prst="rect">
            <a:avLst/>
          </a:prstGeom>
          <a:noFill/>
          <a:ln w="9525">
            <a:noFill/>
            <a:miter lim="800000"/>
          </a:ln>
        </p:spPr>
        <p:txBody>
          <a:bodyPr wrap="none">
            <a:spAutoFit/>
          </a:bodyPr>
          <a:lstStyle/>
          <a:p>
            <a:pPr>
              <a:spcBef>
                <a:spcPct val="20000"/>
              </a:spcBef>
              <a:buNone/>
            </a:pPr>
            <a:r>
              <a:rPr kumimoji="1" lang="zh-CN" altLang="en-US" b="1" dirty="0">
                <a:latin typeface="Times New Roman" panose="02020603050405020304" pitchFamily="18" charset="0"/>
              </a:rPr>
              <a:t>代码段</a:t>
            </a:r>
            <a:endParaRPr kumimoji="1" lang="zh-CN" altLang="en-US" b="1" dirty="0">
              <a:latin typeface="Times New Roman" panose="02020603050405020304" pitchFamily="18" charset="0"/>
            </a:endParaRPr>
          </a:p>
        </p:txBody>
      </p:sp>
      <p:sp>
        <p:nvSpPr>
          <p:cNvPr id="26" name="Line 27"/>
          <p:cNvSpPr>
            <a:spLocks noChangeShapeType="1"/>
          </p:cNvSpPr>
          <p:nvPr/>
        </p:nvSpPr>
        <p:spPr bwMode="auto">
          <a:xfrm>
            <a:off x="7599924" y="4470822"/>
            <a:ext cx="1511300" cy="0"/>
          </a:xfrm>
          <a:prstGeom prst="line">
            <a:avLst/>
          </a:prstGeom>
          <a:noFill/>
          <a:ln w="9525">
            <a:solidFill>
              <a:schemeClr val="tx1"/>
            </a:solidFill>
            <a:round/>
          </a:ln>
        </p:spPr>
        <p:txBody>
          <a:bodyPr wrap="none" anchor="ctr"/>
          <a:lstStyle/>
          <a:p>
            <a:pPr>
              <a:buNone/>
            </a:pPr>
            <a:endParaRPr lang="zh-CN" altLang="en-US"/>
          </a:p>
        </p:txBody>
      </p:sp>
      <p:sp>
        <p:nvSpPr>
          <p:cNvPr id="27" name="Line 28"/>
          <p:cNvSpPr>
            <a:spLocks noChangeShapeType="1"/>
          </p:cNvSpPr>
          <p:nvPr/>
        </p:nvSpPr>
        <p:spPr bwMode="auto">
          <a:xfrm>
            <a:off x="7599924" y="4831185"/>
            <a:ext cx="1511300" cy="0"/>
          </a:xfrm>
          <a:prstGeom prst="line">
            <a:avLst/>
          </a:prstGeom>
          <a:noFill/>
          <a:ln w="9525">
            <a:solidFill>
              <a:schemeClr val="tx1"/>
            </a:solidFill>
            <a:round/>
          </a:ln>
        </p:spPr>
        <p:txBody>
          <a:bodyPr wrap="none" anchor="ctr"/>
          <a:lstStyle/>
          <a:p>
            <a:pPr>
              <a:buNone/>
            </a:pPr>
            <a:endParaRPr lang="zh-CN" altLang="en-US"/>
          </a:p>
        </p:txBody>
      </p:sp>
      <p:sp>
        <p:nvSpPr>
          <p:cNvPr id="28" name="Text Box 29"/>
          <p:cNvSpPr txBox="1">
            <a:spLocks noChangeArrowheads="1"/>
          </p:cNvSpPr>
          <p:nvPr/>
        </p:nvSpPr>
        <p:spPr bwMode="auto">
          <a:xfrm>
            <a:off x="7871387" y="4472410"/>
            <a:ext cx="958917" cy="400110"/>
          </a:xfrm>
          <a:prstGeom prst="rect">
            <a:avLst/>
          </a:prstGeom>
          <a:noFill/>
          <a:ln w="9525">
            <a:noFill/>
            <a:miter lim="800000"/>
          </a:ln>
        </p:spPr>
        <p:txBody>
          <a:bodyPr wrap="none">
            <a:spAutoFit/>
          </a:bodyPr>
          <a:lstStyle/>
          <a:p>
            <a:pPr>
              <a:spcBef>
                <a:spcPct val="20000"/>
              </a:spcBef>
              <a:buNone/>
            </a:pPr>
            <a:r>
              <a:rPr kumimoji="1" lang="zh-CN" altLang="en-US" b="1" dirty="0">
                <a:latin typeface="Times New Roman" panose="02020603050405020304" pitchFamily="18" charset="0"/>
              </a:rPr>
              <a:t>指令码</a:t>
            </a:r>
            <a:endParaRPr kumimoji="1" lang="zh-CN" altLang="en-US" b="1" dirty="0">
              <a:latin typeface="Times New Roman" panose="02020603050405020304" pitchFamily="18" charset="0"/>
            </a:endParaRPr>
          </a:p>
        </p:txBody>
      </p:sp>
      <p:sp>
        <p:nvSpPr>
          <p:cNvPr id="2" name="矩形 1"/>
          <p:cNvSpPr/>
          <p:nvPr/>
        </p:nvSpPr>
        <p:spPr bwMode="auto">
          <a:xfrm>
            <a:off x="7587141" y="1700883"/>
            <a:ext cx="1511301" cy="1851025"/>
          </a:xfrm>
          <a:prstGeom prst="rect">
            <a:avLst/>
          </a:prstGeom>
          <a:solidFill>
            <a:srgbClr val="0000FF">
              <a:alpha val="1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p:cNvSpPr/>
          <p:nvPr/>
        </p:nvSpPr>
        <p:spPr bwMode="auto">
          <a:xfrm>
            <a:off x="7605701" y="4036518"/>
            <a:ext cx="1511301" cy="1851025"/>
          </a:xfrm>
          <a:prstGeom prst="rect">
            <a:avLst/>
          </a:prstGeom>
          <a:solidFill>
            <a:srgbClr val="FF0066">
              <a:alpha val="1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段描述符（</a:t>
            </a:r>
            <a:r>
              <a:rPr lang="en-US" altLang="zh-CN" dirty="0"/>
              <a:t>Descriptor</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段描述符</a:t>
            </a:r>
            <a:endParaRPr lang="en-US" altLang="zh-CN" dirty="0"/>
          </a:p>
          <a:p>
            <a:pPr lvl="1"/>
            <a:r>
              <a:rPr lang="zh-CN" altLang="en-US" dirty="0"/>
              <a:t>段基址（</a:t>
            </a:r>
            <a:r>
              <a:rPr lang="en-US" altLang="zh-CN" dirty="0"/>
              <a:t>32</a:t>
            </a:r>
            <a:r>
              <a:rPr lang="zh-CN" altLang="en-US" dirty="0"/>
              <a:t>位）：段限长（</a:t>
            </a:r>
            <a:r>
              <a:rPr lang="en-US" altLang="zh-CN" dirty="0"/>
              <a:t>20</a:t>
            </a:r>
            <a:r>
              <a:rPr lang="zh-CN" altLang="en-US" dirty="0"/>
              <a:t>位）</a:t>
            </a:r>
            <a:endParaRPr lang="en-US" altLang="zh-CN" dirty="0"/>
          </a:p>
          <a:p>
            <a:pPr lvl="1"/>
            <a:r>
              <a:rPr lang="zh-CN" altLang="en-US" dirty="0"/>
              <a:t>段属性（</a:t>
            </a:r>
            <a:r>
              <a:rPr lang="en-US" altLang="zh-CN" dirty="0"/>
              <a:t>12</a:t>
            </a:r>
            <a:r>
              <a:rPr lang="zh-CN" altLang="en-US" dirty="0"/>
              <a:t>位）</a:t>
            </a:r>
            <a:endParaRPr lang="zh-CN" altLang="en-US" dirty="0"/>
          </a:p>
        </p:txBody>
      </p:sp>
      <p:graphicFrame>
        <p:nvGraphicFramePr>
          <p:cNvPr id="4" name="Group 14"/>
          <p:cNvGraphicFramePr/>
          <p:nvPr/>
        </p:nvGraphicFramePr>
        <p:xfrm>
          <a:off x="647701" y="2420888"/>
          <a:ext cx="8785225" cy="1472071"/>
        </p:xfrm>
        <a:graphic>
          <a:graphicData uri="http://schemas.openxmlformats.org/drawingml/2006/table">
            <a:tbl>
              <a:tblPr/>
              <a:tblGrid>
                <a:gridCol w="1296987"/>
                <a:gridCol w="1008063"/>
                <a:gridCol w="989012"/>
                <a:gridCol w="1098550"/>
                <a:gridCol w="1098550"/>
                <a:gridCol w="1098550"/>
                <a:gridCol w="1096963"/>
                <a:gridCol w="1098550"/>
              </a:tblGrid>
              <a:tr h="576001">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字节</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586">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Base1</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(31…24)</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Attribute</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cPr/>
                </a:tc>
                <a:tc gridSpan="3">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Base2</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(23…0)</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grid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Limit2</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(15…0)</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r>
            </a:tbl>
          </a:graphicData>
        </a:graphic>
      </p:graphicFrame>
      <p:graphicFrame>
        <p:nvGraphicFramePr>
          <p:cNvPr id="5" name="Group 39"/>
          <p:cNvGraphicFramePr>
            <a:graphicFrameLocks noGrp="1"/>
          </p:cNvGraphicFramePr>
          <p:nvPr/>
        </p:nvGraphicFramePr>
        <p:xfrm>
          <a:off x="719137" y="4797152"/>
          <a:ext cx="8713788" cy="1417638"/>
        </p:xfrm>
        <a:graphic>
          <a:graphicData uri="http://schemas.openxmlformats.org/drawingml/2006/table">
            <a:tbl>
              <a:tblPr/>
              <a:tblGrid>
                <a:gridCol w="512763"/>
                <a:gridCol w="546100"/>
                <a:gridCol w="454000"/>
                <a:gridCol w="720080"/>
                <a:gridCol w="467395"/>
                <a:gridCol w="546100"/>
                <a:gridCol w="546100"/>
                <a:gridCol w="547687"/>
                <a:gridCol w="546100"/>
                <a:gridCol w="547688"/>
                <a:gridCol w="546100"/>
                <a:gridCol w="546100"/>
                <a:gridCol w="547687"/>
                <a:gridCol w="546100"/>
                <a:gridCol w="547688"/>
                <a:gridCol w="546100"/>
              </a:tblGrid>
              <a:tr h="655638">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76199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AVL</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Limit1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(19…16)</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DPL</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TYPE  </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cPr/>
                </a:tc>
                <a:tc hMerge="1">
                  <a:tcPr/>
                </a:tc>
                <a:tc hMerge="1">
                  <a:tcPr/>
                </a:tc>
              </a:tr>
            </a:tbl>
          </a:graphicData>
        </a:graphic>
      </p:graphicFrame>
      <p:cxnSp>
        <p:nvCxnSpPr>
          <p:cNvPr id="9" name="直接连接符 8"/>
          <p:cNvCxnSpPr/>
          <p:nvPr/>
        </p:nvCxnSpPr>
        <p:spPr bwMode="auto">
          <a:xfrm flipH="1">
            <a:off x="719137" y="3892959"/>
            <a:ext cx="1224832" cy="904193"/>
          </a:xfrm>
          <a:prstGeom prst="line">
            <a:avLst/>
          </a:prstGeom>
          <a:noFill/>
          <a:ln w="19050" cap="flat" cmpd="sng" algn="ctr">
            <a:solidFill>
              <a:srgbClr val="0070C0"/>
            </a:solidFill>
            <a:prstDash val="sysDash"/>
            <a:round/>
            <a:headEnd type="none" w="med" len="med"/>
            <a:tailEnd type="none" w="med" len="med"/>
          </a:ln>
          <a:effectLst/>
        </p:spPr>
      </p:cxnSp>
      <p:cxnSp>
        <p:nvCxnSpPr>
          <p:cNvPr id="10" name="直接连接符 9"/>
          <p:cNvCxnSpPr/>
          <p:nvPr/>
        </p:nvCxnSpPr>
        <p:spPr bwMode="auto">
          <a:xfrm>
            <a:off x="3978677" y="3903304"/>
            <a:ext cx="5454248" cy="872399"/>
          </a:xfrm>
          <a:prstGeom prst="line">
            <a:avLst/>
          </a:prstGeom>
          <a:noFill/>
          <a:ln w="19050" cap="flat" cmpd="sng" algn="ctr">
            <a:solidFill>
              <a:srgbClr val="0070C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46050" y="-33338"/>
            <a:ext cx="7989888" cy="579438"/>
          </a:xfrm>
        </p:spPr>
        <p:txBody>
          <a:bodyPr/>
          <a:lstStyle/>
          <a:p>
            <a:pPr eaLnBrk="1" hangingPunct="1"/>
            <a:r>
              <a:rPr lang="zh-CN" altLang="en-US" dirty="0"/>
              <a:t>描述符表</a:t>
            </a:r>
            <a:r>
              <a:rPr lang="zh-CN" altLang="en-US" dirty="0">
                <a:latin typeface="+mn-ea"/>
                <a:ea typeface="+mn-ea"/>
              </a:rPr>
              <a:t>（</a:t>
            </a:r>
            <a:r>
              <a:rPr lang="en-US" altLang="zh-CN" dirty="0">
                <a:latin typeface="+mn-ea"/>
                <a:ea typeface="+mn-ea"/>
              </a:rPr>
              <a:t>Descriptor</a:t>
            </a:r>
            <a:r>
              <a:rPr lang="zh-CN" altLang="en-US" dirty="0">
                <a:latin typeface="+mn-ea"/>
                <a:ea typeface="+mn-ea"/>
              </a:rPr>
              <a:t> </a:t>
            </a:r>
            <a:r>
              <a:rPr lang="en-US" altLang="zh-CN" dirty="0">
                <a:latin typeface="+mn-ea"/>
                <a:ea typeface="+mn-ea"/>
              </a:rPr>
              <a:t>Table</a:t>
            </a:r>
            <a:r>
              <a:rPr lang="zh-CN" altLang="en-US" dirty="0">
                <a:latin typeface="+mn-ea"/>
                <a:ea typeface="+mn-ea"/>
              </a:rPr>
              <a:t>）</a:t>
            </a:r>
            <a:endParaRPr lang="zh-CN" altLang="en-US" dirty="0">
              <a:latin typeface="+mn-ea"/>
              <a:ea typeface="+mn-ea"/>
            </a:endParaRPr>
          </a:p>
        </p:txBody>
      </p:sp>
      <p:sp>
        <p:nvSpPr>
          <p:cNvPr id="131075" name="Rectangle 3"/>
          <p:cNvSpPr>
            <a:spLocks noGrp="1" noChangeArrowheads="1"/>
          </p:cNvSpPr>
          <p:nvPr>
            <p:ph type="body" idx="1"/>
          </p:nvPr>
        </p:nvSpPr>
        <p:spPr/>
        <p:txBody>
          <a:bodyPr/>
          <a:lstStyle/>
          <a:p>
            <a:r>
              <a:rPr kumimoji="1" lang="zh-CN" altLang="en-US" sz="2400" b="1" dirty="0">
                <a:latin typeface="Times New Roman" panose="02020603050405020304" pitchFamily="18" charset="0"/>
              </a:rPr>
              <a:t>全局描述符表</a:t>
            </a:r>
            <a:r>
              <a:rPr kumimoji="1" lang="en-US" altLang="zh-CN" sz="2400" b="1" dirty="0">
                <a:latin typeface="Times New Roman" panose="02020603050405020304" pitchFamily="18" charset="0"/>
              </a:rPr>
              <a:t>GDT</a:t>
            </a:r>
            <a:r>
              <a:rPr kumimoji="1" lang="zh-CN" altLang="en-US" sz="2400" b="1" dirty="0">
                <a:latin typeface="Times New Roman" panose="02020603050405020304" pitchFamily="18" charset="0"/>
              </a:rPr>
              <a:t>：</a:t>
            </a:r>
            <a:r>
              <a:rPr lang="en-US" altLang="zh-CN" sz="2400" b="1" dirty="0">
                <a:solidFill>
                  <a:srgbClr val="FF3300"/>
                </a:solidFill>
              </a:rPr>
              <a:t> G</a:t>
            </a:r>
            <a:r>
              <a:rPr lang="en-US" altLang="zh-CN" sz="2400" dirty="0"/>
              <a:t>lobal</a:t>
            </a:r>
            <a:r>
              <a:rPr lang="en-US" altLang="zh-CN" sz="2400" b="1" dirty="0">
                <a:solidFill>
                  <a:srgbClr val="FF3300"/>
                </a:solidFill>
              </a:rPr>
              <a:t> D</a:t>
            </a:r>
            <a:r>
              <a:rPr lang="en-US" altLang="zh-CN" sz="2400" dirty="0"/>
              <a:t>escriptor</a:t>
            </a:r>
            <a:r>
              <a:rPr lang="zh-CN" altLang="en-US" sz="2400" dirty="0">
                <a:solidFill>
                  <a:srgbClr val="FF3300"/>
                </a:solidFill>
              </a:rPr>
              <a:t> </a:t>
            </a:r>
            <a:r>
              <a:rPr lang="en-US" altLang="zh-CN" sz="2400" b="1" dirty="0">
                <a:solidFill>
                  <a:srgbClr val="FF3300"/>
                </a:solidFill>
              </a:rPr>
              <a:t>T</a:t>
            </a:r>
            <a:r>
              <a:rPr lang="en-US" altLang="zh-CN" sz="2400" dirty="0"/>
              <a:t>able</a:t>
            </a:r>
            <a:endParaRPr lang="en-US" altLang="zh-CN" sz="2400" dirty="0"/>
          </a:p>
          <a:p>
            <a:pPr lvl="1"/>
            <a:r>
              <a:rPr lang="en-US" altLang="zh-CN" sz="2400" dirty="0"/>
              <a:t>GDT</a:t>
            </a:r>
            <a:r>
              <a:rPr lang="zh-CN" altLang="en-US" sz="2400" dirty="0"/>
              <a:t>：包含所有进程可用的段的描述符。</a:t>
            </a:r>
            <a:endParaRPr lang="en-US" altLang="zh-CN" sz="2400" dirty="0"/>
          </a:p>
          <a:p>
            <a:pPr lvl="1"/>
            <a:r>
              <a:rPr lang="zh-CN" altLang="en-US" sz="2400" dirty="0"/>
              <a:t>系统仅</a:t>
            </a:r>
            <a:r>
              <a:rPr lang="en-US" altLang="zh-CN" sz="2400" dirty="0"/>
              <a:t>1</a:t>
            </a:r>
            <a:r>
              <a:rPr lang="zh-CN" altLang="en-US" sz="2400" dirty="0"/>
              <a:t>个</a:t>
            </a:r>
            <a:r>
              <a:rPr lang="en-US" altLang="zh-CN" sz="2400" dirty="0"/>
              <a:t>GDT</a:t>
            </a:r>
            <a:endParaRPr lang="zh-CN" altLang="en-US" sz="2400" dirty="0"/>
          </a:p>
          <a:p>
            <a:r>
              <a:rPr kumimoji="1" lang="zh-CN" altLang="en-US" sz="2400" b="1" dirty="0">
                <a:latin typeface="Times New Roman" panose="02020603050405020304" pitchFamily="18" charset="0"/>
              </a:rPr>
              <a:t>局部描述符表</a:t>
            </a:r>
            <a:r>
              <a:rPr kumimoji="1" lang="en-US" altLang="zh-CN" sz="2400" b="1" dirty="0">
                <a:latin typeface="Times New Roman" panose="02020603050405020304" pitchFamily="18" charset="0"/>
              </a:rPr>
              <a:t>LDT</a:t>
            </a:r>
            <a:r>
              <a:rPr kumimoji="1" lang="zh-CN" altLang="en-US" sz="2400" b="1" dirty="0">
                <a:latin typeface="Times New Roman" panose="02020603050405020304" pitchFamily="18" charset="0"/>
              </a:rPr>
              <a:t>：</a:t>
            </a:r>
            <a:r>
              <a:rPr lang="en-US" altLang="zh-CN" sz="2400" b="1" dirty="0">
                <a:solidFill>
                  <a:srgbClr val="FF3300"/>
                </a:solidFill>
              </a:rPr>
              <a:t> L</a:t>
            </a:r>
            <a:r>
              <a:rPr lang="en-US" altLang="zh-CN" sz="2400" dirty="0"/>
              <a:t>ocal </a:t>
            </a:r>
            <a:r>
              <a:rPr lang="en-US" altLang="zh-CN" sz="2400" b="1" dirty="0">
                <a:solidFill>
                  <a:srgbClr val="FF3300"/>
                </a:solidFill>
              </a:rPr>
              <a:t>D</a:t>
            </a:r>
            <a:r>
              <a:rPr lang="en-US" altLang="zh-CN" sz="2400" dirty="0"/>
              <a:t>escriptor</a:t>
            </a:r>
            <a:r>
              <a:rPr lang="zh-CN" altLang="en-US" sz="2400" dirty="0">
                <a:solidFill>
                  <a:srgbClr val="FF3300"/>
                </a:solidFill>
              </a:rPr>
              <a:t> </a:t>
            </a:r>
            <a:r>
              <a:rPr lang="zh-CN" altLang="en-US" sz="2400" b="1" dirty="0">
                <a:solidFill>
                  <a:srgbClr val="FF3300"/>
                </a:solidFill>
              </a:rPr>
              <a:t> </a:t>
            </a:r>
            <a:r>
              <a:rPr lang="en-US" altLang="zh-CN" sz="2400" b="1" dirty="0">
                <a:solidFill>
                  <a:srgbClr val="FF3300"/>
                </a:solidFill>
              </a:rPr>
              <a:t>T</a:t>
            </a:r>
            <a:r>
              <a:rPr lang="en-US" altLang="zh-CN" sz="2400" dirty="0"/>
              <a:t>able</a:t>
            </a:r>
            <a:endParaRPr lang="en-US" altLang="zh-CN" sz="2400" dirty="0"/>
          </a:p>
          <a:p>
            <a:pPr lvl="1"/>
            <a:r>
              <a:rPr lang="en-US" altLang="zh-CN" sz="2400" dirty="0"/>
              <a:t>LDT</a:t>
            </a:r>
            <a:r>
              <a:rPr lang="zh-CN" altLang="en-US" sz="2400" dirty="0"/>
              <a:t> ：与特定进程有关的描述符</a:t>
            </a:r>
            <a:endParaRPr lang="en-US" altLang="zh-CN" sz="2400" dirty="0"/>
          </a:p>
          <a:p>
            <a:pPr lvl="1"/>
            <a:r>
              <a:rPr lang="zh-CN" altLang="en-US" sz="2400" dirty="0"/>
              <a:t>每个进程有自己的</a:t>
            </a:r>
            <a:r>
              <a:rPr lang="en-US" altLang="zh-CN" sz="2400" dirty="0"/>
              <a:t>LDT</a:t>
            </a:r>
            <a:r>
              <a:rPr lang="zh-CN" altLang="en-US" sz="2400" dirty="0"/>
              <a:t>。</a:t>
            </a:r>
            <a:endParaRPr lang="en-US" altLang="zh-CN" sz="2400" dirty="0"/>
          </a:p>
          <a:p>
            <a:r>
              <a:rPr kumimoji="1" lang="zh-CN" altLang="en-US" sz="2400" b="1" dirty="0">
                <a:latin typeface="Times New Roman" panose="02020603050405020304" pitchFamily="18" charset="0"/>
              </a:rPr>
              <a:t>中断描述符表</a:t>
            </a:r>
            <a:r>
              <a:rPr kumimoji="1" lang="en-US" altLang="zh-CN" sz="2400" b="1" dirty="0">
                <a:latin typeface="Times New Roman" panose="02020603050405020304" pitchFamily="18" charset="0"/>
              </a:rPr>
              <a:t>IDT</a:t>
            </a:r>
            <a:r>
              <a:rPr kumimoji="1" lang="zh-CN" altLang="en-US" sz="2400" b="1" dirty="0">
                <a:latin typeface="Times New Roman" panose="02020603050405020304" pitchFamily="18" charset="0"/>
              </a:rPr>
              <a:t>：</a:t>
            </a:r>
            <a:r>
              <a:rPr lang="en-US" altLang="zh-CN" sz="2400" b="1" dirty="0">
                <a:solidFill>
                  <a:srgbClr val="FF0000"/>
                </a:solidFill>
              </a:rPr>
              <a:t> I</a:t>
            </a:r>
            <a:r>
              <a:rPr lang="en-US" altLang="zh-CN" sz="2400" b="1" dirty="0"/>
              <a:t>nterrupt </a:t>
            </a:r>
            <a:r>
              <a:rPr lang="en-US" altLang="zh-CN" sz="2400" b="1" dirty="0">
                <a:solidFill>
                  <a:srgbClr val="FF3300"/>
                </a:solidFill>
              </a:rPr>
              <a:t>D</a:t>
            </a:r>
            <a:r>
              <a:rPr lang="en-US" altLang="zh-CN" sz="2400" dirty="0"/>
              <a:t>escriptor</a:t>
            </a:r>
            <a:r>
              <a:rPr lang="zh-CN" altLang="en-US" sz="2400" dirty="0">
                <a:solidFill>
                  <a:srgbClr val="FF3300"/>
                </a:solidFill>
              </a:rPr>
              <a:t> </a:t>
            </a:r>
            <a:r>
              <a:rPr lang="zh-CN" altLang="en-US" sz="2400" b="1" dirty="0">
                <a:solidFill>
                  <a:srgbClr val="FF3300"/>
                </a:solidFill>
              </a:rPr>
              <a:t> </a:t>
            </a:r>
            <a:r>
              <a:rPr lang="en-US" altLang="zh-CN" sz="2400" b="1" dirty="0">
                <a:solidFill>
                  <a:srgbClr val="FF3300"/>
                </a:solidFill>
              </a:rPr>
              <a:t>T</a:t>
            </a:r>
            <a:r>
              <a:rPr lang="en-US" altLang="zh-CN" sz="2400" dirty="0"/>
              <a:t>able</a:t>
            </a:r>
            <a:endParaRPr lang="en-US" altLang="zh-CN" sz="2400" dirty="0"/>
          </a:p>
          <a:p>
            <a:pPr lvl="1"/>
            <a:r>
              <a:rPr lang="zh-CN" altLang="en-US" sz="2400" b="0" dirty="0"/>
              <a:t>类似中断向量</a:t>
            </a:r>
            <a:r>
              <a:rPr lang="zh-CN" altLang="en-US" sz="2400" dirty="0"/>
              <a:t>表</a:t>
            </a:r>
            <a:endParaRPr lang="en-US" altLang="zh-CN" sz="2400" dirty="0"/>
          </a:p>
          <a:p>
            <a:pPr lvl="1"/>
            <a:r>
              <a:rPr lang="zh-CN" altLang="en-US" sz="2400" dirty="0"/>
              <a:t>包含中断服务程序段的描述符（中断门</a:t>
            </a:r>
            <a:r>
              <a:rPr lang="en-US" altLang="zh-CN" sz="2400" dirty="0"/>
              <a:t>/</a:t>
            </a:r>
            <a:r>
              <a:rPr lang="zh-CN" altLang="en-US" sz="2400" dirty="0"/>
              <a:t>异常门</a:t>
            </a:r>
            <a:r>
              <a:rPr lang="en-US" altLang="zh-CN" sz="2400" dirty="0"/>
              <a:t>/</a:t>
            </a:r>
            <a:r>
              <a:rPr lang="zh-CN" altLang="en-US" sz="2400" b="1" dirty="0">
                <a:solidFill>
                  <a:srgbClr val="0000FF"/>
                </a:solidFill>
              </a:rPr>
              <a:t>任务门</a:t>
            </a:r>
            <a:r>
              <a:rPr lang="zh-CN" altLang="en-US" sz="2400" dirty="0"/>
              <a:t>）</a:t>
            </a:r>
            <a:endParaRPr lang="en-US" altLang="zh-CN" sz="2400" dirty="0"/>
          </a:p>
          <a:p>
            <a:pPr lvl="1"/>
            <a:r>
              <a:rPr lang="zh-CN" altLang="en-US" sz="2400" dirty="0"/>
              <a:t>系统仅</a:t>
            </a:r>
            <a:r>
              <a:rPr lang="en-US" altLang="zh-CN" sz="2400" dirty="0"/>
              <a:t>1</a:t>
            </a:r>
            <a:r>
              <a:rPr lang="zh-CN" altLang="en-US" sz="2400" dirty="0"/>
              <a:t>个</a:t>
            </a:r>
            <a:r>
              <a:rPr lang="en-US" altLang="zh-CN" sz="2400" dirty="0"/>
              <a:t>IDT</a:t>
            </a:r>
            <a:endParaRPr kumimoji="1" lang="en-US" altLang="zh-CN" sz="2400" b="1" dirty="0">
              <a:latin typeface="Times New Roman" panose="02020603050405020304" pitchFamily="18" charset="0"/>
            </a:endParaRPr>
          </a:p>
          <a:p>
            <a:pPr eaLnBrk="1" hangingPunct="1"/>
            <a:endParaRPr lang="en-US" altLang="zh-CN"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36007"/>
            <a:ext cx="5254625" cy="584775"/>
          </a:xfrm>
        </p:spPr>
        <p:txBody>
          <a:bodyPr/>
          <a:lstStyle/>
          <a:p>
            <a:r>
              <a:rPr lang="en-US" altLang="zh-CN" dirty="0"/>
              <a:t>GDT</a:t>
            </a:r>
            <a:r>
              <a:rPr lang="zh-CN" altLang="en-US" dirty="0"/>
              <a:t>的例子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1"/>
          <a:stretch>
            <a:fillRect/>
          </a:stretch>
        </p:blipFill>
        <p:spPr>
          <a:xfrm>
            <a:off x="1172343" y="765175"/>
            <a:ext cx="7972425" cy="54768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课设目的</a:t>
            </a:r>
            <a:endParaRPr lang="en-US" altLang="zh-CN" dirty="0"/>
          </a:p>
        </p:txBody>
      </p:sp>
      <p:sp>
        <p:nvSpPr>
          <p:cNvPr id="3" name="内容占位符 2"/>
          <p:cNvSpPr>
            <a:spLocks noGrp="1"/>
          </p:cNvSpPr>
          <p:nvPr>
            <p:ph idx="1"/>
          </p:nvPr>
        </p:nvSpPr>
        <p:spPr/>
        <p:txBody>
          <a:bodyPr/>
          <a:lstStyle/>
          <a:p>
            <a:r>
              <a:rPr lang="zh-CN" altLang="en-US" sz="2400" dirty="0"/>
              <a:t>理解操作系统对计算机系统的保护概念</a:t>
            </a:r>
            <a:endParaRPr lang="en-US" altLang="zh-CN" sz="2400" dirty="0"/>
          </a:p>
          <a:p>
            <a:r>
              <a:rPr lang="zh-CN" altLang="en-US" sz="2400" dirty="0"/>
              <a:t>理解</a:t>
            </a:r>
            <a:r>
              <a:rPr lang="en-US" altLang="zh-CN" sz="2400" dirty="0"/>
              <a:t>CPU</a:t>
            </a:r>
            <a:r>
              <a:rPr lang="zh-CN" altLang="en-US" sz="2400" dirty="0"/>
              <a:t>保护模式概念和操作系统保护模式的编写</a:t>
            </a:r>
            <a:endParaRPr lang="en-US" altLang="zh-CN" sz="2400" dirty="0"/>
          </a:p>
          <a:p>
            <a:r>
              <a:rPr lang="zh-CN" altLang="en-US" sz="2400" dirty="0"/>
              <a:t>理解</a:t>
            </a:r>
            <a:r>
              <a:rPr lang="en-US" altLang="zh-CN" sz="2400" dirty="0"/>
              <a:t>CPU</a:t>
            </a:r>
            <a:r>
              <a:rPr lang="zh-CN" altLang="en-US" sz="2400" dirty="0"/>
              <a:t>和操作系统对段机制和页机制的支持</a:t>
            </a:r>
            <a:endParaRPr lang="en-US" altLang="zh-CN" sz="2400" dirty="0"/>
          </a:p>
          <a:p>
            <a:r>
              <a:rPr lang="zh-CN" altLang="en-US" sz="2400" dirty="0"/>
              <a:t>理解页式内存管理概念和</a:t>
            </a:r>
            <a:r>
              <a:rPr lang="zh-CN" altLang="en-US" sz="2400" b="1" dirty="0">
                <a:solidFill>
                  <a:srgbClr val="0000FF"/>
                </a:solidFill>
              </a:rPr>
              <a:t>极简</a:t>
            </a:r>
            <a:r>
              <a:rPr lang="zh-CN" altLang="en-US" sz="2400" dirty="0"/>
              <a:t>实现方案</a:t>
            </a:r>
            <a:endParaRPr lang="en-US" altLang="zh-CN" sz="2400" dirty="0"/>
          </a:p>
          <a:p>
            <a:r>
              <a:rPr lang="zh-CN" altLang="en-US" sz="2400" dirty="0">
                <a:solidFill>
                  <a:srgbClr val="7030A0"/>
                </a:solidFill>
              </a:rPr>
              <a:t>理解和应用</a:t>
            </a:r>
            <a:r>
              <a:rPr lang="en-US" altLang="zh-CN" sz="2400" dirty="0">
                <a:solidFill>
                  <a:srgbClr val="7030A0"/>
                </a:solidFill>
              </a:rPr>
              <a:t>”</a:t>
            </a:r>
            <a:r>
              <a:rPr lang="zh-CN" altLang="en-US" sz="2400" dirty="0">
                <a:solidFill>
                  <a:srgbClr val="7030A0"/>
                </a:solidFill>
              </a:rPr>
              <a:t>设备就是文件</a:t>
            </a:r>
            <a:r>
              <a:rPr lang="en-US" altLang="zh-CN" sz="2400" dirty="0">
                <a:solidFill>
                  <a:srgbClr val="7030A0"/>
                </a:solidFill>
              </a:rPr>
              <a:t>”</a:t>
            </a:r>
            <a:r>
              <a:rPr lang="zh-CN" altLang="en-US" sz="2400" dirty="0">
                <a:solidFill>
                  <a:srgbClr val="7030A0"/>
                </a:solidFill>
              </a:rPr>
              <a:t>的概念</a:t>
            </a:r>
            <a:endParaRPr lang="en-US" altLang="zh-CN" sz="2400" dirty="0">
              <a:solidFill>
                <a:srgbClr val="7030A0"/>
              </a:solidFill>
            </a:endParaRPr>
          </a:p>
          <a:p>
            <a:r>
              <a:rPr lang="zh-CN" altLang="en-US" sz="2400" dirty="0">
                <a:solidFill>
                  <a:srgbClr val="7030A0"/>
                </a:solidFill>
              </a:rPr>
              <a:t>熟悉</a:t>
            </a:r>
            <a:r>
              <a:rPr lang="en-US" altLang="zh-CN" sz="2400" dirty="0">
                <a:solidFill>
                  <a:srgbClr val="7030A0"/>
                </a:solidFill>
              </a:rPr>
              <a:t>Linux</a:t>
            </a:r>
            <a:r>
              <a:rPr lang="zh-CN" altLang="en-US" sz="2400" dirty="0">
                <a:solidFill>
                  <a:srgbClr val="7030A0"/>
                </a:solidFill>
              </a:rPr>
              <a:t>设备驱动程序开发过程</a:t>
            </a:r>
            <a:endParaRPr lang="en-US" altLang="zh-CN" sz="2400" dirty="0">
              <a:solidFill>
                <a:srgbClr val="7030A0"/>
              </a:solidFill>
            </a:endParaRPr>
          </a:p>
          <a:p>
            <a:r>
              <a:rPr lang="zh-CN" altLang="en-US" sz="2400" dirty="0">
                <a:solidFill>
                  <a:srgbClr val="7030A0"/>
                </a:solidFill>
              </a:rPr>
              <a:t>理解和应用内核等待队列同步机制</a:t>
            </a:r>
            <a:endParaRPr lang="en-US" altLang="zh-CN" sz="2400" dirty="0">
              <a:solidFill>
                <a:srgbClr val="7030A0"/>
              </a:solidFill>
            </a:endParaRPr>
          </a:p>
          <a:p>
            <a:endParaRPr lang="zh-CN" altLang="en-US" dirty="0"/>
          </a:p>
        </p:txBody>
      </p:sp>
      <p:sp>
        <p:nvSpPr>
          <p:cNvPr id="4" name="左大括号 3"/>
          <p:cNvSpPr/>
          <p:nvPr/>
        </p:nvSpPr>
        <p:spPr bwMode="auto">
          <a:xfrm rot="10800000">
            <a:off x="7820343" y="859951"/>
            <a:ext cx="362322" cy="1584176"/>
          </a:xfrm>
          <a:prstGeom prst="leftBrace">
            <a:avLst>
              <a:gd name="adj1" fmla="val 8333"/>
              <a:gd name="adj2" fmla="val 5275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defPPr>
              <a:defRPr lang="ko-KR"/>
            </a:defPPr>
            <a:lvl1pPr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左大括号 4"/>
          <p:cNvSpPr/>
          <p:nvPr/>
        </p:nvSpPr>
        <p:spPr bwMode="auto">
          <a:xfrm rot="10800000">
            <a:off x="5948135" y="2712346"/>
            <a:ext cx="362322" cy="1086257"/>
          </a:xfrm>
          <a:prstGeom prst="leftBrace">
            <a:avLst>
              <a:gd name="adj1" fmla="val 8333"/>
              <a:gd name="adj2" fmla="val 51403"/>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defPPr>
              <a:defRPr lang="ko-KR"/>
            </a:defPPr>
            <a:lvl1pPr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8182665" y="1239414"/>
            <a:ext cx="1869926" cy="904863"/>
          </a:xfrm>
          <a:prstGeom prst="rect">
            <a:avLst/>
          </a:prstGeom>
          <a:noFill/>
        </p:spPr>
        <p:txBody>
          <a:bodyPr wrap="square" rtlCol="0">
            <a:spAutoFit/>
          </a:bodyPr>
          <a:lstStyle>
            <a:defPPr>
              <a:defRPr lang="ko-KR"/>
            </a:defPPr>
            <a:lvl1pPr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a:lstStyle>
          <a:p>
            <a:pPr>
              <a:buNone/>
            </a:pPr>
            <a:r>
              <a:rPr lang="zh-CN" altLang="en-US" sz="2400" b="1" dirty="0"/>
              <a:t>保护模式：  </a:t>
            </a:r>
            <a:endParaRPr lang="en-US" altLang="zh-CN" sz="2400" b="1" dirty="0"/>
          </a:p>
          <a:p>
            <a:pPr>
              <a:buNone/>
            </a:pPr>
            <a:r>
              <a:rPr lang="en-US" altLang="zh-CN" sz="2400" b="1" dirty="0"/>
              <a:t> </a:t>
            </a:r>
            <a:r>
              <a:rPr lang="zh-CN" altLang="en-US" sz="2400" b="1" dirty="0"/>
              <a:t>段 </a:t>
            </a:r>
            <a:r>
              <a:rPr lang="en-US" altLang="zh-CN" sz="2400" b="1" dirty="0"/>
              <a:t>+ </a:t>
            </a:r>
            <a:r>
              <a:rPr lang="zh-CN" altLang="en-US" sz="2400" b="1" dirty="0"/>
              <a:t>页</a:t>
            </a:r>
            <a:endParaRPr lang="zh-CN" altLang="en-US" sz="2400" b="1" dirty="0"/>
          </a:p>
        </p:txBody>
      </p:sp>
      <p:sp>
        <p:nvSpPr>
          <p:cNvPr id="7" name="文本框 6"/>
          <p:cNvSpPr txBox="1"/>
          <p:nvPr/>
        </p:nvSpPr>
        <p:spPr>
          <a:xfrm>
            <a:off x="6312739" y="3039343"/>
            <a:ext cx="3451820" cy="461665"/>
          </a:xfrm>
          <a:prstGeom prst="rect">
            <a:avLst/>
          </a:prstGeom>
          <a:noFill/>
        </p:spPr>
        <p:txBody>
          <a:bodyPr wrap="square" rtlCol="0">
            <a:spAutoFit/>
          </a:bodyPr>
          <a:lstStyle>
            <a:defPPr>
              <a:defRPr lang="ko-KR"/>
            </a:defPPr>
            <a:lvl1pPr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a:lstStyle>
          <a:p>
            <a:pPr>
              <a:buNone/>
            </a:pPr>
            <a:r>
              <a:rPr lang="zh-CN" altLang="en-US" sz="2400" b="1" dirty="0"/>
              <a:t>驱动开发 </a:t>
            </a:r>
            <a:r>
              <a:rPr lang="en-US" altLang="zh-CN" sz="2400" b="1" dirty="0"/>
              <a:t>+ </a:t>
            </a:r>
            <a:r>
              <a:rPr lang="zh-CN" altLang="en-US" sz="2400" b="1" dirty="0"/>
              <a:t>同步机制</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latin typeface="+mn-ea"/>
              </a:rPr>
              <a:t>典型的段描述符</a:t>
            </a:r>
            <a:endParaRPr lang="zh-CN" altLang="en-US" dirty="0">
              <a:latin typeface="+mn-ea"/>
            </a:endParaRPr>
          </a:p>
          <a:p>
            <a:pPr lvl="1"/>
            <a:r>
              <a:rPr lang="zh-CN" altLang="en-US" dirty="0">
                <a:latin typeface="+mn-ea"/>
              </a:rPr>
              <a:t>数据段</a:t>
            </a:r>
            <a:r>
              <a:rPr lang="en-US" altLang="zh-CN" dirty="0">
                <a:latin typeface="+mn-ea"/>
              </a:rPr>
              <a:t>/</a:t>
            </a:r>
            <a:r>
              <a:rPr lang="zh-CN" altLang="en-US" dirty="0">
                <a:latin typeface="+mn-ea"/>
              </a:rPr>
              <a:t>代码段描述符</a:t>
            </a:r>
            <a:endParaRPr lang="en-US" altLang="zh-CN" dirty="0">
              <a:latin typeface="+mn-ea"/>
            </a:endParaRPr>
          </a:p>
          <a:p>
            <a:pPr lvl="1"/>
            <a:r>
              <a:rPr lang="zh-CN" altLang="en-US" dirty="0">
                <a:solidFill>
                  <a:srgbClr val="0000FF"/>
                </a:solidFill>
                <a:latin typeface="+mn-ea"/>
              </a:rPr>
              <a:t>调用门</a:t>
            </a:r>
            <a:r>
              <a:rPr lang="en-US" altLang="zh-CN" dirty="0">
                <a:solidFill>
                  <a:srgbClr val="0000FF"/>
                </a:solidFill>
                <a:latin typeface="+mn-ea"/>
              </a:rPr>
              <a:t>(Call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任务门</a:t>
            </a:r>
            <a:r>
              <a:rPr lang="en-US" altLang="zh-CN" dirty="0">
                <a:solidFill>
                  <a:srgbClr val="0000FF"/>
                </a:solidFill>
                <a:latin typeface="+mn-ea"/>
              </a:rPr>
              <a:t>(Task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中断门</a:t>
            </a:r>
            <a:r>
              <a:rPr lang="en-US" altLang="zh-CN" dirty="0">
                <a:solidFill>
                  <a:srgbClr val="0000FF"/>
                </a:solidFill>
                <a:latin typeface="+mn-ea"/>
              </a:rPr>
              <a:t>(Interrupt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陷阱门</a:t>
            </a:r>
            <a:r>
              <a:rPr lang="en-US" altLang="zh-CN" dirty="0">
                <a:solidFill>
                  <a:srgbClr val="0000FF"/>
                </a:solidFill>
                <a:latin typeface="+mn-ea"/>
              </a:rPr>
              <a:t>(Trap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C00000"/>
                </a:solidFill>
                <a:latin typeface="+mn-ea"/>
              </a:rPr>
              <a:t>局部描述符表</a:t>
            </a:r>
            <a:r>
              <a:rPr lang="en-US" altLang="zh-CN" dirty="0">
                <a:solidFill>
                  <a:srgbClr val="C00000"/>
                </a:solidFill>
                <a:latin typeface="+mn-ea"/>
              </a:rPr>
              <a:t>(LDT)</a:t>
            </a:r>
            <a:r>
              <a:rPr lang="zh-CN" altLang="en-US" dirty="0">
                <a:solidFill>
                  <a:srgbClr val="C00000"/>
                </a:solidFill>
                <a:latin typeface="+mn-ea"/>
              </a:rPr>
              <a:t>描述符</a:t>
            </a:r>
            <a:endParaRPr lang="zh-CN" altLang="en-US" dirty="0">
              <a:solidFill>
                <a:srgbClr val="C00000"/>
              </a:solidFill>
              <a:latin typeface="+mn-ea"/>
            </a:endParaRPr>
          </a:p>
          <a:p>
            <a:pPr lvl="1"/>
            <a:r>
              <a:rPr lang="zh-CN" altLang="en-US" dirty="0">
                <a:solidFill>
                  <a:srgbClr val="C00000"/>
                </a:solidFill>
                <a:latin typeface="+mn-ea"/>
              </a:rPr>
              <a:t>任务状态段</a:t>
            </a:r>
            <a:r>
              <a:rPr lang="en-US" altLang="zh-CN" dirty="0">
                <a:solidFill>
                  <a:srgbClr val="C00000"/>
                </a:solidFill>
                <a:latin typeface="+mn-ea"/>
              </a:rPr>
              <a:t>TSS</a:t>
            </a:r>
            <a:r>
              <a:rPr lang="zh-CN" altLang="en-US" dirty="0">
                <a:solidFill>
                  <a:srgbClr val="C00000"/>
                </a:solidFill>
                <a:latin typeface="+mn-ea"/>
              </a:rPr>
              <a:t>描述符</a:t>
            </a:r>
            <a:endParaRPr lang="en-US" altLang="zh-CN" dirty="0">
              <a:solidFill>
                <a:srgbClr val="C00000"/>
              </a:solidFill>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dirty="0"/>
              <a:t>选择子（</a:t>
            </a:r>
            <a:r>
              <a:rPr lang="en-US" altLang="zh-CN" dirty="0"/>
              <a:t>Selector</a:t>
            </a:r>
            <a:r>
              <a:rPr lang="zh-CN" altLang="en-US" dirty="0"/>
              <a:t>）</a:t>
            </a:r>
            <a:endParaRPr lang="zh-CN" altLang="en-US" dirty="0"/>
          </a:p>
        </p:txBody>
      </p:sp>
      <p:sp>
        <p:nvSpPr>
          <p:cNvPr id="165891" name="Rectangle 3"/>
          <p:cNvSpPr>
            <a:spLocks noGrp="1" noChangeArrowheads="1"/>
          </p:cNvSpPr>
          <p:nvPr>
            <p:ph type="body" idx="1"/>
          </p:nvPr>
        </p:nvSpPr>
        <p:spPr/>
        <p:txBody>
          <a:bodyPr/>
          <a:lstStyle/>
          <a:p>
            <a:pPr eaLnBrk="1" hangingPunct="1">
              <a:lnSpc>
                <a:spcPct val="90000"/>
              </a:lnSpc>
            </a:pPr>
            <a:r>
              <a:rPr lang="zh-CN" altLang="en-US" dirty="0"/>
              <a:t>选择子是索引，用于选择</a:t>
            </a:r>
            <a:r>
              <a:rPr lang="en-US" altLang="zh-CN" dirty="0"/>
              <a:t>GDT/LDT</a:t>
            </a:r>
            <a:r>
              <a:rPr lang="zh-CN" altLang="en-US" dirty="0"/>
              <a:t>中的某个描述符。</a:t>
            </a:r>
            <a:endParaRPr lang="en-US" altLang="zh-CN" dirty="0"/>
          </a:p>
          <a:p>
            <a:pPr eaLnBrk="1" hangingPunct="1">
              <a:lnSpc>
                <a:spcPct val="90000"/>
              </a:lnSpc>
            </a:pPr>
            <a:r>
              <a:rPr lang="zh-CN" altLang="en-US" dirty="0"/>
              <a:t>存放在</a:t>
            </a:r>
            <a:r>
              <a:rPr lang="zh-CN" altLang="en-US" b="0" dirty="0">
                <a:solidFill>
                  <a:srgbClr val="FF3300"/>
                </a:solidFill>
              </a:rPr>
              <a:t>段寄存器</a:t>
            </a:r>
            <a:r>
              <a:rPr lang="zh-CN" altLang="en-US" dirty="0"/>
              <a:t>中。</a:t>
            </a:r>
            <a:endParaRPr lang="zh-CN" altLang="en-US" dirty="0"/>
          </a:p>
          <a:p>
            <a:pPr lvl="1" eaLnBrk="1" hangingPunct="1">
              <a:lnSpc>
                <a:spcPct val="90000"/>
              </a:lnSpc>
            </a:pPr>
            <a:r>
              <a:rPr lang="zh-CN" altLang="en-US" b="1" dirty="0">
                <a:latin typeface="宋体" panose="02010600030101010101" pitchFamily="2" charset="-122"/>
              </a:rPr>
              <a:t>索引域（</a:t>
            </a:r>
            <a:r>
              <a:rPr kumimoji="1" lang="en-US" altLang="zh-CN" b="1" dirty="0">
                <a:latin typeface="宋体" panose="02010600030101010101" pitchFamily="2" charset="-122"/>
              </a:rPr>
              <a:t>INDEX</a:t>
            </a:r>
            <a:r>
              <a:rPr kumimoji="1" lang="zh-CN" altLang="en-US" b="1" dirty="0">
                <a:latin typeface="宋体" panose="02010600030101010101" pitchFamily="2" charset="-122"/>
              </a:rPr>
              <a:t>）：</a:t>
            </a:r>
            <a:r>
              <a:rPr kumimoji="1" lang="en-US" altLang="zh-CN" b="1" dirty="0">
                <a:latin typeface="宋体" panose="02010600030101010101" pitchFamily="2" charset="-122"/>
              </a:rPr>
              <a:t>13</a:t>
            </a:r>
            <a:r>
              <a:rPr kumimoji="1" lang="zh-CN" altLang="en-US" b="1" dirty="0">
                <a:latin typeface="宋体" panose="02010600030101010101" pitchFamily="2" charset="-122"/>
              </a:rPr>
              <a:t>位</a:t>
            </a:r>
            <a:endParaRPr lang="zh-CN" altLang="en-US" dirty="0">
              <a:latin typeface="宋体" panose="02010600030101010101" pitchFamily="2" charset="-122"/>
            </a:endParaRPr>
          </a:p>
          <a:p>
            <a:pPr lvl="1" eaLnBrk="1" hangingPunct="1">
              <a:lnSpc>
                <a:spcPct val="90000"/>
              </a:lnSpc>
            </a:pPr>
            <a:r>
              <a:rPr lang="en-US" altLang="zh-CN" b="1" dirty="0">
                <a:latin typeface="宋体" panose="02010600030101010101" pitchFamily="2" charset="-122"/>
              </a:rPr>
              <a:t>TI</a:t>
            </a:r>
            <a:r>
              <a:rPr lang="zh-CN" altLang="en-US" b="1" dirty="0">
                <a:latin typeface="宋体" panose="02010600030101010101" pitchFamily="2" charset="-122"/>
              </a:rPr>
              <a:t>域（</a:t>
            </a:r>
            <a:r>
              <a:rPr kumimoji="1" lang="en-US" altLang="zh-CN" b="1" dirty="0">
                <a:solidFill>
                  <a:srgbClr val="FF0000"/>
                </a:solidFill>
                <a:latin typeface="宋体" panose="02010600030101010101" pitchFamily="2" charset="-122"/>
              </a:rPr>
              <a:t>T</a:t>
            </a:r>
            <a:r>
              <a:rPr kumimoji="1" lang="en-US" altLang="zh-CN" b="1" dirty="0">
                <a:latin typeface="宋体" panose="02010600030101010101" pitchFamily="2" charset="-122"/>
              </a:rPr>
              <a:t>able </a:t>
            </a:r>
            <a:r>
              <a:rPr kumimoji="1" lang="en-US" altLang="zh-CN" b="1" dirty="0">
                <a:solidFill>
                  <a:srgbClr val="FF0000"/>
                </a:solidFill>
                <a:latin typeface="宋体" panose="02010600030101010101" pitchFamily="2" charset="-122"/>
              </a:rPr>
              <a:t>I</a:t>
            </a:r>
            <a:r>
              <a:rPr kumimoji="1" lang="en-US" altLang="zh-CN" b="1" dirty="0">
                <a:latin typeface="宋体" panose="02010600030101010101" pitchFamily="2" charset="-122"/>
              </a:rPr>
              <a:t>ndicator</a:t>
            </a:r>
            <a:r>
              <a:rPr kumimoji="1" lang="zh-CN" altLang="en-US" b="1" dirty="0">
                <a:latin typeface="宋体" panose="02010600030101010101" pitchFamily="2" charset="-122"/>
              </a:rPr>
              <a:t>）：</a:t>
            </a:r>
            <a:r>
              <a:rPr kumimoji="1" lang="en-US" altLang="zh-CN" b="1" dirty="0">
                <a:latin typeface="宋体" panose="02010600030101010101" pitchFamily="2" charset="-122"/>
              </a:rPr>
              <a:t>1</a:t>
            </a:r>
            <a:r>
              <a:rPr kumimoji="1" lang="zh-CN" altLang="en-US" b="1" dirty="0">
                <a:latin typeface="宋体" panose="02010600030101010101" pitchFamily="2" charset="-122"/>
              </a:rPr>
              <a:t>位</a:t>
            </a:r>
            <a:endParaRPr lang="zh-CN" altLang="en-US" b="1" dirty="0">
              <a:latin typeface="宋体" panose="02010600030101010101" pitchFamily="2" charset="-122"/>
            </a:endParaRPr>
          </a:p>
          <a:p>
            <a:pPr lvl="1" eaLnBrk="1" hangingPunct="1">
              <a:lnSpc>
                <a:spcPct val="90000"/>
              </a:lnSpc>
            </a:pPr>
            <a:r>
              <a:rPr lang="zh-CN" altLang="en-US" b="1" dirty="0">
                <a:latin typeface="宋体" panose="02010600030101010101" pitchFamily="2" charset="-122"/>
              </a:rPr>
              <a:t>特权级别域（</a:t>
            </a:r>
            <a:r>
              <a:rPr kumimoji="1" lang="en-US" altLang="zh-CN" b="1" dirty="0">
                <a:solidFill>
                  <a:srgbClr val="FF0000"/>
                </a:solidFill>
                <a:latin typeface="宋体" panose="02010600030101010101" pitchFamily="2" charset="-122"/>
              </a:rPr>
              <a:t>R</a:t>
            </a:r>
            <a:r>
              <a:rPr kumimoji="1" lang="en-US" altLang="zh-CN" b="1" dirty="0">
                <a:latin typeface="宋体" panose="02010600030101010101" pitchFamily="2" charset="-122"/>
              </a:rPr>
              <a:t>equest </a:t>
            </a:r>
            <a:r>
              <a:rPr kumimoji="1" lang="en-US" altLang="zh-CN" b="1" dirty="0">
                <a:solidFill>
                  <a:srgbClr val="FF0000"/>
                </a:solidFill>
                <a:latin typeface="宋体" panose="02010600030101010101" pitchFamily="2" charset="-122"/>
              </a:rPr>
              <a:t>P</a:t>
            </a:r>
            <a:r>
              <a:rPr kumimoji="1" lang="en-US" altLang="zh-CN" b="1" dirty="0">
                <a:latin typeface="宋体" panose="02010600030101010101" pitchFamily="2" charset="-122"/>
              </a:rPr>
              <a:t>rivilege </a:t>
            </a:r>
            <a:r>
              <a:rPr kumimoji="1" lang="en-US" altLang="zh-CN" b="1" dirty="0">
                <a:solidFill>
                  <a:srgbClr val="FF0000"/>
                </a:solidFill>
                <a:latin typeface="宋体" panose="02010600030101010101" pitchFamily="2" charset="-122"/>
              </a:rPr>
              <a:t>L</a:t>
            </a:r>
            <a:r>
              <a:rPr kumimoji="1" lang="en-US" altLang="zh-CN" b="1" dirty="0">
                <a:latin typeface="宋体" panose="02010600030101010101" pitchFamily="2" charset="-122"/>
              </a:rPr>
              <a:t>evel</a:t>
            </a:r>
            <a:r>
              <a:rPr kumimoji="1" lang="zh-CN" altLang="en-US" b="1" dirty="0">
                <a:latin typeface="宋体" panose="02010600030101010101" pitchFamily="2" charset="-122"/>
              </a:rPr>
              <a:t>）：</a:t>
            </a:r>
            <a:r>
              <a:rPr kumimoji="1" lang="en-US" altLang="zh-CN" b="1" dirty="0">
                <a:latin typeface="宋体" panose="02010600030101010101" pitchFamily="2" charset="-122"/>
              </a:rPr>
              <a:t>2</a:t>
            </a:r>
            <a:r>
              <a:rPr kumimoji="1" lang="zh-CN" altLang="en-US" b="1" dirty="0">
                <a:latin typeface="宋体" panose="02010600030101010101" pitchFamily="2" charset="-122"/>
              </a:rPr>
              <a:t>位</a:t>
            </a:r>
            <a:endParaRPr lang="zh-CN" altLang="en-US" dirty="0"/>
          </a:p>
          <a:p>
            <a:pPr lvl="1" eaLnBrk="1" hangingPunct="1">
              <a:lnSpc>
                <a:spcPct val="90000"/>
              </a:lnSpc>
            </a:pPr>
            <a:endParaRPr lang="zh-CN" altLang="en-US" dirty="0"/>
          </a:p>
          <a:p>
            <a:pPr eaLnBrk="1" hangingPunct="1">
              <a:lnSpc>
                <a:spcPct val="90000"/>
              </a:lnSpc>
            </a:pPr>
            <a:endParaRPr lang="zh-CN" altLang="en-US" dirty="0"/>
          </a:p>
          <a:p>
            <a:pPr eaLnBrk="1" hangingPunct="1">
              <a:lnSpc>
                <a:spcPct val="90000"/>
              </a:lnSpc>
            </a:pPr>
            <a:endParaRPr lang="zh-CN" altLang="en-US" dirty="0"/>
          </a:p>
        </p:txBody>
      </p:sp>
      <p:grpSp>
        <p:nvGrpSpPr>
          <p:cNvPr id="15" name="Group 4"/>
          <p:cNvGrpSpPr/>
          <p:nvPr/>
        </p:nvGrpSpPr>
        <p:grpSpPr bwMode="auto">
          <a:xfrm>
            <a:off x="1308290" y="3213278"/>
            <a:ext cx="7438122" cy="2591986"/>
            <a:chOff x="662" y="1674"/>
            <a:chExt cx="4659" cy="1529"/>
          </a:xfrm>
        </p:grpSpPr>
        <p:sp>
          <p:nvSpPr>
            <p:cNvPr id="16" name="Rectangle 5"/>
            <p:cNvSpPr>
              <a:spLocks noChangeArrowheads="1"/>
            </p:cNvSpPr>
            <p:nvPr/>
          </p:nvSpPr>
          <p:spPr bwMode="auto">
            <a:xfrm>
              <a:off x="728" y="1888"/>
              <a:ext cx="4553" cy="707"/>
            </a:xfrm>
            <a:prstGeom prst="rect">
              <a:avLst/>
            </a:prstGeom>
            <a:noFill/>
            <a:ln w="28575">
              <a:solidFill>
                <a:srgbClr val="FF3300"/>
              </a:solidFill>
              <a:miter lim="800000"/>
            </a:ln>
          </p:spPr>
          <p:txBody>
            <a:bodyPr wrap="none" anchor="ctr"/>
            <a:lstStyle/>
            <a:p>
              <a:pPr>
                <a:buNone/>
              </a:pPr>
              <a:r>
                <a:rPr kumimoji="1" lang="zh-CN" altLang="en-US" dirty="0">
                  <a:solidFill>
                    <a:srgbClr val="C00000"/>
                  </a:solidFill>
                  <a:latin typeface="微软雅黑" panose="020B0503020204020204" charset="-122"/>
                  <a:ea typeface="微软雅黑" panose="020B0503020204020204" charset="-122"/>
                </a:rPr>
                <a:t>                                索引                                   </a:t>
              </a:r>
              <a:r>
                <a:rPr kumimoji="1" lang="en-US" altLang="zh-CN" dirty="0">
                  <a:solidFill>
                    <a:srgbClr val="C00000"/>
                  </a:solidFill>
                  <a:latin typeface="微软雅黑" panose="020B0503020204020204" charset="-122"/>
                  <a:ea typeface="微软雅黑" panose="020B0503020204020204" charset="-122"/>
                </a:rPr>
                <a:t>TI    </a:t>
              </a:r>
              <a:r>
                <a:rPr kumimoji="1" lang="zh-CN" altLang="en-US" dirty="0">
                  <a:solidFill>
                    <a:srgbClr val="C00000"/>
                  </a:solidFill>
                  <a:latin typeface="微软雅黑" panose="020B0503020204020204" charset="-122"/>
                  <a:ea typeface="微软雅黑" panose="020B0503020204020204" charset="-122"/>
                </a:rPr>
                <a:t>特权级别</a:t>
              </a:r>
              <a:endParaRPr kumimoji="1" lang="zh-CN" altLang="en-US" dirty="0">
                <a:solidFill>
                  <a:srgbClr val="C00000"/>
                </a:solidFill>
                <a:latin typeface="微软雅黑" panose="020B0503020204020204" charset="-122"/>
                <a:ea typeface="微软雅黑" panose="020B0503020204020204" charset="-122"/>
              </a:endParaRPr>
            </a:p>
          </p:txBody>
        </p:sp>
        <p:sp>
          <p:nvSpPr>
            <p:cNvPr id="17" name="AutoShape 6"/>
            <p:cNvSpPr/>
            <p:nvPr/>
          </p:nvSpPr>
          <p:spPr bwMode="auto">
            <a:xfrm rot="-5400000">
              <a:off x="2282" y="1142"/>
              <a:ext cx="203" cy="3311"/>
            </a:xfrm>
            <a:prstGeom prst="leftBrace">
              <a:avLst>
                <a:gd name="adj1" fmla="val 135920"/>
                <a:gd name="adj2" fmla="val 50000"/>
              </a:avLst>
            </a:prstGeom>
            <a:noFill/>
            <a:ln w="9525">
              <a:solidFill>
                <a:srgbClr val="C00000"/>
              </a:solidFill>
              <a:round/>
            </a:ln>
          </p:spPr>
          <p:txBody>
            <a:bodyPr wrap="none" anchor="ctr"/>
            <a:lstStyle/>
            <a:p>
              <a:pPr>
                <a:spcBef>
                  <a:spcPct val="20000"/>
                </a:spcBef>
                <a:buNone/>
              </a:pPr>
              <a:endParaRPr lang="zh-CN" altLang="en-US" dirty="0">
                <a:solidFill>
                  <a:srgbClr val="C00000"/>
                </a:solidFill>
                <a:latin typeface="微软雅黑" panose="020B0503020204020204" charset="-122"/>
                <a:ea typeface="微软雅黑" panose="020B0503020204020204" charset="-122"/>
              </a:endParaRPr>
            </a:p>
          </p:txBody>
        </p:sp>
        <p:sp>
          <p:nvSpPr>
            <p:cNvPr id="18" name="Text Box 7"/>
            <p:cNvSpPr txBox="1">
              <a:spLocks noChangeArrowheads="1"/>
            </p:cNvSpPr>
            <p:nvPr/>
          </p:nvSpPr>
          <p:spPr bwMode="auto">
            <a:xfrm>
              <a:off x="662" y="1674"/>
              <a:ext cx="304" cy="236"/>
            </a:xfrm>
            <a:prstGeom prst="rect">
              <a:avLst/>
            </a:prstGeom>
            <a:noFill/>
            <a:ln w="9525">
              <a:noFill/>
              <a:miter lim="800000"/>
            </a:ln>
          </p:spPr>
          <p:txBody>
            <a:bodyPr wrap="none" anchor="b">
              <a:spAutoFit/>
            </a:bodyPr>
            <a:lstStyle/>
            <a:p>
              <a:pPr>
                <a:buNone/>
              </a:pPr>
              <a:r>
                <a:rPr kumimoji="1" lang="en-US" altLang="zh-CN">
                  <a:solidFill>
                    <a:srgbClr val="C00000"/>
                  </a:solidFill>
                  <a:latin typeface="微软雅黑" panose="020B0503020204020204" charset="-122"/>
                  <a:ea typeface="微软雅黑" panose="020B0503020204020204" charset="-122"/>
                </a:rPr>
                <a:t>15</a:t>
              </a:r>
              <a:endParaRPr kumimoji="1" lang="en-US" altLang="zh-CN">
                <a:solidFill>
                  <a:srgbClr val="C00000"/>
                </a:solidFill>
                <a:latin typeface="微软雅黑" panose="020B0503020204020204" charset="-122"/>
                <a:ea typeface="微软雅黑" panose="020B0503020204020204" charset="-122"/>
              </a:endParaRPr>
            </a:p>
          </p:txBody>
        </p:sp>
        <p:sp>
          <p:nvSpPr>
            <p:cNvPr id="19" name="Text Box 8"/>
            <p:cNvSpPr txBox="1">
              <a:spLocks noChangeArrowheads="1"/>
            </p:cNvSpPr>
            <p:nvPr/>
          </p:nvSpPr>
          <p:spPr bwMode="auto">
            <a:xfrm>
              <a:off x="3931" y="1674"/>
              <a:ext cx="210" cy="236"/>
            </a:xfrm>
            <a:prstGeom prst="rect">
              <a:avLst/>
            </a:prstGeom>
            <a:noFill/>
            <a:ln w="9525">
              <a:noFill/>
              <a:miter lim="800000"/>
            </a:ln>
          </p:spPr>
          <p:txBody>
            <a:bodyPr wrap="none" anchor="b">
              <a:spAutoFit/>
            </a:bodyPr>
            <a:lstStyle/>
            <a:p>
              <a:pPr>
                <a:buNone/>
              </a:pPr>
              <a:r>
                <a:rPr kumimoji="1" lang="en-US" altLang="zh-CN">
                  <a:solidFill>
                    <a:srgbClr val="C00000"/>
                  </a:solidFill>
                  <a:latin typeface="微软雅黑" panose="020B0503020204020204" charset="-122"/>
                  <a:ea typeface="微软雅黑" panose="020B0503020204020204" charset="-122"/>
                </a:rPr>
                <a:t>3</a:t>
              </a:r>
              <a:endParaRPr kumimoji="1" lang="en-US" altLang="zh-CN">
                <a:solidFill>
                  <a:srgbClr val="C00000"/>
                </a:solidFill>
                <a:latin typeface="微软雅黑" panose="020B0503020204020204" charset="-122"/>
                <a:ea typeface="微软雅黑" panose="020B0503020204020204" charset="-122"/>
              </a:endParaRPr>
            </a:p>
          </p:txBody>
        </p:sp>
        <p:sp>
          <p:nvSpPr>
            <p:cNvPr id="20" name="Text Box 9"/>
            <p:cNvSpPr txBox="1">
              <a:spLocks noChangeArrowheads="1"/>
            </p:cNvSpPr>
            <p:nvPr/>
          </p:nvSpPr>
          <p:spPr bwMode="auto">
            <a:xfrm>
              <a:off x="4384" y="1674"/>
              <a:ext cx="210" cy="236"/>
            </a:xfrm>
            <a:prstGeom prst="rect">
              <a:avLst/>
            </a:prstGeom>
            <a:noFill/>
            <a:ln w="9525">
              <a:noFill/>
              <a:miter lim="800000"/>
            </a:ln>
          </p:spPr>
          <p:txBody>
            <a:bodyPr wrap="none" anchor="b">
              <a:spAutoFit/>
            </a:bodyPr>
            <a:lstStyle/>
            <a:p>
              <a:pPr>
                <a:buNone/>
              </a:pPr>
              <a:r>
                <a:rPr kumimoji="1" lang="en-US" altLang="zh-CN">
                  <a:solidFill>
                    <a:srgbClr val="C00000"/>
                  </a:solidFill>
                  <a:latin typeface="微软雅黑" panose="020B0503020204020204" charset="-122"/>
                  <a:ea typeface="微软雅黑" panose="020B0503020204020204" charset="-122"/>
                </a:rPr>
                <a:t>2</a:t>
              </a:r>
              <a:endParaRPr kumimoji="1" lang="en-US" altLang="zh-CN">
                <a:solidFill>
                  <a:srgbClr val="C00000"/>
                </a:solidFill>
                <a:latin typeface="微软雅黑" panose="020B0503020204020204" charset="-122"/>
                <a:ea typeface="微软雅黑" panose="020B0503020204020204" charset="-122"/>
              </a:endParaRPr>
            </a:p>
          </p:txBody>
        </p:sp>
        <p:sp>
          <p:nvSpPr>
            <p:cNvPr id="21" name="Text Box 10"/>
            <p:cNvSpPr txBox="1">
              <a:spLocks noChangeArrowheads="1"/>
            </p:cNvSpPr>
            <p:nvPr/>
          </p:nvSpPr>
          <p:spPr bwMode="auto">
            <a:xfrm>
              <a:off x="4714" y="1674"/>
              <a:ext cx="210" cy="236"/>
            </a:xfrm>
            <a:prstGeom prst="rect">
              <a:avLst/>
            </a:prstGeom>
            <a:noFill/>
            <a:ln w="9525">
              <a:noFill/>
              <a:miter lim="800000"/>
            </a:ln>
          </p:spPr>
          <p:txBody>
            <a:bodyPr wrap="none" anchor="b">
              <a:spAutoFit/>
            </a:bodyPr>
            <a:lstStyle/>
            <a:p>
              <a:pPr>
                <a:buNone/>
              </a:pPr>
              <a:r>
                <a:rPr kumimoji="1" lang="en-US" altLang="zh-CN" dirty="0">
                  <a:solidFill>
                    <a:srgbClr val="C00000"/>
                  </a:solidFill>
                  <a:latin typeface="微软雅黑" panose="020B0503020204020204" charset="-122"/>
                  <a:ea typeface="微软雅黑" panose="020B0503020204020204" charset="-122"/>
                </a:rPr>
                <a:t>1</a:t>
              </a:r>
              <a:endParaRPr kumimoji="1" lang="en-US" altLang="zh-CN" dirty="0">
                <a:solidFill>
                  <a:srgbClr val="C00000"/>
                </a:solidFill>
                <a:latin typeface="微软雅黑" panose="020B0503020204020204" charset="-122"/>
                <a:ea typeface="微软雅黑" panose="020B0503020204020204" charset="-122"/>
              </a:endParaRPr>
            </a:p>
          </p:txBody>
        </p:sp>
        <p:sp>
          <p:nvSpPr>
            <p:cNvPr id="22" name="Text Box 11"/>
            <p:cNvSpPr txBox="1">
              <a:spLocks noChangeArrowheads="1"/>
            </p:cNvSpPr>
            <p:nvPr/>
          </p:nvSpPr>
          <p:spPr bwMode="auto">
            <a:xfrm>
              <a:off x="5111" y="1674"/>
              <a:ext cx="210" cy="236"/>
            </a:xfrm>
            <a:prstGeom prst="rect">
              <a:avLst/>
            </a:prstGeom>
            <a:noFill/>
            <a:ln w="9525">
              <a:noFill/>
              <a:miter lim="800000"/>
            </a:ln>
          </p:spPr>
          <p:txBody>
            <a:bodyPr wrap="none" anchor="b">
              <a:spAutoFit/>
            </a:bodyPr>
            <a:lstStyle/>
            <a:p>
              <a:pPr>
                <a:buNone/>
              </a:pPr>
              <a:r>
                <a:rPr kumimoji="1" lang="en-US" altLang="zh-CN">
                  <a:solidFill>
                    <a:srgbClr val="C00000"/>
                  </a:solidFill>
                  <a:latin typeface="微软雅黑" panose="020B0503020204020204" charset="-122"/>
                  <a:ea typeface="微软雅黑" panose="020B0503020204020204" charset="-122"/>
                </a:rPr>
                <a:t>0</a:t>
              </a:r>
              <a:endParaRPr kumimoji="1" lang="en-US" altLang="zh-CN">
                <a:solidFill>
                  <a:srgbClr val="C00000"/>
                </a:solidFill>
                <a:latin typeface="微软雅黑" panose="020B0503020204020204" charset="-122"/>
                <a:ea typeface="微软雅黑" panose="020B0503020204020204" charset="-122"/>
              </a:endParaRPr>
            </a:p>
          </p:txBody>
        </p:sp>
        <p:sp>
          <p:nvSpPr>
            <p:cNvPr id="23" name="Text Box 12"/>
            <p:cNvSpPr txBox="1">
              <a:spLocks noChangeArrowheads="1"/>
            </p:cNvSpPr>
            <p:nvPr/>
          </p:nvSpPr>
          <p:spPr bwMode="auto">
            <a:xfrm>
              <a:off x="1996" y="2967"/>
              <a:ext cx="1203" cy="236"/>
            </a:xfrm>
            <a:prstGeom prst="rect">
              <a:avLst/>
            </a:prstGeom>
            <a:noFill/>
            <a:ln w="9525">
              <a:noFill/>
              <a:miter lim="800000"/>
            </a:ln>
          </p:spPr>
          <p:txBody>
            <a:bodyPr anchor="b">
              <a:spAutoFit/>
            </a:bodyPr>
            <a:lstStyle/>
            <a:p>
              <a:pPr>
                <a:buNone/>
              </a:pPr>
              <a:r>
                <a:rPr kumimoji="1" lang="en-US" altLang="zh-CN" dirty="0">
                  <a:solidFill>
                    <a:srgbClr val="C00000"/>
                  </a:solidFill>
                  <a:latin typeface="微软雅黑" panose="020B0503020204020204" charset="-122"/>
                  <a:ea typeface="微软雅黑" panose="020B0503020204020204" charset="-122"/>
                </a:rPr>
                <a:t>13</a:t>
              </a:r>
              <a:r>
                <a:rPr kumimoji="1" lang="zh-CN" altLang="en-US" dirty="0">
                  <a:solidFill>
                    <a:srgbClr val="C00000"/>
                  </a:solidFill>
                  <a:latin typeface="微软雅黑" panose="020B0503020204020204" charset="-122"/>
                  <a:ea typeface="微软雅黑" panose="020B0503020204020204" charset="-122"/>
                </a:rPr>
                <a:t>位索引</a:t>
              </a:r>
              <a:endParaRPr kumimoji="1" lang="zh-CN" altLang="en-US" dirty="0">
                <a:solidFill>
                  <a:srgbClr val="C00000"/>
                </a:solidFill>
                <a:latin typeface="微软雅黑" panose="020B0503020204020204" charset="-122"/>
                <a:ea typeface="微软雅黑" panose="020B0503020204020204" charset="-122"/>
              </a:endParaRPr>
            </a:p>
          </p:txBody>
        </p:sp>
        <p:sp>
          <p:nvSpPr>
            <p:cNvPr id="24" name="Line 13"/>
            <p:cNvSpPr>
              <a:spLocks noChangeShapeType="1"/>
            </p:cNvSpPr>
            <p:nvPr/>
          </p:nvSpPr>
          <p:spPr bwMode="auto">
            <a:xfrm>
              <a:off x="4076" y="1888"/>
              <a:ext cx="0" cy="708"/>
            </a:xfrm>
            <a:prstGeom prst="line">
              <a:avLst/>
            </a:prstGeom>
            <a:noFill/>
            <a:ln w="28575">
              <a:solidFill>
                <a:srgbClr val="FF3300"/>
              </a:solidFill>
              <a:round/>
            </a:ln>
          </p:spPr>
          <p:txBody>
            <a:bodyPr anchor="b"/>
            <a:lstStyle/>
            <a:p>
              <a:pPr>
                <a:buNone/>
              </a:pPr>
              <a:endParaRPr lang="zh-CN" altLang="en-US">
                <a:solidFill>
                  <a:srgbClr val="C00000"/>
                </a:solidFill>
                <a:latin typeface="微软雅黑" panose="020B0503020204020204" charset="-122"/>
                <a:ea typeface="微软雅黑" panose="020B0503020204020204" charset="-122"/>
              </a:endParaRPr>
            </a:p>
          </p:txBody>
        </p:sp>
        <p:sp>
          <p:nvSpPr>
            <p:cNvPr id="25" name="Line 14"/>
            <p:cNvSpPr>
              <a:spLocks noChangeShapeType="1"/>
            </p:cNvSpPr>
            <p:nvPr/>
          </p:nvSpPr>
          <p:spPr bwMode="auto">
            <a:xfrm>
              <a:off x="4490" y="1888"/>
              <a:ext cx="0" cy="708"/>
            </a:xfrm>
            <a:prstGeom prst="line">
              <a:avLst/>
            </a:prstGeom>
            <a:noFill/>
            <a:ln w="28575">
              <a:solidFill>
                <a:srgbClr val="FF3300"/>
              </a:solidFill>
              <a:round/>
            </a:ln>
          </p:spPr>
          <p:txBody>
            <a:bodyPr anchor="b"/>
            <a:lstStyle/>
            <a:p>
              <a:pPr>
                <a:buNone/>
              </a:pPr>
              <a:endParaRPr lang="zh-CN" altLang="en-US">
                <a:solidFill>
                  <a:srgbClr val="C00000"/>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保护模式的含义</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956694" y="661652"/>
            <a:ext cx="7972050" cy="6151724"/>
          </a:xfrm>
          <a:prstGeom prst="rect">
            <a:avLst/>
          </a:prstGeom>
        </p:spPr>
      </p:pic>
      <p:sp>
        <p:nvSpPr>
          <p:cNvPr id="5" name="文本框 4"/>
          <p:cNvSpPr txBox="1"/>
          <p:nvPr/>
        </p:nvSpPr>
        <p:spPr>
          <a:xfrm>
            <a:off x="2159992" y="3137159"/>
            <a:ext cx="1872208" cy="400110"/>
          </a:xfrm>
          <a:prstGeom prst="rect">
            <a:avLst/>
          </a:prstGeom>
          <a:noFill/>
        </p:spPr>
        <p:txBody>
          <a:bodyPr wrap="square" rtlCol="0">
            <a:spAutoFit/>
          </a:bodyPr>
          <a:lstStyle/>
          <a:p>
            <a:pPr>
              <a:buNone/>
            </a:pPr>
            <a:r>
              <a:rPr lang="en-US" altLang="zh-CN" b="1" dirty="0">
                <a:solidFill>
                  <a:srgbClr val="FF0000"/>
                </a:solidFill>
              </a:rPr>
              <a:t>GS : EDI</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进入保护模式的步骤</a:t>
            </a:r>
            <a:endParaRPr lang="zh-CN" altLang="en-US" dirty="0"/>
          </a:p>
        </p:txBody>
      </p:sp>
      <p:sp>
        <p:nvSpPr>
          <p:cNvPr id="3" name="内容占位符 2"/>
          <p:cNvSpPr>
            <a:spLocks noGrp="1"/>
          </p:cNvSpPr>
          <p:nvPr>
            <p:ph idx="1"/>
          </p:nvPr>
        </p:nvSpPr>
        <p:spPr/>
        <p:txBody>
          <a:bodyPr/>
          <a:lstStyle/>
          <a:p>
            <a:r>
              <a:rPr lang="en-US" altLang="zh-CN" sz="2400" dirty="0"/>
              <a:t>1 .</a:t>
            </a:r>
            <a:r>
              <a:rPr lang="zh-CN" altLang="en-US" sz="2400" dirty="0"/>
              <a:t>创建一个有效的全局描述表</a:t>
            </a:r>
            <a:endParaRPr lang="zh-CN" altLang="en-US" sz="2400" dirty="0"/>
          </a:p>
          <a:p>
            <a:pPr lvl="1"/>
            <a:r>
              <a:rPr lang="zh-CN" altLang="en-US" sz="2400" dirty="0"/>
              <a:t>初始化</a:t>
            </a:r>
            <a:r>
              <a:rPr lang="en-US" altLang="zh-CN" sz="2400" dirty="0"/>
              <a:t>/</a:t>
            </a:r>
            <a:r>
              <a:rPr lang="zh-CN" altLang="en-US" sz="2400" dirty="0"/>
              <a:t>完善相应的段描述符</a:t>
            </a:r>
            <a:r>
              <a:rPr lang="en-US" altLang="zh-CN" sz="2400" dirty="0"/>
              <a:t>/</a:t>
            </a:r>
            <a:r>
              <a:rPr lang="zh-CN" altLang="en-US" sz="2400" dirty="0"/>
              <a:t>选择子</a:t>
            </a:r>
            <a:endParaRPr lang="zh-CN" altLang="en-US" sz="2400" dirty="0"/>
          </a:p>
          <a:p>
            <a:r>
              <a:rPr lang="en-US" altLang="zh-CN" sz="2400" dirty="0">
                <a:solidFill>
                  <a:srgbClr val="0000FF"/>
                </a:solidFill>
              </a:rPr>
              <a:t>2 .</a:t>
            </a:r>
            <a:r>
              <a:rPr lang="zh-CN" altLang="en-US" sz="2400" dirty="0">
                <a:solidFill>
                  <a:srgbClr val="0000FF"/>
                </a:solidFill>
              </a:rPr>
              <a:t>创建一个有效的中断描述表</a:t>
            </a:r>
            <a:endParaRPr lang="zh-CN" altLang="en-US" sz="2400" dirty="0">
              <a:solidFill>
                <a:srgbClr val="0000FF"/>
              </a:solidFill>
            </a:endParaRPr>
          </a:p>
          <a:p>
            <a:pPr lvl="1"/>
            <a:r>
              <a:rPr lang="zh-CN" altLang="en-US" sz="2400" dirty="0">
                <a:solidFill>
                  <a:srgbClr val="0000FF"/>
                </a:solidFill>
              </a:rPr>
              <a:t>初始化</a:t>
            </a:r>
            <a:r>
              <a:rPr lang="en-US" altLang="zh-CN" sz="2400" dirty="0">
                <a:solidFill>
                  <a:srgbClr val="0000FF"/>
                </a:solidFill>
              </a:rPr>
              <a:t>/</a:t>
            </a:r>
            <a:r>
              <a:rPr lang="zh-CN" altLang="en-US" sz="2400" dirty="0">
                <a:solidFill>
                  <a:srgbClr val="0000FF"/>
                </a:solidFill>
              </a:rPr>
              <a:t>完善相应的段描述符</a:t>
            </a:r>
            <a:r>
              <a:rPr lang="en-US" altLang="zh-CN" sz="2400" dirty="0">
                <a:solidFill>
                  <a:srgbClr val="0000FF"/>
                </a:solidFill>
              </a:rPr>
              <a:t>/</a:t>
            </a:r>
            <a:r>
              <a:rPr lang="zh-CN" altLang="en-US" sz="2400" dirty="0">
                <a:solidFill>
                  <a:srgbClr val="0000FF"/>
                </a:solidFill>
              </a:rPr>
              <a:t>选择子</a:t>
            </a:r>
            <a:endParaRPr lang="zh-CN" altLang="en-US" sz="2400" dirty="0">
              <a:solidFill>
                <a:srgbClr val="0000FF"/>
              </a:solidFill>
            </a:endParaRPr>
          </a:p>
          <a:p>
            <a:r>
              <a:rPr lang="en-US" altLang="zh-CN" sz="2400" dirty="0"/>
              <a:t>3 .</a:t>
            </a:r>
            <a:r>
              <a:rPr lang="zh-CN" altLang="en-US" sz="2400" dirty="0"/>
              <a:t>关中断</a:t>
            </a:r>
            <a:endParaRPr lang="zh-CN" altLang="en-US" sz="2400" dirty="0"/>
          </a:p>
          <a:p>
            <a:r>
              <a:rPr lang="en-US" altLang="zh-CN" sz="2400" dirty="0"/>
              <a:t>4 .</a:t>
            </a:r>
            <a:r>
              <a:rPr lang="zh-CN" altLang="en-US" sz="2400" dirty="0"/>
              <a:t>用</a:t>
            </a:r>
            <a:r>
              <a:rPr lang="en-US" altLang="zh-CN" sz="2400" dirty="0"/>
              <a:t>GDTR</a:t>
            </a:r>
            <a:r>
              <a:rPr lang="zh-CN" altLang="en-US" sz="2400" dirty="0"/>
              <a:t>指向创建的全局描述符</a:t>
            </a:r>
            <a:endParaRPr lang="zh-CN" altLang="en-US" sz="2400" dirty="0"/>
          </a:p>
          <a:p>
            <a:r>
              <a:rPr lang="en-US" altLang="zh-CN" sz="2400" dirty="0">
                <a:solidFill>
                  <a:srgbClr val="0000FF"/>
                </a:solidFill>
              </a:rPr>
              <a:t>5 .</a:t>
            </a:r>
            <a:r>
              <a:rPr lang="zh-CN" altLang="en-US" sz="2400" dirty="0">
                <a:solidFill>
                  <a:srgbClr val="0000FF"/>
                </a:solidFill>
              </a:rPr>
              <a:t>用</a:t>
            </a:r>
            <a:r>
              <a:rPr lang="en-US" altLang="zh-CN" sz="2400" dirty="0">
                <a:solidFill>
                  <a:srgbClr val="0000FF"/>
                </a:solidFill>
              </a:rPr>
              <a:t>IDIR</a:t>
            </a:r>
            <a:r>
              <a:rPr lang="zh-CN" altLang="en-US" sz="2400" dirty="0">
                <a:solidFill>
                  <a:srgbClr val="0000FF"/>
                </a:solidFill>
              </a:rPr>
              <a:t>指向创建的中断描述符</a:t>
            </a:r>
            <a:endParaRPr lang="zh-CN" altLang="en-US" sz="2400" dirty="0">
              <a:solidFill>
                <a:srgbClr val="0000FF"/>
              </a:solidFill>
            </a:endParaRPr>
          </a:p>
          <a:p>
            <a:r>
              <a:rPr lang="en-US" altLang="zh-CN" sz="2400" dirty="0"/>
              <a:t>6 . MSW</a:t>
            </a:r>
            <a:r>
              <a:rPr lang="zh-CN" altLang="en-US" sz="2400" dirty="0"/>
              <a:t>中的</a:t>
            </a:r>
            <a:r>
              <a:rPr lang="en-US" altLang="zh-CN" sz="2400" dirty="0"/>
              <a:t>PE</a:t>
            </a:r>
            <a:r>
              <a:rPr lang="zh-CN" altLang="en-US" sz="2400" dirty="0"/>
              <a:t>位置</a:t>
            </a:r>
            <a:r>
              <a:rPr lang="en-US" altLang="zh-CN" sz="2400" dirty="0"/>
              <a:t>1  </a:t>
            </a:r>
            <a:endParaRPr lang="en-US" altLang="zh-CN" sz="2400" dirty="0"/>
          </a:p>
          <a:p>
            <a:r>
              <a:rPr lang="en-US" altLang="zh-CN" sz="2400" dirty="0"/>
              <a:t>7 .</a:t>
            </a:r>
            <a:r>
              <a:rPr lang="zh-CN" altLang="en-US" sz="2400" dirty="0"/>
              <a:t>跳入到保护模式下的代码</a:t>
            </a:r>
            <a:r>
              <a:rPr lang="en-US" altLang="zh-CN" sz="2400" dirty="0"/>
              <a:t>/ </a:t>
            </a:r>
            <a:r>
              <a:rPr lang="en-US" altLang="zh-CN" sz="2400" dirty="0">
                <a:solidFill>
                  <a:srgbClr val="FF0000"/>
                </a:solidFill>
              </a:rPr>
              <a:t>JMP CS’:EIP’</a:t>
            </a:r>
            <a:endParaRPr lang="en-US" altLang="zh-CN" sz="2400" dirty="0">
              <a:solidFill>
                <a:srgbClr val="FF0000"/>
              </a:solidFill>
            </a:endParaRPr>
          </a:p>
          <a:p>
            <a:r>
              <a:rPr lang="en-US" altLang="zh-CN" sz="2400" dirty="0"/>
              <a:t>8 .</a:t>
            </a:r>
            <a:r>
              <a:rPr lang="zh-CN" altLang="en-US" sz="2400" dirty="0"/>
              <a:t>保护模式下代码</a:t>
            </a:r>
            <a:endParaRPr lang="zh-CN" altLang="en-US" sz="2400" dirty="0"/>
          </a:p>
          <a:p>
            <a:pPr lvl="1"/>
            <a:r>
              <a:rPr lang="zh-CN" altLang="en-US" sz="2400" dirty="0"/>
              <a:t>装载</a:t>
            </a:r>
            <a:r>
              <a:rPr lang="en-US" altLang="zh-CN" sz="2400" dirty="0"/>
              <a:t>DS</a:t>
            </a:r>
            <a:r>
              <a:rPr lang="zh-CN" altLang="en-US" sz="2400" dirty="0"/>
              <a:t>和</a:t>
            </a:r>
            <a:r>
              <a:rPr lang="en-US" altLang="zh-CN" sz="2400" dirty="0"/>
              <a:t>SS</a:t>
            </a:r>
            <a:r>
              <a:rPr lang="zh-CN" altLang="en-US" sz="2400" dirty="0"/>
              <a:t>的选择子</a:t>
            </a:r>
            <a:endParaRPr lang="zh-CN" altLang="en-US" sz="2400" dirty="0"/>
          </a:p>
          <a:p>
            <a:pPr lvl="1"/>
            <a:r>
              <a:rPr lang="zh-CN" altLang="en-US" sz="2400" dirty="0"/>
              <a:t>设置保护模式下堆栈段</a:t>
            </a:r>
            <a:endParaRPr lang="zh-CN" altLang="en-US" sz="2400" dirty="0"/>
          </a:p>
          <a:p>
            <a:pPr lvl="1"/>
            <a:r>
              <a:rPr lang="en-US" altLang="zh-CN" sz="2400" dirty="0"/>
              <a:t>……</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进入保护模式的步骤</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1"/>
          <a:stretch>
            <a:fillRect/>
          </a:stretch>
        </p:blipFill>
        <p:spPr>
          <a:xfrm>
            <a:off x="25958" y="1484784"/>
            <a:ext cx="8392294" cy="4537589"/>
          </a:xfrm>
          <a:prstGeom prst="rect">
            <a:avLst/>
          </a:prstGeom>
        </p:spPr>
      </p:pic>
      <p:pic>
        <p:nvPicPr>
          <p:cNvPr id="6" name="图片 5"/>
          <p:cNvPicPr>
            <a:picLocks noChangeAspect="1"/>
          </p:cNvPicPr>
          <p:nvPr/>
        </p:nvPicPr>
        <p:blipFill>
          <a:blip r:embed="rId2"/>
          <a:stretch>
            <a:fillRect/>
          </a:stretch>
        </p:blipFill>
        <p:spPr>
          <a:xfrm>
            <a:off x="25958" y="1484784"/>
            <a:ext cx="10080625" cy="4509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进入保护模式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1"/>
          <a:stretch>
            <a:fillRect/>
          </a:stretch>
        </p:blipFill>
        <p:spPr>
          <a:xfrm>
            <a:off x="9381" y="980728"/>
            <a:ext cx="10080625" cy="565694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进入保护模式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59431" y="3284984"/>
            <a:ext cx="9848850" cy="1419225"/>
          </a:xfrm>
          <a:prstGeom prst="rect">
            <a:avLst/>
          </a:prstGeom>
          <a:ln>
            <a:solidFill>
              <a:srgbClr val="FF0000"/>
            </a:solidFill>
          </a:ln>
        </p:spPr>
      </p:pic>
      <p:pic>
        <p:nvPicPr>
          <p:cNvPr id="6" name="图片 5"/>
          <p:cNvPicPr>
            <a:picLocks noChangeAspect="1"/>
          </p:cNvPicPr>
          <p:nvPr/>
        </p:nvPicPr>
        <p:blipFill>
          <a:blip r:embed="rId2"/>
          <a:stretch>
            <a:fillRect/>
          </a:stretch>
        </p:blipFill>
        <p:spPr>
          <a:xfrm>
            <a:off x="59431" y="1875365"/>
            <a:ext cx="7229475" cy="276225"/>
          </a:xfrm>
          <a:prstGeom prst="rect">
            <a:avLst/>
          </a:prstGeom>
        </p:spPr>
      </p:pic>
      <p:pic>
        <p:nvPicPr>
          <p:cNvPr id="7" name="图片 6"/>
          <p:cNvPicPr>
            <a:picLocks noChangeAspect="1"/>
          </p:cNvPicPr>
          <p:nvPr/>
        </p:nvPicPr>
        <p:blipFill>
          <a:blip r:embed="rId3"/>
          <a:stretch>
            <a:fillRect/>
          </a:stretch>
        </p:blipFill>
        <p:spPr>
          <a:xfrm>
            <a:off x="59431" y="2276872"/>
            <a:ext cx="9877425" cy="82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进入保护模式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 y="908720"/>
            <a:ext cx="10080625" cy="538260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段描述符的</a:t>
            </a:r>
            <a:r>
              <a:rPr lang="en-US" altLang="zh-CN" dirty="0"/>
              <a:t>TYPE</a:t>
            </a:r>
            <a:r>
              <a:rPr lang="zh-CN" altLang="en-US" dirty="0"/>
              <a:t>域</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dirty="0"/>
              <a:t>TYPE : </a:t>
            </a:r>
            <a:r>
              <a:rPr lang="zh-CN" altLang="en-US" dirty="0"/>
              <a:t>描述段的存取类型或类型（与</a:t>
            </a:r>
            <a:r>
              <a:rPr lang="en-US" altLang="zh-CN" dirty="0"/>
              <a:t>S</a:t>
            </a:r>
            <a:r>
              <a:rPr lang="zh-CN" altLang="en-US" dirty="0"/>
              <a:t>有关）</a:t>
            </a:r>
            <a:endParaRPr lang="zh-CN" altLang="en-US" dirty="0"/>
          </a:p>
          <a:p>
            <a:pPr lvl="1" eaLnBrk="1" hangingPunct="1">
              <a:lnSpc>
                <a:spcPct val="90000"/>
              </a:lnSpc>
            </a:pPr>
            <a:r>
              <a:rPr lang="en-US" altLang="zh-CN" dirty="0"/>
              <a:t>【</a:t>
            </a:r>
            <a:r>
              <a:rPr lang="zh-CN" altLang="en-US" dirty="0"/>
              <a:t>读，写，扩展，访问标志等及其组合</a:t>
            </a:r>
            <a:r>
              <a:rPr lang="en-US" altLang="zh-CN" dirty="0"/>
              <a:t>】</a:t>
            </a:r>
            <a:endParaRPr lang="en-US" altLang="zh-CN" dirty="0"/>
          </a:p>
          <a:p>
            <a:endParaRPr lang="zh-CN" altLang="en-US" dirty="0"/>
          </a:p>
        </p:txBody>
      </p:sp>
      <p:graphicFrame>
        <p:nvGraphicFramePr>
          <p:cNvPr id="4" name="表格 4"/>
          <p:cNvGraphicFramePr/>
          <p:nvPr/>
        </p:nvGraphicFramePr>
        <p:xfrm>
          <a:off x="791840" y="1913384"/>
          <a:ext cx="8496944" cy="1371600"/>
        </p:xfrm>
        <a:graphic>
          <a:graphicData uri="http://schemas.openxmlformats.org/drawingml/2006/table">
            <a:tbl>
              <a:tblPr firstRow="1" bandRow="1">
                <a:tableStyleId>{5C22544A-7EE6-4342-B048-85BDC9FD1C3A}</a:tableStyleId>
              </a:tblPr>
              <a:tblGrid>
                <a:gridCol w="2160240"/>
                <a:gridCol w="2088232"/>
                <a:gridCol w="1872208"/>
                <a:gridCol w="2376264"/>
              </a:tblGrid>
              <a:tr h="370840">
                <a:tc>
                  <a:txBody>
                    <a:bodyPr/>
                    <a:lstStyle/>
                    <a:p>
                      <a:pPr algn="ctr"/>
                      <a:r>
                        <a:rPr lang="en-US" altLang="zh-CN" sz="2400" dirty="0"/>
                        <a:t>Bit 3</a:t>
                      </a:r>
                      <a:endParaRPr lang="zh-CN" altLang="en-US" sz="2400" dirty="0"/>
                    </a:p>
                  </a:txBody>
                  <a:tcPr/>
                </a:tc>
                <a:tc>
                  <a:txBody>
                    <a:bodyPr/>
                    <a:lstStyle/>
                    <a:p>
                      <a:pPr algn="ctr"/>
                      <a:r>
                        <a:rPr lang="en-US" altLang="zh-CN" sz="2400" dirty="0"/>
                        <a:t>Bit 2</a:t>
                      </a:r>
                      <a:endParaRPr lang="zh-CN" altLang="en-US" sz="2400" dirty="0"/>
                    </a:p>
                  </a:txBody>
                  <a:tcPr/>
                </a:tc>
                <a:tc>
                  <a:txBody>
                    <a:bodyPr/>
                    <a:lstStyle/>
                    <a:p>
                      <a:pPr algn="ctr"/>
                      <a:r>
                        <a:rPr lang="en-US" altLang="zh-CN" sz="2400" dirty="0"/>
                        <a:t>Bit 1</a:t>
                      </a:r>
                      <a:endParaRPr lang="zh-CN" altLang="en-US" sz="2400" dirty="0"/>
                    </a:p>
                  </a:txBody>
                  <a:tcPr/>
                </a:tc>
                <a:tc>
                  <a:txBody>
                    <a:bodyPr/>
                    <a:lstStyle/>
                    <a:p>
                      <a:pPr algn="ctr"/>
                      <a:r>
                        <a:rPr lang="en-US" altLang="zh-CN" sz="2400" dirty="0"/>
                        <a:t>Bit 0</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ED/C</a:t>
                      </a:r>
                      <a:endParaRPr lang="zh-CN" altLang="en-US" sz="2400" dirty="0"/>
                    </a:p>
                  </a:txBody>
                  <a:tcPr/>
                </a:tc>
                <a:tc>
                  <a:txBody>
                    <a:bodyPr/>
                    <a:lstStyle/>
                    <a:p>
                      <a:pPr algn="ctr"/>
                      <a:r>
                        <a:rPr lang="en-US" altLang="zh-CN" sz="2400" dirty="0"/>
                        <a:t>R/W</a:t>
                      </a:r>
                      <a:endParaRPr lang="zh-CN" altLang="en-US" sz="2400" dirty="0"/>
                    </a:p>
                  </a:txBody>
                  <a:tcPr/>
                </a:tc>
                <a:tc>
                  <a:txBody>
                    <a:bodyPr/>
                    <a:lstStyle/>
                    <a:p>
                      <a:pPr algn="ctr"/>
                      <a:r>
                        <a:rPr lang="en-US" altLang="zh-CN" sz="2400" dirty="0"/>
                        <a:t>A</a:t>
                      </a:r>
                      <a:endParaRPr lang="zh-CN" altLang="en-US" sz="2400" dirty="0"/>
                    </a:p>
                  </a:txBody>
                  <a:tcPr/>
                </a:tc>
              </a:tr>
              <a:tr h="370840">
                <a:tc>
                  <a:txBody>
                    <a:bodyPr/>
                    <a:lstStyle/>
                    <a:p>
                      <a:r>
                        <a:rPr lang="zh-CN" altLang="en-US" sz="2400" dirty="0"/>
                        <a:t>代码段</a:t>
                      </a:r>
                      <a:r>
                        <a:rPr lang="en-US" altLang="zh-CN" sz="2400" dirty="0"/>
                        <a:t>/</a:t>
                      </a:r>
                      <a:r>
                        <a:rPr lang="zh-CN" altLang="en-US" sz="2400" dirty="0"/>
                        <a:t>数据段</a:t>
                      </a:r>
                      <a:endParaRPr lang="zh-CN" altLang="en-US" sz="2400" dirty="0"/>
                    </a:p>
                  </a:txBody>
                  <a:tcPr/>
                </a:tc>
                <a:tc>
                  <a:txBody>
                    <a:bodyPr/>
                    <a:lstStyle/>
                    <a:p>
                      <a:r>
                        <a:rPr lang="zh-CN" altLang="en-US" sz="2400" dirty="0"/>
                        <a:t>一致性</a:t>
                      </a:r>
                      <a:endParaRPr lang="zh-CN" altLang="en-US" sz="2400" dirty="0"/>
                    </a:p>
                  </a:txBody>
                  <a:tcPr/>
                </a:tc>
                <a:tc>
                  <a:txBody>
                    <a:bodyPr/>
                    <a:lstStyle/>
                    <a:p>
                      <a:pPr algn="ctr"/>
                      <a:r>
                        <a:rPr lang="zh-CN" altLang="en-US" sz="2400" dirty="0"/>
                        <a:t>读</a:t>
                      </a:r>
                      <a:r>
                        <a:rPr lang="en-US" altLang="zh-CN" sz="2400" dirty="0"/>
                        <a:t>/</a:t>
                      </a:r>
                      <a:r>
                        <a:rPr lang="zh-CN" altLang="en-US" sz="2400" dirty="0"/>
                        <a:t>写</a:t>
                      </a:r>
                      <a:endParaRPr lang="zh-CN" altLang="en-US" sz="2400" dirty="0"/>
                    </a:p>
                  </a:txBody>
                  <a:tcPr/>
                </a:tc>
                <a:tc>
                  <a:txBody>
                    <a:bodyPr/>
                    <a:lstStyle/>
                    <a:p>
                      <a:pPr algn="ctr"/>
                      <a:r>
                        <a:rPr lang="zh-CN" altLang="en-US" sz="2400" dirty="0"/>
                        <a:t>访问标志</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进入保护模式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5739" y="3815421"/>
            <a:ext cx="10080625" cy="549683"/>
          </a:xfrm>
          <a:prstGeom prst="rect">
            <a:avLst/>
          </a:prstGeom>
        </p:spPr>
      </p:pic>
      <p:pic>
        <p:nvPicPr>
          <p:cNvPr id="7" name="图片 6"/>
          <p:cNvPicPr>
            <a:picLocks noChangeAspect="1"/>
          </p:cNvPicPr>
          <p:nvPr/>
        </p:nvPicPr>
        <p:blipFill>
          <a:blip r:embed="rId2"/>
          <a:stretch>
            <a:fillRect/>
          </a:stretch>
        </p:blipFill>
        <p:spPr>
          <a:xfrm>
            <a:off x="-1" y="1556792"/>
            <a:ext cx="10080625" cy="2050737"/>
          </a:xfrm>
          <a:prstGeom prst="rect">
            <a:avLst/>
          </a:prstGeom>
        </p:spPr>
      </p:pic>
      <p:pic>
        <p:nvPicPr>
          <p:cNvPr id="8" name="图片 7"/>
          <p:cNvPicPr>
            <a:picLocks noChangeAspect="1"/>
          </p:cNvPicPr>
          <p:nvPr/>
        </p:nvPicPr>
        <p:blipFill>
          <a:blip r:embed="rId3"/>
          <a:stretch>
            <a:fillRect/>
          </a:stretch>
        </p:blipFill>
        <p:spPr>
          <a:xfrm>
            <a:off x="11295" y="4653136"/>
            <a:ext cx="8572500" cy="838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课设任务和内容（一）</a:t>
            </a:r>
            <a:endParaRPr lang="en-US" altLang="zh-CN" dirty="0"/>
          </a:p>
        </p:txBody>
      </p:sp>
      <p:sp>
        <p:nvSpPr>
          <p:cNvPr id="3" name="内容占位符 2"/>
          <p:cNvSpPr>
            <a:spLocks noGrp="1"/>
          </p:cNvSpPr>
          <p:nvPr>
            <p:ph idx="1"/>
          </p:nvPr>
        </p:nvSpPr>
        <p:spPr/>
        <p:txBody>
          <a:bodyPr/>
          <a:lstStyle/>
          <a:p>
            <a:r>
              <a:rPr lang="zh-CN" altLang="en-US" sz="2400" dirty="0"/>
              <a:t>课设任务</a:t>
            </a:r>
            <a:endParaRPr lang="en-US" altLang="zh-CN" sz="2400" dirty="0"/>
          </a:p>
          <a:p>
            <a:pPr lvl="1"/>
            <a:r>
              <a:rPr lang="zh-CN" altLang="en-US" sz="2400" dirty="0"/>
              <a:t>理解和重现</a:t>
            </a:r>
            <a:r>
              <a:rPr lang="en-US" altLang="zh-CN" sz="2400" dirty="0"/>
              <a:t>/</a:t>
            </a:r>
            <a:r>
              <a:rPr lang="zh-CN" altLang="en-US" sz="2400" dirty="0"/>
              <a:t>实现一个基于极简页式内存机制的保护模式程序</a:t>
            </a:r>
            <a:endParaRPr lang="en-US" altLang="zh-CN" sz="2400" dirty="0"/>
          </a:p>
          <a:p>
            <a:r>
              <a:rPr lang="zh-CN" altLang="en-US" sz="2400" dirty="0"/>
              <a:t>课设内容</a:t>
            </a:r>
            <a:endParaRPr lang="en-US" altLang="zh-CN" sz="2400" dirty="0"/>
          </a:p>
          <a:p>
            <a:pPr lvl="1"/>
            <a:r>
              <a:rPr lang="en-US" altLang="zh-CN" sz="2400" dirty="0"/>
              <a:t>1.</a:t>
            </a:r>
            <a:r>
              <a:rPr lang="zh-CN" altLang="en-US" sz="2400" dirty="0"/>
              <a:t>阅读和理解</a:t>
            </a:r>
            <a:r>
              <a:rPr lang="en-US" altLang="zh-CN" sz="2400" dirty="0"/>
              <a:t>X86</a:t>
            </a:r>
            <a:r>
              <a:rPr lang="zh-CN" altLang="en-US" sz="2400" dirty="0"/>
              <a:t>保护模式的系列程序（</a:t>
            </a:r>
            <a:r>
              <a:rPr lang="en-US" altLang="zh-CN" sz="2400" dirty="0"/>
              <a:t>pmtest1~pmtest5</a:t>
            </a:r>
            <a:r>
              <a:rPr lang="zh-CN" altLang="en-US" sz="2400" dirty="0"/>
              <a:t>）</a:t>
            </a:r>
            <a:endParaRPr lang="en-US" altLang="zh-CN" sz="2400" dirty="0"/>
          </a:p>
          <a:p>
            <a:pPr lvl="1"/>
            <a:r>
              <a:rPr lang="en-US" altLang="zh-CN" sz="2400" dirty="0"/>
              <a:t>2.</a:t>
            </a:r>
            <a:r>
              <a:rPr lang="zh-CN" altLang="en-US" sz="2400" dirty="0"/>
              <a:t>阅读和理解</a:t>
            </a:r>
            <a:r>
              <a:rPr lang="en-US" altLang="zh-CN" sz="2400" dirty="0"/>
              <a:t>X86</a:t>
            </a:r>
            <a:r>
              <a:rPr lang="zh-CN" altLang="en-US" sz="2400" dirty="0"/>
              <a:t>保护模式的系列程序（</a:t>
            </a:r>
            <a:r>
              <a:rPr lang="en-US" altLang="zh-CN" sz="2400" dirty="0"/>
              <a:t>pmtest6~pmtest7</a:t>
            </a:r>
            <a:r>
              <a:rPr lang="zh-CN" altLang="en-US" sz="2400" dirty="0"/>
              <a:t>）</a:t>
            </a:r>
            <a:endParaRPr lang="en-US" altLang="zh-CN" sz="2400" dirty="0"/>
          </a:p>
          <a:p>
            <a:pPr lvl="1"/>
            <a:r>
              <a:rPr lang="en-US" altLang="zh-CN" sz="2400" dirty="0"/>
              <a:t>3.</a:t>
            </a:r>
            <a:r>
              <a:rPr lang="zh-CN" altLang="en-US" sz="2400" dirty="0"/>
              <a:t>编程实现极简页式内存机制的保护模式程序</a:t>
            </a:r>
            <a:endParaRPr lang="en-US" altLang="zh-CN" sz="2400" dirty="0"/>
          </a:p>
          <a:p>
            <a:pPr lvl="2"/>
            <a:r>
              <a:rPr lang="en-US" altLang="zh-CN" sz="2400" dirty="0"/>
              <a:t>CPU</a:t>
            </a:r>
            <a:r>
              <a:rPr lang="zh-CN" altLang="en-US" sz="2400" dirty="0"/>
              <a:t>进入保护模式</a:t>
            </a:r>
            <a:endParaRPr lang="en-US" altLang="zh-CN" sz="2400" dirty="0"/>
          </a:p>
          <a:p>
            <a:pPr lvl="2"/>
            <a:r>
              <a:rPr lang="zh-CN" altLang="en-US" sz="2400" dirty="0"/>
              <a:t>初始化</a:t>
            </a:r>
            <a:r>
              <a:rPr lang="en-US" altLang="zh-CN" sz="2400" dirty="0"/>
              <a:t>GDT</a:t>
            </a:r>
            <a:r>
              <a:rPr lang="zh-CN" altLang="en-US" sz="2400" dirty="0"/>
              <a:t>，</a:t>
            </a:r>
            <a:r>
              <a:rPr lang="en-US" altLang="zh-CN" sz="2400" dirty="0"/>
              <a:t>LDT</a:t>
            </a:r>
            <a:r>
              <a:rPr lang="zh-CN" altLang="en-US" sz="2400" dirty="0"/>
              <a:t>，</a:t>
            </a:r>
            <a:r>
              <a:rPr lang="en-US" altLang="zh-CN" sz="2400" dirty="0"/>
              <a:t>IDT,TSS</a:t>
            </a:r>
            <a:r>
              <a:rPr lang="zh-CN" altLang="en-US" sz="2400" dirty="0"/>
              <a:t>等数据结构</a:t>
            </a:r>
            <a:endParaRPr lang="en-US" altLang="zh-CN" sz="2400" dirty="0"/>
          </a:p>
          <a:p>
            <a:pPr lvl="2"/>
            <a:r>
              <a:rPr lang="zh-CN" altLang="en-US" sz="2400" dirty="0"/>
              <a:t>对内存采取极简方式页式化</a:t>
            </a:r>
            <a:endParaRPr lang="en-US" altLang="zh-CN" sz="2400" dirty="0"/>
          </a:p>
          <a:p>
            <a:pPr lvl="2"/>
            <a:r>
              <a:rPr lang="zh-CN" altLang="en-US" sz="2400" dirty="0"/>
              <a:t>在时钟驱动下支持</a:t>
            </a:r>
            <a:r>
              <a:rPr lang="en-US" altLang="zh-CN" sz="2400" dirty="0"/>
              <a:t>2</a:t>
            </a:r>
            <a:r>
              <a:rPr lang="zh-CN" altLang="en-US" sz="2400" dirty="0"/>
              <a:t>个任务切换</a:t>
            </a:r>
            <a:endParaRPr lang="en-US" altLang="zh-CN" sz="2400" dirty="0"/>
          </a:p>
          <a:p>
            <a:pPr lvl="3"/>
            <a:r>
              <a:rPr lang="zh-CN" altLang="en-US" sz="2400" dirty="0"/>
              <a:t>每个任务使用各自对应的页表。</a:t>
            </a:r>
            <a:endParaRPr lang="en-US" altLang="zh-CN" sz="2400" dirty="0"/>
          </a:p>
          <a:p>
            <a:pPr lvl="3"/>
            <a:r>
              <a:rPr lang="zh-CN" altLang="en-US" sz="2400" dirty="0"/>
              <a:t>每个任务简单地输出</a:t>
            </a:r>
            <a:r>
              <a:rPr lang="en-US" altLang="zh-CN" sz="2400" dirty="0"/>
              <a:t>A</a:t>
            </a:r>
            <a:r>
              <a:rPr lang="zh-CN" altLang="en-US" sz="2400" dirty="0"/>
              <a:t>或</a:t>
            </a:r>
            <a:r>
              <a:rPr lang="en-US" altLang="zh-CN" sz="2400" dirty="0"/>
              <a:t>B</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进入保护模式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1" y="1098484"/>
            <a:ext cx="10080625" cy="4661032"/>
          </a:xfrm>
          <a:prstGeom prst="rect">
            <a:avLst/>
          </a:prstGeom>
          <a:ln>
            <a:solidFill>
              <a:srgbClr val="FF0000"/>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dirty="0"/>
              <a:t>TYPE : </a:t>
            </a:r>
            <a:r>
              <a:rPr lang="zh-CN" altLang="en-US" dirty="0"/>
              <a:t>描述段的存取类型或类型（与</a:t>
            </a:r>
            <a:r>
              <a:rPr lang="en-US" altLang="zh-CN" dirty="0"/>
              <a:t>S</a:t>
            </a:r>
            <a:r>
              <a:rPr lang="zh-CN" altLang="en-US" dirty="0"/>
              <a:t>有关）</a:t>
            </a:r>
            <a:endParaRPr lang="zh-CN" altLang="en-US" dirty="0"/>
          </a:p>
          <a:p>
            <a:pPr lvl="1" eaLnBrk="1" hangingPunct="1">
              <a:lnSpc>
                <a:spcPct val="90000"/>
              </a:lnSpc>
            </a:pPr>
            <a:r>
              <a:rPr lang="en-US" altLang="zh-CN" dirty="0"/>
              <a:t>【</a:t>
            </a:r>
            <a:r>
              <a:rPr lang="zh-CN" altLang="en-US" dirty="0"/>
              <a:t>读，写，扩展，访问标志等及其组合</a:t>
            </a:r>
            <a:r>
              <a:rPr lang="en-US" altLang="zh-CN" dirty="0"/>
              <a:t>】</a:t>
            </a:r>
            <a:endParaRPr lang="en-US" altLang="zh-CN" dirty="0"/>
          </a:p>
          <a:p>
            <a:endParaRPr lang="zh-CN" altLang="en-US" dirty="0"/>
          </a:p>
        </p:txBody>
      </p:sp>
      <p:graphicFrame>
        <p:nvGraphicFramePr>
          <p:cNvPr id="4" name="表格 4"/>
          <p:cNvGraphicFramePr/>
          <p:nvPr/>
        </p:nvGraphicFramePr>
        <p:xfrm>
          <a:off x="791840" y="1913384"/>
          <a:ext cx="8496944" cy="1371600"/>
        </p:xfrm>
        <a:graphic>
          <a:graphicData uri="http://schemas.openxmlformats.org/drawingml/2006/table">
            <a:tbl>
              <a:tblPr firstRow="1" bandRow="1">
                <a:tableStyleId>{5C22544A-7EE6-4342-B048-85BDC9FD1C3A}</a:tableStyleId>
              </a:tblPr>
              <a:tblGrid>
                <a:gridCol w="2160240"/>
                <a:gridCol w="2088232"/>
                <a:gridCol w="1872208"/>
                <a:gridCol w="2376264"/>
              </a:tblGrid>
              <a:tr h="370840">
                <a:tc>
                  <a:txBody>
                    <a:bodyPr/>
                    <a:lstStyle/>
                    <a:p>
                      <a:pPr algn="ctr"/>
                      <a:r>
                        <a:rPr lang="en-US" altLang="zh-CN" sz="2400" dirty="0"/>
                        <a:t>Bit 3</a:t>
                      </a:r>
                      <a:endParaRPr lang="zh-CN" altLang="en-US" sz="2400" dirty="0"/>
                    </a:p>
                  </a:txBody>
                  <a:tcPr/>
                </a:tc>
                <a:tc>
                  <a:txBody>
                    <a:bodyPr/>
                    <a:lstStyle/>
                    <a:p>
                      <a:pPr algn="ctr"/>
                      <a:r>
                        <a:rPr lang="en-US" altLang="zh-CN" sz="2400" dirty="0"/>
                        <a:t>Bit 2</a:t>
                      </a:r>
                      <a:endParaRPr lang="zh-CN" altLang="en-US" sz="2400" dirty="0"/>
                    </a:p>
                  </a:txBody>
                  <a:tcPr/>
                </a:tc>
                <a:tc>
                  <a:txBody>
                    <a:bodyPr/>
                    <a:lstStyle/>
                    <a:p>
                      <a:pPr algn="ctr"/>
                      <a:r>
                        <a:rPr lang="en-US" altLang="zh-CN" sz="2400" dirty="0"/>
                        <a:t>Bit 1</a:t>
                      </a:r>
                      <a:endParaRPr lang="zh-CN" altLang="en-US" sz="2400" dirty="0"/>
                    </a:p>
                  </a:txBody>
                  <a:tcPr/>
                </a:tc>
                <a:tc>
                  <a:txBody>
                    <a:bodyPr/>
                    <a:lstStyle/>
                    <a:p>
                      <a:pPr algn="ctr"/>
                      <a:r>
                        <a:rPr lang="en-US" altLang="zh-CN" sz="2400" dirty="0"/>
                        <a:t>Bit 0</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ED/C</a:t>
                      </a:r>
                      <a:endParaRPr lang="zh-CN" altLang="en-US" sz="2400" dirty="0"/>
                    </a:p>
                  </a:txBody>
                  <a:tcPr/>
                </a:tc>
                <a:tc>
                  <a:txBody>
                    <a:bodyPr/>
                    <a:lstStyle/>
                    <a:p>
                      <a:pPr algn="ctr"/>
                      <a:r>
                        <a:rPr lang="en-US" altLang="zh-CN" sz="2400" dirty="0"/>
                        <a:t>R/W</a:t>
                      </a:r>
                      <a:endParaRPr lang="zh-CN" altLang="en-US" sz="2400" dirty="0"/>
                    </a:p>
                  </a:txBody>
                  <a:tcPr/>
                </a:tc>
                <a:tc>
                  <a:txBody>
                    <a:bodyPr/>
                    <a:lstStyle/>
                    <a:p>
                      <a:pPr algn="ctr"/>
                      <a:r>
                        <a:rPr lang="en-US" altLang="zh-CN" sz="2400" dirty="0"/>
                        <a:t>A</a:t>
                      </a:r>
                      <a:endParaRPr lang="zh-CN" altLang="en-US" sz="2400" dirty="0"/>
                    </a:p>
                  </a:txBody>
                  <a:tcPr/>
                </a:tc>
              </a:tr>
              <a:tr h="370840">
                <a:tc>
                  <a:txBody>
                    <a:bodyPr/>
                    <a:lstStyle/>
                    <a:p>
                      <a:r>
                        <a:rPr lang="zh-CN" altLang="en-US" sz="2400" dirty="0"/>
                        <a:t>代码段</a:t>
                      </a:r>
                      <a:r>
                        <a:rPr lang="en-US" altLang="zh-CN" sz="2400" dirty="0"/>
                        <a:t>/</a:t>
                      </a:r>
                      <a:r>
                        <a:rPr lang="zh-CN" altLang="en-US" sz="2400" dirty="0"/>
                        <a:t>数据段</a:t>
                      </a:r>
                      <a:endParaRPr lang="zh-CN" altLang="en-US" sz="2400" dirty="0"/>
                    </a:p>
                  </a:txBody>
                  <a:tcPr/>
                </a:tc>
                <a:tc>
                  <a:txBody>
                    <a:bodyPr/>
                    <a:lstStyle/>
                    <a:p>
                      <a:r>
                        <a:rPr lang="zh-CN" altLang="en-US" sz="2400" dirty="0"/>
                        <a:t>一致性</a:t>
                      </a:r>
                      <a:endParaRPr lang="zh-CN" altLang="en-US" sz="2400" dirty="0"/>
                    </a:p>
                  </a:txBody>
                  <a:tcPr/>
                </a:tc>
                <a:tc>
                  <a:txBody>
                    <a:bodyPr/>
                    <a:lstStyle/>
                    <a:p>
                      <a:pPr algn="ctr"/>
                      <a:r>
                        <a:rPr lang="zh-CN" altLang="en-US" sz="2400" dirty="0"/>
                        <a:t>读</a:t>
                      </a:r>
                      <a:r>
                        <a:rPr lang="en-US" altLang="zh-CN" sz="2400" dirty="0"/>
                        <a:t>/</a:t>
                      </a:r>
                      <a:r>
                        <a:rPr lang="zh-CN" altLang="en-US" sz="2400" dirty="0"/>
                        <a:t>写</a:t>
                      </a:r>
                      <a:endParaRPr lang="zh-CN" altLang="en-US" sz="2400" dirty="0"/>
                    </a:p>
                  </a:txBody>
                  <a:tcPr/>
                </a:tc>
                <a:tc>
                  <a:txBody>
                    <a:bodyPr/>
                    <a:lstStyle/>
                    <a:p>
                      <a:pPr algn="ctr"/>
                      <a:r>
                        <a:rPr lang="zh-CN" altLang="en-US" sz="2400" dirty="0"/>
                        <a:t>访问标志</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8566670" cy="523220"/>
          </a:xfrm>
        </p:spPr>
        <p:txBody>
          <a:bodyPr/>
          <a:lstStyle/>
          <a:p>
            <a:r>
              <a:rPr lang="zh-CN" altLang="en-US" dirty="0"/>
              <a:t>课设任务</a:t>
            </a:r>
            <a:r>
              <a:rPr lang="en-US" altLang="zh-CN" dirty="0"/>
              <a:t>1</a:t>
            </a:r>
            <a:r>
              <a:rPr lang="zh-CN" altLang="en-US" dirty="0"/>
              <a:t>的原始任务</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课设任务</a:t>
            </a:r>
            <a:r>
              <a:rPr lang="en-US" altLang="zh-CN" dirty="0">
                <a:solidFill>
                  <a:srgbClr val="FF0000"/>
                </a:solidFill>
              </a:rPr>
              <a:t>1</a:t>
            </a:r>
            <a:r>
              <a:rPr lang="zh-CN" altLang="en-US" dirty="0">
                <a:solidFill>
                  <a:srgbClr val="FF0000"/>
                </a:solidFill>
              </a:rPr>
              <a:t>的降级任务可以忽略此节</a:t>
            </a:r>
            <a:endParaRPr lang="en-US" altLang="zh-CN" dirty="0">
              <a:solidFill>
                <a:srgbClr val="FF0000"/>
              </a:solidFill>
            </a:endParaRPr>
          </a:p>
          <a:p>
            <a:r>
              <a:rPr lang="zh-CN" altLang="en-US" dirty="0"/>
              <a:t>简单系统多任务</a:t>
            </a:r>
            <a:endParaRPr lang="en-US" altLang="zh-CN" dirty="0"/>
          </a:p>
          <a:p>
            <a:pPr lvl="1"/>
            <a:r>
              <a:rPr lang="zh-CN" altLang="en-US" dirty="0"/>
              <a:t>每个任务的上下文信息</a:t>
            </a:r>
            <a:endParaRPr lang="en-US" altLang="zh-CN" dirty="0"/>
          </a:p>
          <a:p>
            <a:pPr lvl="2"/>
            <a:r>
              <a:rPr lang="en-US" altLang="zh-CN" dirty="0"/>
              <a:t>TSS</a:t>
            </a:r>
            <a:endParaRPr lang="en-US" altLang="zh-CN" dirty="0"/>
          </a:p>
          <a:p>
            <a:pPr lvl="2"/>
            <a:r>
              <a:rPr lang="en-US" altLang="zh-CN" dirty="0"/>
              <a:t>TSS</a:t>
            </a:r>
            <a:r>
              <a:rPr lang="zh-CN" altLang="en-US" dirty="0"/>
              <a:t>描述符存储在</a:t>
            </a:r>
            <a:r>
              <a:rPr lang="en-US" altLang="zh-CN" dirty="0"/>
              <a:t>GDT</a:t>
            </a:r>
            <a:r>
              <a:rPr lang="zh-CN" altLang="en-US" dirty="0"/>
              <a:t>中</a:t>
            </a:r>
            <a:endParaRPr lang="en-US" altLang="zh-CN" dirty="0"/>
          </a:p>
          <a:p>
            <a:pPr lvl="1"/>
            <a:r>
              <a:rPr lang="zh-CN" altLang="en-US" dirty="0"/>
              <a:t>每个任务的</a:t>
            </a:r>
            <a:r>
              <a:rPr lang="en-US" altLang="zh-CN" dirty="0"/>
              <a:t>LDT</a:t>
            </a:r>
            <a:endParaRPr lang="en-US" altLang="zh-CN" dirty="0"/>
          </a:p>
          <a:p>
            <a:pPr lvl="2"/>
            <a:r>
              <a:rPr lang="en-US" altLang="zh-CN" dirty="0"/>
              <a:t>LDT </a:t>
            </a:r>
            <a:endParaRPr lang="en-US" altLang="zh-CN" dirty="0"/>
          </a:p>
          <a:p>
            <a:pPr lvl="2"/>
            <a:r>
              <a:rPr lang="en-US" altLang="zh-CN" dirty="0"/>
              <a:t>LDT</a:t>
            </a:r>
            <a:r>
              <a:rPr lang="zh-CN" altLang="en-US" dirty="0"/>
              <a:t>描述符被加载到</a:t>
            </a:r>
            <a:r>
              <a:rPr lang="en-US" altLang="zh-CN" dirty="0"/>
              <a:t>GDT</a:t>
            </a:r>
            <a:endParaRPr lang="en-US" altLang="zh-CN" dirty="0"/>
          </a:p>
          <a:p>
            <a:r>
              <a:rPr lang="zh-CN" altLang="en-US" dirty="0"/>
              <a:t>例：建立两个任务</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例：建立两个任务</a:t>
            </a:r>
            <a:endParaRPr lang="zh-CN" altLang="en-US" dirty="0"/>
          </a:p>
        </p:txBody>
      </p:sp>
      <p:sp>
        <p:nvSpPr>
          <p:cNvPr id="3" name="内容占位符 2"/>
          <p:cNvSpPr>
            <a:spLocks noGrp="1"/>
          </p:cNvSpPr>
          <p:nvPr>
            <p:ph idx="1"/>
          </p:nvPr>
        </p:nvSpPr>
        <p:spPr/>
        <p:txBody>
          <a:bodyPr/>
          <a:lstStyle/>
          <a:p>
            <a:r>
              <a:rPr lang="zh-CN" altLang="en-US" sz="2400" dirty="0"/>
              <a:t>数据结构</a:t>
            </a:r>
            <a:endParaRPr lang="en-US" altLang="zh-CN" sz="2400" dirty="0"/>
          </a:p>
          <a:p>
            <a:pPr lvl="1"/>
            <a:r>
              <a:rPr lang="en-US" altLang="zh-CN" sz="2400" dirty="0"/>
              <a:t>GDT</a:t>
            </a:r>
            <a:endParaRPr lang="en-US" altLang="zh-CN" sz="2400" dirty="0"/>
          </a:p>
          <a:p>
            <a:pPr lvl="2"/>
            <a:r>
              <a:rPr lang="zh-CN" altLang="en-US" sz="2400" dirty="0"/>
              <a:t>代码段描述符、数据段描述符、显示的描述符、</a:t>
            </a:r>
            <a:r>
              <a:rPr lang="en-US" altLang="zh-CN" sz="2400" dirty="0"/>
              <a:t>TSS0</a:t>
            </a:r>
            <a:r>
              <a:rPr lang="zh-CN" altLang="en-US" sz="2400" dirty="0"/>
              <a:t>描述符、</a:t>
            </a:r>
            <a:r>
              <a:rPr lang="en-US" altLang="zh-CN" sz="2400" dirty="0"/>
              <a:t>LDT0</a:t>
            </a:r>
            <a:r>
              <a:rPr lang="zh-CN" altLang="en-US" sz="2400" dirty="0"/>
              <a:t>描述符、</a:t>
            </a:r>
            <a:r>
              <a:rPr lang="en-US" altLang="zh-CN" sz="2400" dirty="0"/>
              <a:t>TSS1</a:t>
            </a:r>
            <a:r>
              <a:rPr lang="zh-CN" altLang="en-US" sz="2400" dirty="0"/>
              <a:t>描述符、</a:t>
            </a:r>
            <a:r>
              <a:rPr lang="en-US" altLang="zh-CN" sz="2400" dirty="0"/>
              <a:t>LDT1</a:t>
            </a:r>
            <a:r>
              <a:rPr lang="zh-CN" altLang="en-US" sz="2400" dirty="0"/>
              <a:t>描述符</a:t>
            </a:r>
            <a:endParaRPr lang="zh-CN" altLang="en-US" sz="2400" dirty="0"/>
          </a:p>
          <a:p>
            <a:pPr lvl="1"/>
            <a:r>
              <a:rPr lang="en-US" altLang="zh-CN" sz="2400" dirty="0"/>
              <a:t>LDT0</a:t>
            </a:r>
            <a:endParaRPr lang="en-US" altLang="zh-CN" sz="2400" dirty="0"/>
          </a:p>
          <a:p>
            <a:pPr lvl="2"/>
            <a:r>
              <a:rPr lang="zh-CN" altLang="en-US" sz="2400" dirty="0"/>
              <a:t>数据段描述符，代码段描述符</a:t>
            </a:r>
            <a:endParaRPr lang="zh-CN" altLang="en-US" sz="2400" dirty="0"/>
          </a:p>
          <a:p>
            <a:pPr lvl="1"/>
            <a:r>
              <a:rPr lang="en-US" altLang="zh-CN" sz="2400" dirty="0"/>
              <a:t>LDT1</a:t>
            </a:r>
            <a:endParaRPr lang="en-US" altLang="zh-CN" sz="2400" dirty="0"/>
          </a:p>
          <a:p>
            <a:pPr lvl="2"/>
            <a:r>
              <a:rPr lang="zh-CN" altLang="en-US" sz="2400" dirty="0"/>
              <a:t>数据段描述符，代码段描述符</a:t>
            </a:r>
            <a:endParaRPr lang="zh-CN" altLang="en-US" sz="2400" dirty="0"/>
          </a:p>
          <a:p>
            <a:pPr lvl="1"/>
            <a:r>
              <a:rPr lang="en-US" altLang="zh-CN" sz="2400" dirty="0"/>
              <a:t>TSS0</a:t>
            </a:r>
            <a:endParaRPr lang="en-US" altLang="zh-CN" sz="2400" dirty="0"/>
          </a:p>
          <a:p>
            <a:pPr lvl="1"/>
            <a:r>
              <a:rPr lang="en-US" altLang="zh-CN" sz="2400" dirty="0"/>
              <a:t>TSS1</a:t>
            </a:r>
            <a:endParaRPr lang="en-US" altLang="zh-CN" sz="2400" dirty="0"/>
          </a:p>
          <a:p>
            <a:pPr lvl="1"/>
            <a:r>
              <a:rPr lang="zh-CN" altLang="en-US" sz="2400" dirty="0">
                <a:solidFill>
                  <a:srgbClr val="0000FF"/>
                </a:solidFill>
              </a:rPr>
              <a:t>堆栈支持</a:t>
            </a:r>
            <a:endParaRPr lang="en-US" altLang="zh-CN" sz="2400" dirty="0">
              <a:solidFill>
                <a:srgbClr val="0000FF"/>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例：建立两个任务</a:t>
            </a:r>
            <a:endParaRPr lang="zh-CN" altLang="en-US" dirty="0"/>
          </a:p>
        </p:txBody>
      </p:sp>
      <p:sp>
        <p:nvSpPr>
          <p:cNvPr id="3" name="内容占位符 2"/>
          <p:cNvSpPr>
            <a:spLocks noGrp="1"/>
          </p:cNvSpPr>
          <p:nvPr>
            <p:ph idx="1"/>
          </p:nvPr>
        </p:nvSpPr>
        <p:spPr/>
        <p:txBody>
          <a:bodyPr/>
          <a:lstStyle/>
          <a:p>
            <a:r>
              <a:rPr lang="zh-CN" altLang="en-US" sz="2400" dirty="0"/>
              <a:t>内存分布</a:t>
            </a:r>
            <a:endParaRPr lang="zh-CN" altLang="en-US" sz="2400" dirty="0"/>
          </a:p>
          <a:p>
            <a:pPr lvl="1"/>
            <a:r>
              <a:rPr lang="en-US" altLang="zh-CN" sz="2400" dirty="0"/>
              <a:t>IDT</a:t>
            </a:r>
            <a:endParaRPr lang="en-US" altLang="zh-CN" sz="2400" dirty="0"/>
          </a:p>
          <a:p>
            <a:pPr lvl="1"/>
            <a:r>
              <a:rPr lang="en-US" altLang="zh-CN" sz="2400" dirty="0"/>
              <a:t>GDT</a:t>
            </a:r>
            <a:endParaRPr lang="en-US" altLang="zh-CN" sz="2400" dirty="0"/>
          </a:p>
          <a:p>
            <a:pPr lvl="1"/>
            <a:r>
              <a:rPr lang="en-US" altLang="zh-CN" sz="2400" dirty="0"/>
              <a:t>LDT0+TSS0+</a:t>
            </a:r>
            <a:r>
              <a:rPr lang="zh-CN" altLang="en-US" sz="2400" dirty="0"/>
              <a:t>任务</a:t>
            </a:r>
            <a:r>
              <a:rPr lang="en-US" altLang="zh-CN" sz="2400" dirty="0"/>
              <a:t>0</a:t>
            </a:r>
            <a:r>
              <a:rPr lang="zh-CN" altLang="en-US" sz="2400" dirty="0"/>
              <a:t>的核心堆栈</a:t>
            </a:r>
            <a:endParaRPr lang="en-US" altLang="zh-CN" sz="2400" dirty="0"/>
          </a:p>
          <a:p>
            <a:pPr lvl="1"/>
            <a:r>
              <a:rPr lang="en-US" altLang="zh-CN" sz="2400" dirty="0"/>
              <a:t>LDT1+TSS1+</a:t>
            </a:r>
            <a:r>
              <a:rPr lang="zh-CN" altLang="en-US" sz="2400" dirty="0"/>
              <a:t>任务</a:t>
            </a:r>
            <a:r>
              <a:rPr lang="en-US" altLang="zh-CN" sz="2400" dirty="0"/>
              <a:t>1</a:t>
            </a:r>
            <a:r>
              <a:rPr lang="zh-CN" altLang="en-US" sz="2400" dirty="0"/>
              <a:t>的核心堆栈</a:t>
            </a:r>
            <a:endParaRPr lang="en-US" altLang="zh-CN" sz="2400" dirty="0"/>
          </a:p>
          <a:p>
            <a:pPr lvl="1"/>
            <a:r>
              <a:rPr lang="en-US" altLang="zh-CN" sz="2400" dirty="0"/>
              <a:t>TASK0</a:t>
            </a:r>
            <a:endParaRPr lang="en-US" altLang="zh-CN" sz="2400" dirty="0"/>
          </a:p>
          <a:p>
            <a:pPr lvl="1"/>
            <a:r>
              <a:rPr lang="en-US" altLang="zh-CN" sz="2400" dirty="0"/>
              <a:t>TASK1</a:t>
            </a:r>
            <a:endParaRPr lang="en-US" altLang="zh-CN" sz="2400" dirty="0"/>
          </a:p>
          <a:p>
            <a:pPr lvl="1"/>
            <a:r>
              <a:rPr lang="zh-CN" altLang="en-US" sz="2400" dirty="0"/>
              <a:t>任务</a:t>
            </a:r>
            <a:r>
              <a:rPr lang="en-US" altLang="zh-CN" sz="2400" dirty="0"/>
              <a:t>0</a:t>
            </a:r>
            <a:r>
              <a:rPr lang="zh-CN" altLang="en-US" sz="2400" dirty="0"/>
              <a:t>的用户栈</a:t>
            </a:r>
            <a:endParaRPr lang="en-US" altLang="zh-CN" sz="2400" dirty="0"/>
          </a:p>
          <a:p>
            <a:pPr lvl="1"/>
            <a:r>
              <a:rPr lang="zh-CN" altLang="en-US" sz="2400" dirty="0"/>
              <a:t>任务</a:t>
            </a:r>
            <a:r>
              <a:rPr lang="en-US" altLang="zh-CN" sz="2400" dirty="0"/>
              <a:t>0</a:t>
            </a:r>
            <a:r>
              <a:rPr lang="zh-CN" altLang="en-US" sz="2400" dirty="0"/>
              <a:t>的用户栈</a:t>
            </a:r>
            <a:endParaRPr lang="en-US" altLang="zh-CN" sz="2400" dirty="0"/>
          </a:p>
          <a:p>
            <a:r>
              <a:rPr lang="zh-CN" altLang="en-US" sz="2400" dirty="0"/>
              <a:t>任务调度</a:t>
            </a:r>
            <a:endParaRPr lang="en-US" altLang="zh-CN" sz="2400" dirty="0"/>
          </a:p>
          <a:p>
            <a:pPr lvl="1"/>
            <a:r>
              <a:rPr lang="zh-CN" altLang="en-US" sz="2400" dirty="0"/>
              <a:t>时钟发生器</a:t>
            </a:r>
            <a:endParaRPr lang="en-US" altLang="zh-CN" sz="2400" dirty="0"/>
          </a:p>
          <a:p>
            <a:pPr lvl="1"/>
            <a:r>
              <a:rPr lang="en-US" altLang="zh-CN" sz="2400" dirty="0"/>
              <a:t>IDT</a:t>
            </a:r>
            <a:r>
              <a:rPr lang="zh-CN" altLang="en-US" sz="2400" dirty="0"/>
              <a:t>（异常或中断处理过程），</a:t>
            </a:r>
            <a:r>
              <a:rPr lang="en-US" altLang="zh-CN" sz="2400" dirty="0"/>
              <a:t>IDTR</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代码分析</a:t>
            </a:r>
            <a:endParaRPr lang="zh-CN" altLang="en-US" dirty="0"/>
          </a:p>
        </p:txBody>
      </p:sp>
      <p:sp>
        <p:nvSpPr>
          <p:cNvPr id="3" name="内容占位符 2"/>
          <p:cNvSpPr>
            <a:spLocks noGrp="1"/>
          </p:cNvSpPr>
          <p:nvPr>
            <p:ph idx="1"/>
          </p:nvPr>
        </p:nvSpPr>
        <p:spPr/>
        <p:txBody>
          <a:bodyPr/>
          <a:lstStyle/>
          <a:p>
            <a:r>
              <a:rPr lang="zh-CN" altLang="en-US" dirty="0"/>
              <a:t>内核代码</a:t>
            </a:r>
            <a:r>
              <a:rPr lang="zh-CN" altLang="en-US" dirty="0">
                <a:solidFill>
                  <a:srgbClr val="FF0000"/>
                </a:solidFill>
              </a:rPr>
              <a:t>重设</a:t>
            </a:r>
            <a:r>
              <a:rPr lang="en-US" altLang="zh-CN" dirty="0"/>
              <a:t>GDT,</a:t>
            </a:r>
            <a:r>
              <a:rPr lang="zh-CN" altLang="en-US" dirty="0"/>
              <a:t>留</a:t>
            </a:r>
            <a:r>
              <a:rPr lang="en-US" altLang="zh-CN" dirty="0"/>
              <a:t>2</a:t>
            </a:r>
            <a:r>
              <a:rPr lang="zh-CN" altLang="en-US" dirty="0"/>
              <a:t>个</a:t>
            </a:r>
            <a:r>
              <a:rPr lang="en-US" altLang="zh-CN" dirty="0"/>
              <a:t>TSS</a:t>
            </a:r>
            <a:r>
              <a:rPr lang="zh-CN" altLang="en-US" dirty="0"/>
              <a:t>和</a:t>
            </a:r>
            <a:r>
              <a:rPr lang="en-US" altLang="zh-CN" dirty="0"/>
              <a:t>LDT</a:t>
            </a:r>
            <a:r>
              <a:rPr lang="zh-CN" altLang="en-US" dirty="0"/>
              <a:t>的位置</a:t>
            </a:r>
            <a:endParaRPr lang="zh-CN" altLang="en-US" dirty="0"/>
          </a:p>
        </p:txBody>
      </p:sp>
      <p:pic>
        <p:nvPicPr>
          <p:cNvPr id="4" name="图片 3"/>
          <p:cNvPicPr>
            <a:picLocks noChangeAspect="1"/>
          </p:cNvPicPr>
          <p:nvPr/>
        </p:nvPicPr>
        <p:blipFill>
          <a:blip r:embed="rId1"/>
          <a:stretch>
            <a:fillRect/>
          </a:stretch>
        </p:blipFill>
        <p:spPr>
          <a:xfrm>
            <a:off x="647824" y="1484784"/>
            <a:ext cx="6277511" cy="1944216"/>
          </a:xfrm>
          <a:prstGeom prst="rect">
            <a:avLst/>
          </a:prstGeom>
        </p:spPr>
      </p:pic>
      <p:pic>
        <p:nvPicPr>
          <p:cNvPr id="5" name="图片 4"/>
          <p:cNvPicPr>
            <a:picLocks noChangeAspect="1"/>
          </p:cNvPicPr>
          <p:nvPr/>
        </p:nvPicPr>
        <p:blipFill>
          <a:blip r:embed="rId2"/>
          <a:stretch>
            <a:fillRect/>
          </a:stretch>
        </p:blipFill>
        <p:spPr>
          <a:xfrm>
            <a:off x="665047" y="3871912"/>
            <a:ext cx="6758195" cy="164532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 y="764704"/>
            <a:ext cx="10080625" cy="5778246"/>
          </a:xfrm>
          <a:prstGeom prst="rect">
            <a:avLst/>
          </a:prstGeom>
        </p:spPr>
      </p:pic>
      <p:sp>
        <p:nvSpPr>
          <p:cNvPr id="2" name="标题 1"/>
          <p:cNvSpPr>
            <a:spLocks noGrp="1"/>
          </p:cNvSpPr>
          <p:nvPr>
            <p:ph type="title"/>
          </p:nvPr>
        </p:nvSpPr>
        <p:spPr/>
        <p:txBody>
          <a:bodyPr/>
          <a:lstStyle/>
          <a:p>
            <a:endParaRPr lang="zh-CN" altLang="en-US"/>
          </a:p>
        </p:txBody>
      </p:sp>
      <p:sp>
        <p:nvSpPr>
          <p:cNvPr id="7" name="矩形: 圆角 6"/>
          <p:cNvSpPr/>
          <p:nvPr/>
        </p:nvSpPr>
        <p:spPr bwMode="auto">
          <a:xfrm>
            <a:off x="95250" y="1556792"/>
            <a:ext cx="9934574" cy="36004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矩形: 圆角 8"/>
          <p:cNvSpPr/>
          <p:nvPr/>
        </p:nvSpPr>
        <p:spPr bwMode="auto">
          <a:xfrm>
            <a:off x="169540" y="5461434"/>
            <a:ext cx="9934574" cy="813479"/>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图片 6"/>
          <p:cNvPicPr>
            <a:picLocks noChangeAspect="1"/>
          </p:cNvPicPr>
          <p:nvPr/>
        </p:nvPicPr>
        <p:blipFill>
          <a:blip r:embed="rId1"/>
          <a:stretch>
            <a:fillRect/>
          </a:stretch>
        </p:blipFill>
        <p:spPr>
          <a:xfrm>
            <a:off x="504825" y="808548"/>
            <a:ext cx="7991475" cy="176212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632" y="1187150"/>
            <a:ext cx="10080625" cy="494764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503237" y="1988840"/>
            <a:ext cx="5838825" cy="11811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课设任务和内容（二）</a:t>
            </a:r>
            <a:endParaRPr lang="en-US" altLang="zh-CN" dirty="0"/>
          </a:p>
        </p:txBody>
      </p:sp>
      <p:sp>
        <p:nvSpPr>
          <p:cNvPr id="3" name="内容占位符 2"/>
          <p:cNvSpPr>
            <a:spLocks noGrp="1"/>
          </p:cNvSpPr>
          <p:nvPr>
            <p:ph idx="1"/>
          </p:nvPr>
        </p:nvSpPr>
        <p:spPr/>
        <p:txBody>
          <a:bodyPr/>
          <a:lstStyle/>
          <a:p>
            <a:r>
              <a:rPr lang="zh-CN" altLang="en-US" sz="2400" dirty="0"/>
              <a:t>课设任务</a:t>
            </a:r>
            <a:endParaRPr lang="en-US" altLang="zh-CN" sz="2400" dirty="0"/>
          </a:p>
          <a:p>
            <a:pPr lvl="1"/>
            <a:r>
              <a:rPr lang="zh-CN" altLang="en-US" sz="2400" dirty="0"/>
              <a:t>理解和应用</a:t>
            </a:r>
            <a:r>
              <a:rPr lang="en-US" altLang="zh-CN" sz="2400" dirty="0"/>
              <a:t>”</a:t>
            </a:r>
            <a:r>
              <a:rPr lang="zh-CN" altLang="en-US" sz="2400" dirty="0"/>
              <a:t>设备就是文件</a:t>
            </a:r>
            <a:r>
              <a:rPr lang="en-US" altLang="zh-CN" sz="2400" dirty="0"/>
              <a:t>”</a:t>
            </a:r>
            <a:r>
              <a:rPr lang="zh-CN" altLang="en-US" sz="2400" dirty="0"/>
              <a:t>的概念</a:t>
            </a:r>
            <a:endParaRPr lang="en-US" altLang="zh-CN" sz="2400" dirty="0"/>
          </a:p>
          <a:p>
            <a:pPr lvl="1"/>
            <a:r>
              <a:rPr lang="zh-CN" altLang="en-US" sz="2400" dirty="0"/>
              <a:t>熟悉</a:t>
            </a:r>
            <a:r>
              <a:rPr lang="en-US" altLang="zh-CN" sz="2400" dirty="0"/>
              <a:t>Linux</a:t>
            </a:r>
            <a:r>
              <a:rPr lang="zh-CN" altLang="en-US" sz="2400" dirty="0"/>
              <a:t>设备驱动程序开发过程</a:t>
            </a:r>
            <a:endParaRPr lang="en-US" altLang="zh-CN" sz="2400" dirty="0"/>
          </a:p>
          <a:p>
            <a:pPr lvl="1"/>
            <a:r>
              <a:rPr lang="zh-CN" altLang="en-US" sz="2400" dirty="0"/>
              <a:t>理解和应用内核等待队列同步机制</a:t>
            </a:r>
            <a:endParaRPr lang="en-US" altLang="zh-CN" sz="2400" dirty="0"/>
          </a:p>
          <a:p>
            <a:r>
              <a:rPr lang="zh-CN" altLang="en-US" sz="2400" dirty="0"/>
              <a:t>课设内容</a:t>
            </a:r>
            <a:endParaRPr lang="en-US" altLang="zh-CN" sz="2400" dirty="0"/>
          </a:p>
          <a:p>
            <a:pPr lvl="1"/>
            <a:r>
              <a:rPr lang="en-US" altLang="zh-CN" sz="2400" dirty="0"/>
              <a:t>1.Linux</a:t>
            </a:r>
            <a:r>
              <a:rPr lang="zh-CN" altLang="en-US" sz="2400" dirty="0"/>
              <a:t>下编写设备驱动程序</a:t>
            </a:r>
            <a:endParaRPr lang="en-US" altLang="zh-CN" sz="2400" dirty="0"/>
          </a:p>
          <a:p>
            <a:pPr lvl="2"/>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2" charset="-122"/>
                <a:ea typeface="黑体" panose="02010609060101010101" pitchFamily="2" charset="-122"/>
              </a:rPr>
              <a:t>读</a:t>
            </a:r>
            <a:r>
              <a:rPr lang="en-US" altLang="zh-CN" sz="2400" b="1" dirty="0">
                <a:solidFill>
                  <a:srgbClr val="FF0000"/>
                </a:solidFill>
                <a:latin typeface="黑体" panose="02010609060101010101" pitchFamily="2" charset="-122"/>
                <a:ea typeface="黑体" panose="02010609060101010101" pitchFamily="2" charset="-122"/>
              </a:rPr>
              <a:t>/</a:t>
            </a:r>
            <a:r>
              <a:rPr lang="zh-CN" altLang="en-US" sz="2400" b="1" dirty="0">
                <a:solidFill>
                  <a:srgbClr val="FF0000"/>
                </a:solidFill>
                <a:latin typeface="黑体" panose="02010609060101010101" pitchFamily="2" charset="-122"/>
                <a:ea typeface="黑体" panose="02010609060101010101" pitchFamily="2" charset="-122"/>
              </a:rPr>
              <a:t>写</a:t>
            </a:r>
            <a:r>
              <a:rPr lang="zh-CN" altLang="en-US" sz="2400" b="1" dirty="0">
                <a:solidFill>
                  <a:srgbClr val="0000FF"/>
                </a:solidFill>
                <a:latin typeface="黑体" panose="02010609060101010101" pitchFamily="2" charset="-122"/>
                <a:ea typeface="黑体" panose="02010609060101010101" pitchFamily="2" charset="-122"/>
              </a:rPr>
              <a:t>不遗漏</a:t>
            </a:r>
            <a:r>
              <a:rPr lang="zh-CN" altLang="en-US" sz="2400" b="1" dirty="0">
                <a:solidFill>
                  <a:srgbClr val="92D050"/>
                </a:solidFill>
                <a:latin typeface="黑体" panose="02010609060101010101" pitchFamily="2" charset="-122"/>
                <a:ea typeface="黑体" panose="02010609060101010101" pitchFamily="2" charset="-122"/>
              </a:rPr>
              <a:t>不重复</a:t>
            </a:r>
            <a:endParaRPr lang="en-US" altLang="zh-CN" sz="2400" b="1" dirty="0">
              <a:solidFill>
                <a:srgbClr val="92D050"/>
              </a:solidFill>
              <a:latin typeface="黑体" panose="02010609060101010101" pitchFamily="2" charset="-122"/>
              <a:ea typeface="黑体" panose="02010609060101010101" pitchFamily="2" charset="-122"/>
            </a:endParaRPr>
          </a:p>
          <a:p>
            <a:pPr lvl="2"/>
            <a:r>
              <a:rPr lang="zh-CN" altLang="en-US" sz="2400" dirty="0"/>
              <a:t>实现设备的阻塞和非阻塞两种工作方式</a:t>
            </a:r>
            <a:endParaRPr lang="en-US" altLang="zh-CN" sz="2400" dirty="0"/>
          </a:p>
          <a:p>
            <a:pPr lvl="1"/>
            <a:r>
              <a:rPr lang="en-US" altLang="zh-CN" sz="2400" dirty="0"/>
              <a:t>2.</a:t>
            </a:r>
            <a:r>
              <a:rPr lang="zh-CN" altLang="en-US" sz="2400" dirty="0"/>
              <a:t>编写不少于</a:t>
            </a:r>
            <a:r>
              <a:rPr lang="en-US" altLang="zh-CN" sz="2400" dirty="0"/>
              <a:t>2</a:t>
            </a:r>
            <a:r>
              <a:rPr lang="zh-CN" altLang="en-US" sz="2400" dirty="0"/>
              <a:t>个对设备进行读</a:t>
            </a:r>
            <a:r>
              <a:rPr lang="en-US" altLang="zh-CN" sz="2400" dirty="0"/>
              <a:t>/</a:t>
            </a:r>
            <a:r>
              <a:rPr lang="zh-CN" altLang="en-US" sz="2400" dirty="0"/>
              <a:t>写的测试应用程序</a:t>
            </a:r>
            <a:endParaRPr lang="en-US" altLang="zh-CN" sz="2400" dirty="0"/>
          </a:p>
          <a:p>
            <a:pPr lvl="2"/>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504825" y="1107281"/>
            <a:ext cx="6172200" cy="46767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503237" y="1557149"/>
            <a:ext cx="3486150" cy="3790950"/>
          </a:xfrm>
          <a:prstGeom prst="rect">
            <a:avLst/>
          </a:prstGeom>
        </p:spPr>
      </p:pic>
      <p:pic>
        <p:nvPicPr>
          <p:cNvPr id="5" name="图片 4"/>
          <p:cNvPicPr>
            <a:picLocks noChangeAspect="1"/>
          </p:cNvPicPr>
          <p:nvPr/>
        </p:nvPicPr>
        <p:blipFill>
          <a:blip r:embed="rId2"/>
          <a:stretch>
            <a:fillRect/>
          </a:stretch>
        </p:blipFill>
        <p:spPr>
          <a:xfrm>
            <a:off x="4896296" y="1559719"/>
            <a:ext cx="3457575" cy="37719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7593058" cy="523220"/>
          </a:xfrm>
        </p:spPr>
        <p:txBody>
          <a:bodyPr/>
          <a:lstStyle/>
          <a:p>
            <a:r>
              <a:rPr lang="zh-CN" altLang="en-US" dirty="0"/>
              <a:t>源代码代码分析：第三章 </a:t>
            </a:r>
            <a:r>
              <a:rPr lang="en-US" altLang="zh-CN" dirty="0"/>
              <a:t>pmtest1.asm</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8" y="620688"/>
            <a:ext cx="10096059" cy="6237312"/>
          </a:xfrm>
        </p:spPr>
      </p:pic>
      <p:pic>
        <p:nvPicPr>
          <p:cNvPr id="4" name="图片 3"/>
          <p:cNvPicPr>
            <a:picLocks noChangeAspect="1"/>
          </p:cNvPicPr>
          <p:nvPr/>
        </p:nvPicPr>
        <p:blipFill>
          <a:blip r:embed="rId2"/>
          <a:stretch>
            <a:fillRect/>
          </a:stretch>
        </p:blipFill>
        <p:spPr>
          <a:xfrm>
            <a:off x="7826055" y="620688"/>
            <a:ext cx="2182809" cy="302433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任务</a:t>
            </a:r>
            <a:r>
              <a:rPr lang="en-US" altLang="zh-CN" dirty="0"/>
              <a:t>2</a:t>
            </a:r>
            <a:r>
              <a:rPr lang="zh-CN" altLang="en-US" dirty="0"/>
              <a:t>的指南</a:t>
            </a:r>
            <a:endParaRPr lang="zh-CN" altLang="en-US" dirty="0"/>
          </a:p>
        </p:txBody>
      </p:sp>
      <p:sp>
        <p:nvSpPr>
          <p:cNvPr id="3" name="内容占位符 2"/>
          <p:cNvSpPr>
            <a:spLocks noGrp="1"/>
          </p:cNvSpPr>
          <p:nvPr>
            <p:ph idx="1"/>
          </p:nvPr>
        </p:nvSpPr>
        <p:spPr/>
        <p:txBody>
          <a:bodyPr/>
          <a:lstStyle/>
          <a:p>
            <a:r>
              <a:rPr lang="en-US" altLang="zh-CN" sz="2400" dirty="0"/>
              <a:t>Linux</a:t>
            </a:r>
            <a:r>
              <a:rPr lang="zh-CN" altLang="en-US" sz="2400" dirty="0"/>
              <a:t>驱动程序开发</a:t>
            </a:r>
            <a:endParaRPr lang="en-US" altLang="zh-CN" sz="2400" dirty="0"/>
          </a:p>
          <a:p>
            <a:r>
              <a:rPr lang="en-US" altLang="zh-CN" sz="2400" dirty="0"/>
              <a:t>Linux</a:t>
            </a:r>
            <a:r>
              <a:rPr lang="zh-CN" altLang="en-US" sz="2400" dirty="0"/>
              <a:t>内核同步机制：等待队列，互斥锁，异步事件</a:t>
            </a:r>
            <a:endParaRPr lang="en-US" altLang="zh-CN" sz="2400" dirty="0"/>
          </a:p>
          <a:p>
            <a:r>
              <a:rPr lang="zh-CN" altLang="en-US" sz="2400" dirty="0"/>
              <a:t>设备阻塞</a:t>
            </a:r>
            <a:r>
              <a:rPr lang="en-US" altLang="zh-CN" sz="2400" dirty="0"/>
              <a:t>/</a:t>
            </a:r>
            <a:r>
              <a:rPr lang="zh-CN" altLang="en-US" sz="2400" dirty="0"/>
              <a:t>非阻塞工作方式 </a:t>
            </a:r>
            <a:r>
              <a:rPr lang="en-US" altLang="zh-CN" sz="2400" dirty="0"/>
              <a:t>| </a:t>
            </a:r>
            <a:r>
              <a:rPr lang="zh-CN" altLang="en-US" sz="2400" dirty="0"/>
              <a:t>阻塞</a:t>
            </a:r>
            <a:r>
              <a:rPr lang="en-US" altLang="zh-CN" sz="2400" dirty="0"/>
              <a:t>/</a:t>
            </a:r>
            <a:r>
              <a:rPr lang="zh-CN" altLang="en-US" sz="2400" dirty="0"/>
              <a:t>非阻塞方式打开设备</a:t>
            </a:r>
            <a:endParaRPr lang="en-US" altLang="zh-CN" sz="2400" dirty="0"/>
          </a:p>
          <a:p>
            <a:r>
              <a:rPr lang="zh-CN" altLang="en-US" sz="2400" dirty="0"/>
              <a:t>推荐的函数</a:t>
            </a:r>
            <a:endParaRPr lang="en-US" altLang="zh-CN" sz="2400" dirty="0"/>
          </a:p>
          <a:p>
            <a:endParaRPr lang="en-US" altLang="zh-CN" sz="2400" dirty="0"/>
          </a:p>
          <a:p>
            <a:endParaRPr lang="zh-CN" altLang="en-US" dirty="0"/>
          </a:p>
        </p:txBody>
      </p:sp>
      <p:pic>
        <p:nvPicPr>
          <p:cNvPr id="4" name="图片 3"/>
          <p:cNvPicPr>
            <a:picLocks noChangeAspect="1"/>
          </p:cNvPicPr>
          <p:nvPr/>
        </p:nvPicPr>
        <p:blipFill>
          <a:blip r:embed="rId1"/>
          <a:stretch>
            <a:fillRect/>
          </a:stretch>
        </p:blipFill>
        <p:spPr>
          <a:xfrm>
            <a:off x="791840" y="2626523"/>
            <a:ext cx="8064896" cy="160495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推荐的驱动结构</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19832" y="1484783"/>
            <a:ext cx="8560148" cy="464137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推荐的驱动结构</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43509" y="1412200"/>
            <a:ext cx="9820275" cy="4876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推荐的驱动结构</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 y="1514907"/>
            <a:ext cx="10080625" cy="4434373"/>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准备实验环境的实际步骤</a:t>
            </a:r>
            <a:endParaRPr lang="en-US" altLang="zh-CN" dirty="0"/>
          </a:p>
          <a:p>
            <a:pPr lvl="1"/>
            <a:r>
              <a:rPr lang="en-US" altLang="zh-CN" dirty="0"/>
              <a:t>Ubuntu16.04/Ubuntu20.10</a:t>
            </a:r>
            <a:endParaRPr lang="en-US" altLang="zh-CN" dirty="0"/>
          </a:p>
          <a:p>
            <a:pPr lvl="1"/>
            <a:r>
              <a:rPr lang="zh-CN" altLang="en-US" dirty="0"/>
              <a:t>在线安装</a:t>
            </a:r>
            <a:r>
              <a:rPr lang="en-US" altLang="zh-CN" dirty="0" err="1"/>
              <a:t>nasm</a:t>
            </a:r>
            <a:endParaRPr lang="en-US" altLang="zh-CN" dirty="0"/>
          </a:p>
          <a:p>
            <a:pPr lvl="1"/>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a:p>
            <a:pPr lvl="1"/>
            <a:r>
              <a:rPr lang="zh-CN" altLang="en-US" dirty="0"/>
              <a:t>在</a:t>
            </a:r>
            <a:r>
              <a:rPr lang="en-US" altLang="zh-CN" dirty="0" err="1"/>
              <a:t>bochs</a:t>
            </a:r>
            <a:r>
              <a:rPr lang="en-US" altLang="zh-CN" dirty="0"/>
              <a:t> </a:t>
            </a:r>
            <a:r>
              <a:rPr lang="zh-CN" altLang="en-US" dirty="0"/>
              <a:t>官网下载</a:t>
            </a:r>
            <a:r>
              <a:rPr lang="en-US" altLang="zh-CN" dirty="0" err="1"/>
              <a:t>freedos</a:t>
            </a:r>
            <a:r>
              <a:rPr lang="zh-CN" altLang="en-US" dirty="0"/>
              <a:t>软盘映像文件</a:t>
            </a:r>
            <a:endParaRPr lang="en-US" altLang="zh-CN" dirty="0"/>
          </a:p>
          <a:p>
            <a:pPr lvl="2"/>
            <a:r>
              <a:rPr lang="zh-CN" altLang="en-US" dirty="0"/>
              <a:t>软盘</a:t>
            </a:r>
            <a:r>
              <a:rPr lang="en-US" altLang="zh-CN" dirty="0"/>
              <a:t>A</a:t>
            </a:r>
            <a:r>
              <a:rPr lang="zh-CN" altLang="en-US" dirty="0"/>
              <a:t>：启动盘，系统盘</a:t>
            </a:r>
            <a:endParaRPr lang="en-US" altLang="zh-CN" dirty="0"/>
          </a:p>
          <a:p>
            <a:pPr lvl="1"/>
            <a:r>
              <a:rPr lang="zh-CN" altLang="en-US" dirty="0"/>
              <a:t>制作用于存储测试程序的空白软盘映像文件</a:t>
            </a:r>
            <a:endParaRPr lang="en-US" altLang="zh-CN" dirty="0"/>
          </a:p>
          <a:p>
            <a:pPr lvl="2"/>
            <a:r>
              <a:rPr lang="zh-CN" altLang="en-US" dirty="0"/>
              <a:t>软盘</a:t>
            </a:r>
            <a:r>
              <a:rPr lang="en-US" altLang="zh-CN" dirty="0"/>
              <a:t>B</a:t>
            </a:r>
            <a:r>
              <a:rPr lang="zh-CN" altLang="en-US" dirty="0"/>
              <a:t>：用户盘，存放用户的测试程序</a:t>
            </a:r>
            <a:endParaRPr lang="en-US" altLang="zh-CN" dirty="0"/>
          </a:p>
          <a:p>
            <a:pPr lvl="2"/>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en-US" altLang="zh-CN" dirty="0"/>
              <a:t>Ubuntu16.04/Ubuntu20.10</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7112" y="1776412"/>
            <a:ext cx="5486400" cy="33051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zh-CN" altLang="en-US" dirty="0"/>
              <a:t>在线安装</a:t>
            </a:r>
            <a:r>
              <a:rPr lang="en-US" altLang="zh-CN" dirty="0" err="1"/>
              <a:t>nasm</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7112" y="1766887"/>
            <a:ext cx="5486400" cy="3324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必需的预备知识</a:t>
            </a:r>
            <a:endParaRPr lang="zh-CN" altLang="en-US" dirty="0"/>
          </a:p>
        </p:txBody>
      </p:sp>
      <p:sp>
        <p:nvSpPr>
          <p:cNvPr id="3" name="内容占位符 2"/>
          <p:cNvSpPr>
            <a:spLocks noGrp="1"/>
          </p:cNvSpPr>
          <p:nvPr>
            <p:ph idx="1"/>
          </p:nvPr>
        </p:nvSpPr>
        <p:spPr/>
        <p:txBody>
          <a:bodyPr/>
          <a:lstStyle/>
          <a:p>
            <a:r>
              <a:rPr lang="zh-CN" altLang="en-US" sz="2400" dirty="0"/>
              <a:t>课设任务和内容（一）的预备知识</a:t>
            </a:r>
            <a:endParaRPr lang="en-US" altLang="zh-CN" sz="2400" dirty="0"/>
          </a:p>
          <a:p>
            <a:pPr lvl="1"/>
            <a:r>
              <a:rPr lang="en-US" altLang="zh-CN" sz="2400" dirty="0"/>
              <a:t>X86</a:t>
            </a:r>
            <a:r>
              <a:rPr lang="zh-CN" altLang="en-US" sz="2400" dirty="0"/>
              <a:t>的保护模式知识（课件</a:t>
            </a:r>
            <a:r>
              <a:rPr lang="en-US" altLang="zh-CN" sz="2400" dirty="0"/>
              <a:t>7.4</a:t>
            </a:r>
            <a:r>
              <a:rPr lang="zh-CN" altLang="en-US" sz="2400" dirty="0"/>
              <a:t>节 </a:t>
            </a:r>
            <a:r>
              <a:rPr lang="en-US" altLang="zh-CN" sz="2400" dirty="0"/>
              <a:t>+ </a:t>
            </a:r>
            <a:r>
              <a:rPr lang="en-US" altLang="zh-CN" sz="2400" dirty="0" err="1"/>
              <a:t>baidu</a:t>
            </a:r>
            <a:r>
              <a:rPr lang="zh-CN" altLang="en-US" sz="2400" dirty="0"/>
              <a:t>）</a:t>
            </a:r>
            <a:endParaRPr lang="en-US" altLang="zh-CN" sz="2400" dirty="0"/>
          </a:p>
          <a:p>
            <a:pPr lvl="1"/>
            <a:r>
              <a:rPr lang="en-US" altLang="zh-CN" sz="2400" dirty="0"/>
              <a:t>NASM</a:t>
            </a:r>
            <a:r>
              <a:rPr lang="zh-CN" altLang="en-US" sz="2400" dirty="0"/>
              <a:t>汇编</a:t>
            </a:r>
            <a:endParaRPr lang="en-US" altLang="zh-CN" sz="2400" dirty="0"/>
          </a:p>
          <a:p>
            <a:pPr lvl="1"/>
            <a:r>
              <a:rPr lang="zh-CN" altLang="en-US" sz="2400" dirty="0"/>
              <a:t>参考书：</a:t>
            </a:r>
            <a:r>
              <a:rPr lang="en-US" altLang="zh-CN" sz="2400" dirty="0"/>
              <a:t>《</a:t>
            </a:r>
            <a:r>
              <a:rPr lang="zh-CN" altLang="en-US" sz="2400" dirty="0"/>
              <a:t>自己动手写操作系统</a:t>
            </a:r>
            <a:r>
              <a:rPr lang="en-US" altLang="zh-CN" sz="2400" dirty="0"/>
              <a:t>》</a:t>
            </a:r>
            <a:r>
              <a:rPr lang="zh-CN" altLang="en-US" sz="2400" dirty="0"/>
              <a:t>前</a:t>
            </a:r>
            <a:r>
              <a:rPr lang="en-US" altLang="zh-CN" sz="2400" dirty="0"/>
              <a:t>3</a:t>
            </a:r>
            <a:r>
              <a:rPr lang="zh-CN" altLang="en-US" sz="2400" dirty="0"/>
              <a:t>章</a:t>
            </a:r>
            <a:endParaRPr lang="en-US" altLang="zh-CN" sz="2400" dirty="0"/>
          </a:p>
          <a:p>
            <a:r>
              <a:rPr lang="zh-CN" altLang="en-US" sz="2400" dirty="0"/>
              <a:t>课设任务和内容（二）的预备知识</a:t>
            </a:r>
            <a:endParaRPr lang="en-US" altLang="zh-CN" sz="2400" dirty="0"/>
          </a:p>
          <a:p>
            <a:pPr lvl="1"/>
            <a:r>
              <a:rPr lang="en-US" altLang="zh-CN" sz="2400" dirty="0"/>
              <a:t>Linux</a:t>
            </a:r>
            <a:r>
              <a:rPr lang="zh-CN" altLang="en-US" sz="2400" dirty="0"/>
              <a:t>驱动程序开发</a:t>
            </a:r>
            <a:endParaRPr lang="en-US" altLang="zh-CN" sz="2400" dirty="0"/>
          </a:p>
          <a:p>
            <a:pPr lvl="1"/>
            <a:r>
              <a:rPr lang="en-US" altLang="zh-CN" sz="2400" dirty="0"/>
              <a:t>Linux</a:t>
            </a:r>
            <a:r>
              <a:rPr lang="zh-CN" altLang="en-US" sz="2400" dirty="0"/>
              <a:t>内核同步机制：等待队列，互斥锁，异步事件</a:t>
            </a:r>
            <a:endParaRPr lang="en-US" altLang="zh-CN" sz="2400" dirty="0"/>
          </a:p>
          <a:p>
            <a:pPr lvl="1"/>
            <a:r>
              <a:rPr lang="zh-CN" altLang="en-US" sz="2400" dirty="0"/>
              <a:t>设备的阻塞</a:t>
            </a:r>
            <a:r>
              <a:rPr lang="en-US" altLang="zh-CN" sz="2400" dirty="0"/>
              <a:t>/</a:t>
            </a:r>
            <a:r>
              <a:rPr lang="zh-CN" altLang="en-US" sz="2400" dirty="0"/>
              <a:t>非阻塞工作方式</a:t>
            </a:r>
            <a:endParaRPr lang="en-US" altLang="zh-CN" sz="2400" dirty="0"/>
          </a:p>
          <a:p>
            <a:pPr lvl="1"/>
            <a:r>
              <a:rPr lang="zh-CN" altLang="en-US" sz="2400" dirty="0"/>
              <a:t>进程以阻塞</a:t>
            </a:r>
            <a:r>
              <a:rPr lang="en-US" altLang="zh-CN" sz="2400" dirty="0"/>
              <a:t>/</a:t>
            </a:r>
            <a:r>
              <a:rPr lang="zh-CN" altLang="en-US" sz="2400" dirty="0"/>
              <a:t>非阻塞方式打开设备</a:t>
            </a:r>
            <a:endParaRPr lang="en-US" altLang="zh-CN" sz="2400" dirty="0"/>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zh-CN" altLang="en-US" dirty="0"/>
              <a:t>在线安装</a:t>
            </a:r>
            <a:r>
              <a:rPr lang="en-US" altLang="zh-CN" dirty="0" err="1"/>
              <a:t>nasm</a:t>
            </a:r>
            <a:endParaRPr lang="en-US" altLang="zh-CN" dirty="0"/>
          </a:p>
          <a:p>
            <a:pPr lvl="1"/>
            <a:r>
              <a:rPr lang="zh-CN" altLang="en-US" dirty="0"/>
              <a:t>检验</a:t>
            </a:r>
            <a:r>
              <a:rPr lang="en-US" altLang="zh-CN" dirty="0" err="1"/>
              <a:t>nasm</a:t>
            </a:r>
            <a:r>
              <a:rPr lang="zh-CN" altLang="en-US" dirty="0"/>
              <a:t>是否安装正确</a:t>
            </a:r>
            <a:endParaRPr lang="en-US" altLang="zh-CN" dirty="0"/>
          </a:p>
          <a:p>
            <a:pPr lvl="1"/>
            <a:r>
              <a:rPr lang="en-US" altLang="zh-CN" dirty="0" err="1"/>
              <a:t>nasm</a:t>
            </a:r>
            <a:r>
              <a:rPr lang="en-US" altLang="zh-CN" dirty="0"/>
              <a:t> pmtest1.asm –o pmtest1.com</a:t>
            </a:r>
            <a:endParaRPr lang="en-US" altLang="zh-CN"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3115" y="2564904"/>
            <a:ext cx="7858125" cy="1895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p:txBody>
      </p:sp>
      <p:pic>
        <p:nvPicPr>
          <p:cNvPr id="4" name="图片 3"/>
          <p:cNvPicPr>
            <a:picLocks noChangeAspect="1"/>
          </p:cNvPicPr>
          <p:nvPr/>
        </p:nvPicPr>
        <p:blipFill>
          <a:blip r:embed="rId1"/>
          <a:stretch>
            <a:fillRect/>
          </a:stretch>
        </p:blipFill>
        <p:spPr>
          <a:xfrm>
            <a:off x="878407" y="2325850"/>
            <a:ext cx="8323809" cy="18952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a:p>
            <a:pPr lvl="1"/>
            <a:r>
              <a:rPr lang="zh-CN" altLang="en-US" dirty="0"/>
              <a:t>检查</a:t>
            </a:r>
            <a:r>
              <a:rPr lang="en-US" altLang="zh-CN" dirty="0" err="1"/>
              <a:t>bochs</a:t>
            </a:r>
            <a:r>
              <a:rPr lang="zh-CN" altLang="en-US" dirty="0"/>
              <a:t>是否安装成功</a:t>
            </a:r>
            <a:endParaRPr lang="en-US" altLang="zh-CN" dirty="0"/>
          </a:p>
          <a:p>
            <a:pPr lvl="1"/>
            <a:r>
              <a:rPr lang="zh-CN" altLang="en-US" dirty="0"/>
              <a:t>检查</a:t>
            </a:r>
            <a:r>
              <a:rPr lang="en-US" altLang="zh-CN" dirty="0" err="1"/>
              <a:t>bochs</a:t>
            </a:r>
            <a:r>
              <a:rPr lang="zh-CN" altLang="en-US" dirty="0"/>
              <a:t>安装目录，为修改</a:t>
            </a:r>
            <a:r>
              <a:rPr lang="en-US" altLang="zh-CN" dirty="0" err="1"/>
              <a:t>bochrc</a:t>
            </a:r>
            <a:r>
              <a:rPr lang="zh-CN" altLang="en-US" dirty="0"/>
              <a:t>文件备用</a:t>
            </a:r>
            <a:endParaRPr lang="en-US" altLang="zh-CN" dirty="0"/>
          </a:p>
        </p:txBody>
      </p:sp>
      <p:pic>
        <p:nvPicPr>
          <p:cNvPr id="7" name="图片 6"/>
          <p:cNvPicPr>
            <a:picLocks noChangeAspect="1"/>
          </p:cNvPicPr>
          <p:nvPr/>
        </p:nvPicPr>
        <p:blipFill>
          <a:blip r:embed="rId1"/>
          <a:stretch>
            <a:fillRect/>
          </a:stretch>
        </p:blipFill>
        <p:spPr>
          <a:xfrm>
            <a:off x="898974" y="2301461"/>
            <a:ext cx="8323809" cy="184761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准备实验环境的实际步骤</a:t>
            </a:r>
            <a:endParaRPr lang="en-US" altLang="zh-CN" dirty="0"/>
          </a:p>
        </p:txBody>
      </p:sp>
      <p:sp>
        <p:nvSpPr>
          <p:cNvPr id="3" name="内容占位符 2"/>
          <p:cNvSpPr>
            <a:spLocks noGrp="1"/>
          </p:cNvSpPr>
          <p:nvPr>
            <p:ph idx="1"/>
          </p:nvPr>
        </p:nvSpPr>
        <p:spPr/>
        <p:txBody>
          <a:bodyPr/>
          <a:lstStyle/>
          <a:p>
            <a:r>
              <a:rPr lang="zh-CN" altLang="en-US" dirty="0"/>
              <a:t>在</a:t>
            </a:r>
            <a:r>
              <a:rPr lang="en-US" altLang="zh-CN" dirty="0" err="1"/>
              <a:t>bochs</a:t>
            </a:r>
            <a:r>
              <a:rPr lang="en-US" altLang="zh-CN" dirty="0"/>
              <a:t> </a:t>
            </a:r>
            <a:r>
              <a:rPr lang="zh-CN" altLang="en-US" dirty="0"/>
              <a:t>官网下载</a:t>
            </a:r>
            <a:r>
              <a:rPr lang="en-US" altLang="zh-CN" dirty="0" err="1"/>
              <a:t>freedos</a:t>
            </a:r>
            <a:r>
              <a:rPr lang="zh-CN" altLang="en-US" dirty="0"/>
              <a:t>软盘映像文件</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396874" y="1519237"/>
            <a:ext cx="9286875" cy="3819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5254625" cy="523220"/>
          </a:xfrm>
        </p:spPr>
        <p:txBody>
          <a:bodyPr/>
          <a:lstStyle/>
          <a:p>
            <a:r>
              <a:rPr lang="zh-CN" altLang="en-US" dirty="0"/>
              <a:t>课设要求提交的文档和考核方式</a:t>
            </a:r>
            <a:endParaRPr lang="zh-CN" altLang="en-US" dirty="0"/>
          </a:p>
        </p:txBody>
      </p:sp>
      <p:sp>
        <p:nvSpPr>
          <p:cNvPr id="3" name="内容占位符 2"/>
          <p:cNvSpPr>
            <a:spLocks noGrp="1"/>
          </p:cNvSpPr>
          <p:nvPr>
            <p:ph idx="1"/>
          </p:nvPr>
        </p:nvSpPr>
        <p:spPr/>
        <p:txBody>
          <a:bodyPr/>
          <a:lstStyle/>
          <a:p>
            <a:r>
              <a:rPr lang="zh-CN" altLang="en-US" sz="2400" dirty="0"/>
              <a:t>课设报告（参照模板</a:t>
            </a:r>
            <a:r>
              <a:rPr lang="zh-CN" altLang="en-US" sz="2400" dirty="0" smtClean="0"/>
              <a:t>）</a:t>
            </a:r>
            <a:endParaRPr lang="en-US" altLang="zh-CN" sz="2400" dirty="0"/>
          </a:p>
          <a:p>
            <a:pPr lvl="1"/>
            <a:r>
              <a:rPr lang="zh-CN" altLang="en-US" sz="2400" dirty="0"/>
              <a:t>纸质版 </a:t>
            </a:r>
            <a:r>
              <a:rPr lang="en-US" altLang="zh-CN" sz="2400" dirty="0"/>
              <a:t>+ </a:t>
            </a:r>
            <a:r>
              <a:rPr lang="zh-CN" altLang="en-US" sz="2400" dirty="0"/>
              <a:t>电子版</a:t>
            </a:r>
            <a:r>
              <a:rPr lang="en-US" altLang="zh-CN" sz="2400" dirty="0"/>
              <a:t>(</a:t>
            </a:r>
            <a:r>
              <a:rPr lang="en-US" altLang="zh-CN" sz="2400" dirty="0" err="1"/>
              <a:t>eMail</a:t>
            </a:r>
            <a:r>
              <a:rPr lang="zh-CN" altLang="en-US" sz="2400" dirty="0"/>
              <a:t>给老师指定邮箱</a:t>
            </a:r>
            <a:r>
              <a:rPr lang="en-US" altLang="zh-CN" sz="2400" dirty="0"/>
              <a:t>)</a:t>
            </a:r>
            <a:endParaRPr lang="en-US" altLang="zh-CN" sz="2400" dirty="0"/>
          </a:p>
          <a:p>
            <a:pPr lvl="1"/>
            <a:r>
              <a:rPr lang="zh-CN" altLang="en-US" sz="2400" dirty="0"/>
              <a:t>源工程</a:t>
            </a:r>
            <a:r>
              <a:rPr lang="en-US" altLang="zh-CN" sz="2400" dirty="0"/>
              <a:t> (</a:t>
            </a:r>
            <a:r>
              <a:rPr lang="en-US" altLang="zh-CN" sz="2400" dirty="0" err="1"/>
              <a:t>eMail</a:t>
            </a:r>
            <a:r>
              <a:rPr lang="zh-CN" altLang="en-US" sz="2400" dirty="0"/>
              <a:t>给老师指定邮箱</a:t>
            </a:r>
            <a:r>
              <a:rPr lang="en-US" altLang="zh-CN" sz="2400" dirty="0"/>
              <a:t>)</a:t>
            </a:r>
            <a:endParaRPr lang="en-US" altLang="zh-CN" sz="2400" dirty="0"/>
          </a:p>
          <a:p>
            <a:r>
              <a:rPr lang="zh-CN" altLang="en-US" sz="2400" dirty="0" smtClean="0"/>
              <a:t>在线回答问题</a:t>
            </a:r>
            <a:endParaRPr lang="en-US" altLang="zh-CN" sz="2400" dirty="0"/>
          </a:p>
          <a:p>
            <a:pPr lvl="1"/>
            <a:r>
              <a:rPr lang="zh-CN" altLang="en-US" sz="2400" dirty="0"/>
              <a:t>老师准备与课设内容相关的</a:t>
            </a:r>
            <a:r>
              <a:rPr lang="zh-CN" altLang="en-US" sz="2400"/>
              <a:t>若干</a:t>
            </a:r>
            <a:r>
              <a:rPr lang="zh-CN" altLang="en-US" sz="2400" smtClean="0"/>
              <a:t>问题，</a:t>
            </a:r>
            <a:r>
              <a:rPr lang="zh-CN" altLang="en-US" sz="2400" dirty="0"/>
              <a:t>最后一节课的最后</a:t>
            </a:r>
            <a:r>
              <a:rPr lang="en-US" altLang="zh-CN" sz="2400" dirty="0"/>
              <a:t>10</a:t>
            </a:r>
            <a:r>
              <a:rPr lang="zh-CN" altLang="en-US" sz="2400" dirty="0" smtClean="0"/>
              <a:t>分钟，</a:t>
            </a:r>
            <a:r>
              <a:rPr lang="zh-CN" altLang="en-US" sz="2400" dirty="0"/>
              <a:t>当堂提交</a:t>
            </a:r>
            <a:r>
              <a:rPr lang="zh-CN" altLang="en-US" sz="2400" dirty="0" smtClean="0"/>
              <a:t>。</a:t>
            </a:r>
            <a:endParaRPr lang="en-US" altLang="zh-CN" sz="2400" dirty="0" smtClean="0"/>
          </a:p>
          <a:p>
            <a:r>
              <a:rPr lang="zh-CN" altLang="en-US" sz="2400" dirty="0"/>
              <a:t>录制</a:t>
            </a:r>
            <a:r>
              <a:rPr lang="zh-CN" altLang="en-US" sz="2400" dirty="0" smtClean="0"/>
              <a:t>视频（</a:t>
            </a:r>
            <a:r>
              <a:rPr lang="en-US" altLang="zh-CN" sz="2400" dirty="0" smtClean="0"/>
              <a:t>3-10</a:t>
            </a:r>
            <a:r>
              <a:rPr lang="zh-CN" altLang="en-US" sz="2400" dirty="0" smtClean="0"/>
              <a:t>分钟）</a:t>
            </a:r>
            <a:endParaRPr lang="en-US" altLang="zh-CN" sz="2400" dirty="0" smtClean="0"/>
          </a:p>
          <a:p>
            <a:pPr lvl="1"/>
            <a:r>
              <a:rPr lang="zh-CN" altLang="en-US" sz="2400" dirty="0" smtClean="0"/>
              <a:t>安装过程，源代码展示，程序运行过程</a:t>
            </a:r>
            <a:endParaRPr lang="en-US" altLang="zh-CN" sz="2400" dirty="0"/>
          </a:p>
          <a:p>
            <a:endParaRPr lang="en-US" altLang="zh-CN" sz="2400" dirty="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8998718" cy="523220"/>
          </a:xfrm>
        </p:spPr>
        <p:txBody>
          <a:bodyPr/>
          <a:lstStyle/>
          <a:p>
            <a:r>
              <a:rPr lang="zh-CN" altLang="en-US" dirty="0"/>
              <a:t>课设内容（一）第</a:t>
            </a:r>
            <a:r>
              <a:rPr lang="en-US" altLang="zh-CN" dirty="0"/>
              <a:t>3</a:t>
            </a:r>
            <a:r>
              <a:rPr lang="zh-CN" altLang="en-US" dirty="0"/>
              <a:t>条的具体要求</a:t>
            </a:r>
            <a:endParaRPr lang="en-US" altLang="zh-CN" dirty="0"/>
          </a:p>
        </p:txBody>
      </p:sp>
      <p:sp>
        <p:nvSpPr>
          <p:cNvPr id="3" name="内容占位符 2"/>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p:txBody>
      </p:sp>
      <p:sp>
        <p:nvSpPr>
          <p:cNvPr id="6" name="文本框 5"/>
          <p:cNvSpPr txBox="1"/>
          <p:nvPr/>
        </p:nvSpPr>
        <p:spPr>
          <a:xfrm>
            <a:off x="5724436" y="3766252"/>
            <a:ext cx="4032448" cy="769441"/>
          </a:xfrm>
          <a:prstGeom prst="rect">
            <a:avLst/>
          </a:prstGeom>
          <a:solidFill>
            <a:schemeClr val="bg2">
              <a:lumMod val="20000"/>
              <a:lumOff val="80000"/>
            </a:schemeClr>
          </a:solidFill>
          <a:ln>
            <a:solidFill>
              <a:srgbClr val="0000FF"/>
            </a:solidFill>
          </a:ln>
        </p:spPr>
        <p:txBody>
          <a:bodyPr wrap="square" rtlCol="0">
            <a:spAutoFit/>
          </a:bodyPr>
          <a:lstStyle/>
          <a:p>
            <a:pPr>
              <a:buNone/>
            </a:pPr>
            <a:r>
              <a:rPr lang="en-US" altLang="zh-CN" dirty="0">
                <a:solidFill>
                  <a:srgbClr val="FF0000"/>
                </a:solidFill>
              </a:rPr>
              <a:t>A</a:t>
            </a:r>
            <a:r>
              <a:rPr lang="en-US" altLang="zh-CN" sz="1400" dirty="0">
                <a:solidFill>
                  <a:srgbClr val="FF0000"/>
                </a:solidFill>
              </a:rPr>
              <a:t>0</a:t>
            </a:r>
            <a:r>
              <a:rPr lang="en-US" altLang="zh-CN" dirty="0">
                <a:solidFill>
                  <a:srgbClr val="FF0000"/>
                </a:solidFill>
              </a:rPr>
              <a:t>:</a:t>
            </a:r>
            <a:endParaRPr lang="en-US" altLang="zh-CN" dirty="0">
              <a:solidFill>
                <a:srgbClr val="FF0000"/>
              </a:solidFill>
            </a:endParaRPr>
          </a:p>
          <a:p>
            <a:pPr>
              <a:buNone/>
            </a:pPr>
            <a:r>
              <a:rPr lang="en-US" altLang="zh-CN" dirty="0"/>
              <a:t>Task0</a:t>
            </a:r>
            <a:r>
              <a:rPr lang="zh-CN" altLang="en-US" dirty="0"/>
              <a:t>：</a:t>
            </a:r>
            <a:r>
              <a:rPr lang="en-US" altLang="zh-CN" dirty="0"/>
              <a:t>While(TRUE)  {  </a:t>
            </a:r>
            <a:r>
              <a:rPr lang="zh-CN" altLang="en-US" dirty="0"/>
              <a:t>输出</a:t>
            </a:r>
            <a:r>
              <a:rPr lang="en-US" altLang="zh-CN" dirty="0"/>
              <a:t>A  }</a:t>
            </a:r>
            <a:endParaRPr lang="zh-CN" altLang="en-US" dirty="0"/>
          </a:p>
        </p:txBody>
      </p:sp>
      <p:sp>
        <p:nvSpPr>
          <p:cNvPr id="9" name="文本框 8"/>
          <p:cNvSpPr txBox="1"/>
          <p:nvPr/>
        </p:nvSpPr>
        <p:spPr>
          <a:xfrm>
            <a:off x="5641566" y="1275467"/>
            <a:ext cx="4115318" cy="769441"/>
          </a:xfrm>
          <a:prstGeom prst="rect">
            <a:avLst/>
          </a:prstGeom>
          <a:solidFill>
            <a:schemeClr val="accent6">
              <a:lumMod val="20000"/>
              <a:lumOff val="80000"/>
            </a:schemeClr>
          </a:solidFill>
          <a:ln>
            <a:solidFill>
              <a:srgbClr val="0000FF"/>
            </a:solidFill>
          </a:ln>
        </p:spPr>
        <p:txBody>
          <a:bodyPr wrap="square" rtlCol="0">
            <a:spAutoFit/>
          </a:bodyPr>
          <a:lstStyle/>
          <a:p>
            <a:pPr>
              <a:buNone/>
            </a:pPr>
            <a:r>
              <a:rPr lang="zh-CN" altLang="en-US"/>
              <a:t>时钟中断服务程序（</a:t>
            </a:r>
            <a:r>
              <a:rPr lang="en-US" altLang="zh-CN"/>
              <a:t>50ms</a:t>
            </a:r>
            <a:r>
              <a:rPr lang="zh-CN" altLang="en-US"/>
              <a:t>间隔）：</a:t>
            </a:r>
            <a:endParaRPr lang="en-US" altLang="zh-CN"/>
          </a:p>
          <a:p>
            <a:pPr>
              <a:buNone/>
            </a:pPr>
            <a:r>
              <a:rPr lang="en-US" altLang="zh-CN"/>
              <a:t>{    </a:t>
            </a:r>
            <a:r>
              <a:rPr lang="en-US" altLang="zh-CN">
                <a:solidFill>
                  <a:srgbClr val="FF0000"/>
                </a:solidFill>
              </a:rPr>
              <a:t>□</a:t>
            </a:r>
            <a:r>
              <a:rPr lang="en-US" altLang="zh-CN"/>
              <a:t> | </a:t>
            </a:r>
            <a:r>
              <a:rPr lang="en-US" altLang="zh-CN">
                <a:solidFill>
                  <a:srgbClr val="FF0000"/>
                </a:solidFill>
              </a:rPr>
              <a:t>□ </a:t>
            </a:r>
            <a:r>
              <a:rPr lang="en-US" altLang="zh-CN"/>
              <a:t>  }</a:t>
            </a:r>
            <a:endParaRPr lang="zh-CN" altLang="en-US" dirty="0"/>
          </a:p>
        </p:txBody>
      </p:sp>
      <p:sp>
        <p:nvSpPr>
          <p:cNvPr id="10" name="文本框 9"/>
          <p:cNvSpPr txBox="1"/>
          <p:nvPr/>
        </p:nvSpPr>
        <p:spPr>
          <a:xfrm>
            <a:off x="5673987" y="2210821"/>
            <a:ext cx="4032448" cy="1138773"/>
          </a:xfrm>
          <a:prstGeom prst="rect">
            <a:avLst/>
          </a:prstGeom>
          <a:solidFill>
            <a:schemeClr val="accent6">
              <a:lumMod val="20000"/>
              <a:lumOff val="80000"/>
            </a:schemeClr>
          </a:solidFill>
          <a:ln>
            <a:solidFill>
              <a:srgbClr val="0000FF"/>
            </a:solidFill>
          </a:ln>
        </p:spPr>
        <p:txBody>
          <a:bodyPr wrap="square" rtlCol="0">
            <a:spAutoFit/>
          </a:bodyPr>
          <a:lstStyle/>
          <a:p>
            <a:pPr>
              <a:buNone/>
            </a:pPr>
            <a:r>
              <a:rPr lang="zh-CN" altLang="en-US"/>
              <a:t>定义</a:t>
            </a:r>
            <a:r>
              <a:rPr lang="en-US" altLang="zh-CN"/>
              <a:t>IDT</a:t>
            </a:r>
            <a:r>
              <a:rPr lang="zh-CN" altLang="en-US"/>
              <a:t>与中断门描述符；</a:t>
            </a:r>
            <a:endParaRPr lang="en-US" altLang="zh-CN"/>
          </a:p>
          <a:p>
            <a:pPr>
              <a:buNone/>
            </a:pPr>
            <a:r>
              <a:rPr lang="zh-CN" altLang="en-US"/>
              <a:t>初始化</a:t>
            </a:r>
            <a:r>
              <a:rPr lang="en-US" altLang="zh-CN"/>
              <a:t>8253</a:t>
            </a:r>
            <a:r>
              <a:rPr lang="zh-CN" altLang="en-US"/>
              <a:t>芯片；</a:t>
            </a:r>
            <a:endParaRPr lang="en-US" altLang="zh-CN"/>
          </a:p>
          <a:p>
            <a:pPr>
              <a:buNone/>
            </a:pPr>
            <a:r>
              <a:rPr lang="zh-CN" altLang="en-US"/>
              <a:t>初始化</a:t>
            </a:r>
            <a:r>
              <a:rPr lang="en-US" altLang="zh-CN"/>
              <a:t>8259</a:t>
            </a:r>
            <a:r>
              <a:rPr lang="zh-CN" altLang="en-US"/>
              <a:t>芯片</a:t>
            </a:r>
            <a:endParaRPr lang="en-US" altLang="zh-CN"/>
          </a:p>
        </p:txBody>
      </p:sp>
      <p:sp>
        <p:nvSpPr>
          <p:cNvPr id="11" name="文本框 10"/>
          <p:cNvSpPr txBox="1"/>
          <p:nvPr/>
        </p:nvSpPr>
        <p:spPr>
          <a:xfrm>
            <a:off x="5738192" y="5085184"/>
            <a:ext cx="4032448" cy="769441"/>
          </a:xfrm>
          <a:prstGeom prst="rect">
            <a:avLst/>
          </a:prstGeom>
          <a:solidFill>
            <a:schemeClr val="bg2">
              <a:lumMod val="20000"/>
              <a:lumOff val="80000"/>
            </a:schemeClr>
          </a:solidFill>
          <a:ln>
            <a:solidFill>
              <a:srgbClr val="0000FF"/>
            </a:solidFill>
          </a:ln>
        </p:spPr>
        <p:txBody>
          <a:bodyPr wrap="square" rtlCol="0">
            <a:spAutoFit/>
          </a:bodyPr>
          <a:lstStyle/>
          <a:p>
            <a:pPr>
              <a:buNone/>
            </a:pPr>
            <a:r>
              <a:rPr lang="en-US" altLang="zh-CN" dirty="0">
                <a:solidFill>
                  <a:srgbClr val="0000FF"/>
                </a:solidFill>
              </a:rPr>
              <a:t>A</a:t>
            </a:r>
            <a:r>
              <a:rPr lang="en-US" altLang="zh-CN" sz="1400" dirty="0">
                <a:solidFill>
                  <a:srgbClr val="0000FF"/>
                </a:solidFill>
              </a:rPr>
              <a:t>1</a:t>
            </a:r>
            <a:r>
              <a:rPr lang="en-US" altLang="zh-CN" dirty="0">
                <a:solidFill>
                  <a:srgbClr val="0000FF"/>
                </a:solidFill>
              </a:rPr>
              <a:t>:</a:t>
            </a:r>
            <a:endParaRPr lang="en-US" altLang="zh-CN" dirty="0">
              <a:solidFill>
                <a:srgbClr val="0000FF"/>
              </a:solidFill>
            </a:endParaRPr>
          </a:p>
          <a:p>
            <a:pPr>
              <a:buNone/>
            </a:pPr>
            <a:r>
              <a:rPr lang="en-US" altLang="zh-CN" dirty="0"/>
              <a:t>Task0</a:t>
            </a:r>
            <a:r>
              <a:rPr lang="zh-CN" altLang="en-US" dirty="0"/>
              <a:t>：</a:t>
            </a:r>
            <a:r>
              <a:rPr lang="en-US" altLang="zh-CN" dirty="0"/>
              <a:t>While(TRUE)  </a:t>
            </a:r>
            <a:r>
              <a:rPr lang="en-US" altLang="zh-CN"/>
              <a:t>{  </a:t>
            </a:r>
            <a:r>
              <a:rPr lang="zh-CN" altLang="en-US"/>
              <a:t>输出</a:t>
            </a:r>
            <a:r>
              <a:rPr lang="en-US" altLang="zh-CN"/>
              <a:t>B  </a:t>
            </a:r>
            <a:r>
              <a:rPr lang="en-US" altLang="zh-CN" dirty="0"/>
              <a:t>}</a:t>
            </a:r>
            <a:endParaRPr lang="zh-CN" altLang="en-US" dirty="0"/>
          </a:p>
        </p:txBody>
      </p:sp>
      <p:grpSp>
        <p:nvGrpSpPr>
          <p:cNvPr id="20" name="组合 19"/>
          <p:cNvGrpSpPr/>
          <p:nvPr/>
        </p:nvGrpSpPr>
        <p:grpSpPr>
          <a:xfrm>
            <a:off x="3080385" y="3008344"/>
            <a:ext cx="864096" cy="1151656"/>
            <a:chOff x="431800" y="4941169"/>
            <a:chExt cx="864096" cy="1151656"/>
          </a:xfrm>
        </p:grpSpPr>
        <p:sp>
          <p:nvSpPr>
            <p:cNvPr id="13" name="矩形 12"/>
            <p:cNvSpPr/>
            <p:nvPr/>
          </p:nvSpPr>
          <p:spPr bwMode="auto">
            <a:xfrm>
              <a:off x="431800" y="4941169"/>
              <a:ext cx="864096" cy="1151656"/>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5" name="直接连接符 14"/>
            <p:cNvCxnSpPr/>
            <p:nvPr/>
          </p:nvCxnSpPr>
          <p:spPr bwMode="auto">
            <a:xfrm>
              <a:off x="431800" y="5135752"/>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6" name="直接连接符 15"/>
            <p:cNvCxnSpPr/>
            <p:nvPr/>
          </p:nvCxnSpPr>
          <p:spPr bwMode="auto">
            <a:xfrm>
              <a:off x="431800" y="5326154"/>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7" name="直接连接符 16"/>
            <p:cNvCxnSpPr/>
            <p:nvPr/>
          </p:nvCxnSpPr>
          <p:spPr bwMode="auto">
            <a:xfrm>
              <a:off x="431800" y="5524176"/>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8" name="直接连接符 17"/>
            <p:cNvCxnSpPr/>
            <p:nvPr/>
          </p:nvCxnSpPr>
          <p:spPr bwMode="auto">
            <a:xfrm>
              <a:off x="431800" y="5706958"/>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31800" y="5882120"/>
              <a:ext cx="864096" cy="0"/>
            </a:xfrm>
            <a:prstGeom prst="line">
              <a:avLst/>
            </a:prstGeom>
            <a:noFill/>
            <a:ln w="12700" cap="flat" cmpd="sng" algn="ctr">
              <a:solidFill>
                <a:srgbClr val="0000FF"/>
              </a:solidFill>
              <a:prstDash val="solid"/>
              <a:round/>
              <a:headEnd type="none" w="med" len="med"/>
              <a:tailEnd type="none" w="med" len="med"/>
            </a:ln>
            <a:effectLst/>
          </p:spPr>
        </p:cxnSp>
      </p:grpSp>
      <p:grpSp>
        <p:nvGrpSpPr>
          <p:cNvPr id="49" name="组合 48"/>
          <p:cNvGrpSpPr/>
          <p:nvPr/>
        </p:nvGrpSpPr>
        <p:grpSpPr>
          <a:xfrm>
            <a:off x="4096881" y="3041682"/>
            <a:ext cx="864096" cy="1151656"/>
            <a:chOff x="431800" y="4941169"/>
            <a:chExt cx="864096" cy="1151656"/>
          </a:xfrm>
        </p:grpSpPr>
        <p:sp>
          <p:nvSpPr>
            <p:cNvPr id="50" name="矩形 49"/>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51" name="直接连接符 50"/>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2" name="直接连接符 51"/>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3" name="直接连接符 52"/>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4" name="直接连接符 53"/>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5" name="直接连接符 54"/>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56" name="组合 55"/>
          <p:cNvGrpSpPr/>
          <p:nvPr/>
        </p:nvGrpSpPr>
        <p:grpSpPr>
          <a:xfrm>
            <a:off x="4218801" y="3137119"/>
            <a:ext cx="864096" cy="1151656"/>
            <a:chOff x="431800" y="4941169"/>
            <a:chExt cx="864096" cy="1151656"/>
          </a:xfrm>
        </p:grpSpPr>
        <p:sp>
          <p:nvSpPr>
            <p:cNvPr id="57" name="矩形 56"/>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58" name="直接连接符 57"/>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9" name="直接连接符 58"/>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0" name="直接连接符 59"/>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1" name="直接连接符 60"/>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2" name="直接连接符 61"/>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63" name="组合 62"/>
          <p:cNvGrpSpPr/>
          <p:nvPr/>
        </p:nvGrpSpPr>
        <p:grpSpPr>
          <a:xfrm>
            <a:off x="4386441" y="3331242"/>
            <a:ext cx="864096" cy="1151656"/>
            <a:chOff x="431800" y="4941169"/>
            <a:chExt cx="864096" cy="1151656"/>
          </a:xfrm>
        </p:grpSpPr>
        <p:sp>
          <p:nvSpPr>
            <p:cNvPr id="64" name="矩形 63"/>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5" name="直接连接符 64"/>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6" name="直接连接符 65"/>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7" name="直接连接符 66"/>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8" name="直接连接符 67"/>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9" name="直接连接符 68"/>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cxnSp>
        <p:nvCxnSpPr>
          <p:cNvPr id="71" name="直接箭头连接符 70"/>
          <p:cNvCxnSpPr/>
          <p:nvPr/>
        </p:nvCxnSpPr>
        <p:spPr bwMode="auto">
          <a:xfrm>
            <a:off x="5291168" y="3617510"/>
            <a:ext cx="419010" cy="331785"/>
          </a:xfrm>
          <a:prstGeom prst="straightConnector1">
            <a:avLst/>
          </a:prstGeom>
          <a:noFill/>
          <a:ln w="38100" cap="flat" cmpd="sng" algn="ctr">
            <a:solidFill>
              <a:srgbClr val="FF0000"/>
            </a:solidFill>
            <a:prstDash val="solid"/>
            <a:round/>
            <a:headEnd type="none" w="med" len="med"/>
            <a:tailEnd type="triangle"/>
          </a:ln>
          <a:effectLst/>
        </p:spPr>
      </p:cxnSp>
      <p:grpSp>
        <p:nvGrpSpPr>
          <p:cNvPr id="74" name="组合 73"/>
          <p:cNvGrpSpPr/>
          <p:nvPr/>
        </p:nvGrpSpPr>
        <p:grpSpPr>
          <a:xfrm>
            <a:off x="4329173" y="3443684"/>
            <a:ext cx="961995" cy="338554"/>
            <a:chOff x="3946933" y="3395232"/>
            <a:chExt cx="961995" cy="338554"/>
          </a:xfrm>
        </p:grpSpPr>
        <p:sp>
          <p:nvSpPr>
            <p:cNvPr id="72" name="矩形 71"/>
            <p:cNvSpPr/>
            <p:nvPr/>
          </p:nvSpPr>
          <p:spPr bwMode="auto">
            <a:xfrm>
              <a:off x="4018510" y="3484993"/>
              <a:ext cx="837087" cy="175162"/>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3" name="矩形 72"/>
            <p:cNvSpPr/>
            <p:nvPr/>
          </p:nvSpPr>
          <p:spPr>
            <a:xfrm>
              <a:off x="3946933" y="3395232"/>
              <a:ext cx="961995" cy="338554"/>
            </a:xfrm>
            <a:prstGeom prst="rect">
              <a:avLst/>
            </a:prstGeom>
          </p:spPr>
          <p:txBody>
            <a:bodyPr wrap="none">
              <a:spAutoFit/>
            </a:bodyPr>
            <a:lstStyle/>
            <a:p>
              <a:pPr>
                <a:buNone/>
              </a:pPr>
              <a:r>
                <a:rPr lang="en-US" altLang="zh-CN" sz="1600" dirty="0">
                  <a:solidFill>
                    <a:srgbClr val="FF0000"/>
                  </a:solidFill>
                </a:rPr>
                <a:t>LA.    A</a:t>
              </a:r>
              <a:r>
                <a:rPr lang="en-US" altLang="zh-CN" sz="1200" dirty="0">
                  <a:solidFill>
                    <a:srgbClr val="FF0000"/>
                  </a:solidFill>
                </a:rPr>
                <a:t>0</a:t>
              </a:r>
              <a:endParaRPr lang="zh-CN" altLang="en-US" sz="1200" dirty="0"/>
            </a:p>
          </p:txBody>
        </p:sp>
      </p:grpSp>
      <p:grpSp>
        <p:nvGrpSpPr>
          <p:cNvPr id="77" name="组合 76"/>
          <p:cNvGrpSpPr/>
          <p:nvPr/>
        </p:nvGrpSpPr>
        <p:grpSpPr>
          <a:xfrm>
            <a:off x="2966924" y="2553189"/>
            <a:ext cx="2448272" cy="2030956"/>
            <a:chOff x="2584684" y="2504737"/>
            <a:chExt cx="2448272" cy="2030956"/>
          </a:xfrm>
        </p:grpSpPr>
        <p:sp>
          <p:nvSpPr>
            <p:cNvPr id="12" name="文本框 11"/>
            <p:cNvSpPr txBox="1"/>
            <p:nvPr/>
          </p:nvSpPr>
          <p:spPr>
            <a:xfrm>
              <a:off x="3168104" y="2504737"/>
              <a:ext cx="1152128" cy="400110"/>
            </a:xfrm>
            <a:prstGeom prst="rect">
              <a:avLst/>
            </a:prstGeom>
            <a:noFill/>
          </p:spPr>
          <p:txBody>
            <a:bodyPr wrap="square" rtlCol="0">
              <a:spAutoFit/>
            </a:bodyPr>
            <a:lstStyle/>
            <a:p>
              <a:pPr>
                <a:buNone/>
              </a:pPr>
              <a:r>
                <a:rPr lang="en-US" altLang="zh-CN" dirty="0"/>
                <a:t>X → </a:t>
              </a:r>
              <a:r>
                <a:rPr lang="en-US" altLang="zh-CN" dirty="0">
                  <a:solidFill>
                    <a:srgbClr val="FF0000"/>
                  </a:solidFill>
                </a:rPr>
                <a:t>X</a:t>
              </a:r>
              <a:endParaRPr lang="zh-CN" altLang="en-US" dirty="0">
                <a:solidFill>
                  <a:srgbClr val="FF0000"/>
                </a:solidFill>
              </a:endParaRPr>
            </a:p>
          </p:txBody>
        </p:sp>
        <p:sp>
          <p:nvSpPr>
            <p:cNvPr id="76" name="矩形: 圆角 75"/>
            <p:cNvSpPr/>
            <p:nvPr/>
          </p:nvSpPr>
          <p:spPr bwMode="auto">
            <a:xfrm>
              <a:off x="2584684" y="2852936"/>
              <a:ext cx="2448272" cy="1682757"/>
            </a:xfrm>
            <a:prstGeom prst="round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114" name="组合 113"/>
          <p:cNvGrpSpPr/>
          <p:nvPr/>
        </p:nvGrpSpPr>
        <p:grpSpPr>
          <a:xfrm>
            <a:off x="2970971" y="4581108"/>
            <a:ext cx="2448272" cy="2030956"/>
            <a:chOff x="2634911" y="4532656"/>
            <a:chExt cx="2448272" cy="2030956"/>
          </a:xfrm>
        </p:grpSpPr>
        <p:grpSp>
          <p:nvGrpSpPr>
            <p:cNvPr id="78" name="组合 77"/>
            <p:cNvGrpSpPr/>
            <p:nvPr/>
          </p:nvGrpSpPr>
          <p:grpSpPr>
            <a:xfrm>
              <a:off x="2766844" y="4987811"/>
              <a:ext cx="864096" cy="1151656"/>
              <a:chOff x="431800" y="4941169"/>
              <a:chExt cx="864096" cy="1151656"/>
            </a:xfrm>
          </p:grpSpPr>
          <p:sp>
            <p:nvSpPr>
              <p:cNvPr id="79" name="矩形 78"/>
              <p:cNvSpPr/>
              <p:nvPr/>
            </p:nvSpPr>
            <p:spPr bwMode="auto">
              <a:xfrm>
                <a:off x="431800" y="4941169"/>
                <a:ext cx="864096" cy="1151656"/>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80" name="直接连接符 79"/>
              <p:cNvCxnSpPr/>
              <p:nvPr/>
            </p:nvCxnSpPr>
            <p:spPr bwMode="auto">
              <a:xfrm>
                <a:off x="431800" y="5135752"/>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1" name="直接连接符 80"/>
              <p:cNvCxnSpPr/>
              <p:nvPr/>
            </p:nvCxnSpPr>
            <p:spPr bwMode="auto">
              <a:xfrm>
                <a:off x="431800" y="5326154"/>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2" name="直接连接符 81"/>
              <p:cNvCxnSpPr/>
              <p:nvPr/>
            </p:nvCxnSpPr>
            <p:spPr bwMode="auto">
              <a:xfrm>
                <a:off x="431800" y="5524176"/>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3" name="直接连接符 82"/>
              <p:cNvCxnSpPr/>
              <p:nvPr/>
            </p:nvCxnSpPr>
            <p:spPr bwMode="auto">
              <a:xfrm>
                <a:off x="431800" y="5706958"/>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4" name="直接连接符 83"/>
              <p:cNvCxnSpPr/>
              <p:nvPr/>
            </p:nvCxnSpPr>
            <p:spPr bwMode="auto">
              <a:xfrm>
                <a:off x="431800" y="5882120"/>
                <a:ext cx="864096" cy="0"/>
              </a:xfrm>
              <a:prstGeom prst="line">
                <a:avLst/>
              </a:prstGeom>
              <a:noFill/>
              <a:ln w="12700" cap="flat" cmpd="sng" algn="ctr">
                <a:solidFill>
                  <a:srgbClr val="0000FF"/>
                </a:solidFill>
                <a:prstDash val="solid"/>
                <a:round/>
                <a:headEnd type="none" w="med" len="med"/>
                <a:tailEnd type="none" w="med" len="med"/>
              </a:ln>
              <a:effectLst/>
            </p:spPr>
          </p:cxnSp>
        </p:grpSp>
        <p:grpSp>
          <p:nvGrpSpPr>
            <p:cNvPr id="85" name="组合 84"/>
            <p:cNvGrpSpPr/>
            <p:nvPr/>
          </p:nvGrpSpPr>
          <p:grpSpPr>
            <a:xfrm>
              <a:off x="3783340" y="5021149"/>
              <a:ext cx="864096" cy="1151656"/>
              <a:chOff x="431800" y="4941169"/>
              <a:chExt cx="864096" cy="1151656"/>
            </a:xfrm>
          </p:grpSpPr>
          <p:sp>
            <p:nvSpPr>
              <p:cNvPr id="86" name="矩形 85"/>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87" name="直接连接符 86"/>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88" name="直接连接符 87"/>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89" name="直接连接符 88"/>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0" name="直接连接符 89"/>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1" name="直接连接符 90"/>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92" name="组合 91"/>
            <p:cNvGrpSpPr/>
            <p:nvPr/>
          </p:nvGrpSpPr>
          <p:grpSpPr>
            <a:xfrm>
              <a:off x="3905260" y="5116586"/>
              <a:ext cx="864096" cy="1151656"/>
              <a:chOff x="431800" y="4941169"/>
              <a:chExt cx="864096" cy="1151656"/>
            </a:xfrm>
          </p:grpSpPr>
          <p:sp>
            <p:nvSpPr>
              <p:cNvPr id="93" name="矩形 92"/>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94" name="直接连接符 93"/>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5" name="直接连接符 94"/>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6" name="直接连接符 95"/>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7" name="直接连接符 96"/>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8" name="直接连接符 97"/>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99" name="组合 98"/>
            <p:cNvGrpSpPr/>
            <p:nvPr/>
          </p:nvGrpSpPr>
          <p:grpSpPr>
            <a:xfrm>
              <a:off x="4072900" y="5310709"/>
              <a:ext cx="864096" cy="1151656"/>
              <a:chOff x="431800" y="4941169"/>
              <a:chExt cx="864096" cy="1151656"/>
            </a:xfrm>
          </p:grpSpPr>
          <p:sp>
            <p:nvSpPr>
              <p:cNvPr id="100" name="矩形 99"/>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101" name="直接连接符 100"/>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2" name="直接连接符 101"/>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3" name="直接连接符 102"/>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4" name="直接连接符 103"/>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5" name="直接连接符 104"/>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106" name="组合 105"/>
            <p:cNvGrpSpPr/>
            <p:nvPr/>
          </p:nvGrpSpPr>
          <p:grpSpPr>
            <a:xfrm>
              <a:off x="4015632" y="5423151"/>
              <a:ext cx="961995" cy="338554"/>
              <a:chOff x="3946933" y="3395232"/>
              <a:chExt cx="961995" cy="338554"/>
            </a:xfrm>
          </p:grpSpPr>
          <p:sp>
            <p:nvSpPr>
              <p:cNvPr id="107" name="矩形 106"/>
              <p:cNvSpPr/>
              <p:nvPr/>
            </p:nvSpPr>
            <p:spPr bwMode="auto">
              <a:xfrm>
                <a:off x="4018510" y="3484993"/>
                <a:ext cx="837087" cy="175162"/>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8" name="矩形 107"/>
              <p:cNvSpPr/>
              <p:nvPr/>
            </p:nvSpPr>
            <p:spPr>
              <a:xfrm>
                <a:off x="3946933" y="3395232"/>
                <a:ext cx="961995" cy="338554"/>
              </a:xfrm>
              <a:prstGeom prst="rect">
                <a:avLst/>
              </a:prstGeom>
            </p:spPr>
            <p:txBody>
              <a:bodyPr wrap="none">
                <a:spAutoFit/>
              </a:bodyPr>
              <a:lstStyle/>
              <a:p>
                <a:pPr>
                  <a:buNone/>
                </a:pPr>
                <a:r>
                  <a:rPr lang="en-US" altLang="zh-CN" sz="1600" dirty="0">
                    <a:solidFill>
                      <a:srgbClr val="FF0000"/>
                    </a:solidFill>
                  </a:rPr>
                  <a:t>LA.    </a:t>
                </a:r>
                <a:r>
                  <a:rPr lang="en-US" altLang="zh-CN" sz="1600" dirty="0">
                    <a:solidFill>
                      <a:srgbClr val="0000FF"/>
                    </a:solidFill>
                  </a:rPr>
                  <a:t>A</a:t>
                </a:r>
                <a:r>
                  <a:rPr lang="en-US" altLang="zh-CN" sz="1200" dirty="0">
                    <a:solidFill>
                      <a:srgbClr val="0000FF"/>
                    </a:solidFill>
                  </a:rPr>
                  <a:t>1</a:t>
                </a:r>
                <a:endParaRPr lang="zh-CN" altLang="en-US" sz="1200" dirty="0">
                  <a:solidFill>
                    <a:srgbClr val="0000FF"/>
                  </a:solidFill>
                </a:endParaRPr>
              </a:p>
            </p:txBody>
          </p:sp>
        </p:grpSp>
        <p:grpSp>
          <p:nvGrpSpPr>
            <p:cNvPr id="109" name="组合 108"/>
            <p:cNvGrpSpPr/>
            <p:nvPr/>
          </p:nvGrpSpPr>
          <p:grpSpPr>
            <a:xfrm>
              <a:off x="2634911" y="4532656"/>
              <a:ext cx="2448272" cy="2030956"/>
              <a:chOff x="2566212" y="2504737"/>
              <a:chExt cx="2448272" cy="2030956"/>
            </a:xfrm>
          </p:grpSpPr>
          <p:sp>
            <p:nvSpPr>
              <p:cNvPr id="110" name="文本框 109"/>
              <p:cNvSpPr txBox="1"/>
              <p:nvPr/>
            </p:nvSpPr>
            <p:spPr>
              <a:xfrm>
                <a:off x="3168104" y="2504737"/>
                <a:ext cx="1152128" cy="400110"/>
              </a:xfrm>
              <a:prstGeom prst="rect">
                <a:avLst/>
              </a:prstGeom>
              <a:noFill/>
            </p:spPr>
            <p:txBody>
              <a:bodyPr wrap="square" rtlCol="0">
                <a:spAutoFit/>
              </a:bodyPr>
              <a:lstStyle/>
              <a:p>
                <a:pPr>
                  <a:buNone/>
                </a:pPr>
                <a:r>
                  <a:rPr lang="en-US" altLang="zh-CN" dirty="0"/>
                  <a:t>X → </a:t>
                </a:r>
                <a:r>
                  <a:rPr lang="en-US" altLang="zh-CN" dirty="0">
                    <a:solidFill>
                      <a:srgbClr val="FF0000"/>
                    </a:solidFill>
                  </a:rPr>
                  <a:t>X</a:t>
                </a:r>
                <a:endParaRPr lang="zh-CN" altLang="en-US" dirty="0">
                  <a:solidFill>
                    <a:srgbClr val="FF0000"/>
                  </a:solidFill>
                </a:endParaRPr>
              </a:p>
            </p:txBody>
          </p:sp>
          <p:sp>
            <p:nvSpPr>
              <p:cNvPr id="111" name="矩形: 圆角 110"/>
              <p:cNvSpPr/>
              <p:nvPr/>
            </p:nvSpPr>
            <p:spPr bwMode="auto">
              <a:xfrm>
                <a:off x="2566212" y="2852936"/>
                <a:ext cx="2448272" cy="1682757"/>
              </a:xfrm>
              <a:prstGeom prst="round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cxnSp>
        <p:nvCxnSpPr>
          <p:cNvPr id="112" name="直接箭头连接符 111"/>
          <p:cNvCxnSpPr/>
          <p:nvPr/>
        </p:nvCxnSpPr>
        <p:spPr bwMode="auto">
          <a:xfrm flipV="1">
            <a:off x="5291168" y="5278561"/>
            <a:ext cx="433268" cy="341185"/>
          </a:xfrm>
          <a:prstGeom prst="straightConnector1">
            <a:avLst/>
          </a:prstGeom>
          <a:noFill/>
          <a:ln w="38100" cap="flat" cmpd="sng" algn="ctr">
            <a:solidFill>
              <a:srgbClr val="0000FF"/>
            </a:solidFill>
            <a:prstDash val="solid"/>
            <a:round/>
            <a:headEnd type="none" w="med" len="med"/>
            <a:tailEnd type="triangle"/>
          </a:ln>
          <a:effectLst/>
        </p:spPr>
      </p:cxnSp>
      <p:grpSp>
        <p:nvGrpSpPr>
          <p:cNvPr id="119" name="组合 118"/>
          <p:cNvGrpSpPr/>
          <p:nvPr/>
        </p:nvGrpSpPr>
        <p:grpSpPr>
          <a:xfrm>
            <a:off x="10868" y="4509120"/>
            <a:ext cx="2851470" cy="769441"/>
            <a:chOff x="242111" y="1682139"/>
            <a:chExt cx="2851470" cy="769441"/>
          </a:xfrm>
        </p:grpSpPr>
        <p:sp>
          <p:nvSpPr>
            <p:cNvPr id="115" name="矩形 114"/>
            <p:cNvSpPr/>
            <p:nvPr/>
          </p:nvSpPr>
          <p:spPr>
            <a:xfrm>
              <a:off x="265434" y="1682139"/>
              <a:ext cx="2828147" cy="769441"/>
            </a:xfrm>
            <a:prstGeom prst="rect">
              <a:avLst/>
            </a:prstGeom>
          </p:spPr>
          <p:txBody>
            <a:bodyPr wrap="none">
              <a:spAutoFit/>
            </a:bodyPr>
            <a:lstStyle/>
            <a:p>
              <a:pPr>
                <a:buNone/>
              </a:pPr>
              <a:r>
                <a:rPr lang="en-US" altLang="zh-CN" dirty="0"/>
                <a:t>MOV  CR3,  </a:t>
              </a:r>
              <a:r>
                <a:rPr lang="en-US" altLang="zh-CN" dirty="0">
                  <a:solidFill>
                    <a:srgbClr val="0000FF"/>
                  </a:solidFill>
                </a:rPr>
                <a:t>PT0_base</a:t>
              </a:r>
              <a:endParaRPr lang="en-US" altLang="zh-CN" dirty="0">
                <a:solidFill>
                  <a:srgbClr val="0000FF"/>
                </a:solidFill>
              </a:endParaRPr>
            </a:p>
            <a:p>
              <a:pPr>
                <a:buNone/>
              </a:pPr>
              <a:r>
                <a:rPr lang="zh-CN" altLang="en-US" dirty="0"/>
                <a:t>CALL LinearAddrDemo</a:t>
              </a:r>
              <a:endParaRPr lang="zh-CN" altLang="en-US" dirty="0"/>
            </a:p>
          </p:txBody>
        </p:sp>
        <p:sp>
          <p:nvSpPr>
            <p:cNvPr id="117" name="矩形 116"/>
            <p:cNvSpPr/>
            <p:nvPr/>
          </p:nvSpPr>
          <p:spPr bwMode="auto">
            <a:xfrm>
              <a:off x="242111" y="1682139"/>
              <a:ext cx="2851470" cy="73334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120" name="组合 119"/>
          <p:cNvGrpSpPr/>
          <p:nvPr/>
        </p:nvGrpSpPr>
        <p:grpSpPr>
          <a:xfrm>
            <a:off x="10868" y="5294529"/>
            <a:ext cx="2851470" cy="798767"/>
            <a:chOff x="228056" y="2453577"/>
            <a:chExt cx="2851470" cy="798767"/>
          </a:xfrm>
        </p:grpSpPr>
        <p:sp>
          <p:nvSpPr>
            <p:cNvPr id="116" name="矩形 115"/>
            <p:cNvSpPr/>
            <p:nvPr/>
          </p:nvSpPr>
          <p:spPr>
            <a:xfrm>
              <a:off x="242111" y="2453577"/>
              <a:ext cx="2828147" cy="769441"/>
            </a:xfrm>
            <a:prstGeom prst="rect">
              <a:avLst/>
            </a:prstGeom>
          </p:spPr>
          <p:txBody>
            <a:bodyPr wrap="none">
              <a:spAutoFit/>
            </a:bodyPr>
            <a:lstStyle/>
            <a:p>
              <a:pPr>
                <a:buNone/>
              </a:pPr>
              <a:r>
                <a:rPr lang="en-US" altLang="zh-CN" dirty="0"/>
                <a:t>MOV  CR3,  </a:t>
              </a:r>
              <a:r>
                <a:rPr lang="en-US" altLang="zh-CN" dirty="0">
                  <a:solidFill>
                    <a:srgbClr val="0000FF"/>
                  </a:solidFill>
                </a:rPr>
                <a:t>PT1_base</a:t>
              </a:r>
              <a:endParaRPr lang="en-US" altLang="zh-CN" dirty="0">
                <a:solidFill>
                  <a:srgbClr val="0000FF"/>
                </a:solidFill>
              </a:endParaRPr>
            </a:p>
            <a:p>
              <a:pPr>
                <a:buNone/>
              </a:pPr>
              <a:r>
                <a:rPr lang="zh-CN" altLang="en-US" dirty="0"/>
                <a:t>CALL LinearAddrDemo</a:t>
              </a:r>
              <a:endParaRPr lang="zh-CN" altLang="en-US" dirty="0"/>
            </a:p>
          </p:txBody>
        </p:sp>
        <p:sp>
          <p:nvSpPr>
            <p:cNvPr id="118" name="矩形 117"/>
            <p:cNvSpPr/>
            <p:nvPr/>
          </p:nvSpPr>
          <p:spPr bwMode="auto">
            <a:xfrm>
              <a:off x="228056" y="2518996"/>
              <a:ext cx="2851470" cy="73334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1143000" marR="0" indent="-2286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126" name="矩形 125"/>
          <p:cNvSpPr/>
          <p:nvPr/>
        </p:nvSpPr>
        <p:spPr>
          <a:xfrm>
            <a:off x="10868" y="1340768"/>
            <a:ext cx="2821606" cy="1877437"/>
          </a:xfrm>
          <a:prstGeom prst="rect">
            <a:avLst/>
          </a:prstGeom>
          <a:ln w="19050">
            <a:solidFill>
              <a:srgbClr val="0000FF"/>
            </a:solidFill>
          </a:ln>
        </p:spPr>
        <p:txBody>
          <a:bodyPr wrap="none">
            <a:spAutoFit/>
          </a:bodyPr>
          <a:lstStyle/>
          <a:p>
            <a:pPr>
              <a:buNone/>
            </a:pPr>
            <a:r>
              <a:rPr lang="zh-CN" altLang="en-US" dirty="0">
                <a:solidFill>
                  <a:srgbClr val="7030A0"/>
                </a:solidFill>
              </a:rPr>
              <a:t>定义</a:t>
            </a:r>
            <a:r>
              <a:rPr lang="en-US" altLang="zh-CN" dirty="0">
                <a:solidFill>
                  <a:srgbClr val="7030A0"/>
                </a:solidFill>
              </a:rPr>
              <a:t>GDT</a:t>
            </a:r>
            <a:r>
              <a:rPr lang="zh-CN" altLang="en-US" dirty="0">
                <a:solidFill>
                  <a:srgbClr val="7030A0"/>
                </a:solidFill>
              </a:rPr>
              <a:t>和段描述符</a:t>
            </a:r>
            <a:r>
              <a:rPr lang="en-US" altLang="zh-CN" dirty="0">
                <a:solidFill>
                  <a:srgbClr val="7030A0"/>
                </a:solidFill>
              </a:rPr>
              <a:t>;</a:t>
            </a:r>
            <a:endParaRPr lang="en-US" altLang="zh-CN" dirty="0">
              <a:solidFill>
                <a:srgbClr val="7030A0"/>
              </a:solidFill>
            </a:endParaRPr>
          </a:p>
          <a:p>
            <a:pPr>
              <a:buNone/>
            </a:pPr>
            <a:r>
              <a:rPr lang="zh-CN" altLang="en-US" dirty="0">
                <a:solidFill>
                  <a:srgbClr val="7030A0"/>
                </a:solidFill>
              </a:rPr>
              <a:t>定义选择子；</a:t>
            </a:r>
            <a:endParaRPr lang="en-US" altLang="zh-CN" dirty="0">
              <a:solidFill>
                <a:srgbClr val="7030A0"/>
              </a:solidFill>
            </a:endParaRPr>
          </a:p>
          <a:p>
            <a:pPr>
              <a:buNone/>
            </a:pPr>
            <a:r>
              <a:rPr lang="zh-CN" altLang="en-US" dirty="0">
                <a:solidFill>
                  <a:srgbClr val="7030A0"/>
                </a:solidFill>
              </a:rPr>
              <a:t>获取内存信息；</a:t>
            </a:r>
            <a:endParaRPr lang="en-US" altLang="zh-CN" dirty="0">
              <a:solidFill>
                <a:srgbClr val="7030A0"/>
              </a:solidFill>
            </a:endParaRPr>
          </a:p>
          <a:p>
            <a:pPr>
              <a:buNone/>
            </a:pPr>
            <a:r>
              <a:rPr lang="zh-CN" altLang="en-US" dirty="0">
                <a:solidFill>
                  <a:srgbClr val="7030A0"/>
                </a:solidFill>
              </a:rPr>
              <a:t>完善段描述符</a:t>
            </a:r>
            <a:r>
              <a:rPr lang="en-US" altLang="zh-CN" dirty="0">
                <a:solidFill>
                  <a:srgbClr val="7030A0"/>
                </a:solidFill>
              </a:rPr>
              <a:t>;</a:t>
            </a:r>
            <a:endParaRPr lang="en-US" altLang="zh-CN" dirty="0">
              <a:solidFill>
                <a:srgbClr val="7030A0"/>
              </a:solidFill>
            </a:endParaRPr>
          </a:p>
          <a:p>
            <a:pPr>
              <a:buNone/>
            </a:pPr>
            <a:r>
              <a:rPr lang="zh-CN" altLang="en-US" dirty="0">
                <a:solidFill>
                  <a:srgbClr val="7030A0"/>
                </a:solidFill>
              </a:rPr>
              <a:t>修改</a:t>
            </a:r>
            <a:r>
              <a:rPr lang="en-US" altLang="zh-CN" dirty="0">
                <a:solidFill>
                  <a:srgbClr val="7030A0"/>
                </a:solidFill>
              </a:rPr>
              <a:t>CR0</a:t>
            </a:r>
            <a:r>
              <a:rPr lang="zh-CN" altLang="en-US" dirty="0">
                <a:solidFill>
                  <a:srgbClr val="7030A0"/>
                </a:solidFill>
              </a:rPr>
              <a:t>进入保护模式</a:t>
            </a:r>
            <a:r>
              <a:rPr lang="en-US" altLang="zh-CN" dirty="0">
                <a:solidFill>
                  <a:srgbClr val="7030A0"/>
                </a:solidFill>
              </a:rPr>
              <a:t>;</a:t>
            </a:r>
            <a:endParaRPr lang="en-US" altLang="zh-CN" dirty="0">
              <a:solidFill>
                <a:srgbClr val="0000FF"/>
              </a:solidFill>
            </a:endParaRPr>
          </a:p>
        </p:txBody>
      </p:sp>
      <p:sp>
        <p:nvSpPr>
          <p:cNvPr id="127" name="矩形 126"/>
          <p:cNvSpPr/>
          <p:nvPr/>
        </p:nvSpPr>
        <p:spPr>
          <a:xfrm>
            <a:off x="10868" y="3298339"/>
            <a:ext cx="2878609" cy="1138773"/>
          </a:xfrm>
          <a:prstGeom prst="rect">
            <a:avLst/>
          </a:prstGeom>
          <a:ln w="19050">
            <a:solidFill>
              <a:srgbClr val="0000FF"/>
            </a:solidFill>
          </a:ln>
        </p:spPr>
        <p:txBody>
          <a:bodyPr wrap="none">
            <a:spAutoFit/>
          </a:bodyPr>
          <a:lstStyle/>
          <a:p>
            <a:pPr>
              <a:buNone/>
            </a:pPr>
            <a:r>
              <a:rPr lang="zh-CN" altLang="en-US" dirty="0">
                <a:solidFill>
                  <a:srgbClr val="0000FF"/>
                </a:solidFill>
              </a:rPr>
              <a:t>准备</a:t>
            </a:r>
            <a:r>
              <a:rPr lang="en-US" altLang="zh-CN" dirty="0">
                <a:solidFill>
                  <a:srgbClr val="0000FF"/>
                </a:solidFill>
              </a:rPr>
              <a:t>Task0</a:t>
            </a:r>
            <a:r>
              <a:rPr lang="zh-CN" altLang="en-US" dirty="0">
                <a:solidFill>
                  <a:srgbClr val="0000FF"/>
                </a:solidFill>
              </a:rPr>
              <a:t>和</a:t>
            </a:r>
            <a:r>
              <a:rPr lang="en-US" altLang="zh-CN" dirty="0">
                <a:solidFill>
                  <a:srgbClr val="0000FF"/>
                </a:solidFill>
              </a:rPr>
              <a:t>Task1</a:t>
            </a:r>
            <a:r>
              <a:rPr lang="zh-CN" altLang="en-US" dirty="0">
                <a:solidFill>
                  <a:srgbClr val="0000FF"/>
                </a:solidFill>
              </a:rPr>
              <a:t>代码</a:t>
            </a:r>
            <a:r>
              <a:rPr lang="en-US" altLang="zh-CN" dirty="0">
                <a:solidFill>
                  <a:srgbClr val="0000FF"/>
                </a:solidFill>
              </a:rPr>
              <a:t>;</a:t>
            </a:r>
            <a:endParaRPr lang="en-US" altLang="zh-CN" dirty="0">
              <a:solidFill>
                <a:srgbClr val="0000FF"/>
              </a:solidFill>
            </a:endParaRPr>
          </a:p>
          <a:p>
            <a:pPr>
              <a:buNone/>
            </a:pPr>
            <a:r>
              <a:rPr lang="zh-CN" altLang="en-US" dirty="0">
                <a:solidFill>
                  <a:srgbClr val="0000FF"/>
                </a:solidFill>
              </a:rPr>
              <a:t>准备页目录</a:t>
            </a:r>
            <a:r>
              <a:rPr lang="en-US" altLang="zh-CN" dirty="0">
                <a:solidFill>
                  <a:srgbClr val="0000FF"/>
                </a:solidFill>
              </a:rPr>
              <a:t>0</a:t>
            </a:r>
            <a:r>
              <a:rPr lang="zh-CN" altLang="en-US" dirty="0">
                <a:solidFill>
                  <a:srgbClr val="0000FF"/>
                </a:solidFill>
              </a:rPr>
              <a:t>和页表；</a:t>
            </a:r>
            <a:endParaRPr lang="en-US" altLang="zh-CN" dirty="0">
              <a:solidFill>
                <a:srgbClr val="0000FF"/>
              </a:solidFill>
            </a:endParaRPr>
          </a:p>
          <a:p>
            <a:pPr>
              <a:buNone/>
            </a:pPr>
            <a:r>
              <a:rPr lang="zh-CN" altLang="en-US" dirty="0">
                <a:solidFill>
                  <a:srgbClr val="0000FF"/>
                </a:solidFill>
              </a:rPr>
              <a:t>准备页目录</a:t>
            </a:r>
            <a:r>
              <a:rPr lang="en-US" altLang="zh-CN" dirty="0">
                <a:solidFill>
                  <a:srgbClr val="0000FF"/>
                </a:solidFill>
              </a:rPr>
              <a:t>1</a:t>
            </a:r>
            <a:r>
              <a:rPr lang="zh-CN" altLang="en-US" dirty="0">
                <a:solidFill>
                  <a:srgbClr val="0000FF"/>
                </a:solidFill>
              </a:rPr>
              <a:t>和页表；</a:t>
            </a:r>
            <a:endParaRPr lang="en-US" altLang="zh-CN" dirty="0">
              <a:solidFill>
                <a:srgbClr val="0000FF"/>
              </a:solidFill>
            </a:endParaRPr>
          </a:p>
        </p:txBody>
      </p:sp>
      <p:sp>
        <p:nvSpPr>
          <p:cNvPr id="4" name="文本框 3"/>
          <p:cNvSpPr txBox="1"/>
          <p:nvPr/>
        </p:nvSpPr>
        <p:spPr>
          <a:xfrm>
            <a:off x="5641566" y="-36006"/>
            <a:ext cx="4255123" cy="584775"/>
          </a:xfrm>
          <a:prstGeom prst="rect">
            <a:avLst/>
          </a:prstGeom>
          <a:noFill/>
          <a:ln w="57150">
            <a:solidFill>
              <a:srgbClr val="FF0000"/>
            </a:solidFill>
          </a:ln>
        </p:spPr>
        <p:txBody>
          <a:bodyPr wrap="square" rtlCol="0">
            <a:spAutoFit/>
          </a:bodyPr>
          <a:lstStyle/>
          <a:p>
            <a:pPr>
              <a:buNone/>
            </a:pPr>
            <a:r>
              <a:rPr lang="en-US" altLang="zh-CN" sz="3200" dirty="0" smtClean="0"/>
              <a:t>ch3/h/pmtest8.asm</a:t>
            </a:r>
            <a:endParaRPr lang="zh-CN" alt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页式内存管理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545058" y="0"/>
            <a:ext cx="587963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228"/>
            <a:ext cx="8854702" cy="523220"/>
          </a:xfrm>
        </p:spPr>
        <p:txBody>
          <a:bodyPr/>
          <a:lstStyle/>
          <a:p>
            <a:r>
              <a:rPr lang="zh-CN" altLang="en-US" dirty="0"/>
              <a:t>课设内容（一）第</a:t>
            </a:r>
            <a:r>
              <a:rPr lang="en-US" altLang="zh-CN" dirty="0"/>
              <a:t>3</a:t>
            </a:r>
            <a:r>
              <a:rPr lang="zh-CN" altLang="en-US" dirty="0"/>
              <a:t>条的具体要求</a:t>
            </a:r>
            <a:endParaRPr lang="zh-CN" altLang="en-US" dirty="0"/>
          </a:p>
        </p:txBody>
      </p:sp>
      <p:sp>
        <p:nvSpPr>
          <p:cNvPr id="3" name="内容占位符 2"/>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a:t>
            </a:r>
            <a:r>
              <a:rPr lang="en-US" altLang="zh-CN" sz="2400" dirty="0"/>
              <a:t>0</a:t>
            </a:r>
            <a:r>
              <a:rPr lang="zh-CN" altLang="en-US" sz="2400" dirty="0"/>
              <a:t>）安装好</a:t>
            </a:r>
            <a:r>
              <a:rPr lang="en-US" altLang="zh-CN" sz="2400" dirty="0" err="1"/>
              <a:t>Bochs</a:t>
            </a:r>
            <a:r>
              <a:rPr lang="zh-CN" altLang="en-US" sz="2400" dirty="0"/>
              <a:t>虚拟机，内存设置为</a:t>
            </a:r>
            <a:r>
              <a:rPr lang="en-US" altLang="zh-CN" sz="2400" dirty="0"/>
              <a:t>16M</a:t>
            </a:r>
            <a:r>
              <a:rPr lang="zh-CN" altLang="en-US" sz="2400" dirty="0"/>
              <a:t>即可</a:t>
            </a:r>
            <a:endParaRPr lang="en-US" altLang="zh-CN" sz="2400" dirty="0"/>
          </a:p>
          <a:p>
            <a:pPr lvl="1"/>
            <a:r>
              <a:rPr lang="zh-CN" altLang="en-US" sz="2400" dirty="0"/>
              <a:t>（</a:t>
            </a:r>
            <a:r>
              <a:rPr lang="en-US" altLang="zh-CN" sz="2400" dirty="0"/>
              <a:t>1</a:t>
            </a:r>
            <a:r>
              <a:rPr lang="zh-CN" altLang="en-US" sz="2400" dirty="0"/>
              <a:t>）定义段和描述符表</a:t>
            </a:r>
            <a:endParaRPr lang="en-US" altLang="zh-CN" sz="2400" dirty="0"/>
          </a:p>
          <a:p>
            <a:pPr lvl="1"/>
            <a:r>
              <a:rPr lang="zh-CN" altLang="en-US" sz="2400" dirty="0"/>
              <a:t>（</a:t>
            </a:r>
            <a:r>
              <a:rPr lang="en-US" altLang="zh-CN" sz="2400" dirty="0"/>
              <a:t>2</a:t>
            </a:r>
            <a:r>
              <a:rPr lang="zh-CN" altLang="en-US" sz="2400" dirty="0"/>
              <a:t>）初始化描述符表</a:t>
            </a:r>
            <a:endParaRPr lang="en-US" altLang="zh-CN" sz="2400" dirty="0"/>
          </a:p>
          <a:p>
            <a:pPr lvl="1"/>
            <a:r>
              <a:rPr lang="zh-CN" altLang="en-US" sz="2400" dirty="0"/>
              <a:t>（</a:t>
            </a:r>
            <a:r>
              <a:rPr lang="en-US" altLang="zh-CN" sz="2400" dirty="0"/>
              <a:t>3</a:t>
            </a:r>
            <a:r>
              <a:rPr lang="zh-CN" altLang="en-US" sz="2400" dirty="0"/>
              <a:t>）初始化选择子</a:t>
            </a:r>
            <a:endParaRPr lang="en-US" altLang="zh-CN" sz="2400" dirty="0"/>
          </a:p>
          <a:p>
            <a:pPr lvl="1"/>
            <a:r>
              <a:rPr lang="zh-CN" altLang="en-US" sz="2400" dirty="0"/>
              <a:t>（</a:t>
            </a:r>
            <a:r>
              <a:rPr lang="en-US" altLang="zh-CN" sz="2400" dirty="0"/>
              <a:t>4</a:t>
            </a:r>
            <a:r>
              <a:rPr lang="zh-CN" altLang="en-US" sz="2400" dirty="0"/>
              <a:t>）定义</a:t>
            </a:r>
            <a:r>
              <a:rPr lang="en-US" altLang="zh-CN" sz="2400" dirty="0"/>
              <a:t>16</a:t>
            </a:r>
            <a:r>
              <a:rPr lang="zh-CN" altLang="en-US" sz="2400" dirty="0"/>
              <a:t>位的各功能段</a:t>
            </a:r>
            <a:endParaRPr lang="en-US" altLang="zh-CN" sz="2400" dirty="0"/>
          </a:p>
          <a:p>
            <a:pPr lvl="1"/>
            <a:r>
              <a:rPr lang="zh-CN" altLang="en-US" sz="2400" dirty="0"/>
              <a:t>（</a:t>
            </a:r>
            <a:r>
              <a:rPr lang="en-US" altLang="zh-CN" sz="2400" dirty="0"/>
              <a:t>5</a:t>
            </a:r>
            <a:r>
              <a:rPr lang="zh-CN" altLang="en-US" sz="2400" dirty="0"/>
              <a:t>）定义</a:t>
            </a:r>
            <a:r>
              <a:rPr lang="en-US" altLang="zh-CN" sz="2400" dirty="0"/>
              <a:t>32</a:t>
            </a:r>
            <a:r>
              <a:rPr lang="zh-CN" altLang="en-US" sz="2400" dirty="0"/>
              <a:t>位的各功能段，包括</a:t>
            </a:r>
            <a:r>
              <a:rPr lang="en-US" altLang="zh-CN" sz="2400" dirty="0"/>
              <a:t>LDT</a:t>
            </a:r>
            <a:r>
              <a:rPr lang="zh-CN" altLang="en-US" sz="2400" dirty="0"/>
              <a:t>段</a:t>
            </a:r>
            <a:endParaRPr lang="en-US" altLang="zh-CN" sz="2400" dirty="0"/>
          </a:p>
          <a:p>
            <a:pPr lvl="1"/>
            <a:r>
              <a:rPr lang="zh-CN" altLang="en-US" sz="2400" dirty="0"/>
              <a:t>（</a:t>
            </a:r>
            <a:r>
              <a:rPr lang="en-US" altLang="zh-CN" sz="2400" dirty="0"/>
              <a:t>6</a:t>
            </a:r>
            <a:r>
              <a:rPr lang="zh-CN" altLang="en-US" sz="2400" dirty="0"/>
              <a:t>）进入保护模式</a:t>
            </a:r>
            <a:endParaRPr lang="en-US" altLang="zh-CN" sz="2400" dirty="0"/>
          </a:p>
          <a:p>
            <a:pPr lvl="1"/>
            <a:r>
              <a:rPr lang="zh-CN" altLang="en-US" sz="2400" dirty="0">
                <a:solidFill>
                  <a:srgbClr val="7030A0"/>
                </a:solidFill>
              </a:rPr>
              <a:t>（</a:t>
            </a:r>
            <a:r>
              <a:rPr lang="en-US" altLang="zh-CN" sz="2400" dirty="0">
                <a:solidFill>
                  <a:srgbClr val="7030A0"/>
                </a:solidFill>
              </a:rPr>
              <a:t>7</a:t>
            </a:r>
            <a:r>
              <a:rPr lang="zh-CN" altLang="en-US" sz="2400" dirty="0">
                <a:solidFill>
                  <a:srgbClr val="7030A0"/>
                </a:solidFill>
              </a:rPr>
              <a:t>）初始化页表：可以简单地做线性映射</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8</a:t>
            </a:r>
            <a:r>
              <a:rPr lang="zh-CN" altLang="en-US" sz="2400" dirty="0">
                <a:solidFill>
                  <a:srgbClr val="7030A0"/>
                </a:solidFill>
              </a:rPr>
              <a:t>）定义两个</a:t>
            </a:r>
            <a:r>
              <a:rPr lang="zh-CN" altLang="en-US" sz="2400">
                <a:solidFill>
                  <a:srgbClr val="7030A0"/>
                </a:solidFill>
              </a:rPr>
              <a:t>任务：两个</a:t>
            </a:r>
            <a:r>
              <a:rPr lang="en-US" altLang="zh-CN" sz="2400">
                <a:solidFill>
                  <a:srgbClr val="7030A0"/>
                </a:solidFill>
              </a:rPr>
              <a:t>TSS</a:t>
            </a:r>
            <a:r>
              <a:rPr lang="zh-CN" altLang="en-US" sz="2400">
                <a:solidFill>
                  <a:srgbClr val="7030A0"/>
                </a:solidFill>
              </a:rPr>
              <a:t>，两</a:t>
            </a:r>
            <a:r>
              <a:rPr lang="zh-CN" altLang="en-US" sz="2400" dirty="0">
                <a:solidFill>
                  <a:srgbClr val="7030A0"/>
                </a:solidFill>
              </a:rPr>
              <a:t>个</a:t>
            </a:r>
            <a:r>
              <a:rPr lang="en-US" altLang="zh-CN" sz="2400" dirty="0">
                <a:solidFill>
                  <a:srgbClr val="7030A0"/>
                </a:solidFill>
              </a:rPr>
              <a:t>LDT</a:t>
            </a:r>
            <a:r>
              <a:rPr lang="zh-CN" altLang="en-US" sz="2400" dirty="0">
                <a:solidFill>
                  <a:srgbClr val="7030A0"/>
                </a:solidFill>
              </a:rPr>
              <a:t>，两个页表</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9</a:t>
            </a:r>
            <a:r>
              <a:rPr lang="zh-CN" altLang="en-US" sz="2400" dirty="0">
                <a:solidFill>
                  <a:srgbClr val="7030A0"/>
                </a:solidFill>
              </a:rPr>
              <a:t>）利用时钟中断切换两个任务</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10</a:t>
            </a:r>
            <a:r>
              <a:rPr lang="zh-CN" altLang="en-US" sz="2400" dirty="0">
                <a:solidFill>
                  <a:srgbClr val="7030A0"/>
                </a:solidFill>
              </a:rPr>
              <a:t>）任务可以是：简单的输出字符“</a:t>
            </a:r>
            <a:r>
              <a:rPr lang="en-US" altLang="zh-CN" sz="2400" dirty="0">
                <a:solidFill>
                  <a:srgbClr val="7030A0"/>
                </a:solidFill>
              </a:rPr>
              <a:t>A</a:t>
            </a:r>
            <a:r>
              <a:rPr lang="zh-CN" altLang="en-US" sz="2400" dirty="0">
                <a:solidFill>
                  <a:srgbClr val="7030A0"/>
                </a:solidFill>
              </a:rPr>
              <a:t>”或“</a:t>
            </a:r>
            <a:r>
              <a:rPr lang="en-US" altLang="zh-CN" sz="2400" dirty="0">
                <a:solidFill>
                  <a:srgbClr val="7030A0"/>
                </a:solidFill>
              </a:rPr>
              <a:t>B</a:t>
            </a:r>
            <a:r>
              <a:rPr lang="zh-CN" altLang="en-US" sz="2400" dirty="0">
                <a:solidFill>
                  <a:srgbClr val="7030A0"/>
                </a:solidFill>
              </a:rPr>
              <a:t>”</a:t>
            </a:r>
            <a:endParaRPr lang="en-US" altLang="zh-CN" sz="2400" dirty="0">
              <a:solidFill>
                <a:srgbClr val="7030A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1143000" marR="0" indent="-228600" algn="l" defTabSz="914400" rtl="0" eaLnBrk="1" fontAlgn="base" latinLnBrk="0" hangingPunct="1">
          <a:lnSpc>
            <a:spcPct val="100000"/>
          </a:lnSpc>
          <a:spcBef>
            <a:spcPct val="20000"/>
          </a:spcBef>
          <a:spcAft>
            <a:spcPct val="0"/>
          </a:spcAft>
          <a:buClrTx/>
          <a:buSzTx/>
          <a:buFontTx/>
          <a:buChar char="•"/>
          <a:defRPr kumimoji="0" lang="ko-KR"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1143000" marR="0" indent="-228600" algn="l" defTabSz="914400" rtl="0" eaLnBrk="1" fontAlgn="base" latinLnBrk="0" hangingPunct="1">
          <a:lnSpc>
            <a:spcPct val="100000"/>
          </a:lnSpc>
          <a:spcBef>
            <a:spcPct val="20000"/>
          </a:spcBef>
          <a:spcAft>
            <a:spcPct val="0"/>
          </a:spcAft>
          <a:buClrTx/>
          <a:buSzTx/>
          <a:buFontTx/>
          <a:buChar char="•"/>
          <a:defRPr kumimoji="0" lang="ko-KR"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색종이 상자">
  <a:themeElements>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6_색종이 상자">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1143000" marR="0" indent="-228600" algn="l" defTabSz="914400" rtl="0" eaLnBrk="1" fontAlgn="base" latinLnBrk="0" hangingPunct="1">
          <a:lnSpc>
            <a:spcPct val="100000"/>
          </a:lnSpc>
          <a:spcBef>
            <a:spcPct val="20000"/>
          </a:spcBef>
          <a:spcAft>
            <a:spcPct val="0"/>
          </a:spcAft>
          <a:buClrTx/>
          <a:buSzTx/>
          <a:buFontTx/>
          <a:buChar char="•"/>
          <a:defRPr kumimoji="0" lang="ko-KR"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1143000" marR="0" indent="-228600" algn="l" defTabSz="914400" rtl="0" eaLnBrk="1" fontAlgn="base" latinLnBrk="0" hangingPunct="1">
          <a:lnSpc>
            <a:spcPct val="100000"/>
          </a:lnSpc>
          <a:spcBef>
            <a:spcPct val="20000"/>
          </a:spcBef>
          <a:spcAft>
            <a:spcPct val="0"/>
          </a:spcAft>
          <a:buClrTx/>
          <a:buSzTx/>
          <a:buFontTx/>
          <a:buChar char="•"/>
          <a:defRPr kumimoji="0" lang="ko-KR"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4636</Words>
  <Application>WPS 演示</Application>
  <PresentationFormat>自定义</PresentationFormat>
  <Paragraphs>579</Paragraphs>
  <Slides>53</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53</vt:i4>
      </vt:variant>
    </vt:vector>
  </HeadingPairs>
  <TitlesOfParts>
    <vt:vector size="67" baseType="lpstr">
      <vt:lpstr>Arial</vt:lpstr>
      <vt:lpstr>宋体</vt:lpstr>
      <vt:lpstr>Wingdings</vt:lpstr>
      <vt:lpstr>굴림</vt:lpstr>
      <vt:lpstr>Malgun Gothic</vt:lpstr>
      <vt:lpstr>楷体_GB2312</vt:lpstr>
      <vt:lpstr>新宋体</vt:lpstr>
      <vt:lpstr>Tahoma</vt:lpstr>
      <vt:lpstr>黑体</vt:lpstr>
      <vt:lpstr>微软雅黑</vt:lpstr>
      <vt:lpstr>Arial Unicode MS</vt:lpstr>
      <vt:lpstr>Times New Roman</vt:lpstr>
      <vt:lpstr>自定义设计方案</vt:lpstr>
      <vt:lpstr>6_색종이 상자</vt:lpstr>
      <vt:lpstr>PowerPoint 演示文稿</vt:lpstr>
      <vt:lpstr>课设目的</vt:lpstr>
      <vt:lpstr>课设任务和内容（一）</vt:lpstr>
      <vt:lpstr>课设任务和内容（二）</vt:lpstr>
      <vt:lpstr>必需的预备知识</vt:lpstr>
      <vt:lpstr>课设要求提交的文档和考核方式</vt:lpstr>
      <vt:lpstr>课设内容（一）第3条的具体要求</vt:lpstr>
      <vt:lpstr>页式内存管理</vt:lpstr>
      <vt:lpstr>课设内容（一）第3条的具体要求</vt:lpstr>
      <vt:lpstr>课设内容（一）第3条具体要求——降级要求</vt:lpstr>
      <vt:lpstr>课设内容（一）第3条程序原理——降级要求</vt:lpstr>
      <vt:lpstr>课设内容（二）具体要求</vt:lpstr>
      <vt:lpstr>课设内容（二）具体要求</vt:lpstr>
      <vt:lpstr>PowerPoint 演示文稿</vt:lpstr>
      <vt:lpstr>PowerPoint 演示文稿</vt:lpstr>
      <vt:lpstr>段与段描述符（Descriptor）</vt:lpstr>
      <vt:lpstr>段描述符（Descriptor）</vt:lpstr>
      <vt:lpstr>描述符表（Descriptor Table）</vt:lpstr>
      <vt:lpstr>GDT的例子</vt:lpstr>
      <vt:lpstr>PowerPoint 演示文稿</vt:lpstr>
      <vt:lpstr>选择子（Selector）</vt:lpstr>
      <vt:lpstr>保护模式的含义</vt:lpstr>
      <vt:lpstr>进入保护模式的步骤</vt:lpstr>
      <vt:lpstr>进入保护模式的步骤</vt:lpstr>
      <vt:lpstr>进入保护模式</vt:lpstr>
      <vt:lpstr>进入保护模式</vt:lpstr>
      <vt:lpstr>进入保护模式</vt:lpstr>
      <vt:lpstr>段描述符的TYPE域</vt:lpstr>
      <vt:lpstr>进入保护模式</vt:lpstr>
      <vt:lpstr>进入保护模式</vt:lpstr>
      <vt:lpstr>TYPE</vt:lpstr>
      <vt:lpstr>课设任务1的原始任务</vt:lpstr>
      <vt:lpstr>例：建立两个任务</vt:lpstr>
      <vt:lpstr>例：建立两个任务</vt:lpstr>
      <vt:lpstr>代码分析</vt:lpstr>
      <vt:lpstr>PowerPoint 演示文稿</vt:lpstr>
      <vt:lpstr>PowerPoint 演示文稿</vt:lpstr>
      <vt:lpstr>PowerPoint 演示文稿</vt:lpstr>
      <vt:lpstr>PowerPoint 演示文稿</vt:lpstr>
      <vt:lpstr>PowerPoint 演示文稿</vt:lpstr>
      <vt:lpstr>PowerPoint 演示文稿</vt:lpstr>
      <vt:lpstr>源代码代码分析：第三章 pmtest1.asm</vt:lpstr>
      <vt:lpstr>任务2的指南</vt:lpstr>
      <vt:lpstr>PowerPoint 演示文稿</vt:lpstr>
      <vt:lpstr>PowerPoint 演示文稿</vt:lpstr>
      <vt:lpstr>PowerPoint 演示文稿</vt:lpstr>
      <vt:lpstr>PowerPoint 演示文稿</vt:lpstr>
      <vt:lpstr>准备实验环境的实际步骤</vt:lpstr>
      <vt:lpstr>准备实验环境的实际步骤</vt:lpstr>
      <vt:lpstr>准备实验环境的实际步骤</vt:lpstr>
      <vt:lpstr>准备实验环境的实际步骤</vt:lpstr>
      <vt:lpstr>准备实验环境的实际步骤</vt:lpstr>
      <vt:lpstr>准备实验环境的实际步骤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a</dc:creator>
  <cp:lastModifiedBy>彼岸花开</cp:lastModifiedBy>
  <cp:revision>3943</cp:revision>
  <cp:lastPrinted>2021-03-01T11:11:00Z</cp:lastPrinted>
  <dcterms:created xsi:type="dcterms:W3CDTF">2001-08-06T11:10:00Z</dcterms:created>
  <dcterms:modified xsi:type="dcterms:W3CDTF">2021-03-09T12:43:04Z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6C8CE961330643BF81D70412EFA26222</vt:lpwstr>
  </property>
</Properties>
</file>