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1" r:id="rId9"/>
    <p:sldId id="264" r:id="rId10"/>
    <p:sldId id="288" r:id="rId11"/>
    <p:sldId id="286" r:id="rId12"/>
    <p:sldId id="276" r:id="rId13"/>
    <p:sldId id="267" r:id="rId14"/>
    <p:sldId id="272" r:id="rId15"/>
    <p:sldId id="266" r:id="rId16"/>
    <p:sldId id="273" r:id="rId17"/>
    <p:sldId id="268" r:id="rId18"/>
    <p:sldId id="269" r:id="rId19"/>
    <p:sldId id="270" r:id="rId20"/>
    <p:sldId id="274" r:id="rId21"/>
    <p:sldId id="287" r:id="rId22"/>
    <p:sldId id="27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7346" autoAdjust="0"/>
  </p:normalViewPr>
  <p:slideViewPr>
    <p:cSldViewPr snapToGrid="0">
      <p:cViewPr varScale="1">
        <p:scale>
          <a:sx n="77" d="100"/>
          <a:sy n="77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3BF53-099B-4C12-9F02-512A4B0D3846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A458-5496-47B0-8B52-977794DF1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如果这是一个结束状态，</a:t>
            </a:r>
            <a:r>
              <a:rPr lang="en-US" altLang="zh-CN" dirty="0"/>
              <a:t>done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，那么下一个状态就</a:t>
            </a:r>
            <a:r>
              <a:rPr lang="zh-CN" altLang="en-US" dirty="0" smtClean="0"/>
              <a:t>不会对该回合的训练产生</a:t>
            </a:r>
            <a:r>
              <a:rPr lang="zh-CN" altLang="en-US" dirty="0"/>
              <a:t>影响了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参考的文献：</a:t>
            </a:r>
            <a:endParaRPr lang="en-US" altLang="zh-CN" dirty="0" smtClean="0"/>
          </a:p>
          <a:p>
            <a:r>
              <a:rPr lang="en-US" altLang="zh-CN" dirty="0" err="1" smtClean="0"/>
              <a:t>Lanbouri</a:t>
            </a:r>
            <a:r>
              <a:rPr lang="en-US" altLang="zh-CN" dirty="0" smtClean="0"/>
              <a:t> Z, </a:t>
            </a:r>
            <a:r>
              <a:rPr lang="en-US" altLang="zh-CN" dirty="0" err="1" smtClean="0"/>
              <a:t>Achchab</a:t>
            </a:r>
            <a:r>
              <a:rPr lang="en-US" altLang="zh-CN" dirty="0" smtClean="0"/>
              <a:t> S. Stock market prediction on high frequency data using long-short term memory[J]. Procedia Computer Science, 2020, 175: 603-608.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Long Y, Wang X, Zhang S, et al. Design Stock Market Trading Strategy with Deep Learning: A Bi-LSTM Based Approach[C]//Proceedings of the 2023 4th International Conference on Computing, Networks and Internet of Things. 2023: 874-879.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Nelson D M Q, Pereira A C M, De Oliveira R A. Stock market's price movement prediction with LSTM neural networks[C]//2017 International joint conference on neural networks (IJCNN). </a:t>
            </a:r>
            <a:r>
              <a:rPr lang="en-US" altLang="zh-CN" dirty="0" err="1" smtClean="0"/>
              <a:t>Ieee</a:t>
            </a:r>
            <a:r>
              <a:rPr lang="en-US" altLang="zh-CN" dirty="0" smtClean="0"/>
              <a:t>, 2017: 1419-1426.</a:t>
            </a:r>
          </a:p>
          <a:p>
            <a:r>
              <a:rPr lang="en-US" altLang="zh-CN" dirty="0" smtClean="0"/>
              <a:t>[1]</a:t>
            </a:r>
            <a:r>
              <a:rPr lang="zh-CN" altLang="en-US" dirty="0" smtClean="0"/>
              <a:t>辛洲扬</a:t>
            </a:r>
            <a:r>
              <a:rPr lang="en-US" altLang="zh-CN" dirty="0" smtClean="0"/>
              <a:t>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模型的股价预测</a:t>
            </a:r>
            <a:r>
              <a:rPr lang="en-US" altLang="zh-CN" dirty="0" smtClean="0"/>
              <a:t>[D].</a:t>
            </a:r>
            <a:r>
              <a:rPr lang="zh-CN" altLang="en-US" dirty="0" smtClean="0"/>
              <a:t>山东大学</a:t>
            </a:r>
            <a:r>
              <a:rPr lang="en-US" altLang="zh-CN" dirty="0" smtClean="0"/>
              <a:t>,2022.DOI:10.27272/d.cnki.gshdu.2022.001528.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A458-5496-47B0-8B52-977794DF15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实验成果汇报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LSTM-DoubleDQN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深度强化学习的量化交易策略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LSTM-</a:t>
            </a:r>
            <a:r>
              <a:rPr lang="en-US" altLang="zh-CN" dirty="0" err="1"/>
              <a:t>DoubleDQN</a:t>
            </a:r>
            <a:r>
              <a:rPr lang="zh-CN" altLang="en-US" dirty="0"/>
              <a:t>算法流程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</a:t>
            </a:r>
            <a:r>
              <a:rPr lang="zh-CN" altLang="en-US" dirty="0"/>
              <a:t>两个</a:t>
            </a:r>
            <a:r>
              <a:rPr lang="en-US" altLang="zh-CN" dirty="0"/>
              <a:t>LSTM</a:t>
            </a:r>
            <a:r>
              <a:rPr lang="zh-CN" altLang="en-US" dirty="0"/>
              <a:t>神经网络</a:t>
            </a:r>
            <a:r>
              <a:rPr lang="en-US" altLang="zh-CN" dirty="0"/>
              <a:t>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，分别为选择最优动作网络</a:t>
            </a:r>
            <a:r>
              <a:rPr lang="zh-CN" altLang="en-US" dirty="0" smtClean="0"/>
              <a:t>和计算估值评分（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值）网络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、输入状态</a:t>
            </a:r>
            <a:r>
              <a:rPr lang="en-US" altLang="zh-CN" dirty="0" err="1" smtClean="0"/>
              <a:t>st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epsion-gredy</a:t>
            </a:r>
            <a:r>
              <a:rPr lang="zh-CN" altLang="en-US" dirty="0" smtClean="0"/>
              <a:t>策略，有</a:t>
            </a:r>
            <a:r>
              <a:rPr lang="en-US" altLang="zh-CN" dirty="0" err="1" smtClean="0"/>
              <a:t>epsion</a:t>
            </a:r>
            <a:r>
              <a:rPr lang="zh-CN" altLang="en-US" dirty="0" smtClean="0"/>
              <a:t>概率随机选择一个动作，</a:t>
            </a:r>
            <a:r>
              <a:rPr lang="en-US" altLang="zh-CN" dirty="0" smtClean="0"/>
              <a:t>1-</a:t>
            </a:r>
            <a:r>
              <a:rPr lang="en-US" altLang="zh-CN" dirty="0"/>
              <a:t> </a:t>
            </a:r>
            <a:r>
              <a:rPr lang="en-US" altLang="zh-CN" dirty="0" err="1" smtClean="0"/>
              <a:t>epsion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st,a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最大的动作：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、环境返回奖励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和下一个状态</a:t>
            </a:r>
            <a:r>
              <a:rPr lang="en-US" altLang="zh-CN" dirty="0" smtClean="0"/>
              <a:t>s(t+1)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、将这个训练样本放入经验回放池中（</a:t>
            </a:r>
            <a:r>
              <a:rPr lang="en-US" altLang="zh-CN" dirty="0" err="1" smtClean="0"/>
              <a:t>DataBuffer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、经验回放池数据超过一定数量后，随机取出一定数量样本训练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4590"/>
              </p:ext>
            </p:extLst>
          </p:nvPr>
        </p:nvGraphicFramePr>
        <p:xfrm>
          <a:off x="49276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79336"/>
              </p:ext>
            </p:extLst>
          </p:nvPr>
        </p:nvGraphicFramePr>
        <p:xfrm>
          <a:off x="3486426" y="3499196"/>
          <a:ext cx="4484757" cy="75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6426" y="3499196"/>
                        <a:ext cx="4484757" cy="754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5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LSTM-</a:t>
            </a:r>
            <a:r>
              <a:rPr lang="en-US" altLang="zh-CN" dirty="0" err="1" smtClean="0"/>
              <a:t>DoubleDQN</a:t>
            </a:r>
            <a:r>
              <a:rPr lang="zh-CN" altLang="en-US" dirty="0" smtClean="0"/>
              <a:t>训练流程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63639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、从经验回放池</a:t>
            </a:r>
            <a:r>
              <a:rPr lang="en-US" altLang="zh-CN" dirty="0" err="1" smtClean="0"/>
              <a:t>DataBuffer</a:t>
            </a:r>
            <a:r>
              <a:rPr lang="zh-CN" altLang="en-US" dirty="0" smtClean="0"/>
              <a:t>中随机采样，一个样本</a:t>
            </a:r>
            <a:r>
              <a:rPr lang="zh-CN" altLang="en-US" dirty="0" smtClean="0"/>
              <a:t>中含有</a:t>
            </a:r>
            <a:r>
              <a:rPr lang="en-US" altLang="zh-CN" dirty="0" err="1" smtClean="0"/>
              <a:t>st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 s(t+1), done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、输入</a:t>
            </a:r>
            <a:r>
              <a:rPr lang="en-US" altLang="zh-CN" dirty="0" err="1"/>
              <a:t>st</a:t>
            </a:r>
            <a:r>
              <a:rPr lang="zh-CN" altLang="en-US" dirty="0"/>
              <a:t>和</a:t>
            </a:r>
            <a:r>
              <a:rPr lang="en-US" altLang="zh-CN" dirty="0"/>
              <a:t>at</a:t>
            </a:r>
            <a:r>
              <a:rPr lang="zh-CN" altLang="en-US" dirty="0"/>
              <a:t>，用</a:t>
            </a:r>
            <a:r>
              <a:rPr lang="en-US" altLang="zh-CN" dirty="0"/>
              <a:t>W1</a:t>
            </a:r>
            <a:r>
              <a:rPr lang="zh-CN" altLang="en-US" dirty="0" smtClean="0"/>
              <a:t>计算当前状态下的估值</a:t>
            </a:r>
            <a:r>
              <a:rPr lang="en-US" altLang="zh-CN" dirty="0" err="1" smtClean="0"/>
              <a:t>eval_q</a:t>
            </a:r>
            <a:r>
              <a:rPr lang="en-US" altLang="zh-CN" dirty="0" smtClean="0"/>
              <a:t>=Q(st,at,W1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、输入</a:t>
            </a:r>
            <a:r>
              <a:rPr lang="en-US" altLang="zh-CN" dirty="0"/>
              <a:t>s(t+1)</a:t>
            </a:r>
            <a:r>
              <a:rPr lang="zh-CN" altLang="en-US" dirty="0"/>
              <a:t>，用</a:t>
            </a:r>
            <a:r>
              <a:rPr lang="en-US" altLang="zh-CN" dirty="0"/>
              <a:t>W1</a:t>
            </a:r>
            <a:r>
              <a:rPr lang="zh-CN" altLang="en-US" dirty="0"/>
              <a:t>获在下一个</a:t>
            </a:r>
            <a:r>
              <a:rPr lang="zh-CN" altLang="en-US" dirty="0" smtClean="0"/>
              <a:t>状态中</a:t>
            </a:r>
            <a:r>
              <a:rPr lang="zh-CN" altLang="en-US" dirty="0" smtClean="0"/>
              <a:t>估</a:t>
            </a:r>
            <a:r>
              <a:rPr lang="zh-CN" altLang="en-US" dirty="0" smtClean="0"/>
              <a:t>值</a:t>
            </a:r>
            <a:r>
              <a:rPr lang="zh-CN" altLang="en-US" dirty="0"/>
              <a:t>最大的动作：</a:t>
            </a:r>
            <a:r>
              <a:rPr lang="en-US" altLang="zh-CN" dirty="0"/>
              <a:t>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、目标值</a:t>
            </a:r>
            <a:r>
              <a:rPr lang="en-US" altLang="zh-CN" dirty="0"/>
              <a:t>y</a:t>
            </a:r>
            <a:r>
              <a:rPr lang="zh-CN" altLang="en-US" dirty="0"/>
              <a:t>由</a:t>
            </a:r>
            <a:r>
              <a:rPr lang="en-US" altLang="zh-CN" dirty="0"/>
              <a:t>W2</a:t>
            </a:r>
            <a:r>
              <a:rPr lang="zh-CN" altLang="en-US" dirty="0"/>
              <a:t>计算得到：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endParaRPr lang="en-US" altLang="zh-CN" dirty="0" smtClean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、获得损失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Loss=0.5(</a:t>
            </a:r>
            <a:r>
              <a:rPr lang="en-US" altLang="zh-CN" dirty="0" err="1">
                <a:sym typeface="+mn-ea"/>
              </a:rPr>
              <a:t>eval_q</a:t>
            </a:r>
            <a:r>
              <a:rPr lang="en-US" altLang="zh-CN" dirty="0">
                <a:sym typeface="+mn-ea"/>
              </a:rPr>
              <a:t>-y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)^2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、获得参数梯度，反向传播更新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参数。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训练若干次后将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的参数复制到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上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47014"/>
              </p:ext>
            </p:extLst>
          </p:nvPr>
        </p:nvGraphicFramePr>
        <p:xfrm>
          <a:off x="4162285" y="3230321"/>
          <a:ext cx="3554549" cy="46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4" imgW="1828800" imgH="241200" progId="Equation.DSMT4">
                  <p:embed/>
                </p:oleObj>
              </mc:Choice>
              <mc:Fallback>
                <p:oleObj name="Equation" r:id="rId4" imgW="1828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2285" y="3230321"/>
                        <a:ext cx="3554549" cy="46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64442"/>
              </p:ext>
            </p:extLst>
          </p:nvPr>
        </p:nvGraphicFramePr>
        <p:xfrm>
          <a:off x="49276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36595"/>
              </p:ext>
            </p:extLst>
          </p:nvPr>
        </p:nvGraphicFramePr>
        <p:xfrm>
          <a:off x="2622256" y="4066279"/>
          <a:ext cx="6439488" cy="58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8" imgW="2654280" imgH="241200" progId="Equation.DSMT4">
                  <p:embed/>
                </p:oleObj>
              </mc:Choice>
              <mc:Fallback>
                <p:oleObj name="Equation" r:id="rId8" imgW="2654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2256" y="4066279"/>
                        <a:ext cx="6439488" cy="585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LSTM-</a:t>
            </a:r>
            <a:r>
              <a:rPr lang="en-US" altLang="zh-CN" dirty="0" err="1" smtClean="0">
                <a:sym typeface="+mn-ea"/>
              </a:rPr>
              <a:t>DoubleDQN</a:t>
            </a:r>
            <a:r>
              <a:rPr lang="zh-CN" altLang="en-US" dirty="0" smtClean="0">
                <a:sym typeface="+mn-ea"/>
              </a:rPr>
              <a:t>强化学习</a:t>
            </a:r>
            <a:r>
              <a:rPr lang="zh-CN" altLang="en-US" dirty="0">
                <a:sym typeface="+mn-ea"/>
              </a:rPr>
              <a:t>部分结构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73" y="1801092"/>
            <a:ext cx="7158182" cy="4310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7455" y="2617477"/>
            <a:ext cx="2551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深度强化学习网络算法框架</a:t>
            </a:r>
            <a:r>
              <a:rPr lang="en-US" altLang="zh-CN" sz="2400" dirty="0" smtClean="0"/>
              <a:t>Double-DQN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W1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W2</a:t>
            </a:r>
            <a:r>
              <a:rPr lang="zh-CN" altLang="en-US" sz="2400" dirty="0" smtClean="0"/>
              <a:t>是第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页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采用的</a:t>
            </a:r>
            <a:r>
              <a:rPr lang="en-US" altLang="zh-CN" sz="2400" dirty="0" smtClean="0"/>
              <a:t>LSTM</a:t>
            </a:r>
            <a:r>
              <a:rPr lang="zh-CN" altLang="en-US" sz="2400" dirty="0" smtClean="0"/>
              <a:t>深度学习神经网络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激励函数设定</a:t>
            </a:r>
            <a:r>
              <a:rPr lang="en-US" altLang="zh-CN" dirty="0" smtClean="0"/>
              <a:t>(Reward Function)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时刻的持仓市值为</a:t>
            </a:r>
            <a:r>
              <a:rPr lang="en-US" altLang="zh-CN" dirty="0" err="1" smtClean="0"/>
              <a:t>MarketValue_t</a:t>
            </a:r>
            <a:r>
              <a:rPr lang="zh-CN" altLang="en-US" dirty="0" smtClean="0"/>
              <a:t>，定义开仓成本为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，则这笔交易在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时刻的对数收益率为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=ln(</a:t>
            </a:r>
            <a:r>
              <a:rPr lang="en-US" altLang="zh-CN" dirty="0" err="1" smtClean="0"/>
              <a:t>MarketValue_t</a:t>
            </a:r>
            <a:r>
              <a:rPr lang="en-US" altLang="zh-CN" dirty="0" smtClean="0"/>
              <a:t>/</a:t>
            </a:r>
            <a:r>
              <a:rPr lang="en-US" altLang="zh-CN" dirty="0"/>
              <a:t> Cost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，设定止损线</a:t>
            </a:r>
            <a:r>
              <a:rPr lang="en-US" altLang="zh-CN" dirty="0" smtClean="0"/>
              <a:t>stop(stop&lt;0)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a(t-1)-&gt;at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0-&gt;1</a:t>
            </a:r>
            <a:r>
              <a:rPr lang="zh-CN" altLang="en-US" dirty="0" smtClean="0"/>
              <a:t>，是开仓动作，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en-US" altLang="zh-CN" dirty="0"/>
              <a:t>a(t-1)-&gt;at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1-&gt;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 smtClean="0"/>
              <a:t>是持仓</a:t>
            </a:r>
            <a:r>
              <a:rPr lang="zh-CN" altLang="en-US" dirty="0"/>
              <a:t>动作</a:t>
            </a:r>
            <a:r>
              <a:rPr lang="zh-CN" altLang="en-US" dirty="0" smtClean="0"/>
              <a:t>，</a:t>
            </a:r>
            <a:r>
              <a:rPr lang="zh-CN" altLang="en-US" dirty="0"/>
              <a:t>分</a:t>
            </a:r>
            <a:r>
              <a:rPr lang="zh-CN" altLang="en-US" dirty="0" smtClean="0"/>
              <a:t>有两种情况：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、若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&gt;stop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、若</a:t>
            </a:r>
            <a:r>
              <a:rPr lang="en-US" altLang="zh-CN" dirty="0" err="1" smtClean="0"/>
              <a:t>return_t</a:t>
            </a:r>
            <a:r>
              <a:rPr lang="en-US" altLang="zh-CN" dirty="0"/>
              <a:t>&lt;</a:t>
            </a:r>
            <a:r>
              <a:rPr lang="en-US" altLang="zh-CN" dirty="0" smtClean="0"/>
              <a:t>stop</a:t>
            </a:r>
            <a:r>
              <a:rPr lang="zh-CN" altLang="en-US" dirty="0"/>
              <a:t>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)-1(</a:t>
            </a:r>
            <a:r>
              <a:rPr lang="zh-CN" altLang="en-US" dirty="0" smtClean="0"/>
              <a:t>转换为普通收益率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激励函数设定</a:t>
            </a:r>
            <a:r>
              <a:rPr lang="en-US" altLang="zh-CN" dirty="0"/>
              <a:t>(Reward Function)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a(t-1)-&gt;at</a:t>
            </a:r>
            <a:r>
              <a:rPr lang="zh-CN" altLang="en-US" dirty="0"/>
              <a:t>为</a:t>
            </a:r>
            <a:r>
              <a:rPr lang="en-US" altLang="zh-CN" dirty="0"/>
              <a:t>1-&gt;0</a:t>
            </a:r>
            <a:r>
              <a:rPr lang="zh-CN" altLang="en-US" dirty="0"/>
              <a:t>，是平仓动作，分三种情况：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、在止</a:t>
            </a:r>
            <a:r>
              <a:rPr lang="zh-CN" altLang="en-US" dirty="0" smtClean="0"/>
              <a:t>损线下平</a:t>
            </a:r>
            <a:r>
              <a:rPr lang="zh-CN" altLang="en-US" dirty="0"/>
              <a:t>仓，</a:t>
            </a:r>
            <a:r>
              <a:rPr lang="en-US" altLang="zh-CN" dirty="0" err="1"/>
              <a:t>reward_t</a:t>
            </a:r>
            <a:r>
              <a:rPr lang="en-US" altLang="zh-CN" dirty="0"/>
              <a:t>=a (a&gt;0)</a:t>
            </a:r>
            <a:r>
              <a:rPr lang="zh-CN" altLang="en-US" dirty="0"/>
              <a:t>，因为止损是正确行为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、在非止损情况下， </a:t>
            </a:r>
            <a:r>
              <a:rPr lang="en-US" altLang="zh-CN" dirty="0" err="1"/>
              <a:t>reward_t</a:t>
            </a:r>
            <a:r>
              <a:rPr lang="en-US" altLang="zh-CN" dirty="0"/>
              <a:t>=</a:t>
            </a:r>
            <a:r>
              <a:rPr lang="en-US" altLang="zh-CN" dirty="0" err="1"/>
              <a:t>exp</a:t>
            </a:r>
            <a:r>
              <a:rPr lang="en-US" altLang="zh-CN" dirty="0"/>
              <a:t>(</a:t>
            </a:r>
            <a:r>
              <a:rPr lang="en-US" altLang="zh-CN" dirty="0" err="1"/>
              <a:t>return_t</a:t>
            </a:r>
            <a:r>
              <a:rPr lang="en-US" altLang="zh-CN" dirty="0"/>
              <a:t>)-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、若</a:t>
            </a:r>
            <a:r>
              <a:rPr lang="zh-CN" altLang="en-US" dirty="0"/>
              <a:t>平仓</a:t>
            </a:r>
            <a:r>
              <a:rPr lang="zh-CN" altLang="en-US" dirty="0" smtClean="0"/>
              <a:t>时止盈时的</a:t>
            </a:r>
            <a:r>
              <a:rPr lang="zh-CN" altLang="en-US" dirty="0"/>
              <a:t>点位相比于开仓点</a:t>
            </a:r>
            <a:r>
              <a:rPr lang="zh-CN" altLang="en-US" dirty="0" smtClean="0"/>
              <a:t>位偏离幅度达到</a:t>
            </a:r>
            <a:r>
              <a:rPr lang="en-US" altLang="zh-CN" dirty="0" smtClean="0"/>
              <a:t>1.5%</a:t>
            </a:r>
            <a:r>
              <a:rPr lang="zh-CN" altLang="en-US" dirty="0" smtClean="0"/>
              <a:t>以上，给予双倍奖励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/>
              <a:t>a(t-1)-&gt;at</a:t>
            </a:r>
            <a:r>
              <a:rPr lang="zh-CN" altLang="en-US" dirty="0"/>
              <a:t>为</a:t>
            </a:r>
            <a:r>
              <a:rPr lang="en-US" altLang="zh-CN" dirty="0"/>
              <a:t>0-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，是空仓</a:t>
            </a:r>
            <a:r>
              <a:rPr lang="zh-CN" altLang="en-US" dirty="0"/>
              <a:t>动作，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智能体环境参数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模型回看历史数据长度为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天，一个交易日有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根</a:t>
            </a:r>
            <a:r>
              <a:rPr lang="en-US" altLang="zh-CN" dirty="0" smtClean="0"/>
              <a:t>15m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线，所以</a:t>
            </a:r>
            <a:r>
              <a:rPr lang="en-US" altLang="zh-CN" dirty="0" err="1"/>
              <a:t>ModelWindow</a:t>
            </a:r>
            <a:r>
              <a:rPr lang="en-US" altLang="zh-CN" dirty="0"/>
              <a:t> = </a:t>
            </a:r>
            <a:r>
              <a:rPr lang="en-US" altLang="zh-CN" dirty="0" smtClean="0"/>
              <a:t>20*16=320</a:t>
            </a:r>
          </a:p>
          <a:p>
            <a:r>
              <a:rPr lang="zh-CN" altLang="en-US" dirty="0" smtClean="0"/>
              <a:t>波动率选择近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日波动率</a:t>
            </a:r>
            <a:r>
              <a:rPr lang="en-US" altLang="zh-CN" dirty="0" smtClean="0"/>
              <a:t>n=5</a:t>
            </a:r>
          </a:p>
          <a:p>
            <a:r>
              <a:rPr lang="zh-CN" altLang="en-US" dirty="0" smtClean="0"/>
              <a:t>手续费：期权一张</a:t>
            </a:r>
            <a:r>
              <a:rPr lang="en-US" altLang="zh-CN" dirty="0" smtClean="0"/>
              <a:t>15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账户初始资金</a:t>
            </a:r>
            <a:r>
              <a:rPr lang="en-US" altLang="zh-CN" dirty="0" err="1" smtClean="0"/>
              <a:t>InitCash</a:t>
            </a:r>
            <a:r>
              <a:rPr lang="en-US" altLang="zh-CN" dirty="0" smtClean="0"/>
              <a:t>=1000000</a:t>
            </a:r>
          </a:p>
          <a:p>
            <a:r>
              <a:rPr lang="zh-CN" altLang="en-US" dirty="0" smtClean="0"/>
              <a:t>开仓限制比例 ：开仓时市值不能超过总资金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（交易所限制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随机选择动作概率</a:t>
            </a:r>
            <a:r>
              <a:rPr lang="en-US" altLang="zh-CN" dirty="0" smtClean="0"/>
              <a:t>Epsilon=0.1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神经网络训练参数设置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优化器学习率</a:t>
            </a:r>
            <a:r>
              <a:rPr lang="en-US" altLang="zh-CN" dirty="0"/>
              <a:t>LR=0.01</a:t>
            </a:r>
          </a:p>
          <a:p>
            <a:r>
              <a:rPr lang="zh-CN" altLang="en-US" dirty="0"/>
              <a:t>奖励折扣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gamma=0.99</a:t>
            </a:r>
            <a:endParaRPr lang="en-US" altLang="zh-CN" dirty="0"/>
          </a:p>
          <a:p>
            <a:r>
              <a:rPr lang="zh-CN" altLang="en-US" dirty="0"/>
              <a:t>经验回放池大小</a:t>
            </a:r>
            <a:r>
              <a:rPr lang="en-US" altLang="zh-CN" dirty="0"/>
              <a:t>MEMORY_SIZE = 15000</a:t>
            </a:r>
          </a:p>
          <a:p>
            <a:r>
              <a:rPr lang="zh-CN" altLang="en-US" dirty="0"/>
              <a:t>训练开始所需样本</a:t>
            </a:r>
            <a:r>
              <a:rPr lang="en-US" altLang="zh-CN" dirty="0" smtClean="0"/>
              <a:t>MEMORY_THRESHOLD=5000</a:t>
            </a:r>
          </a:p>
          <a:p>
            <a:r>
              <a:rPr lang="en-US" altLang="zh-CN" dirty="0" err="1" smtClean="0"/>
              <a:t>BatchSize</a:t>
            </a:r>
            <a:r>
              <a:rPr lang="en-US" altLang="zh-CN" dirty="0" smtClean="0"/>
              <a:t>=128</a:t>
            </a:r>
          </a:p>
          <a:p>
            <a:r>
              <a:rPr lang="en-US" altLang="zh-CN" dirty="0" smtClean="0"/>
              <a:t>Epoch=100</a:t>
            </a:r>
          </a:p>
          <a:p>
            <a:r>
              <a:rPr lang="zh-CN" altLang="en-US" dirty="0" smtClean="0"/>
              <a:t>更新目标网络（</a:t>
            </a:r>
            <a:r>
              <a:rPr lang="en-US" altLang="zh-CN" dirty="0" smtClean="0"/>
              <a:t>W2</a:t>
            </a:r>
            <a:r>
              <a:rPr lang="zh-CN" altLang="en-US" dirty="0" smtClean="0"/>
              <a:t>）参数频率 </a:t>
            </a:r>
            <a:r>
              <a:rPr lang="en-US" altLang="zh-CN" dirty="0" smtClean="0"/>
              <a:t>UPDATE_TIME=100</a:t>
            </a:r>
            <a:r>
              <a:rPr lang="zh-CN" altLang="en-US" dirty="0" smtClean="0"/>
              <a:t>，即每训练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次更新一次</a:t>
            </a:r>
            <a:r>
              <a:rPr lang="zh-CN" altLang="en-US" dirty="0"/>
              <a:t>目标网络参数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、账户长期满仓持有沪深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多头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、账户长期满仓融券沪深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空头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网络每天进行股价预测，预测下一天股价上涨则满仓买入沪深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做多，预测下一天股价下跌则满仓融券卖空沪深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做空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测试集实验结果（以初始净值为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计算）</a:t>
            </a:r>
            <a:endParaRPr lang="zh-CN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133"/>
            <a:ext cx="10515600" cy="3970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5284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1254" y="1071851"/>
          <a:ext cx="10515600" cy="267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74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指标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夏普比率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到期总对数收益率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最大回撤（对数形式）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LSTM-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DoubleDQN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1.1099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0.4500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-0.2807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-1.258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-0.2858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长期持有多头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-0.872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-0.2838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长期持有空头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0.9147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0.1411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-0.2795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1254" y="3961458"/>
            <a:ext cx="4441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注：指标解释</a:t>
            </a:r>
            <a:endParaRPr lang="en-US" altLang="zh-CN" dirty="0" smtClean="0"/>
          </a:p>
          <a:p>
            <a:r>
              <a:rPr lang="zh-CN" altLang="en-US" dirty="0" smtClean="0"/>
              <a:t>夏普比率：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E(</a:t>
            </a:r>
            <a:r>
              <a:rPr lang="en-US" altLang="zh-CN" dirty="0" err="1" smtClean="0"/>
              <a:t>Rp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：平均年化收益率</a:t>
            </a:r>
            <a:endParaRPr lang="en-US" altLang="zh-CN" dirty="0" smtClean="0"/>
          </a:p>
          <a:p>
            <a:r>
              <a:rPr lang="en-US" altLang="zh-CN" dirty="0" err="1" smtClean="0"/>
              <a:t>Rf</a:t>
            </a:r>
            <a:r>
              <a:rPr lang="zh-CN" altLang="en-US" dirty="0" smtClean="0"/>
              <a:t>：年化无风险利率</a:t>
            </a:r>
            <a:endParaRPr lang="en-US" altLang="zh-CN" dirty="0" smtClean="0"/>
          </a:p>
          <a:p>
            <a:r>
              <a:rPr lang="en-US" altLang="zh-CN" dirty="0" err="1" smtClean="0"/>
              <a:t>σp</a:t>
            </a:r>
            <a:r>
              <a:rPr lang="zh-CN" altLang="en-US" dirty="0" smtClean="0"/>
              <a:t>：年化收益率的标准差</a:t>
            </a:r>
            <a:endParaRPr lang="en-US" altLang="zh-CN" dirty="0" smtClean="0"/>
          </a:p>
          <a:p>
            <a:r>
              <a:rPr lang="zh-CN" altLang="en-US" dirty="0"/>
              <a:t>夏普比率衡量的是投资者每承受一单位总风险，会产生多少的</a:t>
            </a:r>
            <a:r>
              <a:rPr lang="zh-CN" altLang="en-US" dirty="0" smtClean="0"/>
              <a:t>超额</a:t>
            </a:r>
            <a:r>
              <a:rPr lang="zh-CN" altLang="en-US" dirty="0"/>
              <a:t>回报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71" t="12057"/>
          <a:stretch>
            <a:fillRect/>
          </a:stretch>
        </p:blipFill>
        <p:spPr>
          <a:xfrm>
            <a:off x="2382981" y="4214476"/>
            <a:ext cx="2447284" cy="556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4096" y="4099957"/>
            <a:ext cx="5242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到期总对数收益率：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=ln(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/p0)</a:t>
            </a:r>
            <a:r>
              <a:rPr lang="zh-CN" altLang="en-US" dirty="0" smtClean="0"/>
              <a:t>即期末总资产除以期初总资产后取对数。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最大回撤率（对数形式）：是</a:t>
            </a:r>
            <a:r>
              <a:rPr lang="zh-CN" altLang="en-US" dirty="0"/>
              <a:t>指在选定周期内任一历史时点往后推，产品净值走到最低点时的收益率回撤幅度的最大值。如果一只基金的最高净值是</a:t>
            </a:r>
            <a:r>
              <a:rPr lang="en-US" altLang="zh-CN" dirty="0"/>
              <a:t>10</a:t>
            </a:r>
            <a:r>
              <a:rPr lang="zh-CN" altLang="en-US" dirty="0"/>
              <a:t>元，最低净值是</a:t>
            </a:r>
            <a:r>
              <a:rPr lang="en-US" altLang="zh-CN" dirty="0"/>
              <a:t>5</a:t>
            </a:r>
            <a:r>
              <a:rPr lang="zh-CN" altLang="en-US" dirty="0"/>
              <a:t>元，那么它的最大回撤率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ln(5/10)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485744"/>
            <a:ext cx="2527661" cy="4112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研究对象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297577"/>
            <a:ext cx="10284822" cy="136724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期权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上做一种对冲交易模式</a:t>
            </a:r>
            <a:r>
              <a:rPr lang="en-US" altLang="zh-CN" baseline="30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[1]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指数出现较大幅度的波动时可实现盈利，而出现亏损情况则是沪深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长时间波动较小。这样的交易模式是否盈利则与沪深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指数的涨跌无关。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5040" y="5077097"/>
            <a:ext cx="546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[1]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这种对冲交易模式是同时买入一定数量的看涨期权和看跌期权，期权是一种亏损有限，但盈利上限极高的金融衍生工具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附注：阻力位模型构建（支撑与压力）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64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60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、定义一个固定的时间长度</a:t>
            </a:r>
            <a:r>
              <a:rPr lang="en-US" altLang="zh-CN" dirty="0"/>
              <a:t>d</a:t>
            </a:r>
          </a:p>
          <a:p>
            <a:pPr fontAlgn="auto">
              <a:spcAft>
                <a:spcPts val="60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、定义在时刻</a:t>
            </a:r>
            <a:r>
              <a:rPr lang="en-US" altLang="zh-CN" dirty="0"/>
              <a:t>t</a:t>
            </a:r>
            <a:r>
              <a:rPr lang="zh-CN" altLang="en-US" dirty="0"/>
              <a:t>时，指数点位是</a:t>
            </a:r>
            <a:r>
              <a:rPr lang="en-US" altLang="zh-CN" dirty="0"/>
              <a:t>Pt</a:t>
            </a:r>
            <a:r>
              <a:rPr lang="zh-CN" altLang="en-US" dirty="0"/>
              <a:t>，在时间长度</a:t>
            </a:r>
            <a:r>
              <a:rPr lang="en-US" altLang="zh-CN" dirty="0"/>
              <a:t>d</a:t>
            </a:r>
            <a:r>
              <a:rPr lang="zh-CN" altLang="en-US" dirty="0"/>
              <a:t>下，指数运动的平均速度为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Vt</a:t>
            </a:r>
            <a:r>
              <a:rPr lang="en-US" altLang="zh-CN" dirty="0"/>
              <a:t>=(Pt-P(t-d))/d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、若出现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*V(t-1</a:t>
            </a:r>
            <a:r>
              <a:rPr lang="en-US" altLang="zh-CN" dirty="0"/>
              <a:t>)&lt;0</a:t>
            </a:r>
            <a:r>
              <a:rPr lang="zh-CN" altLang="en-US" dirty="0"/>
              <a:t>，则说明</a:t>
            </a:r>
            <a:r>
              <a:rPr lang="zh-CN" altLang="en-US" dirty="0" smtClean="0"/>
              <a:t>在时间区间</a:t>
            </a:r>
            <a:r>
              <a:rPr lang="en-US" altLang="zh-CN" dirty="0"/>
              <a:t>d</a:t>
            </a:r>
            <a:r>
              <a:rPr lang="zh-CN" altLang="en-US" dirty="0"/>
              <a:t>之内出现了一个反转点，若</a:t>
            </a:r>
            <a:r>
              <a:rPr lang="en-US" altLang="zh-CN" dirty="0" err="1" smtClean="0"/>
              <a:t>Vt</a:t>
            </a:r>
            <a:r>
              <a:rPr lang="en-US" altLang="zh-CN" dirty="0"/>
              <a:t>&gt;</a:t>
            </a:r>
            <a:r>
              <a:rPr lang="en-US" altLang="zh-CN" dirty="0" smtClean="0"/>
              <a:t>0</a:t>
            </a:r>
            <a:r>
              <a:rPr lang="zh-CN" altLang="en-US" dirty="0"/>
              <a:t>则代表指数见底回升，是一个相对低点，是一个可能的支撑位，</a:t>
            </a:r>
            <a:r>
              <a:rPr lang="en-US" altLang="zh-CN" dirty="0" err="1" smtClean="0"/>
              <a:t>Vt</a:t>
            </a:r>
            <a:r>
              <a:rPr lang="en-US" altLang="zh-CN" dirty="0"/>
              <a:t>&lt;</a:t>
            </a:r>
            <a:r>
              <a:rPr lang="en-US" altLang="zh-CN" dirty="0" smtClean="0"/>
              <a:t>0</a:t>
            </a:r>
            <a:r>
              <a:rPr lang="zh-CN" altLang="en-US" dirty="0"/>
              <a:t>则代表指数见顶回落，是一个相对高点，是一个可能的压力位。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、若相对高点比前一个支撑点涨幅超过</a:t>
            </a:r>
            <a:r>
              <a:rPr lang="en-US" altLang="zh-CN" dirty="0"/>
              <a:t>1.5%</a:t>
            </a:r>
            <a:r>
              <a:rPr lang="zh-CN" altLang="en-US" dirty="0"/>
              <a:t>，或突破前一个压力位</a:t>
            </a:r>
            <a:r>
              <a:rPr lang="en-US" altLang="zh-CN" dirty="0"/>
              <a:t>0.5%</a:t>
            </a:r>
            <a:r>
              <a:rPr lang="zh-CN" altLang="en-US" dirty="0"/>
              <a:t>，记为一个压力点位。</a:t>
            </a:r>
            <a:r>
              <a:rPr lang="zh-CN" altLang="en-US" dirty="0">
                <a:sym typeface="+mn-ea"/>
              </a:rPr>
              <a:t>若相对低点比前一个压力位跌幅超过</a:t>
            </a:r>
            <a:r>
              <a:rPr lang="en-US" altLang="zh-CN" dirty="0">
                <a:sym typeface="+mn-ea"/>
              </a:rPr>
              <a:t>1.5%</a:t>
            </a:r>
            <a:r>
              <a:rPr lang="zh-CN" altLang="en-US" dirty="0">
                <a:sym typeface="+mn-ea"/>
              </a:rPr>
              <a:t>，或跌破前一个支撑位</a:t>
            </a:r>
            <a:r>
              <a:rPr lang="en-US" altLang="zh-CN" dirty="0">
                <a:sym typeface="+mn-ea"/>
              </a:rPr>
              <a:t>0.5%</a:t>
            </a:r>
            <a:r>
              <a:rPr lang="zh-CN" altLang="en-US" dirty="0">
                <a:sym typeface="+mn-ea"/>
              </a:rPr>
              <a:t>，记为一个支撑点位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实盘交割单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62" b="43124"/>
          <a:stretch/>
        </p:blipFill>
        <p:spPr>
          <a:xfrm>
            <a:off x="5855713" y="2409345"/>
            <a:ext cx="3964149" cy="2351147"/>
          </a:xfrm>
          <a:prstGeom prst="rect">
            <a:avLst/>
          </a:prstGeom>
        </p:spPr>
      </p:pic>
      <p:pic>
        <p:nvPicPr>
          <p:cNvPr id="4" name="图片 3" descr="300d3c815968b34c6bfa5a0f2d8d121d"/>
          <p:cNvPicPr>
            <a:picLocks noChangeAspect="1"/>
          </p:cNvPicPr>
          <p:nvPr/>
        </p:nvPicPr>
        <p:blipFill rotWithShape="1">
          <a:blip r:embed="rId3"/>
          <a:srcRect t="28681" b="44507"/>
          <a:stretch/>
        </p:blipFill>
        <p:spPr>
          <a:xfrm>
            <a:off x="1127235" y="2335695"/>
            <a:ext cx="4180262" cy="2424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后期研究改进方向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减少动作变化频率，可以尝试模型在变换持仓状态时，进行多次确认，降低噪音操作</a:t>
            </a:r>
            <a:endParaRPr lang="en-US" altLang="zh-CN" dirty="0" smtClean="0"/>
          </a:p>
          <a:p>
            <a:r>
              <a:rPr lang="zh-CN" altLang="en-US" dirty="0"/>
              <a:t>波动</a:t>
            </a:r>
            <a:r>
              <a:rPr lang="zh-CN" altLang="en-US" dirty="0" smtClean="0"/>
              <a:t>率往往在一个区间范围内运动，上有顶，下有底，确定性较高，这部分信息没有纳入考虑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625080"/>
            <a:ext cx="3311432" cy="55928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数据介绍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58178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实验收集了沪深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线数据，每条数据包含了最高价，最低价，开盘价，收盘价，成交均价，成交量，成交额，时间戳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2018-2021</a:t>
            </a:r>
            <a:r>
              <a:rPr lang="zh-CN" altLang="en-US" dirty="0" smtClean="0"/>
              <a:t>年四年数据作为训练集，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年作为测试集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871787"/>
            <a:ext cx="1108710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金融数据的各个属性量纲不同，波动程度也不一样，这会导致模型一开始会受到较强干扰。为了统一量纲，让模型关注数据的相对波动，做出了对数化处理。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当前价格与前一刻的价格做除法后取对数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成交量与过去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天的同一时刻的均值做比后取对数</a:t>
            </a:r>
            <a:endParaRPr lang="en-US" altLang="zh-C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7576" y="3126695"/>
          <a:ext cx="2678611" cy="14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19507200" imgH="10363200" progId="Equation.DSMT4">
                  <p:embed/>
                </p:oleObj>
              </mc:Choice>
              <mc:Fallback>
                <p:oleObj name="Equation" r:id="rId5" imgW="19507200" imgH="10363200" progId="Equation.DSMT4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7576" y="3126695"/>
                        <a:ext cx="2678611" cy="142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55994" y="4655283"/>
          <a:ext cx="2561773" cy="119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8" imgW="32004000" imgH="14935200" progId="Equation.DSMT4">
                  <p:embed/>
                </p:oleObj>
              </mc:Choice>
              <mc:Fallback>
                <p:oleObj name="Equation" r:id="rId8" imgW="32004000" imgH="149352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5994" y="4655283"/>
                        <a:ext cx="2561773" cy="119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17" y="1416322"/>
            <a:ext cx="10515600" cy="50367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阻力位区域信号：当价格运动到阻力位区域附近时，发出阻力位信号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阻力位的定义：阻力位由前期相对高点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或低点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组成，是一个相对区域，实验中设定高点附近正负</a:t>
            </a:r>
            <a:r>
              <a:rPr lang="en-US" altLang="zh-CN" dirty="0" smtClean="0"/>
              <a:t>0.3%</a:t>
            </a:r>
            <a:r>
              <a:rPr lang="zh-CN" altLang="en-US" dirty="0" smtClean="0"/>
              <a:t>都是阻力位区域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164" b="4239"/>
          <a:stretch>
            <a:fillRect/>
          </a:stretch>
        </p:blipFill>
        <p:spPr>
          <a:xfrm>
            <a:off x="1806687" y="3113314"/>
            <a:ext cx="7864522" cy="3640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n</a:t>
            </a:r>
            <a:r>
              <a:rPr lang="zh-CN" altLang="en-US" dirty="0"/>
              <a:t>日波动率：衡量近一段时间内行情波动程度，使用年化收益率方差衡量。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zh-CN" altLang="en-US" dirty="0"/>
              <a:t>是一年可以获取的样本量，</a:t>
            </a:r>
            <a:r>
              <a:rPr lang="en-US" altLang="zh-CN" dirty="0"/>
              <a:t>N</a:t>
            </a:r>
            <a:r>
              <a:rPr lang="zh-CN" altLang="en-US" dirty="0"/>
              <a:t>是实际计算式近</a:t>
            </a:r>
            <a:r>
              <a:rPr lang="en-US" altLang="zh-CN" dirty="0"/>
              <a:t>n</a:t>
            </a:r>
            <a:r>
              <a:rPr lang="zh-CN" altLang="en-US" dirty="0"/>
              <a:t>日选取的样本量，</a:t>
            </a:r>
            <a:r>
              <a:rPr lang="en-US" altLang="zh-CN" dirty="0"/>
              <a:t>Ci</a:t>
            </a:r>
            <a:r>
              <a:rPr lang="zh-CN" altLang="en-US" dirty="0"/>
              <a:t>是第</a:t>
            </a:r>
            <a:r>
              <a:rPr lang="en-US" altLang="zh-CN" dirty="0" err="1"/>
              <a:t>i</a:t>
            </a:r>
            <a:r>
              <a:rPr lang="zh-CN" altLang="en-US" dirty="0"/>
              <a:t>根</a:t>
            </a:r>
            <a:r>
              <a:rPr lang="en-US" altLang="zh-CN" dirty="0"/>
              <a:t>k</a:t>
            </a:r>
            <a:r>
              <a:rPr lang="zh-CN" altLang="en-US" dirty="0"/>
              <a:t>线的收盘价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92781" y="2412865"/>
          <a:ext cx="346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2936240" imgH="779145" progId="Equation.DSMT4">
                  <p:embed/>
                </p:oleObj>
              </mc:Choice>
              <mc:Fallback>
                <p:oleObj name="Equation" r:id="rId3" imgW="2936240" imgH="779145" progId="Equation.DSMT4">
                  <p:embed/>
                  <p:pic>
                    <p:nvPicPr>
                      <p:cNvPr id="0" name="图片 5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781" y="2412865"/>
                        <a:ext cx="346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智能体的环境设置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zh-CN" altLang="en-US" dirty="0"/>
              <a:t>环境状态定义</a:t>
            </a:r>
            <a:r>
              <a:rPr lang="en-US" altLang="zh-CN" dirty="0"/>
              <a:t>St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过去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天的</a:t>
            </a:r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分钟经过预处理的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线数据（最高价，最低价，开盘价，收盘价，收盘价，成交量，成交额），波动率，单笔交易浮盈浮亏，距离下一个交易日的天数，是否到达阻力位区域，持有时间</a:t>
            </a:r>
            <a:r>
              <a:rPr lang="zh-CN" altLang="en-US" dirty="0" smtClean="0">
                <a:sym typeface="+mn-ea"/>
              </a:rPr>
              <a:t>。 </a:t>
            </a:r>
            <a:r>
              <a:rPr lang="en-US" altLang="zh-CN" dirty="0" smtClean="0">
                <a:sym typeface="+mn-ea"/>
              </a:rPr>
              <a:t>   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动作空间</a:t>
            </a:r>
            <a:r>
              <a:rPr lang="en-US" altLang="zh-CN" dirty="0" smtClean="0">
                <a:sym typeface="+mn-ea"/>
              </a:rPr>
              <a:t>At</a:t>
            </a:r>
            <a:r>
              <a:rPr lang="zh-CN" altLang="en-US" dirty="0" smtClean="0">
                <a:sym typeface="+mn-ea"/>
              </a:rPr>
              <a:t>：动作只有两个：开仓和平仓，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代表持仓状态，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代表空仓状态。由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到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代表开仓动作，由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到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为平仓动作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16138" y="2874963"/>
          <a:ext cx="1079862" cy="60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5" imgW="9753600" imgH="5486400" progId="Equation.DSMT4">
                  <p:embed/>
                </p:oleObj>
              </mc:Choice>
              <mc:Fallback>
                <p:oleObj name="Equation" r:id="rId5" imgW="9753600" imgH="54864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138" y="2874963"/>
                        <a:ext cx="1079862" cy="60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8" imgW="2743200" imgH="4267200" progId="Equation.DSMT4">
                  <p:embed/>
                </p:oleObj>
              </mc:Choice>
              <mc:Fallback>
                <p:oleObj name="Equation" r:id="rId8" imgW="2743200" imgH="4267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400574" y="3838488"/>
          <a:ext cx="1083854" cy="57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10" imgW="10363200" imgH="5486400" progId="Equation.DSMT4">
                  <p:embed/>
                </p:oleObj>
              </mc:Choice>
              <mc:Fallback>
                <p:oleObj name="Equation" r:id="rId10" imgW="10363200" imgH="54864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00574" y="3838488"/>
                        <a:ext cx="1083854" cy="57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LSTM-DoubleDQN</a:t>
            </a:r>
            <a:r>
              <a:rPr lang="zh-CN" altLang="en-US" dirty="0" smtClean="0"/>
              <a:t>模型结构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9697" cy="4351338"/>
          </a:xfrm>
        </p:spPr>
        <p:txBody>
          <a:bodyPr/>
          <a:lstStyle/>
          <a:p>
            <a:r>
              <a:rPr lang="zh-CN" altLang="en-US" dirty="0"/>
              <a:t>深度学习网络</a:t>
            </a:r>
            <a:r>
              <a:rPr lang="en-US" altLang="zh-CN" dirty="0"/>
              <a:t>A</a:t>
            </a:r>
            <a:r>
              <a:rPr lang="zh-CN" altLang="en-US" dirty="0"/>
              <a:t>由两层</a:t>
            </a:r>
            <a:r>
              <a:rPr lang="en-US" altLang="zh-CN" dirty="0"/>
              <a:t>LSTM</a:t>
            </a:r>
            <a:r>
              <a:rPr lang="zh-CN" altLang="en-US" dirty="0"/>
              <a:t>加两层全连接层构成，来学习在状态</a:t>
            </a:r>
            <a:r>
              <a:rPr lang="en-US" altLang="zh-CN" dirty="0"/>
              <a:t>St</a:t>
            </a:r>
            <a:r>
              <a:rPr lang="zh-CN" altLang="en-US" dirty="0"/>
              <a:t>下对应各个动作的估值</a:t>
            </a:r>
            <a:r>
              <a:rPr lang="en-US" altLang="zh-CN" dirty="0"/>
              <a:t>Q(</a:t>
            </a:r>
            <a:r>
              <a:rPr lang="en-US" altLang="zh-CN" dirty="0" err="1"/>
              <a:t>St,At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样本输入：当前时刻的状态数据</a:t>
            </a:r>
            <a:r>
              <a:rPr lang="en-US" altLang="zh-CN" dirty="0"/>
              <a:t>St</a:t>
            </a:r>
            <a:r>
              <a:rPr lang="zh-CN" altLang="en-US" dirty="0"/>
              <a:t>，在</a:t>
            </a:r>
            <a:r>
              <a:rPr lang="en-US" altLang="zh-CN" dirty="0"/>
              <a:t>St</a:t>
            </a:r>
            <a:r>
              <a:rPr lang="zh-CN" altLang="en-US" dirty="0"/>
              <a:t>状态下做出的动作</a:t>
            </a:r>
            <a:r>
              <a:rPr lang="en-US" altLang="zh-CN" dirty="0"/>
              <a:t>At</a:t>
            </a:r>
            <a:r>
              <a:rPr lang="zh-CN" altLang="en-US" dirty="0" smtClean="0"/>
              <a:t>，在当前</a:t>
            </a:r>
            <a:r>
              <a:rPr lang="zh-CN" altLang="en-US" dirty="0"/>
              <a:t>状态下做出动作</a:t>
            </a:r>
            <a:r>
              <a:rPr lang="zh-CN" altLang="en-US" dirty="0" smtClean="0"/>
              <a:t>后产生的奖惩</a:t>
            </a:r>
            <a:r>
              <a:rPr lang="en-US" altLang="zh-CN" dirty="0" err="1" smtClean="0"/>
              <a:t>Rt</a:t>
            </a:r>
            <a:r>
              <a:rPr lang="zh-CN" altLang="en-US" dirty="0"/>
              <a:t>，下一个</a:t>
            </a:r>
            <a:r>
              <a:rPr lang="zh-CN" altLang="en-US" dirty="0">
                <a:sym typeface="+mn-ea"/>
              </a:rPr>
              <a:t>状态数据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t+1</a:t>
            </a:r>
            <a:r>
              <a:rPr lang="zh-CN" altLang="en-US" dirty="0">
                <a:sym typeface="+mn-ea"/>
              </a:rPr>
              <a:t>），回合结束标志</a:t>
            </a:r>
            <a:r>
              <a:rPr lang="en-US" altLang="zh-CN" dirty="0">
                <a:sym typeface="+mn-ea"/>
              </a:rPr>
              <a:t>done</a:t>
            </a:r>
            <a:r>
              <a:rPr lang="zh-CN" altLang="en-US" dirty="0">
                <a:sym typeface="+mn-ea"/>
              </a:rPr>
              <a:t>。在实验中，模型完成空仓等待，开仓，持仓，平仓这一流程动作后视为一个回合。</a:t>
            </a:r>
            <a:endParaRPr lang="zh-CN" altLang="en-US" dirty="0"/>
          </a:p>
          <a:p>
            <a:r>
              <a:rPr lang="zh-CN" altLang="en-US" dirty="0"/>
              <a:t>输出：当前状态下输出持仓的估值评分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Q(St,1))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/>
              <a:t>空仓动作的估值</a:t>
            </a:r>
            <a:r>
              <a:rPr lang="en-US" altLang="zh-CN" dirty="0">
                <a:sym typeface="+mn-ea"/>
              </a:rPr>
              <a:t>(Q(St,0))</a:t>
            </a:r>
            <a:r>
              <a:rPr lang="zh-CN" altLang="en-US" dirty="0">
                <a:sym typeface="+mn-ea"/>
              </a:rPr>
              <a:t>，以评分较大者作为交易行为。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LSTM-</a:t>
            </a:r>
            <a:r>
              <a:rPr lang="en-US" altLang="zh-CN" dirty="0" err="1" smtClean="0">
                <a:sym typeface="+mn-ea"/>
              </a:rPr>
              <a:t>DoubleDQN</a:t>
            </a:r>
            <a:r>
              <a:rPr lang="zh-CN" altLang="en-US" dirty="0" smtClean="0">
                <a:sym typeface="+mn-ea"/>
              </a:rPr>
              <a:t>的深度学习部分结构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718" y="1828801"/>
            <a:ext cx="9749919" cy="424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IwNGYyYTE2ZmRiZTY2NWU3OTkzMWZjM2VkYWY4Yj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1836</Words>
  <Application>Microsoft Office PowerPoint</Application>
  <PresentationFormat>Widescreen</PresentationFormat>
  <Paragraphs>137</Paragraphs>
  <Slides>22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仿宋</vt:lpstr>
      <vt:lpstr>等线</vt:lpstr>
      <vt:lpstr>等线 Light</vt:lpstr>
      <vt:lpstr>Arial</vt:lpstr>
      <vt:lpstr>Office Theme</vt:lpstr>
      <vt:lpstr>Equation</vt:lpstr>
      <vt:lpstr>MathType 7.0 Equation</vt:lpstr>
      <vt:lpstr>实验成果汇报</vt:lpstr>
      <vt:lpstr>研究对象</vt:lpstr>
      <vt:lpstr>数据介绍</vt:lpstr>
      <vt:lpstr>数据预处理</vt:lpstr>
      <vt:lpstr>特征工程</vt:lpstr>
      <vt:lpstr>特征工程</vt:lpstr>
      <vt:lpstr>智能体的环境设置</vt:lpstr>
      <vt:lpstr>LSTM-DoubleDQN模型结构</vt:lpstr>
      <vt:lpstr>LSTM-DoubleDQN的深度学习部分结构</vt:lpstr>
      <vt:lpstr>LSTM-DoubleDQN算法流程</vt:lpstr>
      <vt:lpstr>LSTM-DoubleDQN训练流程</vt:lpstr>
      <vt:lpstr>LSTM-DoubleDQN强化学习部分结构</vt:lpstr>
      <vt:lpstr>激励函数设定(Reward Function)</vt:lpstr>
      <vt:lpstr>激励函数设定(Reward Function)</vt:lpstr>
      <vt:lpstr>智能体环境参数</vt:lpstr>
      <vt:lpstr>神经网络训练参数设置</vt:lpstr>
      <vt:lpstr>Baseline选择</vt:lpstr>
      <vt:lpstr>测试集实验结果（以初始净值为1计算）</vt:lpstr>
      <vt:lpstr>评价指标</vt:lpstr>
      <vt:lpstr>附注：阻力位模型构建（支撑与压力）</vt:lpstr>
      <vt:lpstr>实盘交割单</vt:lpstr>
      <vt:lpstr>后期研究改进方向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实验成果汇报</dc:title>
  <dc:creator>YiRan Wan</dc:creator>
  <cp:lastModifiedBy>E</cp:lastModifiedBy>
  <cp:revision>66</cp:revision>
  <dcterms:created xsi:type="dcterms:W3CDTF">2023-08-09T12:44:00Z</dcterms:created>
  <dcterms:modified xsi:type="dcterms:W3CDTF">2024-02-26T11:55:37Z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