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00" autoAdjust="0"/>
  </p:normalViewPr>
  <p:slideViewPr>
    <p:cSldViewPr snapToGrid="0" snapToObjects="1">
      <p:cViewPr varScale="1">
        <p:scale>
          <a:sx n="63" d="100"/>
          <a:sy n="63" d="100"/>
        </p:scale>
        <p:origin x="-1648" y="-9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5103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标题文本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标题文本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typical_p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4600" y="93218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ntro_title_p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39" name="Shape 139"/>
          <p:cNvSpPr/>
          <p:nvPr/>
        </p:nvSpPr>
        <p:spPr>
          <a:xfrm>
            <a:off x="762000" y="1826683"/>
            <a:ext cx="109601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6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Summary and presentation for CDS project</a:t>
            </a:r>
          </a:p>
          <a:p>
            <a:pPr algn="l" defTabSz="457200">
              <a:spcBef>
                <a:spcPts val="12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457200">
              <a:spcBef>
                <a:spcPts val="1200"/>
              </a:spcBef>
              <a:defRPr sz="2100" b="1">
                <a:latin typeface="Helvetica"/>
                <a:ea typeface="Helvetica"/>
                <a:cs typeface="Helvetica"/>
                <a:sym typeface="Helvetica"/>
              </a:defRPr>
            </a:pPr>
            <a:r>
              <a:t>by </a:t>
            </a:r>
          </a:p>
          <a:p>
            <a:pPr algn="l" defTabSz="457200">
              <a:spcBef>
                <a:spcPts val="1200"/>
              </a:spcBef>
              <a:defRPr sz="2100" b="1">
                <a:latin typeface="Helvetica"/>
                <a:ea typeface="Helvetica"/>
                <a:cs typeface="Helvetica"/>
                <a:sym typeface="Helvetica"/>
              </a:defRPr>
            </a:pPr>
            <a:r>
              <a:t>Xinyu Yun</a:t>
            </a:r>
          </a:p>
          <a:p>
            <a:pPr algn="l" defTabSz="457200">
              <a:spcBef>
                <a:spcPts val="1200"/>
              </a:spcBef>
              <a:defRPr sz="2100" b="1">
                <a:latin typeface="Helvetica"/>
                <a:ea typeface="Helvetica"/>
                <a:cs typeface="Helvetica"/>
                <a:sym typeface="Helvetica"/>
              </a:defRPr>
            </a:pPr>
            <a:r>
              <a:t>2015.10.30</a:t>
            </a:r>
          </a:p>
          <a:p>
            <a:pPr algn="l" defTabSz="457200">
              <a:spcBef>
                <a:spcPts val="1200"/>
              </a:spcBef>
              <a:defRPr sz="16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algn="l" defTabSz="457200">
              <a:defRPr sz="24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866784" y="9060293"/>
            <a:ext cx="3721101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633A9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ECE9607 - Xinyu Yun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8477" y="5462753"/>
            <a:ext cx="3501249" cy="3501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1988" y="5462753"/>
            <a:ext cx="4600125" cy="3501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222046" y="422475"/>
            <a:ext cx="12256824" cy="6324601"/>
          </a:xfrm>
          <a:prstGeom prst="rect">
            <a:avLst/>
          </a:prstGeom>
        </p:spPr>
        <p:txBody>
          <a:bodyPr anchor="t"/>
          <a:lstStyle/>
          <a:p>
            <a:pPr algn="l">
              <a:defRPr sz="32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Project </a:t>
            </a:r>
            <a:r>
              <a:rPr dirty="0" smtClean="0"/>
              <a:t>Targets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- Identify the CDS design on interaction protocol with privacy concerns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- Build trusted brokering layer/agent to support the interaction protocol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- Deliver the environment for future’s research &amp; 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- Skill enhancement on Heroku, DEX, salesforce.com</a:t>
            </a: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8866784" y="9060293"/>
            <a:ext cx="3721101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ECE9607 - Xinyu Yun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373988" y="258965"/>
            <a:ext cx="12256824" cy="1295582"/>
          </a:xfrm>
          <a:prstGeom prst="rect">
            <a:avLst/>
          </a:prstGeom>
        </p:spPr>
        <p:txBody>
          <a:bodyPr anchor="t"/>
          <a:lstStyle/>
          <a:p>
            <a:pPr algn="l">
              <a:defRPr sz="32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Quick review the interaction with privacy concerns</a:t>
            </a:r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48" name="Shape 148"/>
          <p:cNvSpPr/>
          <p:nvPr/>
        </p:nvSpPr>
        <p:spPr>
          <a:xfrm>
            <a:off x="8866784" y="9060293"/>
            <a:ext cx="3721101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ECE9607 - Xinyu Yun</a:t>
            </a:r>
          </a:p>
        </p:txBody>
      </p:sp>
      <p:pic>
        <p:nvPicPr>
          <p:cNvPr id="1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2407" y="2161847"/>
            <a:ext cx="7416801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364542" y="1189734"/>
            <a:ext cx="1143714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Entity level: from basic agent model to Privacy-Aware Agent Model</a:t>
            </a:r>
          </a:p>
        </p:txBody>
      </p:sp>
      <p:pic>
        <p:nvPicPr>
          <p:cNvPr id="151" name="图片 150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1120625">
            <a:off x="4630518" y="4412299"/>
            <a:ext cx="2523822" cy="457904"/>
          </a:xfrm>
          <a:prstGeom prst="rect">
            <a:avLst/>
          </a:prstGeom>
        </p:spPr>
      </p:pic>
      <p:graphicFrame>
        <p:nvGraphicFramePr>
          <p:cNvPr id="153" name="Table 153"/>
          <p:cNvGraphicFramePr/>
          <p:nvPr/>
        </p:nvGraphicFramePr>
        <p:xfrm>
          <a:off x="7170618" y="4587275"/>
          <a:ext cx="4799257" cy="384157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799257"/>
              </a:tblGrid>
              <a:tr h="1280524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Sensitive Information Checking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12700">
                      <a:solidFill>
                        <a:srgbClr val="FFF29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9F05B"/>
                        </a:gs>
                        <a:gs pos="100000">
                          <a:srgbClr val="BFB8C0"/>
                        </a:gs>
                      </a:gsLst>
                      <a:lin ang="5400000" scaled="0"/>
                    </a:gradFill>
                  </a:tcPr>
                </a:tc>
              </a:tr>
              <a:tr h="1280524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Exposure Boundary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12700">
                      <a:solidFill>
                        <a:srgbClr val="FFF291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9F05B"/>
                        </a:gs>
                        <a:gs pos="100000">
                          <a:srgbClr val="BFB8C0"/>
                        </a:gs>
                      </a:gsLst>
                      <a:lin ang="5400000" scaled="0"/>
                    </a:gradFill>
                  </a:tcPr>
                </a:tc>
              </a:tr>
              <a:tr h="1280524">
                <a:tc>
                  <a:txBody>
                    <a:bodyPr/>
                    <a:lstStyle/>
                    <a:p>
                      <a:pPr defTabSz="914400"/>
                      <a:r>
                        <a:rPr sz="260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Operation Protection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9F05B"/>
                        </a:gs>
                        <a:gs pos="100000">
                          <a:srgbClr val="BFB8C0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06199" y="429238"/>
            <a:ext cx="11666293" cy="2413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Proposed Solution - Architecture</a:t>
            </a:r>
          </a:p>
          <a:p>
            <a:pPr algn="l" defTabSz="457200">
              <a:defRPr sz="3000">
                <a:solidFill>
                  <a:srgbClr val="929295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725714" indent="-408214" algn="l" defTabSz="457200">
              <a:buSzPct val="171000"/>
              <a:buChar char="•"/>
              <a:defRPr sz="3000">
                <a:solidFill>
                  <a:schemeClr val="accent6">
                    <a:lumOff val="-874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Requesters and Providers are all deployed in open environment</a:t>
            </a:r>
          </a:p>
          <a:p>
            <a:pPr marL="725714" indent="-408214" algn="l" defTabSz="457200">
              <a:buSzPct val="171000"/>
              <a:buChar char="•"/>
              <a:defRPr sz="3000">
                <a:solidFill>
                  <a:schemeClr val="accent6">
                    <a:lumOff val="-8741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Communication and interaction will be through the trusted brokering layer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84200" marR="457200" algn="just" defTabSz="457200"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defRPr sz="3000">
                <a:solidFill>
                  <a:srgbClr val="929295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defRPr sz="3000">
                <a:solidFill>
                  <a:srgbClr val="929295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8866784" y="9060293"/>
            <a:ext cx="3721101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ECE9607 - Xinyu Yun</a:t>
            </a:r>
          </a:p>
        </p:txBody>
      </p:sp>
      <p:pic>
        <p:nvPicPr>
          <p:cNvPr id="17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636" y="2842654"/>
            <a:ext cx="8400787" cy="5652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901" y="3027076"/>
            <a:ext cx="1308100" cy="8255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1190656">
            <a:off x="6154136" y="3118663"/>
            <a:ext cx="1641430" cy="4579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234" y="4140200"/>
            <a:ext cx="3949700" cy="14732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1190656">
            <a:off x="6154135" y="4518999"/>
            <a:ext cx="1641430" cy="457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292" y="6019800"/>
            <a:ext cx="4267200" cy="22987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1190656">
            <a:off x="5720724" y="6207087"/>
            <a:ext cx="3318510" cy="266502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1190656">
            <a:off x="6328559" y="7001122"/>
            <a:ext cx="2566477" cy="352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8266" y="2077313"/>
            <a:ext cx="8072695" cy="5259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237" y="2068630"/>
            <a:ext cx="5167710" cy="673800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373988" y="372044"/>
            <a:ext cx="12256824" cy="1116246"/>
          </a:xfrm>
          <a:prstGeom prst="rect">
            <a:avLst/>
          </a:prstGeom>
        </p:spPr>
        <p:txBody>
          <a:bodyPr anchor="t"/>
          <a:lstStyle/>
          <a:p>
            <a:pPr algn="l">
              <a:defRPr sz="32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smtClean="0"/>
              <a:t>the 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  <a:r>
              <a:rPr dirty="0" smtClean="0"/>
              <a:t> </a:t>
            </a:r>
            <a:r>
              <a:rPr dirty="0"/>
              <a:t>with privacy concerns</a:t>
            </a:r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>
              <a:defRPr sz="3000" b="1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58" name="Shape 158"/>
          <p:cNvSpPr/>
          <p:nvPr/>
        </p:nvSpPr>
        <p:spPr>
          <a:xfrm>
            <a:off x="8866784" y="9060293"/>
            <a:ext cx="3721101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ECE9607 - Xinyu Yun</a:t>
            </a:r>
          </a:p>
        </p:txBody>
      </p:sp>
      <p:sp>
        <p:nvSpPr>
          <p:cNvPr id="159" name="Shape 159"/>
          <p:cNvSpPr/>
          <p:nvPr/>
        </p:nvSpPr>
        <p:spPr>
          <a:xfrm>
            <a:off x="480495" y="1532839"/>
            <a:ext cx="868215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Framework level: from CNP to Privacy-Based CNP</a:t>
            </a:r>
          </a:p>
        </p:txBody>
      </p:sp>
      <p:graphicFrame>
        <p:nvGraphicFramePr>
          <p:cNvPr id="160" name="Table 160"/>
          <p:cNvGraphicFramePr/>
          <p:nvPr>
            <p:extLst>
              <p:ext uri="{D42A27DB-BD31-4B8C-83A1-F6EECF244321}">
                <p14:modId xmlns:p14="http://schemas.microsoft.com/office/powerpoint/2010/main" val="787564143"/>
              </p:ext>
            </p:extLst>
          </p:nvPr>
        </p:nvGraphicFramePr>
        <p:xfrm>
          <a:off x="7999869" y="2305809"/>
          <a:ext cx="4799257" cy="384157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799257"/>
              </a:tblGrid>
              <a:tr h="1280524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2600" dirty="0" smtClean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1.</a:t>
                      </a:r>
                      <a:r>
                        <a:rPr sz="2600" dirty="0" smtClean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Trusted </a:t>
                      </a:r>
                      <a:r>
                        <a:rPr sz="2600" dirty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Brokering Registration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T>
                    <a:lnB w="12700">
                      <a:solidFill>
                        <a:srgbClr val="FFF291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9F05B"/>
                        </a:gs>
                        <a:gs pos="100000">
                          <a:srgbClr val="BFB8C0"/>
                        </a:gs>
                      </a:gsLst>
                      <a:lin ang="5400000" scaled="0"/>
                    </a:gradFill>
                  </a:tcPr>
                </a:tc>
              </a:tr>
              <a:tr h="1280524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2600" dirty="0" smtClean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2.</a:t>
                      </a:r>
                      <a:r>
                        <a:rPr sz="2600" dirty="0" smtClean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Anonymized </a:t>
                      </a:r>
                      <a:r>
                        <a:rPr sz="2600" dirty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Task Announcement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12700">
                      <a:solidFill>
                        <a:srgbClr val="FFF291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9F05B"/>
                        </a:gs>
                        <a:gs pos="100000">
                          <a:srgbClr val="BFB8C0"/>
                        </a:gs>
                      </a:gsLst>
                      <a:lin ang="5400000" scaled="0"/>
                    </a:gradFill>
                  </a:tcPr>
                </a:tc>
              </a:tr>
              <a:tr h="1280524">
                <a:tc>
                  <a:txBody>
                    <a:bodyPr/>
                    <a:lstStyle/>
                    <a:p>
                      <a:pPr defTabSz="914400"/>
                      <a:r>
                        <a:rPr lang="en-US" altLang="zh-CN" sz="2600" dirty="0" smtClean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3.</a:t>
                      </a:r>
                      <a:r>
                        <a:rPr sz="2600" dirty="0" smtClean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Encrypted </a:t>
                      </a:r>
                      <a:r>
                        <a:rPr sz="2600" dirty="0">
                          <a:latin typeface="Ayuthaya"/>
                          <a:ea typeface="Ayuthaya"/>
                          <a:cs typeface="Ayuthaya"/>
                          <a:sym typeface="Ayuthaya"/>
                        </a:rPr>
                        <a:t>Bidding and result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L>
                    <a:lnR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38100">
                      <a:solidFill>
                        <a:schemeClr val="accent1">
                          <a:hueOff val="47394"/>
                          <a:satOff val="-25753"/>
                          <a:lumOff val="-7544"/>
                        </a:schemeClr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9F05B"/>
                        </a:gs>
                        <a:gs pos="100000">
                          <a:srgbClr val="BFB8C0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61" name="图片 160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1367699">
            <a:off x="5895915" y="4222456"/>
            <a:ext cx="1651297" cy="457905"/>
          </a:xfrm>
          <a:prstGeom prst="rect">
            <a:avLst/>
          </a:prstGeom>
        </p:spPr>
      </p:pic>
      <p:pic>
        <p:nvPicPr>
          <p:cNvPr id="163" name="图片 162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1176300">
            <a:off x="5901759" y="5518204"/>
            <a:ext cx="1640556" cy="457904"/>
          </a:xfrm>
          <a:prstGeom prst="rect">
            <a:avLst/>
          </a:prstGeom>
        </p:spPr>
      </p:pic>
      <p:pic>
        <p:nvPicPr>
          <p:cNvPr id="165" name="图片 164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1190656">
            <a:off x="5901470" y="2711390"/>
            <a:ext cx="1641430" cy="4579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4428" y="6360646"/>
            <a:ext cx="2479119" cy="2250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500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2" animBg="1" advAuto="0"/>
      <p:bldP spid="15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222046" y="422476"/>
            <a:ext cx="12256824" cy="978716"/>
          </a:xfrm>
          <a:prstGeom prst="rect">
            <a:avLst/>
          </a:prstGeom>
        </p:spPr>
        <p:txBody>
          <a:bodyPr anchor="t"/>
          <a:lstStyle/>
          <a:p>
            <a:pPr algn="l">
              <a:defRPr sz="3200"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Project 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145" name="Shape 145"/>
          <p:cNvSpPr/>
          <p:nvPr/>
        </p:nvSpPr>
        <p:spPr>
          <a:xfrm>
            <a:off x="8866784" y="9060293"/>
            <a:ext cx="3721101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ECE9607 - Xinyu Yun</a:t>
            </a:r>
          </a:p>
        </p:txBody>
      </p:sp>
      <p:sp>
        <p:nvSpPr>
          <p:cNvPr id="2" name="矩形 1"/>
          <p:cNvSpPr/>
          <p:nvPr/>
        </p:nvSpPr>
        <p:spPr>
          <a:xfrm>
            <a:off x="222046" y="1917655"/>
            <a:ext cx="12523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zh-CN" altLang="zh-CN" dirty="0"/>
              <a:t>B</a:t>
            </a:r>
            <a:r>
              <a:rPr lang="en-US" altLang="zh-CN" dirty="0" err="1"/>
              <a:t>uild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manager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 smtClean="0"/>
              <a:t>Her</a:t>
            </a:r>
            <a:r>
              <a:rPr lang="en-US" altLang="zh-CN" dirty="0" err="1" smtClean="0"/>
              <a:t>u</a:t>
            </a:r>
            <a:r>
              <a:rPr lang="en-US" altLang="zh-CN" dirty="0" err="1" smtClean="0"/>
              <a:t>ko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accent6"/>
                </a:solidFill>
              </a:rPr>
              <a:t>ongoing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marL="571500" indent="-571500" algn="l">
              <a:buFont typeface="Arial"/>
              <a:buChar char="•"/>
            </a:pP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Implenment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requestor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Heroku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 smtClean="0"/>
              <a:t>Node.js</a:t>
            </a:r>
            <a:r>
              <a:rPr lang="zh-CN" altLang="en-US" dirty="0" smtClean="0"/>
              <a:t> </a:t>
            </a:r>
            <a:r>
              <a:rPr lang="zh-CN" altLang="zh-CN" dirty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773F9B"/>
                </a:solidFill>
              </a:rPr>
              <a:t>next</a:t>
            </a:r>
            <a:r>
              <a:rPr lang="zh-CN" altLang="en-US" dirty="0" smtClean="0">
                <a:solidFill>
                  <a:srgbClr val="773F9B"/>
                </a:solidFill>
              </a:rPr>
              <a:t> </a:t>
            </a:r>
            <a:r>
              <a:rPr lang="en-US" altLang="zh-CN" dirty="0" smtClean="0">
                <a:solidFill>
                  <a:srgbClr val="773F9B"/>
                </a:solidFill>
              </a:rPr>
              <a:t>week</a:t>
            </a:r>
            <a:endParaRPr lang="en-US" altLang="zh-CN" dirty="0" smtClean="0">
              <a:solidFill>
                <a:srgbClr val="773F9B"/>
              </a:solidFill>
            </a:endParaRPr>
          </a:p>
          <a:p>
            <a:pPr marL="571500" indent="-571500" algn="l">
              <a:buFont typeface="Arial"/>
              <a:buChar char="•"/>
            </a:pPr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Implenment</a:t>
            </a:r>
            <a:r>
              <a:rPr lang="zh-CN" altLang="en-US" dirty="0" smtClean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encryption</a:t>
            </a:r>
            <a:r>
              <a:rPr lang="zh-CN" altLang="en-US" dirty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bidding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/>
              <a:t>Heroku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 smtClean="0"/>
              <a:t>Node.js</a:t>
            </a:r>
            <a:r>
              <a:rPr lang="zh-CN" altLang="zh-CN" dirty="0" smtClean="0"/>
              <a:t> -</a:t>
            </a:r>
            <a:r>
              <a:rPr lang="zh-CN" altLang="en-US" dirty="0" smtClean="0"/>
              <a:t>  </a:t>
            </a:r>
            <a:r>
              <a:rPr lang="en-US" altLang="zh-CN" dirty="0">
                <a:solidFill>
                  <a:srgbClr val="773F9B"/>
                </a:solidFill>
              </a:rPr>
              <a:t>Nov</a:t>
            </a:r>
            <a:r>
              <a:rPr lang="zh-CN" altLang="en-US" dirty="0">
                <a:solidFill>
                  <a:srgbClr val="773F9B"/>
                </a:solidFill>
              </a:rPr>
              <a:t> </a:t>
            </a:r>
            <a:r>
              <a:rPr lang="en-US" altLang="zh-CN" dirty="0">
                <a:solidFill>
                  <a:srgbClr val="773F9B"/>
                </a:solidFill>
              </a:rPr>
              <a:t>20th</a:t>
            </a:r>
            <a:endParaRPr lang="en-US" altLang="zh-CN" dirty="0">
              <a:solidFill>
                <a:srgbClr val="773F9B"/>
              </a:solidFill>
            </a:endParaRPr>
          </a:p>
          <a:p>
            <a:pPr marL="571500" indent="-571500" algn="l">
              <a:buFont typeface="Arial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38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162</Words>
  <Application>Microsoft Macintosh PowerPoint</Application>
  <PresentationFormat>自定义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White</vt:lpstr>
      <vt:lpstr>PowerPoint 演示文稿</vt:lpstr>
      <vt:lpstr>Project Targets  - Identify the CDS design on interaction protocol with privacy concerns - Build trusted brokering layer/agent to support the interaction protocol - Deliver the environment for future’s research &amp; verification - Skill enhancement on Heroku, DEX, salesforce.com</vt:lpstr>
      <vt:lpstr>Quick review the interaction with privacy concerns           </vt:lpstr>
      <vt:lpstr>PowerPoint 演示文稿</vt:lpstr>
      <vt:lpstr>the interaction protocol with privacy concerns           </vt:lpstr>
      <vt:lpstr>Project progress and future plan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Xinyu Yun</cp:lastModifiedBy>
  <cp:revision>13</cp:revision>
  <dcterms:modified xsi:type="dcterms:W3CDTF">2015-11-05T21:07:28Z</dcterms:modified>
</cp:coreProperties>
</file>