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84707-30B2-3A4E-AA42-EE1310A98FBF}"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75381-2D84-DF47-A94D-1A437438E240}" type="slidenum">
              <a:rPr lang="en-US" smtClean="0"/>
              <a:t>‹#›</a:t>
            </a:fld>
            <a:endParaRPr lang="en-US"/>
          </a:p>
        </p:txBody>
      </p:sp>
    </p:spTree>
    <p:extLst>
      <p:ext uri="{BB962C8B-B14F-4D97-AF65-F5344CB8AC3E}">
        <p14:creationId xmlns:p14="http://schemas.microsoft.com/office/powerpoint/2010/main" val="1293591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75381-2D84-DF47-A94D-1A437438E240}" type="slidenum">
              <a:rPr lang="en-US" smtClean="0"/>
              <a:t>4</a:t>
            </a:fld>
            <a:endParaRPr lang="en-US"/>
          </a:p>
        </p:txBody>
      </p:sp>
    </p:spTree>
    <p:extLst>
      <p:ext uri="{BB962C8B-B14F-4D97-AF65-F5344CB8AC3E}">
        <p14:creationId xmlns:p14="http://schemas.microsoft.com/office/powerpoint/2010/main" val="423302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3191-D1D0-1E4D-BB42-54CD26B5E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166C3D-A8A2-EF43-939C-5D1161BB5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97F705-B315-6D42-8815-6BA2BAE0D4B8}"/>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5" name="Footer Placeholder 4">
            <a:extLst>
              <a:ext uri="{FF2B5EF4-FFF2-40B4-BE49-F238E27FC236}">
                <a16:creationId xmlns:a16="http://schemas.microsoft.com/office/drawing/2014/main" id="{8A748D0E-60A4-A14B-B0A8-A198943EA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BFB24-E0B2-604D-B773-FDC1100941C1}"/>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123161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1FDE-2F24-6F4C-81C2-1B23402F36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559A3E-F8FA-434B-A624-DEDBF595D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AF2D5-E25C-4D41-9E84-12F75776EF3F}"/>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5" name="Footer Placeholder 4">
            <a:extLst>
              <a:ext uri="{FF2B5EF4-FFF2-40B4-BE49-F238E27FC236}">
                <a16:creationId xmlns:a16="http://schemas.microsoft.com/office/drawing/2014/main" id="{F009F64B-2301-814F-BC74-8CD055FF6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68DA-16FD-2F42-A559-B8835F6A01E5}"/>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9430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88DD9-89B6-7645-AE73-2801F28C20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08419-EC85-2142-947A-C3955A043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AE4BB-60F3-0542-ACF3-84775D397836}"/>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5" name="Footer Placeholder 4">
            <a:extLst>
              <a:ext uri="{FF2B5EF4-FFF2-40B4-BE49-F238E27FC236}">
                <a16:creationId xmlns:a16="http://schemas.microsoft.com/office/drawing/2014/main" id="{E6D9DD74-7F4E-2941-AFE6-5438F3E56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B908D-C766-B74E-9543-16BEF438A68C}"/>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311741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300F-E6EB-A84D-B304-DEF13693EC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DC360-50B8-1F48-A826-DC4E2164D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1196B-FC5A-5C47-8CDA-34B90CF56005}"/>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5" name="Footer Placeholder 4">
            <a:extLst>
              <a:ext uri="{FF2B5EF4-FFF2-40B4-BE49-F238E27FC236}">
                <a16:creationId xmlns:a16="http://schemas.microsoft.com/office/drawing/2014/main" id="{DC044547-AB92-094E-B266-DFEF08DBE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18B6C-9406-C64D-8482-52B265747634}"/>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6248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EFB9-F238-CD41-8E2D-5AAB3E8DEC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A2A675-1AE5-8B4D-A7E1-9B87C1158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386EB7-E5D3-E040-B929-B476F13F06A4}"/>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5" name="Footer Placeholder 4">
            <a:extLst>
              <a:ext uri="{FF2B5EF4-FFF2-40B4-BE49-F238E27FC236}">
                <a16:creationId xmlns:a16="http://schemas.microsoft.com/office/drawing/2014/main" id="{065D6430-865D-9A47-A017-45406FE08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776BB-3DAD-8D43-820E-884022558DB2}"/>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207026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CF03-6A3D-D740-A38D-DF3366CBF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A8038-5930-0C4A-B80C-28C93FA5E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86D259-18F8-A44D-B466-94FE090FFA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CA53AA-8F36-6249-ADE0-5B743023EA1E}"/>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6" name="Footer Placeholder 5">
            <a:extLst>
              <a:ext uri="{FF2B5EF4-FFF2-40B4-BE49-F238E27FC236}">
                <a16:creationId xmlns:a16="http://schemas.microsoft.com/office/drawing/2014/main" id="{DAA06895-18DE-5347-97EC-384B56EDE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522AC-17B6-4E4D-B463-02F1170404A0}"/>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421572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6948-0819-A145-AE75-45AB881BB0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92B496-6445-2D45-8CA5-B89AEE016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08DBE-8FAC-6E44-A874-24272AF249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46A6A0-6E1F-B442-9ABF-9210E646B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5F70A2-9B99-8347-9139-247CD2B8DF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D675CC-5848-724D-829A-1EDAA0C7F98A}"/>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8" name="Footer Placeholder 7">
            <a:extLst>
              <a:ext uri="{FF2B5EF4-FFF2-40B4-BE49-F238E27FC236}">
                <a16:creationId xmlns:a16="http://schemas.microsoft.com/office/drawing/2014/main" id="{88D55C45-DACA-BC48-B3B7-B7F07F4BE7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A5B112-25D5-3544-AD93-7256D7DB2FBA}"/>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132775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BA91-2AB3-DB4B-A6E1-58A53615F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3A53CB-7DED-BA45-8CA4-28DDC6C3A7A2}"/>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4" name="Footer Placeholder 3">
            <a:extLst>
              <a:ext uri="{FF2B5EF4-FFF2-40B4-BE49-F238E27FC236}">
                <a16:creationId xmlns:a16="http://schemas.microsoft.com/office/drawing/2014/main" id="{A6FBBD8C-2E83-7F48-BF8D-2B06C65AE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8C013-ECC3-E144-8B0A-51F269644564}"/>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78073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CD2EB-2B4D-5044-BA9F-0D0F963300F5}"/>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3" name="Footer Placeholder 2">
            <a:extLst>
              <a:ext uri="{FF2B5EF4-FFF2-40B4-BE49-F238E27FC236}">
                <a16:creationId xmlns:a16="http://schemas.microsoft.com/office/drawing/2014/main" id="{63452C68-1FDB-AD42-941C-93E47FE091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9C86A6-1A97-F048-BB2E-05AB9498CEA2}"/>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148306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DEF6-E414-5A48-B79C-2C219940E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974541-F47E-D74B-A467-3B089416F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DDD4E0-5A8F-424F-A0B3-D5C2A963B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91628-EC4F-6C48-B8FC-BD27878A87CC}"/>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6" name="Footer Placeholder 5">
            <a:extLst>
              <a:ext uri="{FF2B5EF4-FFF2-40B4-BE49-F238E27FC236}">
                <a16:creationId xmlns:a16="http://schemas.microsoft.com/office/drawing/2014/main" id="{06D459C9-5D3C-734C-B367-F04778863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A0C4A9-C675-0841-854F-B4A65AC15627}"/>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234044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8F3-C1CF-2940-8789-CCDC6FE5B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050D6-B3BD-E24F-A818-18A562FD9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ED082-55C1-BA43-BE55-EF821E4FA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13F98-7E3E-294F-8C7B-109E46AC6EA0}"/>
              </a:ext>
            </a:extLst>
          </p:cNvPr>
          <p:cNvSpPr>
            <a:spLocks noGrp="1"/>
          </p:cNvSpPr>
          <p:nvPr>
            <p:ph type="dt" sz="half" idx="10"/>
          </p:nvPr>
        </p:nvSpPr>
        <p:spPr/>
        <p:txBody>
          <a:bodyPr/>
          <a:lstStyle/>
          <a:p>
            <a:fld id="{E645F735-A1BE-2543-BADC-265DF4DFC4C5}" type="datetimeFigureOut">
              <a:rPr lang="en-US" smtClean="0"/>
              <a:t>6/28/21</a:t>
            </a:fld>
            <a:endParaRPr lang="en-US"/>
          </a:p>
        </p:txBody>
      </p:sp>
      <p:sp>
        <p:nvSpPr>
          <p:cNvPr id="6" name="Footer Placeholder 5">
            <a:extLst>
              <a:ext uri="{FF2B5EF4-FFF2-40B4-BE49-F238E27FC236}">
                <a16:creationId xmlns:a16="http://schemas.microsoft.com/office/drawing/2014/main" id="{BDD94D6D-7D35-A242-8D50-5F7EB99CA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AB6A5-49F8-3B4F-AE6A-69A056F2ED8E}"/>
              </a:ext>
            </a:extLst>
          </p:cNvPr>
          <p:cNvSpPr>
            <a:spLocks noGrp="1"/>
          </p:cNvSpPr>
          <p:nvPr>
            <p:ph type="sldNum" sz="quarter" idx="12"/>
          </p:nvPr>
        </p:nvSpPr>
        <p:spPr/>
        <p:txBody>
          <a:bodyPr/>
          <a:lstStyle/>
          <a:p>
            <a:fld id="{CA5E4AF3-D66E-3140-A258-04F30FA276B6}" type="slidenum">
              <a:rPr lang="en-US" smtClean="0"/>
              <a:t>‹#›</a:t>
            </a:fld>
            <a:endParaRPr lang="en-US"/>
          </a:p>
        </p:txBody>
      </p:sp>
    </p:spTree>
    <p:extLst>
      <p:ext uri="{BB962C8B-B14F-4D97-AF65-F5344CB8AC3E}">
        <p14:creationId xmlns:p14="http://schemas.microsoft.com/office/powerpoint/2010/main" val="219833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95D60-8B1D-C646-9F7B-9A7E92F14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EF7F4B-8015-8240-B0E8-535F7A9E4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52DB4-42EA-CC44-897D-5645B6778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5F735-A1BE-2543-BADC-265DF4DFC4C5}" type="datetimeFigureOut">
              <a:rPr lang="en-US" smtClean="0"/>
              <a:t>6/28/21</a:t>
            </a:fld>
            <a:endParaRPr lang="en-US"/>
          </a:p>
        </p:txBody>
      </p:sp>
      <p:sp>
        <p:nvSpPr>
          <p:cNvPr id="5" name="Footer Placeholder 4">
            <a:extLst>
              <a:ext uri="{FF2B5EF4-FFF2-40B4-BE49-F238E27FC236}">
                <a16:creationId xmlns:a16="http://schemas.microsoft.com/office/drawing/2014/main" id="{500565AC-67A5-D04F-AF81-899D8EB5A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643CCC-7F7B-444C-A41D-CA6A09FA0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E4AF3-D66E-3140-A258-04F30FA276B6}" type="slidenum">
              <a:rPr lang="en-US" smtClean="0"/>
              <a:t>‹#›</a:t>
            </a:fld>
            <a:endParaRPr lang="en-US"/>
          </a:p>
        </p:txBody>
      </p:sp>
    </p:spTree>
    <p:extLst>
      <p:ext uri="{BB962C8B-B14F-4D97-AF65-F5344CB8AC3E}">
        <p14:creationId xmlns:p14="http://schemas.microsoft.com/office/powerpoint/2010/main" val="2479412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jcai.org/Proceedings/2020/063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006.08097.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clweb.org/anthology/D19-510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clweb.org/anthology/2020.acl-main.307.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jcai.org/proceedings/2020/0626.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006.08097.pdf" TargetMode="External"/><Relationship Id="rId2" Type="http://schemas.openxmlformats.org/officeDocument/2006/relationships/hyperlink" Target="https://www.ijcai.org/Proceedings/2020/0631.pdf" TargetMode="External"/><Relationship Id="rId1" Type="http://schemas.openxmlformats.org/officeDocument/2006/relationships/slideLayout" Target="../slideLayouts/slideLayout2.xml"/><Relationship Id="rId6" Type="http://schemas.openxmlformats.org/officeDocument/2006/relationships/hyperlink" Target="https://www.ijcai.org/proceedings/2020/0626.pdf" TargetMode="External"/><Relationship Id="rId5" Type="http://schemas.openxmlformats.org/officeDocument/2006/relationships/hyperlink" Target="https://www.aclweb.org/anthology/2020.acl-main.307.pdf" TargetMode="External"/><Relationship Id="rId4" Type="http://schemas.openxmlformats.org/officeDocument/2006/relationships/hyperlink" Target="https://www.aclweb.org/anthology/D19-510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452B-E8A5-774B-B986-6B57BBBD21EC}"/>
              </a:ext>
            </a:extLst>
          </p:cNvPr>
          <p:cNvSpPr>
            <a:spLocks noGrp="1"/>
          </p:cNvSpPr>
          <p:nvPr>
            <p:ph type="ctrTitle"/>
          </p:nvPr>
        </p:nvSpPr>
        <p:spPr/>
        <p:txBody>
          <a:bodyPr/>
          <a:lstStyle/>
          <a:p>
            <a:r>
              <a:rPr lang="en-US" dirty="0"/>
              <a:t>NLP in Financial Markets</a:t>
            </a:r>
          </a:p>
        </p:txBody>
      </p:sp>
      <p:sp>
        <p:nvSpPr>
          <p:cNvPr id="3" name="Subtitle 2">
            <a:extLst>
              <a:ext uri="{FF2B5EF4-FFF2-40B4-BE49-F238E27FC236}">
                <a16:creationId xmlns:a16="http://schemas.microsoft.com/office/drawing/2014/main" id="{32BD0065-763B-8945-B5F1-2BC861CB7D09}"/>
              </a:ext>
            </a:extLst>
          </p:cNvPr>
          <p:cNvSpPr>
            <a:spLocks noGrp="1"/>
          </p:cNvSpPr>
          <p:nvPr>
            <p:ph type="subTitle" idx="1"/>
          </p:nvPr>
        </p:nvSpPr>
        <p:spPr/>
        <p:txBody>
          <a:bodyPr/>
          <a:lstStyle/>
          <a:p>
            <a:r>
              <a:rPr lang="en-US" dirty="0" err="1"/>
              <a:t>Xinyue</a:t>
            </a:r>
            <a:r>
              <a:rPr lang="en-US" dirty="0"/>
              <a:t> Ma</a:t>
            </a:r>
          </a:p>
        </p:txBody>
      </p:sp>
    </p:spTree>
    <p:extLst>
      <p:ext uri="{BB962C8B-B14F-4D97-AF65-F5344CB8AC3E}">
        <p14:creationId xmlns:p14="http://schemas.microsoft.com/office/powerpoint/2010/main" val="216330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76FA-B81C-C54A-8B7B-68FE98A37770}"/>
              </a:ext>
            </a:extLst>
          </p:cNvPr>
          <p:cNvSpPr>
            <a:spLocks noGrp="1"/>
          </p:cNvSpPr>
          <p:nvPr>
            <p:ph type="title"/>
          </p:nvPr>
        </p:nvSpPr>
        <p:spPr/>
        <p:txBody>
          <a:bodyPr/>
          <a:lstStyle/>
          <a:p>
            <a:r>
              <a:rPr lang="en-US" dirty="0"/>
              <a:t>NLP Application in Finance</a:t>
            </a:r>
          </a:p>
        </p:txBody>
      </p:sp>
      <p:sp>
        <p:nvSpPr>
          <p:cNvPr id="3" name="Content Placeholder 2">
            <a:extLst>
              <a:ext uri="{FF2B5EF4-FFF2-40B4-BE49-F238E27FC236}">
                <a16:creationId xmlns:a16="http://schemas.microsoft.com/office/drawing/2014/main" id="{51506AEB-0C7C-9B44-9BCE-32D33C089EEB}"/>
              </a:ext>
            </a:extLst>
          </p:cNvPr>
          <p:cNvSpPr>
            <a:spLocks noGrp="1"/>
          </p:cNvSpPr>
          <p:nvPr>
            <p:ph idx="1"/>
          </p:nvPr>
        </p:nvSpPr>
        <p:spPr/>
        <p:txBody>
          <a:bodyPr>
            <a:normAutofit fontScale="92500" lnSpcReduction="20000"/>
          </a:bodyPr>
          <a:lstStyle/>
          <a:p>
            <a:r>
              <a:rPr lang="en-US" dirty="0"/>
              <a:t>Market Analysis: Apply classification/clustering method to analyze market</a:t>
            </a:r>
          </a:p>
          <a:p>
            <a:pPr lvl="1"/>
            <a:r>
              <a:rPr lang="en-US" dirty="0"/>
              <a:t>Micro: Stock price prediction</a:t>
            </a:r>
          </a:p>
          <a:p>
            <a:pPr lvl="1"/>
            <a:r>
              <a:rPr lang="en-US" dirty="0"/>
              <a:t>Macro: Market movement</a:t>
            </a:r>
          </a:p>
          <a:p>
            <a:r>
              <a:rPr lang="en-US" dirty="0"/>
              <a:t>Risk Management: Apply classification method to detect fraud or defaults</a:t>
            </a:r>
          </a:p>
          <a:p>
            <a:r>
              <a:rPr lang="en-US" dirty="0"/>
              <a:t>Compliance: Apply various NLP methods to verify compatibility to internal investment/loan rule</a:t>
            </a:r>
          </a:p>
          <a:p>
            <a:r>
              <a:rPr lang="en-US" dirty="0"/>
              <a:t>Asset Management: Apply various NLP methods to organize unstructured documents</a:t>
            </a:r>
          </a:p>
          <a:p>
            <a:pPr lvl="1"/>
            <a:r>
              <a:rPr lang="en-US" dirty="0"/>
              <a:t>Internal: Utilize internal documents.</a:t>
            </a:r>
          </a:p>
          <a:p>
            <a:pPr lvl="1"/>
            <a:r>
              <a:rPr lang="en-US" dirty="0"/>
              <a:t>External: Utilize internal documents like SNS etc.</a:t>
            </a:r>
          </a:p>
          <a:p>
            <a:r>
              <a:rPr lang="en-US" dirty="0"/>
              <a:t>Customer Engagement: Apply Question Answering, Dialog to communicate with customer</a:t>
            </a:r>
          </a:p>
          <a:p>
            <a:endParaRPr lang="en-US" dirty="0"/>
          </a:p>
        </p:txBody>
      </p:sp>
    </p:spTree>
    <p:extLst>
      <p:ext uri="{BB962C8B-B14F-4D97-AF65-F5344CB8AC3E}">
        <p14:creationId xmlns:p14="http://schemas.microsoft.com/office/powerpoint/2010/main" val="403541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1ECE-46AC-C648-8522-44BF55D4BF7C}"/>
              </a:ext>
            </a:extLst>
          </p:cNvPr>
          <p:cNvSpPr>
            <a:spLocks noGrp="1"/>
          </p:cNvSpPr>
          <p:nvPr>
            <p:ph type="title"/>
          </p:nvPr>
        </p:nvSpPr>
        <p:spPr/>
        <p:txBody>
          <a:bodyPr/>
          <a:lstStyle/>
          <a:p>
            <a:r>
              <a:rPr lang="en-US" dirty="0">
                <a:hlinkClick r:id="rId2"/>
              </a:rPr>
              <a:t>Bidirectional LSTM</a:t>
            </a:r>
            <a:endParaRPr lang="en-US" dirty="0"/>
          </a:p>
        </p:txBody>
      </p:sp>
      <p:sp>
        <p:nvSpPr>
          <p:cNvPr id="3" name="Content Placeholder 2">
            <a:extLst>
              <a:ext uri="{FF2B5EF4-FFF2-40B4-BE49-F238E27FC236}">
                <a16:creationId xmlns:a16="http://schemas.microsoft.com/office/drawing/2014/main" id="{06172BB4-390E-FF4E-826A-AE3F96E51E93}"/>
              </a:ext>
            </a:extLst>
          </p:cNvPr>
          <p:cNvSpPr>
            <a:spLocks noGrp="1"/>
          </p:cNvSpPr>
          <p:nvPr>
            <p:ph idx="1"/>
          </p:nvPr>
        </p:nvSpPr>
        <p:spPr/>
        <p:txBody>
          <a:bodyPr>
            <a:normAutofit lnSpcReduction="10000"/>
          </a:bodyPr>
          <a:lstStyle/>
          <a:p>
            <a:r>
              <a:rPr lang="en-US" dirty="0"/>
              <a:t>Financial Risk Prediction with Multi-Round Q&amp;A Attention Network</a:t>
            </a:r>
          </a:p>
          <a:p>
            <a:endParaRPr lang="en-US" dirty="0"/>
          </a:p>
          <a:p>
            <a:r>
              <a:rPr lang="en-US" dirty="0"/>
              <a:t>Extract features of each round of dialogue through a bidirectional attention mechanism and predict the volatility after the earnings conference call events.</a:t>
            </a:r>
          </a:p>
          <a:p>
            <a:endParaRPr lang="en-US" dirty="0"/>
          </a:p>
          <a:p>
            <a:r>
              <a:rPr lang="en-US" dirty="0"/>
              <a:t>Advantages: the model significantly outperforms the previous state-of-the-art methods and other baselines.</a:t>
            </a:r>
          </a:p>
          <a:p>
            <a:endParaRPr lang="en-US" dirty="0"/>
          </a:p>
          <a:p>
            <a:r>
              <a:rPr lang="en-US" dirty="0"/>
              <a:t>Disadvantages: costly compared to LSTM</a:t>
            </a:r>
          </a:p>
        </p:txBody>
      </p:sp>
    </p:spTree>
    <p:extLst>
      <p:ext uri="{BB962C8B-B14F-4D97-AF65-F5344CB8AC3E}">
        <p14:creationId xmlns:p14="http://schemas.microsoft.com/office/powerpoint/2010/main" val="11189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380-4328-584C-A78D-4B87C0734524}"/>
              </a:ext>
            </a:extLst>
          </p:cNvPr>
          <p:cNvSpPr>
            <a:spLocks noGrp="1"/>
          </p:cNvSpPr>
          <p:nvPr>
            <p:ph type="title"/>
          </p:nvPr>
        </p:nvSpPr>
        <p:spPr/>
        <p:txBody>
          <a:bodyPr/>
          <a:lstStyle/>
          <a:p>
            <a:r>
              <a:rPr lang="en-US" dirty="0">
                <a:hlinkClick r:id="rId3"/>
              </a:rPr>
              <a:t>Fine-tuned </a:t>
            </a:r>
            <a:r>
              <a:rPr lang="en-US" dirty="0" err="1">
                <a:hlinkClick r:id="rId3"/>
              </a:rPr>
              <a:t>FinBERT</a:t>
            </a:r>
            <a:r>
              <a:rPr lang="en-US" dirty="0">
                <a:hlinkClick r:id="rId3"/>
              </a:rPr>
              <a:t> Model</a:t>
            </a:r>
            <a:endParaRPr lang="en-US" dirty="0"/>
          </a:p>
        </p:txBody>
      </p:sp>
      <p:sp>
        <p:nvSpPr>
          <p:cNvPr id="3" name="Content Placeholder 2">
            <a:extLst>
              <a:ext uri="{FF2B5EF4-FFF2-40B4-BE49-F238E27FC236}">
                <a16:creationId xmlns:a16="http://schemas.microsoft.com/office/drawing/2014/main" id="{9A192D8E-09CE-0840-8275-0C0DBD0D2459}"/>
              </a:ext>
            </a:extLst>
          </p:cNvPr>
          <p:cNvSpPr>
            <a:spLocks noGrp="1"/>
          </p:cNvSpPr>
          <p:nvPr>
            <p:ph idx="1"/>
          </p:nvPr>
        </p:nvSpPr>
        <p:spPr/>
        <p:txBody>
          <a:bodyPr>
            <a:normAutofit lnSpcReduction="10000"/>
          </a:bodyPr>
          <a:lstStyle/>
          <a:p>
            <a:r>
              <a:rPr lang="en-US" dirty="0" err="1"/>
              <a:t>FinBERT</a:t>
            </a:r>
            <a:r>
              <a:rPr lang="en-US" dirty="0"/>
              <a:t>: A Pretrained Language Model for Financial Communications</a:t>
            </a:r>
          </a:p>
          <a:p>
            <a:endParaRPr lang="en-US" dirty="0"/>
          </a:p>
          <a:p>
            <a:r>
              <a:rPr lang="en-US" dirty="0"/>
              <a:t>A BERT model pre-trained on financial communication text</a:t>
            </a:r>
          </a:p>
          <a:p>
            <a:endParaRPr lang="en-US" dirty="0"/>
          </a:p>
          <a:p>
            <a:r>
              <a:rPr lang="en-US" dirty="0"/>
              <a:t>Advantages: can be used by applications where the prediction target goes beyond sentiment, such as financial-related outcomes including stock returns, stock volatilities, corporate fraud, etc. It improves the performance.</a:t>
            </a:r>
            <a:br>
              <a:rPr lang="en-US" dirty="0"/>
            </a:br>
            <a:endParaRPr lang="en-US" dirty="0"/>
          </a:p>
          <a:p>
            <a:r>
              <a:rPr lang="en-US" dirty="0"/>
              <a:t>Disadvantage: computational resources intensive</a:t>
            </a:r>
          </a:p>
        </p:txBody>
      </p:sp>
    </p:spTree>
    <p:extLst>
      <p:ext uri="{BB962C8B-B14F-4D97-AF65-F5344CB8AC3E}">
        <p14:creationId xmlns:p14="http://schemas.microsoft.com/office/powerpoint/2010/main" val="135413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8D0C-80EC-2148-BE14-DD164F3D2DAE}"/>
              </a:ext>
            </a:extLst>
          </p:cNvPr>
          <p:cNvSpPr>
            <a:spLocks noGrp="1"/>
          </p:cNvSpPr>
          <p:nvPr>
            <p:ph type="title"/>
          </p:nvPr>
        </p:nvSpPr>
        <p:spPr/>
        <p:txBody>
          <a:bodyPr/>
          <a:lstStyle/>
          <a:p>
            <a:r>
              <a:rPr lang="en-US" dirty="0">
                <a:hlinkClick r:id="rId2"/>
              </a:rPr>
              <a:t>BERT Model Weak Supervision</a:t>
            </a:r>
            <a:endParaRPr lang="en-US" dirty="0"/>
          </a:p>
        </p:txBody>
      </p:sp>
      <p:sp>
        <p:nvSpPr>
          <p:cNvPr id="3" name="Content Placeholder 2">
            <a:extLst>
              <a:ext uri="{FF2B5EF4-FFF2-40B4-BE49-F238E27FC236}">
                <a16:creationId xmlns:a16="http://schemas.microsoft.com/office/drawing/2014/main" id="{2797B628-0478-3544-8D62-2457FC6E1E03}"/>
              </a:ext>
            </a:extLst>
          </p:cNvPr>
          <p:cNvSpPr>
            <a:spLocks noGrp="1"/>
          </p:cNvSpPr>
          <p:nvPr>
            <p:ph idx="1"/>
          </p:nvPr>
        </p:nvSpPr>
        <p:spPr/>
        <p:txBody>
          <a:bodyPr>
            <a:normAutofit fontScale="92500" lnSpcReduction="10000"/>
          </a:bodyPr>
          <a:lstStyle/>
          <a:p>
            <a:r>
              <a:rPr lang="en-US" dirty="0"/>
              <a:t>Financial Event Extraction Using Wikipedia-Based Weak Supervision</a:t>
            </a:r>
          </a:p>
          <a:p>
            <a:endParaRPr lang="en-US" dirty="0"/>
          </a:p>
          <a:p>
            <a:r>
              <a:rPr lang="en-US" dirty="0"/>
              <a:t>Use weak supervision approach to identify events related to a given company, and identify sentences containing events that would be of interest to the analyst. Wiki dataset is based on weak labels, and </a:t>
            </a:r>
            <a:r>
              <a:rPr lang="en-US" dirty="0" err="1"/>
              <a:t>SentiFM</a:t>
            </a:r>
            <a:r>
              <a:rPr lang="en-US" dirty="0"/>
              <a:t> is based on manual annotation.</a:t>
            </a:r>
          </a:p>
          <a:p>
            <a:endParaRPr lang="en-US" dirty="0"/>
          </a:p>
          <a:p>
            <a:r>
              <a:rPr lang="en-US" dirty="0"/>
              <a:t>Advantages: no requirement for knowledge base of events</a:t>
            </a:r>
          </a:p>
          <a:p>
            <a:endParaRPr lang="en-US" dirty="0"/>
          </a:p>
          <a:p>
            <a:r>
              <a:rPr lang="en-US" dirty="0"/>
              <a:t>Disadvantages: improvement on extracting events without companies’ names mentioned</a:t>
            </a:r>
          </a:p>
          <a:p>
            <a:endParaRPr lang="en-US" dirty="0"/>
          </a:p>
          <a:p>
            <a:endParaRPr lang="en-US" dirty="0"/>
          </a:p>
        </p:txBody>
      </p:sp>
    </p:spTree>
    <p:extLst>
      <p:ext uri="{BB962C8B-B14F-4D97-AF65-F5344CB8AC3E}">
        <p14:creationId xmlns:p14="http://schemas.microsoft.com/office/powerpoint/2010/main" val="20993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E25F-D134-1441-9F79-C6F565A8DE6D}"/>
              </a:ext>
            </a:extLst>
          </p:cNvPr>
          <p:cNvSpPr>
            <a:spLocks noGrp="1"/>
          </p:cNvSpPr>
          <p:nvPr>
            <p:ph type="title"/>
          </p:nvPr>
        </p:nvSpPr>
        <p:spPr/>
        <p:txBody>
          <a:bodyPr/>
          <a:lstStyle/>
          <a:p>
            <a:r>
              <a:rPr lang="en-US" dirty="0">
                <a:hlinkClick r:id="rId2"/>
              </a:rPr>
              <a:t>BiGRU Model</a:t>
            </a:r>
            <a:endParaRPr lang="en-US" dirty="0"/>
          </a:p>
        </p:txBody>
      </p:sp>
      <p:sp>
        <p:nvSpPr>
          <p:cNvPr id="3" name="Content Placeholder 2">
            <a:extLst>
              <a:ext uri="{FF2B5EF4-FFF2-40B4-BE49-F238E27FC236}">
                <a16:creationId xmlns:a16="http://schemas.microsoft.com/office/drawing/2014/main" id="{8AC201F7-ADC7-F94D-988B-017C407B3D7B}"/>
              </a:ext>
            </a:extLst>
          </p:cNvPr>
          <p:cNvSpPr>
            <a:spLocks noGrp="1"/>
          </p:cNvSpPr>
          <p:nvPr>
            <p:ph idx="1"/>
          </p:nvPr>
        </p:nvSpPr>
        <p:spPr/>
        <p:txBody>
          <a:bodyPr>
            <a:normAutofit lnSpcReduction="10000"/>
          </a:bodyPr>
          <a:lstStyle/>
          <a:p>
            <a:r>
              <a:rPr lang="en-US" dirty="0"/>
              <a:t>Stock Embeddings Acquired from News Articles and Price History, and an Application to Portfolio Optimization</a:t>
            </a:r>
          </a:p>
          <a:p>
            <a:endParaRPr lang="en-US" dirty="0"/>
          </a:p>
          <a:p>
            <a:r>
              <a:rPr lang="en-US" dirty="0"/>
              <a:t>Using stock embedding to acquire such vectors from stock price history and news articles by using a neural network framework. the stock embedding detects news articles that are related to the stock.</a:t>
            </a:r>
          </a:p>
          <a:p>
            <a:endParaRPr lang="en-US" dirty="0"/>
          </a:p>
          <a:p>
            <a:r>
              <a:rPr lang="en-US" dirty="0"/>
              <a:t>Advantages: Stock embedding can be applied to other tasks besides price movement classification, such as portfolio management, risk control and asset pricing.</a:t>
            </a:r>
          </a:p>
        </p:txBody>
      </p:sp>
    </p:spTree>
    <p:extLst>
      <p:ext uri="{BB962C8B-B14F-4D97-AF65-F5344CB8AC3E}">
        <p14:creationId xmlns:p14="http://schemas.microsoft.com/office/powerpoint/2010/main" val="282737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6CE3-185F-4241-A857-12766D7F5BED}"/>
              </a:ext>
            </a:extLst>
          </p:cNvPr>
          <p:cNvSpPr>
            <a:spLocks noGrp="1"/>
          </p:cNvSpPr>
          <p:nvPr>
            <p:ph type="title"/>
          </p:nvPr>
        </p:nvSpPr>
        <p:spPr/>
        <p:txBody>
          <a:bodyPr/>
          <a:lstStyle/>
          <a:p>
            <a:r>
              <a:rPr lang="en-US" dirty="0">
                <a:hlinkClick r:id="rId2"/>
              </a:rPr>
              <a:t>LSTM-RGCN</a:t>
            </a:r>
            <a:endParaRPr lang="en-US" dirty="0"/>
          </a:p>
        </p:txBody>
      </p:sp>
      <p:sp>
        <p:nvSpPr>
          <p:cNvPr id="3" name="Content Placeholder 2">
            <a:extLst>
              <a:ext uri="{FF2B5EF4-FFF2-40B4-BE49-F238E27FC236}">
                <a16:creationId xmlns:a16="http://schemas.microsoft.com/office/drawing/2014/main" id="{FB3DCE1E-5AD3-B14E-82CC-1ADA86004AF3}"/>
              </a:ext>
            </a:extLst>
          </p:cNvPr>
          <p:cNvSpPr>
            <a:spLocks noGrp="1"/>
          </p:cNvSpPr>
          <p:nvPr>
            <p:ph idx="1"/>
          </p:nvPr>
        </p:nvSpPr>
        <p:spPr/>
        <p:txBody>
          <a:bodyPr>
            <a:normAutofit lnSpcReduction="10000"/>
          </a:bodyPr>
          <a:lstStyle/>
          <a:p>
            <a:r>
              <a:rPr lang="en-US" dirty="0"/>
              <a:t>Modeling the Stock Relation with Graph Network for Overnight Stock Movement Prediction</a:t>
            </a:r>
          </a:p>
          <a:p>
            <a:endParaRPr lang="en-US" dirty="0"/>
          </a:p>
          <a:p>
            <a:r>
              <a:rPr lang="en-US" dirty="0"/>
              <a:t>Predict the overnight stock price movement based on the overnight news that take place during the stock market closing time. Since using the relational graph convolutional network, the proposed network is able to predict the movement of stocks that is not directly associated with news. </a:t>
            </a:r>
          </a:p>
          <a:p>
            <a:endParaRPr lang="en-US" dirty="0"/>
          </a:p>
          <a:p>
            <a:r>
              <a:rPr lang="en-US" dirty="0"/>
              <a:t>Advantages: outperform the strong baselines</a:t>
            </a:r>
          </a:p>
          <a:p>
            <a:endParaRPr lang="en-US" dirty="0"/>
          </a:p>
          <a:p>
            <a:endParaRPr lang="en-US" dirty="0"/>
          </a:p>
        </p:txBody>
      </p:sp>
    </p:spTree>
    <p:extLst>
      <p:ext uri="{BB962C8B-B14F-4D97-AF65-F5344CB8AC3E}">
        <p14:creationId xmlns:p14="http://schemas.microsoft.com/office/powerpoint/2010/main" val="243364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3F56-181F-E247-892D-16B06BA0B30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D2DA93BA-9A84-CC4B-BA88-F9B5568D80EF}"/>
              </a:ext>
            </a:extLst>
          </p:cNvPr>
          <p:cNvSpPr>
            <a:spLocks noGrp="1"/>
          </p:cNvSpPr>
          <p:nvPr>
            <p:ph idx="1"/>
          </p:nvPr>
        </p:nvSpPr>
        <p:spPr/>
        <p:txBody>
          <a:bodyPr>
            <a:normAutofit lnSpcReduction="10000"/>
          </a:bodyPr>
          <a:lstStyle/>
          <a:p>
            <a:r>
              <a:rPr lang="en-US" dirty="0">
                <a:hlinkClick r:id="rId2"/>
              </a:rPr>
              <a:t>https://www.ijcai.org/Proceedings/2020/0631.pdf</a:t>
            </a:r>
            <a:endParaRPr lang="en-US" dirty="0"/>
          </a:p>
          <a:p>
            <a:endParaRPr lang="en-US" dirty="0"/>
          </a:p>
          <a:p>
            <a:r>
              <a:rPr lang="en-US" dirty="0">
                <a:hlinkClick r:id="rId3"/>
              </a:rPr>
              <a:t>https://arxiv.org/pdf/2006.08097.pdf</a:t>
            </a:r>
            <a:endParaRPr lang="en-US" dirty="0"/>
          </a:p>
          <a:p>
            <a:endParaRPr lang="en-US" dirty="0"/>
          </a:p>
          <a:p>
            <a:r>
              <a:rPr lang="en-US" dirty="0">
                <a:hlinkClick r:id="rId4"/>
              </a:rPr>
              <a:t>https://www.aclweb.org/anthology/D19-5102.pdf</a:t>
            </a:r>
            <a:endParaRPr lang="en-US" dirty="0"/>
          </a:p>
          <a:p>
            <a:endParaRPr lang="en-US" dirty="0"/>
          </a:p>
          <a:p>
            <a:r>
              <a:rPr lang="en-US" dirty="0">
                <a:hlinkClick r:id="rId5"/>
              </a:rPr>
              <a:t>https://www.aclweb.org/anthology/2020.acl-main.307.pdf</a:t>
            </a:r>
            <a:endParaRPr lang="en-US" dirty="0"/>
          </a:p>
          <a:p>
            <a:endParaRPr lang="en-US" dirty="0"/>
          </a:p>
          <a:p>
            <a:r>
              <a:rPr lang="en-US" dirty="0">
                <a:hlinkClick r:id="rId6"/>
              </a:rPr>
              <a:t>https://www.ijcai.org/proceedings/2020/0626.pdf</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54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499</Words>
  <Application>Microsoft Macintosh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NLP in Financial Markets</vt:lpstr>
      <vt:lpstr>NLP Application in Finance</vt:lpstr>
      <vt:lpstr>Bidirectional LSTM</vt:lpstr>
      <vt:lpstr>Fine-tuned FinBERT Model</vt:lpstr>
      <vt:lpstr>BERT Model Weak Supervision</vt:lpstr>
      <vt:lpstr>BiGRU Model</vt:lpstr>
      <vt:lpstr>LSTM-RGCN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in Financial Markets</dc:title>
  <dc:creator>Xinyue Ma</dc:creator>
  <cp:lastModifiedBy>Xinyue Ma</cp:lastModifiedBy>
  <cp:revision>9</cp:revision>
  <dcterms:created xsi:type="dcterms:W3CDTF">2021-06-28T16:17:23Z</dcterms:created>
  <dcterms:modified xsi:type="dcterms:W3CDTF">2021-06-28T18:54:54Z</dcterms:modified>
</cp:coreProperties>
</file>