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9" r:id="rId13"/>
    <p:sldId id="268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88" r:id="rId22"/>
    <p:sldId id="281" r:id="rId23"/>
    <p:sldId id="278" r:id="rId24"/>
    <p:sldId id="280" r:id="rId25"/>
    <p:sldId id="286" r:id="rId26"/>
    <p:sldId id="289" r:id="rId27"/>
    <p:sldId id="285" r:id="rId28"/>
    <p:sldId id="283" r:id="rId29"/>
    <p:sldId id="284" r:id="rId30"/>
    <p:sldId id="287" r:id="rId31"/>
    <p:sldId id="282" r:id="rId32"/>
    <p:sldId id="27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5" autoAdjust="0"/>
  </p:normalViewPr>
  <p:slideViewPr>
    <p:cSldViewPr snapToGrid="0">
      <p:cViewPr varScale="1">
        <p:scale>
          <a:sx n="80" d="100"/>
          <a:sy n="80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34F3E-5E13-4569-AED8-9BE6D7A97527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7C88-C48C-4718-A22C-B0CA9CDD3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Training code does not show any error</a:t>
            </a:r>
          </a:p>
          <a:p>
            <a:r>
              <a:rPr lang="en-US" altLang="zh-CN" dirty="0"/>
              <a:t>The new result is same the </a:t>
            </a:r>
            <a:r>
              <a:rPr lang="en-US" altLang="zh-CN"/>
              <a:t>old trail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4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the preprocess steps are the same, only changed the model, with the new code.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ViT</a:t>
            </a:r>
            <a:r>
              <a:rPr lang="en-US" altLang="zh-CN" dirty="0"/>
              <a:t> model: </a:t>
            </a:r>
            <a:r>
              <a:rPr lang="en-US" altLang="zh-CN" b="0" dirty="0">
                <a:solidFill>
                  <a:srgbClr val="DCBDFB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vit_l_16</a:t>
            </a:r>
            <a:r>
              <a:rPr lang="en-US" altLang="zh-CN" b="0" dirty="0">
                <a:solidFill>
                  <a:srgbClr val="ADBAC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69D50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weights</a:t>
            </a:r>
            <a:r>
              <a:rPr lang="en-US" altLang="zh-CN" b="0" dirty="0">
                <a:solidFill>
                  <a:srgbClr val="F4706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6D0FF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'ViT_L_16_Weights.IMAGENET1K_V1'</a:t>
            </a:r>
            <a:r>
              <a:rPr lang="en-US" altLang="zh-CN" b="0" dirty="0">
                <a:solidFill>
                  <a:srgbClr val="ADBAC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5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signicant</a:t>
            </a:r>
            <a:r>
              <a:rPr lang="en-US" altLang="zh-CN" dirty="0"/>
              <a:t> difference between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6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+2.0 %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5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39: 39:39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5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 Image 1k, 21k, </a:t>
            </a:r>
            <a:r>
              <a:rPr lang="en-US" altLang="zh-CN" dirty="0" err="1"/>
              <a:t>swin</a:t>
            </a:r>
            <a:r>
              <a:rPr lang="en-US" altLang="zh-CN" dirty="0"/>
              <a:t> improves 3% on testing accuracy </a:t>
            </a:r>
          </a:p>
          <a:p>
            <a:endParaRPr lang="en-US" altLang="zh-CN" dirty="0"/>
          </a:p>
          <a:p>
            <a:r>
              <a:rPr lang="en-US" altLang="zh-CN" dirty="0"/>
              <a:t>Hugging face: 2~4% depends on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4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A85E-8127-1897-BBA6-DDFE52C7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FE9E7-1F84-B3C1-D7D2-44342808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0B22-E81F-5E74-1E6B-C938E210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9F01D-4166-BA6B-15DF-D69D3F89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81B2D-E161-865D-9ABF-E7F72302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86BF-6D32-5CA3-4218-5F810904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1FF5-CF02-D6C2-646F-51310003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2B1F6-8F18-EDC1-BD14-A041B29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8246-2F29-0C8E-7894-B3F0C5F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140E-97FD-AA2B-67CD-F3659301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F5B82-D83B-0457-529F-F6658535F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19F94-6459-5AF0-84B8-27366627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E6FF-E80A-8CBD-4796-2C5AD2A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EFB1-1CCC-6A75-EB3B-E245ED2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6F16-74DD-C19C-A7A5-AD58ECFB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3EA6-58DC-8AFE-3864-2EBB2B31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477B7-F020-8E12-4B25-E822E325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5A588-71E7-4E86-B31F-1D1B4CC6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8292C-24F6-D031-9672-3D74A24E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16FE1-6AF4-F9BA-5BAD-D9B74878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4C7D-CADD-4895-0E1F-E8E092E3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8B569-70CB-1C5F-D953-2137AF8C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7082C-9F27-EC9E-07C4-0E89194B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D73C3-8D96-5D53-E18E-1C0708EC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E6412-293A-9592-6CD9-6C3DAE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6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F7B0-040D-25D0-14CB-C3E573B7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A055-A6D5-DEEF-FC9A-E248D77F4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09BF3-C1EC-4211-98D8-8E06B1E6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7051A-439B-52CA-40B5-BD420EA3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780F3-E28C-2DD4-67F7-C1ABE29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175B-23FD-8BB3-27E8-5D6EDF7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6663-9365-CB48-C5E1-82FAC84C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6811E-32A1-AAE1-3ED0-84B335A3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E945E-6DC2-F3FB-8B83-D314A547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EABF43-2C37-4CBB-C604-D86A55EA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43797-755F-6E27-FCD8-962D963AA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DD85E-D1EA-42B2-BC4D-4236EDFF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81C73-AC96-1471-CFF5-589CABA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9F55F-C03F-1A49-6AB5-68E3F6E8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A8D4-17B0-0D5B-8842-62CB4E25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319C8-F8A4-ED2A-6AA7-6224A94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88623-46AA-3583-854F-6780EFAF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B1778-5EDD-778F-9153-E2612728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EBE64-8D72-037C-EFA6-6F501A78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A9735-745C-08D3-9525-D487C79F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33C10-F43D-160F-BFDB-E691510A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9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3325-91E4-9808-B369-1F79E477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9C565-5FAA-1006-1EA8-7864B90A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DCBCC-2DDF-4BC6-33D7-3A47792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1A2D9-A698-8D81-3F9C-947AEB86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F5594-C7FF-4FFF-6CB8-8A31657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A048F-FFF1-1848-B71A-44361ACE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2419-CAB2-CED7-4629-BF33582C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98D1F-94CC-90F1-6B79-DC04E1FF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1E097-2D18-5FEF-3734-11658C97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2EC69-E25F-527E-7197-5C0DF7E3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8A95D-6C9C-C110-D128-A7EDA59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464F8-2565-8F3F-FA61-8DBCC85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D219E-2B64-6944-3C55-E70DCC92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01E72-6C5F-DCD5-0EEB-2EDD5C36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9C19-FA64-DF21-74DA-DAC3B606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EC50-D9D9-4E38-915B-B925165D12F3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B31CC-2638-713E-97EA-1EE400C97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78518-9B0B-8D0D-B6FE-6E15CD6E6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8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12/11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A195-324E-EFA6-4A86-51564D2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862"/>
            <a:ext cx="12338906" cy="1325563"/>
          </a:xfrm>
        </p:spPr>
        <p:txBody>
          <a:bodyPr/>
          <a:lstStyle/>
          <a:p>
            <a:r>
              <a:rPr lang="en-US" altLang="zh-CN" dirty="0"/>
              <a:t>Testing code error with old dataset (SPMS vs RRMS)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0153E-88D9-4F2F-D74D-148BB950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8" y="1495425"/>
            <a:ext cx="5666170" cy="4681538"/>
          </a:xfrm>
        </p:spPr>
        <p:txBody>
          <a:bodyPr/>
          <a:lstStyle/>
          <a:p>
            <a:r>
              <a:rPr lang="en-US" altLang="zh-CN" dirty="0"/>
              <a:t>Efficient Net(form old code)</a:t>
            </a:r>
          </a:p>
          <a:p>
            <a:pPr lvl="1"/>
            <a:r>
              <a:rPr lang="en-US" altLang="zh-CN" sz="2800" dirty="0"/>
              <a:t>Testing Accuracy: 84.4068%, Testing Loss: 0.34227082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17A11F-7852-CD4B-198E-DBC77DD2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98" y="3845710"/>
            <a:ext cx="2727185" cy="2323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0F80E8-D230-6C03-57E2-72464C284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" y="3800069"/>
            <a:ext cx="2799487" cy="2252518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EC21F4-9642-A561-5690-30B7CEFCA973}"/>
              </a:ext>
            </a:extLst>
          </p:cNvPr>
          <p:cNvSpPr txBox="1">
            <a:spLocks/>
          </p:cNvSpPr>
          <p:nvPr/>
        </p:nvSpPr>
        <p:spPr>
          <a:xfrm>
            <a:off x="6016064" y="1471428"/>
            <a:ext cx="5517497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Net(form new code)</a:t>
            </a:r>
          </a:p>
          <a:p>
            <a:pPr lvl="1"/>
            <a:r>
              <a:rPr lang="en-US" altLang="zh-CN" sz="2800" dirty="0"/>
              <a:t>Testing Accuracy: 81.6949%, Testing Loss: 0.40459349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EF8528-3DA5-FCDE-4903-3326B31F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977" y="3800069"/>
            <a:ext cx="3238083" cy="27973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1ECD0D-6C5C-3CDC-CAE1-CC4429C50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583" y="3667622"/>
            <a:ext cx="3624104" cy="2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A195-324E-EFA6-4A86-51564D2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906" y="104306"/>
            <a:ext cx="13645662" cy="1325563"/>
          </a:xfrm>
        </p:spPr>
        <p:txBody>
          <a:bodyPr/>
          <a:lstStyle/>
          <a:p>
            <a:r>
              <a:rPr lang="en-US" altLang="zh-CN" dirty="0"/>
              <a:t>Re test old dataset(SPMS vs RRMS 10 : 9) by </a:t>
            </a:r>
            <a:r>
              <a:rPr lang="en-US" altLang="zh-CN" dirty="0" err="1"/>
              <a:t>ViT</a:t>
            </a:r>
            <a:r>
              <a:rPr lang="en-US" altLang="zh-CN" dirty="0"/>
              <a:t> and </a:t>
            </a:r>
            <a:r>
              <a:rPr lang="en-US" altLang="zh-CN" dirty="0" err="1"/>
              <a:t>EffNet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EC21F4-9642-A561-5690-30B7CEFCA973}"/>
              </a:ext>
            </a:extLst>
          </p:cNvPr>
          <p:cNvSpPr txBox="1">
            <a:spLocks/>
          </p:cNvSpPr>
          <p:nvPr/>
        </p:nvSpPr>
        <p:spPr>
          <a:xfrm>
            <a:off x="6638925" y="1371049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78.3051%, Testing Loss: 0.47626233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F0C8F9-88BC-8153-A8A4-D149EDC1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921" y="3800069"/>
            <a:ext cx="3160307" cy="2692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E50FC8-D777-DF74-DA17-FF2FB3072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944" y="3722403"/>
            <a:ext cx="3419842" cy="2751667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12A71D-204F-77DF-B8CE-53B048D70578}"/>
              </a:ext>
            </a:extLst>
          </p:cNvPr>
          <p:cNvSpPr txBox="1">
            <a:spLocks/>
          </p:cNvSpPr>
          <p:nvPr/>
        </p:nvSpPr>
        <p:spPr>
          <a:xfrm>
            <a:off x="282084" y="1499997"/>
            <a:ext cx="5517497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Net(form new code)</a:t>
            </a:r>
          </a:p>
          <a:p>
            <a:pPr lvl="1"/>
            <a:r>
              <a:rPr lang="en-US" altLang="zh-CN" sz="2800" dirty="0"/>
              <a:t>Testing Accuracy: 81.6949%, Testing Loss: 0.40459349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FABAB0-648D-CA99-F30C-EAB0B1612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080" y="3968216"/>
            <a:ext cx="2666760" cy="23038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7E2D39-4370-E55F-8AEB-C18A8D81F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44" y="3968216"/>
            <a:ext cx="2984672" cy="2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4FAF7-21CE-C0B5-A9E7-9CCC1C9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vit_l_16 vs vit_b_32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44E772-76D9-C281-0634-DBFE1622DD27}"/>
              </a:ext>
            </a:extLst>
          </p:cNvPr>
          <p:cNvSpPr txBox="1">
            <a:spLocks/>
          </p:cNvSpPr>
          <p:nvPr/>
        </p:nvSpPr>
        <p:spPr>
          <a:xfrm>
            <a:off x="695325" y="1690688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78.3051%, Testing Loss: 0.47626233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C13DD-7AF3-6166-8CEA-919D8529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318" y="3836988"/>
            <a:ext cx="3079716" cy="26241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97257-1975-9A48-8872-66EF367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4472"/>
            <a:ext cx="3179205" cy="2500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7A7FCC-971B-C001-552F-77429D16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95" y="3768319"/>
            <a:ext cx="3160307" cy="2692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A1E407-4071-6941-49CC-1BDC2739D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7772" y="3709458"/>
            <a:ext cx="3419842" cy="2751667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10F9472-20DD-1559-3948-5A10E86976F6}"/>
              </a:ext>
            </a:extLst>
          </p:cNvPr>
          <p:cNvSpPr txBox="1">
            <a:spLocks/>
          </p:cNvSpPr>
          <p:nvPr/>
        </p:nvSpPr>
        <p:spPr>
          <a:xfrm>
            <a:off x="7202530" y="1779587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77.2881%, Testing Loss: 0.49488477</a:t>
            </a:r>
          </a:p>
        </p:txBody>
      </p:sp>
    </p:spTree>
    <p:extLst>
      <p:ext uri="{BB962C8B-B14F-4D97-AF65-F5344CB8AC3E}">
        <p14:creationId xmlns:p14="http://schemas.microsoft.com/office/powerpoint/2010/main" val="74249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D3EEE-9426-852B-19C6-936A2C80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86" y="147019"/>
            <a:ext cx="3433763" cy="2762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6A2A2A-92E8-417B-FDEF-1798C7E1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154" y="3834797"/>
            <a:ext cx="3509963" cy="2990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1F3794-A0A1-8BC4-42DD-3E848B08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67" y="3867261"/>
            <a:ext cx="3433764" cy="29258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59.4227%, Training Loss: 0.87475052</a:t>
            </a:r>
          </a:p>
          <a:p>
            <a:pPr lvl="1"/>
            <a:r>
              <a:rPr lang="en-US" altLang="zh-CN" dirty="0"/>
              <a:t>Validation Accuracy: 49.4035%, Validation Loss: 1.04412205</a:t>
            </a:r>
          </a:p>
          <a:p>
            <a:pPr lvl="1"/>
            <a:r>
              <a:rPr lang="en-US" altLang="zh-CN" dirty="0"/>
              <a:t>Testing Accuracy: 45.5789%, Testing Loss: 1.08705957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</p:spTree>
    <p:extLst>
      <p:ext uri="{BB962C8B-B14F-4D97-AF65-F5344CB8AC3E}">
        <p14:creationId xmlns:p14="http://schemas.microsoft.com/office/powerpoint/2010/main" val="10537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8054"/>
            <a:ext cx="10515600" cy="1325563"/>
          </a:xfrm>
        </p:spPr>
        <p:txBody>
          <a:bodyPr/>
          <a:lstStyle/>
          <a:p>
            <a:r>
              <a:rPr lang="en-US" altLang="zh-CN" dirty="0"/>
              <a:t>Test for new dataset (Trail 1)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89.2813%, Training Loss: 0.28849230</a:t>
            </a:r>
          </a:p>
          <a:p>
            <a:pPr lvl="1"/>
            <a:r>
              <a:rPr lang="en-US" altLang="zh-CN" dirty="0"/>
              <a:t>Validation Accuracy: 62.0351%, Validation Loss: 1.16898684</a:t>
            </a:r>
          </a:p>
          <a:p>
            <a:pPr lvl="1"/>
            <a:r>
              <a:rPr lang="en-US" altLang="zh-CN" dirty="0"/>
              <a:t>Testing Accuracy: 59.6842%, Testing Loss: 1.14959931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09E83-59E9-CEAE-F05B-879D09FB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49" y="3710916"/>
            <a:ext cx="3783225" cy="323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039C18-B5F4-E7BF-BF63-D63F6E73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31" y="59531"/>
            <a:ext cx="3734861" cy="30051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2FF42F-08AA-FD89-B737-F7B8A1D0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569" y="3859586"/>
            <a:ext cx="3734862" cy="3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2)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1F3794-A0A1-8BC4-42DD-3E848B08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67" y="3867261"/>
            <a:ext cx="3433764" cy="29258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61.0074%, Training Loss: 0.84265842</a:t>
            </a:r>
          </a:p>
          <a:p>
            <a:pPr lvl="1"/>
            <a:r>
              <a:rPr lang="en-US" altLang="zh-CN" dirty="0"/>
              <a:t>Validation Accuracy: 41.1930%, Validation Loss: 1.12600279</a:t>
            </a:r>
          </a:p>
          <a:p>
            <a:pPr lvl="1"/>
            <a:r>
              <a:rPr lang="en-US" altLang="zh-CN" dirty="0"/>
              <a:t>Testing Accuracy: 39.9298%, Testing Loss: 1.17207851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7BD88-FC01-EC56-6CF5-5697C730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5" y="3737406"/>
            <a:ext cx="3662363" cy="3120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A6311A-C8B0-70C1-194A-7036726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7" y="36659"/>
            <a:ext cx="4083841" cy="32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2)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89.8246%, Training Loss: 0.27791537</a:t>
            </a:r>
          </a:p>
          <a:p>
            <a:pPr lvl="1"/>
            <a:r>
              <a:rPr lang="en-US" altLang="zh-CN" dirty="0"/>
              <a:t>Validation Accuracy: 57.2632%, Validation Loss: 1.12869881</a:t>
            </a:r>
          </a:p>
          <a:p>
            <a:pPr lvl="1"/>
            <a:r>
              <a:rPr lang="en-US" altLang="zh-CN" dirty="0"/>
              <a:t>Testing Accuracy: 56.3509%, Testing Loss: 1.36861132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1B325-333E-A99E-36B4-94281EE5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3" y="3852863"/>
            <a:ext cx="3526862" cy="3005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CA8B8-7191-5BBD-1013-3669579D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3" y="29978"/>
            <a:ext cx="4110038" cy="33070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2FD480-9857-83CF-CA1A-669CDE08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64" y="3806569"/>
            <a:ext cx="3923111" cy="33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3)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55.9366%, Training Loss: 0.94131951</a:t>
            </a:r>
          </a:p>
          <a:p>
            <a:pPr lvl="1"/>
            <a:r>
              <a:rPr lang="en-US" altLang="zh-CN" dirty="0"/>
              <a:t>Validation Accuracy: 44.8772%, Validation Loss: 1.17221839</a:t>
            </a:r>
          </a:p>
          <a:p>
            <a:pPr lvl="1"/>
            <a:r>
              <a:rPr lang="en-US" altLang="zh-CN" dirty="0"/>
              <a:t>Testing Accuracy: 44.8070%, Testing Loss: 1.09684327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C229A-252F-59E7-BEC5-84947120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3967163"/>
            <a:ext cx="3386138" cy="28852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1CF43A-209F-9491-8157-B25C6027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3" y="-36512"/>
            <a:ext cx="4220216" cy="33956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F54427-A849-AA09-AB34-C43A1FB8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378" y="3814001"/>
            <a:ext cx="3302396" cy="28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4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3)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90.3113%, Training Loss: 0.25852127</a:t>
            </a:r>
          </a:p>
          <a:p>
            <a:pPr lvl="1"/>
            <a:r>
              <a:rPr lang="en-US" altLang="zh-CN" dirty="0"/>
              <a:t>Validation Accuracy: 53.1579%, Validation Loss: 1.53561992</a:t>
            </a:r>
          </a:p>
          <a:p>
            <a:pPr lvl="1"/>
            <a:r>
              <a:rPr lang="en-US" altLang="zh-CN" dirty="0"/>
              <a:t>Testing Accuracy: 59.5439%, Testing Loss: 1.24602813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54ECB-9DA1-97E4-F675-3D4C6AF6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8" y="21855"/>
            <a:ext cx="4148137" cy="3337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537EAF-439D-82C4-12A8-F760D800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8" y="3866557"/>
            <a:ext cx="3538538" cy="30150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CDCF4B-934D-AE56-390F-596F5489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12" y="3775901"/>
            <a:ext cx="3338513" cy="28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377B-9025-51BF-56BF-4F6A2193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0CEC-1077-01FB-4DDA-13865FD3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 for 1,2,3,4 year.</a:t>
            </a:r>
          </a:p>
          <a:p>
            <a:endParaRPr lang="en-US" altLang="zh-CN" dirty="0"/>
          </a:p>
          <a:p>
            <a:r>
              <a:rPr lang="en-US" altLang="zh-CN" dirty="0"/>
              <a:t>+- data augmentation and </a:t>
            </a:r>
            <a:r>
              <a:rPr lang="en-US" altLang="zh-CN" dirty="0" err="1"/>
              <a:t>upsampling</a:t>
            </a:r>
            <a:r>
              <a:rPr lang="en-US" altLang="zh-CN" dirty="0"/>
              <a:t> for the new dataset.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43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1AB4-1AB1-19A5-C292-1B4964C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small demo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E1CE-6165-139E-ADBC-825D1E43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freezing layer: </a:t>
            </a:r>
          </a:p>
          <a:p>
            <a:r>
              <a:rPr lang="en-US" altLang="zh-CN" dirty="0"/>
              <a:t>Training accuracy: 68.7%, Loss: 0.075</a:t>
            </a:r>
          </a:p>
          <a:p>
            <a:r>
              <a:rPr lang="en-US" altLang="zh-CN" dirty="0"/>
              <a:t>Testing accuracy: 67.0056%, Loss: 0.60904349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Without freezing layer:</a:t>
            </a:r>
          </a:p>
          <a:p>
            <a:r>
              <a:rPr lang="en-US" altLang="zh-CN" dirty="0"/>
              <a:t>Training accuracy: 88.5 %, Loss: 0.029 </a:t>
            </a:r>
          </a:p>
          <a:p>
            <a:r>
              <a:rPr lang="en-US" altLang="zh-CN" dirty="0"/>
              <a:t>Testing accuracy: 77.8531%, Loss: 0.72010663</a:t>
            </a:r>
          </a:p>
        </p:txBody>
      </p:sp>
    </p:spTree>
    <p:extLst>
      <p:ext uri="{BB962C8B-B14F-4D97-AF65-F5344CB8AC3E}">
        <p14:creationId xmlns:p14="http://schemas.microsoft.com/office/powerpoint/2010/main" val="362023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DD79-E89A-34F3-CCC0-EDB4EAB2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8F078-9CF8-AF03-2B75-E983B51E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71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8CB16-47BF-8AF2-C623-43B79DC6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BF8F7-FC55-B5D7-6D35-6C995FB7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3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90.2207%, Training Loss: 0.25533032</a:t>
            </a:r>
          </a:p>
          <a:p>
            <a:pPr lvl="1"/>
            <a:r>
              <a:rPr lang="en-US" altLang="zh-CN" dirty="0"/>
              <a:t>Validation Accuracy: 56.0351%, Validation Loss: 1.40603082</a:t>
            </a:r>
          </a:p>
          <a:p>
            <a:pPr lvl="1"/>
            <a:r>
              <a:rPr lang="en-US" altLang="zh-CN" dirty="0"/>
              <a:t>Testing Accuracy: 61.0175%, Testing Loss: 1.16426103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C1F0EA8-3769-16D6-237E-60EC78DA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05" y="3775901"/>
            <a:ext cx="3837719" cy="32700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7727C0-8B67-6A81-8AAB-B8E8642D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70" y="4018208"/>
            <a:ext cx="3332811" cy="2839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588966-68E2-5165-9967-7A2E1AD8B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99" y="0"/>
            <a:ext cx="4391865" cy="35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92.7126%, Training Loss: 0.20011175</a:t>
            </a:r>
          </a:p>
          <a:p>
            <a:pPr lvl="1"/>
            <a:r>
              <a:rPr lang="en-US" altLang="zh-CN" dirty="0"/>
              <a:t>Validation Accuracy: 51.9298%, Validation Loss: 2.20665071</a:t>
            </a:r>
          </a:p>
          <a:p>
            <a:pPr lvl="1"/>
            <a:r>
              <a:rPr lang="en-US" altLang="zh-CN" dirty="0"/>
              <a:t>Testing Accuracy: 54.3158%, Testing Loss: 1.89822476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3BE47D-68D6-4569-8EEF-980E8483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65" y="3959571"/>
            <a:ext cx="3206190" cy="27319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B9B85E-E536-BBD7-2A0B-7A68C88A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88" y="196295"/>
            <a:ext cx="3770715" cy="30339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C1F0EA8-3769-16D6-237E-60EC78DA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905" y="3775901"/>
            <a:ext cx="3837719" cy="32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+ ENN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92.5507%, Training Loss: 0.20858642</a:t>
            </a:r>
          </a:p>
          <a:p>
            <a:pPr lvl="1"/>
            <a:r>
              <a:rPr lang="en-US" altLang="zh-CN" dirty="0"/>
              <a:t>Validation Accuracy: 52.9474%, Validation Loss: 2.28358639</a:t>
            </a:r>
          </a:p>
          <a:p>
            <a:pPr lvl="1"/>
            <a:r>
              <a:rPr lang="en-US" altLang="zh-CN" dirty="0"/>
              <a:t>Testing Accuracy: 53.2281%, Testing Loss: 2.09202766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D60CE-6AC6-E989-A4F6-D08C54A9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96" y="3812894"/>
            <a:ext cx="3504469" cy="2933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DD11B2-0912-197F-CB54-BC1D1A56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273" y="74747"/>
            <a:ext cx="4089572" cy="32905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51DFE5-0F45-6F9E-558B-E4F7408B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63" y="3824561"/>
            <a:ext cx="3367464" cy="28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RandomApply</a:t>
            </a:r>
            <a:r>
              <a:rPr lang="en-US" altLang="zh-CN" dirty="0"/>
              <a:t>( flip, rotate, brightness, contrast) 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90.5942%, Training Loss: 0.26177135</a:t>
            </a:r>
          </a:p>
          <a:p>
            <a:pPr lvl="1"/>
            <a:r>
              <a:rPr lang="en-US" altLang="zh-CN" dirty="0"/>
              <a:t>Validation Accuracy: 52.8772%, Validation Loss: 1.60948780</a:t>
            </a:r>
          </a:p>
          <a:p>
            <a:pPr lvl="1"/>
            <a:r>
              <a:rPr lang="en-US" altLang="zh-CN" dirty="0"/>
              <a:t>Testing Accuracy: 58.7368%, Testing Loss: 1.21559799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4AD74-1AC5-7E3D-CCFC-7A13A260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91" y="3862785"/>
            <a:ext cx="3530378" cy="3008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8FEE38-0E78-CD13-E7D4-A66F6EF1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486" y="111132"/>
            <a:ext cx="3858314" cy="3104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0E9DAB-9A06-9929-ED29-95952837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69" y="3849693"/>
            <a:ext cx="3530582" cy="30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38BC-0A44-F8D5-B81A-D0E0247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55FF1-F942-119A-3E47-4B5E8696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1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55.9366%, Training Loss: 0.94131951</a:t>
            </a:r>
          </a:p>
          <a:p>
            <a:pPr lvl="1"/>
            <a:r>
              <a:rPr lang="en-US" altLang="zh-CN" dirty="0"/>
              <a:t>Validation Accuracy: 44.8772%, Validation Loss: 1.17221839</a:t>
            </a:r>
          </a:p>
          <a:p>
            <a:pPr lvl="1"/>
            <a:r>
              <a:rPr lang="en-US" altLang="zh-CN" dirty="0"/>
              <a:t>Testing Accuracy: 44.8070%, Testing Loss: 1.09684327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A10B2F-800C-F75A-261F-1B11599E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66" y="3896191"/>
            <a:ext cx="3489327" cy="2973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C2E39C-4984-BCC7-CB88-3900F346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47583"/>
            <a:ext cx="4084185" cy="32862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5181EE-15FB-7710-73FD-AE5305C8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360" y="3775901"/>
            <a:ext cx="3753640" cy="31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59.0913%, Training Loss: 0.88284417</a:t>
            </a:r>
          </a:p>
          <a:p>
            <a:pPr lvl="1"/>
            <a:r>
              <a:rPr lang="en-US" altLang="zh-CN" dirty="0"/>
              <a:t>Validation Accuracy: 45.5439%, Validation Loss: 1.16432022</a:t>
            </a:r>
          </a:p>
          <a:p>
            <a:pPr lvl="1"/>
            <a:r>
              <a:rPr lang="en-US" altLang="zh-CN" dirty="0"/>
              <a:t>Testing Accuracy: 40.2807%, Testing Loss: 1.23513258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BCC98-1093-D4FC-B430-BF00E6A7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63" y="3824561"/>
            <a:ext cx="3372530" cy="2873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D5240-6720-9EDE-2839-3E201100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1" y="159804"/>
            <a:ext cx="3901266" cy="3068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41B55-73F9-30AD-61E1-DB34C5BB3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793" y="3775901"/>
            <a:ext cx="3771674" cy="32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+ ENN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59.5583%, Training Loss: 0.88049123</a:t>
            </a:r>
          </a:p>
          <a:p>
            <a:pPr lvl="1"/>
            <a:r>
              <a:rPr lang="en-US" altLang="zh-CN" dirty="0"/>
              <a:t>Validation Accuracy: 45.1579%, Validation Loss: 1.14443192</a:t>
            </a:r>
          </a:p>
          <a:p>
            <a:pPr lvl="1"/>
            <a:r>
              <a:rPr lang="en-US" altLang="zh-CN" dirty="0"/>
              <a:t>Testing Accuracy: 40.9825%, Testing Loss: 1.23706600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7F710-592E-1BFB-84ED-A486A02C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498" y="3693735"/>
            <a:ext cx="3713617" cy="3164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F1C8B3-CA61-C1F9-D4E1-2E39DBFB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82" y="86897"/>
            <a:ext cx="4078514" cy="3207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1D855-EFA1-BD32-B1A2-09A847EB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08" y="3775901"/>
            <a:ext cx="3232947" cy="27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4/8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RandomApply</a:t>
            </a:r>
            <a:r>
              <a:rPr lang="en-US" altLang="zh-CN" dirty="0"/>
              <a:t>( flip, rotate, brightness, contrast)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48.6248%, Training Loss: 1.02788169</a:t>
            </a:r>
          </a:p>
          <a:p>
            <a:pPr lvl="1"/>
            <a:r>
              <a:rPr lang="en-US" altLang="zh-CN" dirty="0"/>
              <a:t>Validation Accuracy: 46.7018%, Validation Loss: 1.09256272</a:t>
            </a:r>
          </a:p>
          <a:p>
            <a:pPr lvl="1"/>
            <a:r>
              <a:rPr lang="en-US" altLang="zh-CN" dirty="0"/>
              <a:t>Testing Accuracy: 44.8772%, Testing Loss: 1.09868620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F7C428-F45C-EEBB-7045-365E26C1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95" y="3775901"/>
            <a:ext cx="3415342" cy="29101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A110EB-1F1D-E2A3-BD1F-6880A80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43" y="0"/>
            <a:ext cx="3962400" cy="3116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09B058-C407-183B-CA79-6DECF0B9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69" y="3775900"/>
            <a:ext cx="3544902" cy="30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7A912-0B7A-317B-79EB-64DED87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7DA8CAD-833C-172A-1846-63DC59D79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40029"/>
              </p:ext>
            </p:extLst>
          </p:nvPr>
        </p:nvGraphicFramePr>
        <p:xfrm>
          <a:off x="838200" y="1825625"/>
          <a:ext cx="1099819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3">
                  <a:extLst>
                    <a:ext uri="{9D8B030D-6E8A-4147-A177-3AD203B41FA5}">
                      <a16:colId xmlns:a16="http://schemas.microsoft.com/office/drawing/2014/main" val="401451252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8831796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109917946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48311746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05848319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308892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Efficient 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+ ENN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 + </a:t>
                      </a:r>
                      <a:r>
                        <a:rPr lang="en-US" altLang="zh-CN" dirty="0" err="1"/>
                        <a:t>upsampling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277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CDAFEDE1-AD56-D190-DE0F-E829EC21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118377"/>
              </p:ext>
            </p:extLst>
          </p:nvPr>
        </p:nvGraphicFramePr>
        <p:xfrm>
          <a:off x="838199" y="3650616"/>
          <a:ext cx="1099819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3">
                  <a:extLst>
                    <a:ext uri="{9D8B030D-6E8A-4147-A177-3AD203B41FA5}">
                      <a16:colId xmlns:a16="http://schemas.microsoft.com/office/drawing/2014/main" val="401451252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8831796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109917946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48311746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36902857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366858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+ ENN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 + </a:t>
                      </a:r>
                      <a:r>
                        <a:rPr lang="en-US" altLang="zh-CN" dirty="0" err="1"/>
                        <a:t>upsampling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3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D031-A634-2EF1-8105-15821116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BB3F3-6EF8-B17B-D4DC-468332C5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Accuracy: all most same as the </a:t>
            </a:r>
            <a:r>
              <a:rPr lang="en-US" altLang="zh-CN" dirty="0" err="1"/>
              <a:t>ViT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(</a:t>
            </a:r>
            <a:r>
              <a:rPr lang="en-US" altLang="zh-CN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±</a:t>
            </a:r>
            <a:r>
              <a:rPr lang="en-US" altLang="zh-CN" dirty="0">
                <a:solidFill>
                  <a:schemeClr val="dk1"/>
                </a:solidFill>
              </a:rPr>
              <a:t>3%)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Computing time: decrease 40% training 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99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B978-75D2-4E39-A706-60EC448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recent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B0DA8-5695-7E85-DC8E-AC6CE42C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Mamba</a:t>
            </a:r>
          </a:p>
          <a:p>
            <a:pPr lvl="1"/>
            <a:r>
              <a:rPr lang="en-US" altLang="zh-CN" dirty="0"/>
              <a:t>SS-Conv-SSM Block</a:t>
            </a:r>
          </a:p>
          <a:p>
            <a:r>
              <a:rPr lang="en-US" altLang="zh-CN" dirty="0"/>
              <a:t>KAN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87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A455-9698-02D6-60B7-FC2B2E0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7/28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23AC-6343-2743-05DF-7A01A872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18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88FC9-2390-4B4E-F336-855C0AA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AAB9E-4E80-85DA-1F66-DDA9D9B8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problem </a:t>
            </a:r>
          </a:p>
          <a:p>
            <a:pPr lvl="1"/>
            <a:r>
              <a:rPr lang="en-US" altLang="zh-CN" dirty="0"/>
              <a:t>Check the original image</a:t>
            </a:r>
          </a:p>
          <a:p>
            <a:pPr lvl="1"/>
            <a:r>
              <a:rPr lang="en-US" altLang="zh-CN" dirty="0"/>
              <a:t>Check the preprocess step by step</a:t>
            </a:r>
          </a:p>
          <a:p>
            <a:pPr lvl="2"/>
            <a:r>
              <a:rPr lang="en-US" altLang="zh-CN" dirty="0"/>
              <a:t>Trying to duplicate Olayinka's script</a:t>
            </a:r>
          </a:p>
          <a:p>
            <a:pPr lvl="3"/>
            <a:r>
              <a:rPr lang="en-US" altLang="zh-CN" dirty="0"/>
              <a:t>Resize, change orientation</a:t>
            </a:r>
          </a:p>
          <a:p>
            <a:pPr lvl="3"/>
            <a:r>
              <a:rPr lang="en-US" altLang="zh-CN" dirty="0"/>
              <a:t>Bias Field Correction</a:t>
            </a:r>
          </a:p>
          <a:p>
            <a:pPr lvl="3"/>
            <a:r>
              <a:rPr lang="en-US" altLang="zh-CN" dirty="0"/>
              <a:t>Brain Extraction</a:t>
            </a:r>
          </a:p>
          <a:p>
            <a:pPr lvl="3"/>
            <a:r>
              <a:rPr lang="en-US" altLang="zh-CN" dirty="0"/>
              <a:t>MNI Alignment</a:t>
            </a:r>
          </a:p>
          <a:p>
            <a:pPr lvl="2"/>
            <a:r>
              <a:rPr lang="en-US" altLang="zh-CN" dirty="0"/>
              <a:t>My preprocessing before input training</a:t>
            </a:r>
          </a:p>
          <a:p>
            <a:pPr lvl="3"/>
            <a:r>
              <a:rPr lang="en-US" altLang="zh-CN" dirty="0"/>
              <a:t>Data augmentation </a:t>
            </a:r>
          </a:p>
          <a:p>
            <a:pPr lvl="3"/>
            <a:r>
              <a:rPr lang="en-US" altLang="zh-CN" dirty="0" err="1"/>
              <a:t>Upsampling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Understand what will each preprocess gone affect the training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95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5DAB0-374F-821A-F121-7AF2742E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4D00-D0C5-4F43-9AC3-4DE84D19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Tracing the patient and index of slices</a:t>
            </a:r>
          </a:p>
          <a:p>
            <a:pPr lvl="1"/>
            <a:r>
              <a:rPr lang="en-US" altLang="zh-CN" dirty="0"/>
              <a:t>Accuracy vs each patient</a:t>
            </a:r>
          </a:p>
          <a:p>
            <a:pPr lvl="1"/>
            <a:r>
              <a:rPr lang="en-US" altLang="zh-CN" dirty="0"/>
              <a:t>Accuracy vs each number of slices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Detect whether there is a feature which can be used for predict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011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A48F-CF07-D600-F440-BF81F1AC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75E48-0DAB-7332-A623-5E716BEA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 max normalization was applied.</a:t>
            </a:r>
          </a:p>
          <a:p>
            <a:r>
              <a:rPr lang="en-US" altLang="zh-CN" dirty="0"/>
              <a:t>Removed all the uncompleted data (missing T1 or Flare)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0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EfficientNet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15</a:t>
            </a:r>
          </a:p>
          <a:p>
            <a:r>
              <a:rPr lang="en-US" altLang="zh-CN" sz="1800" dirty="0"/>
              <a:t>LEARNING_RATE = 0.0003</a:t>
            </a:r>
          </a:p>
          <a:p>
            <a:r>
              <a:rPr lang="en-US" altLang="zh-CN" sz="1800" dirty="0"/>
              <a:t>BATCH_SIZE = 48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89.8585%, Training Loss: 0.27595837</a:t>
            </a:r>
          </a:p>
          <a:p>
            <a:r>
              <a:rPr lang="en-US" altLang="zh-CN" sz="1800" dirty="0"/>
              <a:t>Validation Accuracy: 58.2456%, Validation Loss: 1.20349601</a:t>
            </a:r>
          </a:p>
          <a:p>
            <a:r>
              <a:rPr lang="en-US" altLang="zh-CN" sz="1800" dirty="0"/>
              <a:t>Testing Accuracy: 57.4737%, Testing Loss: 1.17209294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803B0-3204-5E4A-4041-6DEF932D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29" y="231727"/>
            <a:ext cx="3626468" cy="2917922"/>
          </a:xfrm>
          <a:prstGeom prst="rect">
            <a:avLst/>
          </a:prstGeo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FE1F1C-E951-345A-5F13-986ECB9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99" y="3686160"/>
            <a:ext cx="3682478" cy="31813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6D76E7-F75F-01F0-3FDB-0E3BF044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7" y="496606"/>
            <a:ext cx="3441490" cy="2932394"/>
          </a:xfrm>
          <a:prstGeom prst="rect">
            <a:avLst/>
          </a:prstGeom>
        </p:spPr>
      </p:pic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83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10</a:t>
            </a:r>
          </a:p>
          <a:p>
            <a:r>
              <a:rPr lang="en-US" altLang="zh-CN" sz="1800" dirty="0"/>
              <a:t>LEARNING_RATE = 0.0004</a:t>
            </a:r>
          </a:p>
          <a:p>
            <a:r>
              <a:rPr lang="en-US" altLang="zh-CN" sz="1800" dirty="0"/>
              <a:t>BATCH_SIZE = 48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55.6989%, Training Loss: 0.93576634</a:t>
            </a:r>
          </a:p>
          <a:p>
            <a:r>
              <a:rPr lang="en-US" altLang="zh-CN" sz="1800" dirty="0"/>
              <a:t>Validation Accuracy: 43.7193%, Validation Loss: 1.19144470</a:t>
            </a:r>
          </a:p>
          <a:p>
            <a:endParaRPr lang="en-US" altLang="zh-CN" sz="1800" dirty="0"/>
          </a:p>
          <a:p>
            <a:r>
              <a:rPr lang="en-US" altLang="zh-CN" sz="1800" dirty="0"/>
              <a:t>Testing Accuracy: 45.7544%, Testing Loss: 1.08333243</a:t>
            </a:r>
          </a:p>
          <a:p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E99691-D4BE-5977-1A74-51BBF20A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74" y="3846743"/>
            <a:ext cx="3860767" cy="32896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4CFE6C-4CA7-AB82-2E76-91EC3871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57" y="335087"/>
            <a:ext cx="4017208" cy="323231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81C538D-22D4-0202-3BF4-BCA89546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74" y="423491"/>
            <a:ext cx="3671026" cy="31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EfficientNet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15</a:t>
            </a:r>
          </a:p>
          <a:p>
            <a:r>
              <a:rPr lang="en-US" altLang="zh-CN" sz="1800" dirty="0"/>
              <a:t>LEARNING_RATE = 0.0003</a:t>
            </a:r>
          </a:p>
          <a:p>
            <a:r>
              <a:rPr lang="en-US" altLang="zh-CN" sz="1800" dirty="0"/>
              <a:t>BATCH_SIZE = 48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88.1494%, Training Loss: 0.31102509</a:t>
            </a:r>
          </a:p>
          <a:p>
            <a:r>
              <a:rPr lang="en-US" altLang="zh-CN" sz="1800" dirty="0"/>
              <a:t>Validation Accuracy: 59.6842%, Validation Loss: 1.24253614</a:t>
            </a:r>
          </a:p>
          <a:p>
            <a:endParaRPr lang="en-US" altLang="zh-CN" sz="1800" dirty="0"/>
          </a:p>
          <a:p>
            <a:r>
              <a:rPr lang="en-US" altLang="zh-CN" sz="1800" dirty="0"/>
              <a:t>Testing Accuracy: 58.7368%, Testing Loss: 1.14878252</a:t>
            </a:r>
          </a:p>
          <a:p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Validate Matrix</a:t>
            </a:r>
            <a:endParaRPr lang="zh-CN" altLang="en-US" sz="1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81713B-3A61-EAD1-EBAF-9D1DD00E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60" y="570983"/>
            <a:ext cx="3044398" cy="25940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B1E1C4-0C81-FE31-38DD-9B925FA3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72" y="168612"/>
            <a:ext cx="3364360" cy="27070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26C4CA0-85EB-813E-5F40-971477E0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249" y="3797071"/>
            <a:ext cx="3423219" cy="29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10</a:t>
            </a:r>
          </a:p>
          <a:p>
            <a:r>
              <a:rPr lang="en-US" altLang="zh-CN" sz="1800" dirty="0"/>
              <a:t>LEARNING_RATE = 0.0004</a:t>
            </a:r>
          </a:p>
          <a:p>
            <a:r>
              <a:rPr lang="en-US" altLang="zh-CN" sz="1800" dirty="0"/>
              <a:t>BATCH_SIZE = 48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57.9513%, Training Loss: 0.89222579</a:t>
            </a:r>
          </a:p>
          <a:p>
            <a:r>
              <a:rPr lang="en-US" altLang="zh-CN" sz="1800" dirty="0"/>
              <a:t>Validation Accuracy: 49.3684%, Validation Loss: 1.04861604</a:t>
            </a:r>
          </a:p>
          <a:p>
            <a:r>
              <a:rPr lang="en-US" altLang="zh-CN" sz="1800" dirty="0"/>
              <a:t>Testing Accuracy: 45.9649%, Testing Loss: 1.08246572</a:t>
            </a:r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7EDF7-9DF4-7406-4571-69DFA940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36" y="499717"/>
            <a:ext cx="3333292" cy="28402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E3B7B5-E542-1EEF-E599-27F49039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18" y="304540"/>
            <a:ext cx="3297373" cy="2653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DD6582-81EA-87A4-8BD1-54357EA4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436" y="3959628"/>
            <a:ext cx="3264137" cy="27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4/23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1240</Words>
  <Application>Microsoft Office PowerPoint</Application>
  <PresentationFormat>宽屏</PresentationFormat>
  <Paragraphs>260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Consolas</vt:lpstr>
      <vt:lpstr>Office 主题​​</vt:lpstr>
      <vt:lpstr>12/11</vt:lpstr>
      <vt:lpstr>ViT small demo </vt:lpstr>
      <vt:lpstr>4/8</vt:lpstr>
      <vt:lpstr>Result</vt:lpstr>
      <vt:lpstr>EfficientNet Result</vt:lpstr>
      <vt:lpstr>ViT Result</vt:lpstr>
      <vt:lpstr>EfficientNet Result</vt:lpstr>
      <vt:lpstr>ViT Result</vt:lpstr>
      <vt:lpstr>4/23</vt:lpstr>
      <vt:lpstr>Testing code error with old dataset (SPMS vs RRMS)</vt:lpstr>
      <vt:lpstr>Re test old dataset(SPMS vs RRMS 10 : 9) by ViT and EffNet</vt:lpstr>
      <vt:lpstr>vit_l_16 vs vit_b_32</vt:lpstr>
      <vt:lpstr>Test for new dataset (Trail 1)</vt:lpstr>
      <vt:lpstr>Test for new dataset (Trail 1)</vt:lpstr>
      <vt:lpstr>Test for new dataset (Trail 2)</vt:lpstr>
      <vt:lpstr>Test for new dataset (Trail 2)</vt:lpstr>
      <vt:lpstr>Test for new dataset (Trail 3)</vt:lpstr>
      <vt:lpstr>Test for new dataset (Trail 3)</vt:lpstr>
      <vt:lpstr>PowerPoint 演示文稿</vt:lpstr>
      <vt:lpstr>6/5</vt:lpstr>
      <vt:lpstr>Efficient Net</vt:lpstr>
      <vt:lpstr>Base</vt:lpstr>
      <vt:lpstr>Upsampling method </vt:lpstr>
      <vt:lpstr>Upsampling method </vt:lpstr>
      <vt:lpstr>DA method </vt:lpstr>
      <vt:lpstr>ViT</vt:lpstr>
      <vt:lpstr>Upsampling method </vt:lpstr>
      <vt:lpstr>Upsampling method </vt:lpstr>
      <vt:lpstr>Upsampling method </vt:lpstr>
      <vt:lpstr>DA method </vt:lpstr>
      <vt:lpstr>Summary</vt:lpstr>
      <vt:lpstr>Swin transformer</vt:lpstr>
      <vt:lpstr>Classification recent model</vt:lpstr>
      <vt:lpstr>7/28</vt:lpstr>
      <vt:lpstr>Preprocessing </vt:lpstr>
      <vt:lpstr>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12/11</dc:title>
  <dc:creator>欣洲 李</dc:creator>
  <cp:lastModifiedBy>欣洲 李</cp:lastModifiedBy>
  <cp:revision>12</cp:revision>
  <dcterms:created xsi:type="dcterms:W3CDTF">2023-12-11T08:09:32Z</dcterms:created>
  <dcterms:modified xsi:type="dcterms:W3CDTF">2024-07-29T07:21:18Z</dcterms:modified>
</cp:coreProperties>
</file>