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3c023025d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3c023025d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3c023025d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3c023025d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fd9ed625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fd9ed625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3c023025d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c023025d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3c023025d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c023025d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3c023025d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3c023025d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3c023025d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3c023025d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3c023025d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3c023025d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fd9ed625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fd9ed625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3c023025d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3c023025d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2b71f2cac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2b71f2cac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3c023025d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3c023025d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3c023025d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3c023025d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3c023025d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3c023025d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fd9ed6253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fd9ed6253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2b71f2cac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2b71f2cac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fd9ed625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fd9ed625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2b71f2ca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2b71f2ca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2b71f2cac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2b71f2cac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2b71f2ca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2b71f2ca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3c023025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3c023025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3c023025d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3c023025d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3c023025d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3c023025d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3c023025d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3c023025d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31.png"/><Relationship Id="rId6"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BlankerL/DXY-COVID-19-Data" TargetMode="External"/><Relationship Id="rId4" Type="http://schemas.openxmlformats.org/officeDocument/2006/relationships/hyperlink" Target="https://www.investing.com/currencies/xau-usd-historical-data" TargetMode="External"/><Relationship Id="rId5" Type="http://schemas.openxmlformats.org/officeDocument/2006/relationships/hyperlink" Target="https://finance.yahoo.com/quote/%5EGSPC/" TargetMode="External"/><Relationship Id="rId6" Type="http://schemas.openxmlformats.org/officeDocument/2006/relationships/hyperlink" Target="https://fred.stlouisfed.org/series/EFFR" TargetMode="External"/><Relationship Id="rId7" Type="http://schemas.openxmlformats.org/officeDocument/2006/relationships/hyperlink" Target="https://towardsdatascience.com/simple-and-multiple-linear-regression-in-python-c928425168f9" TargetMode="External"/><Relationship Id="rId8" Type="http://schemas.openxmlformats.org/officeDocument/2006/relationships/hyperlink" Target="https://blog.quantinsti.com/gold-price-prediction-using-machine-learning-pyth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2.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3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3600">
                <a:latin typeface="Verdana"/>
                <a:ea typeface="Verdana"/>
                <a:cs typeface="Verdana"/>
                <a:sym typeface="Verdana"/>
              </a:rPr>
              <a:t>INFO6105 Final Project</a:t>
            </a:r>
            <a:endParaRPr sz="3600">
              <a:latin typeface="Verdana"/>
              <a:ea typeface="Verdana"/>
              <a:cs typeface="Verdana"/>
              <a:sym typeface="Verdana"/>
            </a:endParaRPr>
          </a:p>
          <a:p>
            <a:pPr indent="0" lvl="0" marL="0" rtl="0" algn="l">
              <a:spcBef>
                <a:spcPts val="0"/>
              </a:spcBef>
              <a:spcAft>
                <a:spcPts val="0"/>
              </a:spcAft>
              <a:buNone/>
            </a:pPr>
            <a:r>
              <a:t/>
            </a:r>
            <a:endParaRPr sz="3600">
              <a:latin typeface="Verdana"/>
              <a:ea typeface="Verdana"/>
              <a:cs typeface="Verdana"/>
              <a:sym typeface="Verdana"/>
            </a:endParaRPr>
          </a:p>
          <a:p>
            <a:pPr indent="0" lvl="0" marL="0" rtl="0" algn="l">
              <a:lnSpc>
                <a:spcPct val="115000"/>
              </a:lnSpc>
              <a:spcBef>
                <a:spcPts val="0"/>
              </a:spcBef>
              <a:spcAft>
                <a:spcPts val="0"/>
              </a:spcAft>
              <a:buNone/>
            </a:pPr>
            <a:r>
              <a:rPr lang="zh-CN" sz="1800">
                <a:solidFill>
                  <a:srgbClr val="434343"/>
                </a:solidFill>
                <a:latin typeface="Verdana"/>
                <a:ea typeface="Verdana"/>
                <a:cs typeface="Verdana"/>
                <a:sym typeface="Verdana"/>
              </a:rPr>
              <a:t>Team KeAiJiLe: </a:t>
            </a:r>
            <a:endParaRPr sz="1800">
              <a:solidFill>
                <a:srgbClr val="434343"/>
              </a:solidFill>
              <a:latin typeface="Verdana"/>
              <a:ea typeface="Verdana"/>
              <a:cs typeface="Verdana"/>
              <a:sym typeface="Verdana"/>
            </a:endParaRPr>
          </a:p>
          <a:p>
            <a:pPr indent="0" lvl="0" marL="0" rtl="0" algn="l">
              <a:lnSpc>
                <a:spcPct val="115000"/>
              </a:lnSpc>
              <a:spcBef>
                <a:spcPts val="0"/>
              </a:spcBef>
              <a:spcAft>
                <a:spcPts val="0"/>
              </a:spcAft>
              <a:buNone/>
            </a:pPr>
            <a:r>
              <a:t/>
            </a:r>
            <a:endParaRPr sz="1800">
              <a:solidFill>
                <a:srgbClr val="434343"/>
              </a:solidFill>
              <a:latin typeface="Verdana"/>
              <a:ea typeface="Verdana"/>
              <a:cs typeface="Verdana"/>
              <a:sym typeface="Verdana"/>
            </a:endParaRPr>
          </a:p>
          <a:p>
            <a:pPr indent="0" lvl="0" marL="0" rtl="0" algn="l">
              <a:lnSpc>
                <a:spcPct val="115000"/>
              </a:lnSpc>
              <a:spcBef>
                <a:spcPts val="0"/>
              </a:spcBef>
              <a:spcAft>
                <a:spcPts val="0"/>
              </a:spcAft>
              <a:buNone/>
            </a:pPr>
            <a:r>
              <a:rPr lang="zh-CN" sz="1800">
                <a:solidFill>
                  <a:srgbClr val="434343"/>
                </a:solidFill>
                <a:latin typeface="Verdana"/>
                <a:ea typeface="Verdana"/>
                <a:cs typeface="Verdana"/>
                <a:sym typeface="Verdana"/>
              </a:rPr>
              <a:t>Jingyu Wang, </a:t>
            </a:r>
            <a:endParaRPr sz="1800">
              <a:solidFill>
                <a:srgbClr val="434343"/>
              </a:solidFill>
              <a:latin typeface="Verdana"/>
              <a:ea typeface="Verdana"/>
              <a:cs typeface="Verdana"/>
              <a:sym typeface="Verdana"/>
            </a:endParaRPr>
          </a:p>
          <a:p>
            <a:pPr indent="0" lvl="0" marL="0" rtl="0" algn="l">
              <a:lnSpc>
                <a:spcPct val="115000"/>
              </a:lnSpc>
              <a:spcBef>
                <a:spcPts val="0"/>
              </a:spcBef>
              <a:spcAft>
                <a:spcPts val="0"/>
              </a:spcAft>
              <a:buNone/>
            </a:pPr>
            <a:r>
              <a:rPr lang="zh-CN" sz="1800">
                <a:solidFill>
                  <a:srgbClr val="434343"/>
                </a:solidFill>
                <a:latin typeface="Verdana"/>
                <a:ea typeface="Verdana"/>
                <a:cs typeface="Verdana"/>
                <a:sym typeface="Verdana"/>
              </a:rPr>
              <a:t>Xinzhu Huang,</a:t>
            </a:r>
            <a:endParaRPr sz="1800">
              <a:solidFill>
                <a:srgbClr val="434343"/>
              </a:solidFill>
              <a:latin typeface="Verdana"/>
              <a:ea typeface="Verdana"/>
              <a:cs typeface="Verdana"/>
              <a:sym typeface="Verdana"/>
            </a:endParaRPr>
          </a:p>
          <a:p>
            <a:pPr indent="0" lvl="0" marL="0" rtl="0" algn="l">
              <a:lnSpc>
                <a:spcPct val="115000"/>
              </a:lnSpc>
              <a:spcBef>
                <a:spcPts val="0"/>
              </a:spcBef>
              <a:spcAft>
                <a:spcPts val="0"/>
              </a:spcAft>
              <a:buNone/>
            </a:pPr>
            <a:r>
              <a:rPr lang="zh-CN" sz="1800">
                <a:solidFill>
                  <a:srgbClr val="434343"/>
                </a:solidFill>
                <a:latin typeface="Verdana"/>
                <a:ea typeface="Verdana"/>
                <a:cs typeface="Verdana"/>
                <a:sym typeface="Verdana"/>
              </a:rPr>
              <a:t>Yunwen Sun</a:t>
            </a:r>
            <a:endParaRPr sz="1800">
              <a:solidFill>
                <a:srgbClr val="434343"/>
              </a:solidFill>
              <a:latin typeface="Verdana"/>
              <a:ea typeface="Verdana"/>
              <a:cs typeface="Verdana"/>
              <a:sym typeface="Verdana"/>
            </a:endParaRPr>
          </a:p>
          <a:p>
            <a:pPr indent="0" lvl="0" marL="0" rtl="0" algn="l">
              <a:spcBef>
                <a:spcPts val="0"/>
              </a:spcBef>
              <a:spcAft>
                <a:spcPts val="0"/>
              </a:spcAft>
              <a:buNone/>
            </a:pPr>
            <a:r>
              <a:rPr lang="zh-CN" sz="1800">
                <a:solidFill>
                  <a:srgbClr val="434343"/>
                </a:solidFill>
                <a:latin typeface="Verdana"/>
                <a:ea typeface="Verdana"/>
                <a:cs typeface="Verdana"/>
                <a:sym typeface="Verdana"/>
              </a:rPr>
              <a:t> </a:t>
            </a:r>
            <a:endParaRPr sz="1800">
              <a:solidFill>
                <a:srgbClr val="434343"/>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ph idx="1" type="body"/>
          </p:nvPr>
        </p:nvSpPr>
        <p:spPr>
          <a:xfrm>
            <a:off x="727800" y="1928750"/>
            <a:ext cx="7495800" cy="1382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434343"/>
              </a:buClr>
              <a:buSzPts val="1400"/>
              <a:buFont typeface="Arial"/>
              <a:buChar char="-"/>
            </a:pPr>
            <a:r>
              <a:rPr lang="zh-CN" sz="1400">
                <a:solidFill>
                  <a:srgbClr val="434343"/>
                </a:solidFill>
                <a:highlight>
                  <a:srgbClr val="FFFFFF"/>
                </a:highlight>
                <a:latin typeface="Arial"/>
                <a:ea typeface="Arial"/>
                <a:cs typeface="Arial"/>
                <a:sym typeface="Arial"/>
              </a:rPr>
              <a:t>EFFR is a key feature in the prediction</a:t>
            </a:r>
            <a:endParaRPr sz="1400">
              <a:solidFill>
                <a:srgbClr val="434343"/>
              </a:solidFill>
              <a:highlight>
                <a:srgbClr val="FFFFFF"/>
              </a:highlight>
              <a:latin typeface="Arial"/>
              <a:ea typeface="Arial"/>
              <a:cs typeface="Arial"/>
              <a:sym typeface="Arial"/>
            </a:endParaRPr>
          </a:p>
          <a:p>
            <a:pPr indent="-317500" lvl="0" marL="457200" rtl="0" algn="l">
              <a:lnSpc>
                <a:spcPct val="150000"/>
              </a:lnSpc>
              <a:spcBef>
                <a:spcPts val="0"/>
              </a:spcBef>
              <a:spcAft>
                <a:spcPts val="0"/>
              </a:spcAft>
              <a:buClr>
                <a:srgbClr val="434343"/>
              </a:buClr>
              <a:buSzPts val="1400"/>
              <a:buFont typeface="Arial"/>
              <a:buChar char="-"/>
            </a:pPr>
            <a:r>
              <a:rPr lang="zh-CN" sz="1400">
                <a:solidFill>
                  <a:srgbClr val="434343"/>
                </a:solidFill>
                <a:highlight>
                  <a:srgbClr val="FFFFFF"/>
                </a:highlight>
                <a:latin typeface="Arial"/>
                <a:ea typeface="Arial"/>
                <a:cs typeface="Arial"/>
                <a:sym typeface="Arial"/>
              </a:rPr>
              <a:t>EFFR is adjusted by the decision of Federal Open Market Committee (FOMC)</a:t>
            </a:r>
            <a:endParaRPr sz="1400">
              <a:solidFill>
                <a:srgbClr val="434343"/>
              </a:solidFill>
              <a:highlight>
                <a:srgbClr val="FFFFFF"/>
              </a:highlight>
              <a:latin typeface="Arial"/>
              <a:ea typeface="Arial"/>
              <a:cs typeface="Arial"/>
              <a:sym typeface="Arial"/>
            </a:endParaRPr>
          </a:p>
          <a:p>
            <a:pPr indent="-317500" lvl="0" marL="457200" rtl="0" algn="l">
              <a:lnSpc>
                <a:spcPct val="150000"/>
              </a:lnSpc>
              <a:spcBef>
                <a:spcPts val="0"/>
              </a:spcBef>
              <a:spcAft>
                <a:spcPts val="0"/>
              </a:spcAft>
              <a:buClr>
                <a:srgbClr val="434343"/>
              </a:buClr>
              <a:buSzPts val="1400"/>
              <a:buFont typeface="Arial"/>
              <a:buChar char="-"/>
            </a:pPr>
            <a:r>
              <a:rPr lang="zh-CN" sz="1400">
                <a:solidFill>
                  <a:srgbClr val="434343"/>
                </a:solidFill>
                <a:highlight>
                  <a:srgbClr val="FFFFFF"/>
                </a:highlight>
                <a:latin typeface="Arial"/>
                <a:ea typeface="Arial"/>
                <a:cs typeface="Arial"/>
                <a:sym typeface="Arial"/>
              </a:rPr>
              <a:t>It is not predictable so that the outcome is not convincing</a:t>
            </a:r>
            <a:endParaRPr sz="1400">
              <a:solidFill>
                <a:srgbClr val="434343"/>
              </a:solidFill>
              <a:highlight>
                <a:srgbClr val="FFFFFF"/>
              </a:highlight>
              <a:latin typeface="Arial"/>
              <a:ea typeface="Arial"/>
              <a:cs typeface="Arial"/>
              <a:sym typeface="Arial"/>
            </a:endParaRPr>
          </a:p>
          <a:p>
            <a:pPr indent="-317500" lvl="0" marL="457200" rtl="0" algn="l">
              <a:lnSpc>
                <a:spcPct val="150000"/>
              </a:lnSpc>
              <a:spcBef>
                <a:spcPts val="0"/>
              </a:spcBef>
              <a:spcAft>
                <a:spcPts val="0"/>
              </a:spcAft>
              <a:buClr>
                <a:srgbClr val="434343"/>
              </a:buClr>
              <a:buSzPts val="1400"/>
              <a:buFont typeface="Arial"/>
              <a:buChar char="-"/>
            </a:pPr>
            <a:r>
              <a:rPr lang="zh-CN" sz="1400">
                <a:solidFill>
                  <a:srgbClr val="434343"/>
                </a:solidFill>
                <a:highlight>
                  <a:srgbClr val="FFFFFF"/>
                </a:highlight>
                <a:latin typeface="Arial"/>
                <a:ea typeface="Arial"/>
                <a:cs typeface="Arial"/>
                <a:sym typeface="Arial"/>
              </a:rPr>
              <a:t>We decide not to include EFFR</a:t>
            </a:r>
            <a:endParaRPr sz="1400">
              <a:solidFill>
                <a:srgbClr val="434343"/>
              </a:solidFill>
              <a:highlight>
                <a:srgbClr val="FFFFFF"/>
              </a:highlight>
              <a:latin typeface="Arial"/>
              <a:ea typeface="Arial"/>
              <a:cs typeface="Arial"/>
              <a:sym typeface="Arial"/>
            </a:endParaRPr>
          </a:p>
        </p:txBody>
      </p:sp>
      <p:sp>
        <p:nvSpPr>
          <p:cNvPr id="157" name="Google Shape;157;p22"/>
          <p:cNvSpPr txBox="1"/>
          <p:nvPr>
            <p:ph type="title"/>
          </p:nvPr>
        </p:nvSpPr>
        <p:spPr>
          <a:xfrm>
            <a:off x="727800" y="13188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200">
                <a:latin typeface="Arial"/>
                <a:ea typeface="Arial"/>
                <a:cs typeface="Arial"/>
                <a:sym typeface="Arial"/>
              </a:rPr>
              <a:t>Step 2: Linear Regression</a:t>
            </a:r>
            <a:endParaRPr sz="2200">
              <a:latin typeface="Arial"/>
              <a:ea typeface="Arial"/>
              <a:cs typeface="Arial"/>
              <a:sym typeface="Arial"/>
            </a:endParaRPr>
          </a:p>
        </p:txBody>
      </p:sp>
      <p:pic>
        <p:nvPicPr>
          <p:cNvPr id="158" name="Google Shape;158;p22"/>
          <p:cNvPicPr preferRelativeResize="0"/>
          <p:nvPr/>
        </p:nvPicPr>
        <p:blipFill>
          <a:blip r:embed="rId3">
            <a:alphaModFix/>
          </a:blip>
          <a:stretch>
            <a:fillRect/>
          </a:stretch>
        </p:blipFill>
        <p:spPr>
          <a:xfrm>
            <a:off x="4181450" y="3184400"/>
            <a:ext cx="2901575" cy="1603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idx="1" type="body"/>
          </p:nvPr>
        </p:nvSpPr>
        <p:spPr>
          <a:xfrm>
            <a:off x="727800" y="1961000"/>
            <a:ext cx="7334700" cy="53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Font typeface="Verdana"/>
              <a:buChar char="-"/>
            </a:pPr>
            <a:r>
              <a:rPr lang="zh-CN" sz="1400">
                <a:solidFill>
                  <a:srgbClr val="434343"/>
                </a:solidFill>
                <a:highlight>
                  <a:srgbClr val="FFFFFF"/>
                </a:highlight>
                <a:latin typeface="Verdana"/>
                <a:ea typeface="Verdana"/>
                <a:cs typeface="Verdana"/>
                <a:sym typeface="Verdana"/>
              </a:rPr>
              <a:t>We still have a accuracy as nearly 80%</a:t>
            </a:r>
            <a:endParaRPr sz="1400">
              <a:solidFill>
                <a:srgbClr val="434343"/>
              </a:solidFill>
              <a:latin typeface="Verdana"/>
              <a:ea typeface="Verdana"/>
              <a:cs typeface="Verdana"/>
              <a:sym typeface="Verdana"/>
            </a:endParaRPr>
          </a:p>
        </p:txBody>
      </p:sp>
      <p:sp>
        <p:nvSpPr>
          <p:cNvPr id="164" name="Google Shape;164;p23"/>
          <p:cNvSpPr txBox="1"/>
          <p:nvPr>
            <p:ph type="title"/>
          </p:nvPr>
        </p:nvSpPr>
        <p:spPr>
          <a:xfrm>
            <a:off x="727800" y="13188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200">
                <a:latin typeface="Arial"/>
                <a:ea typeface="Arial"/>
                <a:cs typeface="Arial"/>
                <a:sym typeface="Arial"/>
              </a:rPr>
              <a:t>Step 2: Linear Regression</a:t>
            </a:r>
            <a:endParaRPr sz="2200">
              <a:latin typeface="Arial"/>
              <a:ea typeface="Arial"/>
              <a:cs typeface="Arial"/>
              <a:sym typeface="Arial"/>
            </a:endParaRPr>
          </a:p>
        </p:txBody>
      </p:sp>
      <p:pic>
        <p:nvPicPr>
          <p:cNvPr id="165" name="Google Shape;165;p23"/>
          <p:cNvPicPr preferRelativeResize="0"/>
          <p:nvPr/>
        </p:nvPicPr>
        <p:blipFill>
          <a:blip r:embed="rId3">
            <a:alphaModFix/>
          </a:blip>
          <a:stretch>
            <a:fillRect/>
          </a:stretch>
        </p:blipFill>
        <p:spPr>
          <a:xfrm>
            <a:off x="2089500" y="2496200"/>
            <a:ext cx="1728550" cy="2464375"/>
          </a:xfrm>
          <a:prstGeom prst="rect">
            <a:avLst/>
          </a:prstGeom>
          <a:noFill/>
          <a:ln>
            <a:noFill/>
          </a:ln>
        </p:spPr>
      </p:pic>
      <p:pic>
        <p:nvPicPr>
          <p:cNvPr id="166" name="Google Shape;166;p23"/>
          <p:cNvPicPr preferRelativeResize="0"/>
          <p:nvPr/>
        </p:nvPicPr>
        <p:blipFill>
          <a:blip r:embed="rId4">
            <a:alphaModFix/>
          </a:blip>
          <a:stretch>
            <a:fillRect/>
          </a:stretch>
        </p:blipFill>
        <p:spPr>
          <a:xfrm>
            <a:off x="5270038" y="1854025"/>
            <a:ext cx="2908384" cy="2224625"/>
          </a:xfrm>
          <a:prstGeom prst="rect">
            <a:avLst/>
          </a:prstGeom>
          <a:noFill/>
          <a:ln>
            <a:noFill/>
          </a:ln>
        </p:spPr>
      </p:pic>
      <p:pic>
        <p:nvPicPr>
          <p:cNvPr id="167" name="Google Shape;167;p23"/>
          <p:cNvPicPr preferRelativeResize="0"/>
          <p:nvPr/>
        </p:nvPicPr>
        <p:blipFill>
          <a:blip r:embed="rId5">
            <a:alphaModFix/>
          </a:blip>
          <a:stretch>
            <a:fillRect/>
          </a:stretch>
        </p:blipFill>
        <p:spPr>
          <a:xfrm>
            <a:off x="5138100" y="4425375"/>
            <a:ext cx="3278100" cy="53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4"/>
          <p:cNvSpPr txBox="1"/>
          <p:nvPr>
            <p:ph idx="1" type="body"/>
          </p:nvPr>
        </p:nvSpPr>
        <p:spPr>
          <a:xfrm>
            <a:off x="727650" y="1854025"/>
            <a:ext cx="7688700" cy="8781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Arial"/>
              <a:buChar char="-"/>
            </a:pPr>
            <a:r>
              <a:rPr lang="zh-CN" sz="1400">
                <a:latin typeface="Arial"/>
                <a:ea typeface="Arial"/>
                <a:cs typeface="Arial"/>
                <a:sym typeface="Arial"/>
              </a:rPr>
              <a:t>Extend the date index</a:t>
            </a:r>
            <a:endParaRPr sz="1400">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sp>
        <p:nvSpPr>
          <p:cNvPr id="173" name="Google Shape;173;p24"/>
          <p:cNvSpPr txBox="1"/>
          <p:nvPr>
            <p:ph type="title"/>
          </p:nvPr>
        </p:nvSpPr>
        <p:spPr>
          <a:xfrm>
            <a:off x="727800" y="13188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200">
                <a:latin typeface="Arial"/>
                <a:ea typeface="Arial"/>
                <a:cs typeface="Arial"/>
                <a:sym typeface="Arial"/>
              </a:rPr>
              <a:t>Step 3: Extend the data of attributes</a:t>
            </a:r>
            <a:endParaRPr sz="2200">
              <a:latin typeface="Arial"/>
              <a:ea typeface="Arial"/>
              <a:cs typeface="Arial"/>
              <a:sym typeface="Arial"/>
            </a:endParaRPr>
          </a:p>
        </p:txBody>
      </p:sp>
      <p:sp>
        <p:nvSpPr>
          <p:cNvPr id="174" name="Google Shape;174;p24"/>
          <p:cNvSpPr txBox="1"/>
          <p:nvPr/>
        </p:nvSpPr>
        <p:spPr>
          <a:xfrm>
            <a:off x="1023400" y="3425925"/>
            <a:ext cx="20403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pic>
        <p:nvPicPr>
          <p:cNvPr id="175" name="Google Shape;175;p24"/>
          <p:cNvPicPr preferRelativeResize="0"/>
          <p:nvPr/>
        </p:nvPicPr>
        <p:blipFill>
          <a:blip r:embed="rId3">
            <a:alphaModFix/>
          </a:blip>
          <a:stretch>
            <a:fillRect/>
          </a:stretch>
        </p:blipFill>
        <p:spPr>
          <a:xfrm>
            <a:off x="1023400" y="2788038"/>
            <a:ext cx="3164462" cy="2106575"/>
          </a:xfrm>
          <a:prstGeom prst="rect">
            <a:avLst/>
          </a:prstGeom>
          <a:noFill/>
          <a:ln>
            <a:noFill/>
          </a:ln>
        </p:spPr>
      </p:pic>
      <p:pic>
        <p:nvPicPr>
          <p:cNvPr id="176" name="Google Shape;176;p24"/>
          <p:cNvPicPr preferRelativeResize="0"/>
          <p:nvPr/>
        </p:nvPicPr>
        <p:blipFill>
          <a:blip r:embed="rId4">
            <a:alphaModFix/>
          </a:blip>
          <a:stretch>
            <a:fillRect/>
          </a:stretch>
        </p:blipFill>
        <p:spPr>
          <a:xfrm>
            <a:off x="3725400" y="1945038"/>
            <a:ext cx="5130876" cy="535200"/>
          </a:xfrm>
          <a:prstGeom prst="rect">
            <a:avLst/>
          </a:prstGeom>
          <a:noFill/>
          <a:ln>
            <a:noFill/>
          </a:ln>
        </p:spPr>
      </p:pic>
      <p:pic>
        <p:nvPicPr>
          <p:cNvPr id="177" name="Google Shape;177;p24"/>
          <p:cNvPicPr preferRelativeResize="0"/>
          <p:nvPr/>
        </p:nvPicPr>
        <p:blipFill>
          <a:blip r:embed="rId5">
            <a:alphaModFix/>
          </a:blip>
          <a:stretch>
            <a:fillRect/>
          </a:stretch>
        </p:blipFill>
        <p:spPr>
          <a:xfrm>
            <a:off x="4572000" y="2788059"/>
            <a:ext cx="3164450" cy="21484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5"/>
          <p:cNvSpPr txBox="1"/>
          <p:nvPr>
            <p:ph idx="1" type="body"/>
          </p:nvPr>
        </p:nvSpPr>
        <p:spPr>
          <a:xfrm>
            <a:off x="727650" y="2119600"/>
            <a:ext cx="5203500" cy="1863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zh-CN" sz="1400">
                <a:latin typeface="Arial"/>
                <a:ea typeface="Arial"/>
                <a:cs typeface="Arial"/>
                <a:sym typeface="Arial"/>
              </a:rPr>
              <a:t>Extend the Covid-19 confirmed/cured/dead cases for an additional 3 months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zh-CN" sz="1400">
                <a:latin typeface="Arial"/>
                <a:ea typeface="Arial"/>
                <a:cs typeface="Arial"/>
                <a:sym typeface="Arial"/>
              </a:rPr>
              <a:t>Assume 4/21/2020 is the inflection</a:t>
            </a:r>
            <a:r>
              <a:rPr lang="zh-CN" sz="1150">
                <a:solidFill>
                  <a:srgbClr val="222222"/>
                </a:solidFill>
                <a:highlight>
                  <a:srgbClr val="FFFFFF"/>
                </a:highlight>
                <a:latin typeface="Arial"/>
                <a:ea typeface="Arial"/>
                <a:cs typeface="Arial"/>
                <a:sym typeface="Arial"/>
              </a:rPr>
              <a:t> </a:t>
            </a:r>
            <a:r>
              <a:rPr lang="zh-CN" sz="1400">
                <a:latin typeface="Arial"/>
                <a:ea typeface="Arial"/>
                <a:cs typeface="Arial"/>
                <a:sym typeface="Arial"/>
              </a:rPr>
              <a:t>point of the pandemic</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zh-CN" sz="1400">
                <a:latin typeface="Arial"/>
                <a:ea typeface="Arial"/>
                <a:cs typeface="Arial"/>
                <a:sym typeface="Arial"/>
              </a:rPr>
              <a:t>The growth rate of cases will grow downward after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183" name="Google Shape;183;p25"/>
          <p:cNvSpPr txBox="1"/>
          <p:nvPr>
            <p:ph type="title"/>
          </p:nvPr>
        </p:nvSpPr>
        <p:spPr>
          <a:xfrm>
            <a:off x="727800" y="13188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200">
                <a:latin typeface="Arial"/>
                <a:ea typeface="Arial"/>
                <a:cs typeface="Arial"/>
                <a:sym typeface="Arial"/>
              </a:rPr>
              <a:t>Step 3: Extend the data of attributes -- DXY</a:t>
            </a:r>
            <a:endParaRPr sz="2200">
              <a:latin typeface="Arial"/>
              <a:ea typeface="Arial"/>
              <a:cs typeface="Arial"/>
              <a:sym typeface="Arial"/>
            </a:endParaRPr>
          </a:p>
        </p:txBody>
      </p:sp>
      <p:sp>
        <p:nvSpPr>
          <p:cNvPr id="184" name="Google Shape;184;p25"/>
          <p:cNvSpPr txBox="1"/>
          <p:nvPr/>
        </p:nvSpPr>
        <p:spPr>
          <a:xfrm>
            <a:off x="1023400" y="3425925"/>
            <a:ext cx="20403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pic>
        <p:nvPicPr>
          <p:cNvPr id="185" name="Google Shape;185;p25"/>
          <p:cNvPicPr preferRelativeResize="0"/>
          <p:nvPr/>
        </p:nvPicPr>
        <p:blipFill>
          <a:blip r:embed="rId3">
            <a:alphaModFix/>
          </a:blip>
          <a:stretch>
            <a:fillRect/>
          </a:stretch>
        </p:blipFill>
        <p:spPr>
          <a:xfrm>
            <a:off x="5931025" y="2075225"/>
            <a:ext cx="2781300" cy="1952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6"/>
          <p:cNvSpPr txBox="1"/>
          <p:nvPr>
            <p:ph idx="1" type="body"/>
          </p:nvPr>
        </p:nvSpPr>
        <p:spPr>
          <a:xfrm>
            <a:off x="727650" y="1854025"/>
            <a:ext cx="2150100" cy="43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sz="1400">
                <a:solidFill>
                  <a:srgbClr val="4D5156"/>
                </a:solidFill>
                <a:highlight>
                  <a:srgbClr val="FFFFFF"/>
                </a:highlight>
                <a:latin typeface="Arial"/>
                <a:ea typeface="Arial"/>
                <a:cs typeface="Arial"/>
                <a:sym typeface="Arial"/>
              </a:rPr>
              <a:t>For confirmed cases</a:t>
            </a:r>
            <a:endParaRPr sz="1400">
              <a:solidFill>
                <a:srgbClr val="4D5156"/>
              </a:solidFill>
              <a:highlight>
                <a:srgbClr val="FFFFFF"/>
              </a:highlight>
              <a:latin typeface="Arial"/>
              <a:ea typeface="Arial"/>
              <a:cs typeface="Arial"/>
              <a:sym typeface="Arial"/>
            </a:endParaRPr>
          </a:p>
        </p:txBody>
      </p:sp>
      <p:sp>
        <p:nvSpPr>
          <p:cNvPr id="191" name="Google Shape;191;p26"/>
          <p:cNvSpPr txBox="1"/>
          <p:nvPr>
            <p:ph type="title"/>
          </p:nvPr>
        </p:nvSpPr>
        <p:spPr>
          <a:xfrm>
            <a:off x="727800" y="13188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200">
                <a:latin typeface="Arial"/>
                <a:ea typeface="Arial"/>
                <a:cs typeface="Arial"/>
                <a:sym typeface="Arial"/>
              </a:rPr>
              <a:t>Step 3: Extend the data of attributes -- DXY</a:t>
            </a:r>
            <a:endParaRPr sz="2200">
              <a:latin typeface="Arial"/>
              <a:ea typeface="Arial"/>
              <a:cs typeface="Arial"/>
              <a:sym typeface="Arial"/>
            </a:endParaRPr>
          </a:p>
        </p:txBody>
      </p:sp>
      <p:pic>
        <p:nvPicPr>
          <p:cNvPr id="192" name="Google Shape;192;p26"/>
          <p:cNvPicPr preferRelativeResize="0"/>
          <p:nvPr/>
        </p:nvPicPr>
        <p:blipFill>
          <a:blip r:embed="rId3">
            <a:alphaModFix/>
          </a:blip>
          <a:stretch>
            <a:fillRect/>
          </a:stretch>
        </p:blipFill>
        <p:spPr>
          <a:xfrm>
            <a:off x="796700" y="2292613"/>
            <a:ext cx="3434100" cy="1131175"/>
          </a:xfrm>
          <a:prstGeom prst="rect">
            <a:avLst/>
          </a:prstGeom>
          <a:noFill/>
          <a:ln>
            <a:noFill/>
          </a:ln>
        </p:spPr>
      </p:pic>
      <p:pic>
        <p:nvPicPr>
          <p:cNvPr id="193" name="Google Shape;193;p26"/>
          <p:cNvPicPr preferRelativeResize="0"/>
          <p:nvPr/>
        </p:nvPicPr>
        <p:blipFill>
          <a:blip r:embed="rId4">
            <a:alphaModFix/>
          </a:blip>
          <a:stretch>
            <a:fillRect/>
          </a:stretch>
        </p:blipFill>
        <p:spPr>
          <a:xfrm>
            <a:off x="826575" y="3624121"/>
            <a:ext cx="1952250" cy="1083875"/>
          </a:xfrm>
          <a:prstGeom prst="rect">
            <a:avLst/>
          </a:prstGeom>
          <a:noFill/>
          <a:ln>
            <a:noFill/>
          </a:ln>
        </p:spPr>
      </p:pic>
      <p:pic>
        <p:nvPicPr>
          <p:cNvPr id="194" name="Google Shape;194;p26"/>
          <p:cNvPicPr preferRelativeResize="0"/>
          <p:nvPr/>
        </p:nvPicPr>
        <p:blipFill>
          <a:blip r:embed="rId5">
            <a:alphaModFix/>
          </a:blip>
          <a:stretch>
            <a:fillRect/>
          </a:stretch>
        </p:blipFill>
        <p:spPr>
          <a:xfrm>
            <a:off x="4389275" y="1909401"/>
            <a:ext cx="4415874" cy="1018125"/>
          </a:xfrm>
          <a:prstGeom prst="rect">
            <a:avLst/>
          </a:prstGeom>
          <a:noFill/>
          <a:ln>
            <a:noFill/>
          </a:ln>
        </p:spPr>
      </p:pic>
      <p:pic>
        <p:nvPicPr>
          <p:cNvPr id="195" name="Google Shape;195;p26"/>
          <p:cNvPicPr preferRelativeResize="0"/>
          <p:nvPr/>
        </p:nvPicPr>
        <p:blipFill>
          <a:blip r:embed="rId6">
            <a:alphaModFix/>
          </a:blip>
          <a:stretch>
            <a:fillRect/>
          </a:stretch>
        </p:blipFill>
        <p:spPr>
          <a:xfrm>
            <a:off x="4389275" y="3165825"/>
            <a:ext cx="4415875" cy="18759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7"/>
          <p:cNvSpPr txBox="1"/>
          <p:nvPr>
            <p:ph idx="1" type="body"/>
          </p:nvPr>
        </p:nvSpPr>
        <p:spPr>
          <a:xfrm>
            <a:off x="814825" y="1768125"/>
            <a:ext cx="5023800" cy="38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sz="1400">
                <a:latin typeface="Arial"/>
                <a:ea typeface="Arial"/>
                <a:cs typeface="Arial"/>
                <a:sym typeface="Arial"/>
              </a:rPr>
              <a:t>Same for cured and dead cases</a:t>
            </a:r>
            <a:endParaRPr sz="1400">
              <a:latin typeface="Arial"/>
              <a:ea typeface="Arial"/>
              <a:cs typeface="Arial"/>
              <a:sym typeface="Arial"/>
            </a:endParaRPr>
          </a:p>
        </p:txBody>
      </p:sp>
      <p:sp>
        <p:nvSpPr>
          <p:cNvPr id="201" name="Google Shape;201;p27"/>
          <p:cNvSpPr txBox="1"/>
          <p:nvPr>
            <p:ph type="title"/>
          </p:nvPr>
        </p:nvSpPr>
        <p:spPr>
          <a:xfrm>
            <a:off x="674100" y="13188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200">
                <a:latin typeface="Arial"/>
                <a:ea typeface="Arial"/>
                <a:cs typeface="Arial"/>
                <a:sym typeface="Arial"/>
              </a:rPr>
              <a:t>Step 3: Extend the data of attributes -- DXY</a:t>
            </a:r>
            <a:endParaRPr sz="2200">
              <a:latin typeface="Arial"/>
              <a:ea typeface="Arial"/>
              <a:cs typeface="Arial"/>
              <a:sym typeface="Arial"/>
            </a:endParaRPr>
          </a:p>
        </p:txBody>
      </p:sp>
      <p:pic>
        <p:nvPicPr>
          <p:cNvPr id="202" name="Google Shape;202;p27"/>
          <p:cNvPicPr preferRelativeResize="0"/>
          <p:nvPr/>
        </p:nvPicPr>
        <p:blipFill>
          <a:blip r:embed="rId3">
            <a:alphaModFix/>
          </a:blip>
          <a:stretch>
            <a:fillRect/>
          </a:stretch>
        </p:blipFill>
        <p:spPr>
          <a:xfrm>
            <a:off x="292000" y="2240425"/>
            <a:ext cx="4114698" cy="2750675"/>
          </a:xfrm>
          <a:prstGeom prst="rect">
            <a:avLst/>
          </a:prstGeom>
          <a:noFill/>
          <a:ln>
            <a:noFill/>
          </a:ln>
        </p:spPr>
      </p:pic>
      <p:pic>
        <p:nvPicPr>
          <p:cNvPr id="203" name="Google Shape;203;p27"/>
          <p:cNvPicPr preferRelativeResize="0"/>
          <p:nvPr/>
        </p:nvPicPr>
        <p:blipFill>
          <a:blip r:embed="rId4">
            <a:alphaModFix/>
          </a:blip>
          <a:stretch>
            <a:fillRect/>
          </a:stretch>
        </p:blipFill>
        <p:spPr>
          <a:xfrm>
            <a:off x="4685475" y="2240425"/>
            <a:ext cx="4077990" cy="275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8"/>
          <p:cNvSpPr txBox="1"/>
          <p:nvPr>
            <p:ph idx="1" type="body"/>
          </p:nvPr>
        </p:nvSpPr>
        <p:spPr>
          <a:xfrm>
            <a:off x="835450" y="1854025"/>
            <a:ext cx="6101400" cy="439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zh-CN" sz="1400">
                <a:latin typeface="Arial"/>
                <a:ea typeface="Arial"/>
                <a:cs typeface="Arial"/>
                <a:sym typeface="Arial"/>
              </a:rPr>
              <a:t>Merge extended Covid-19 cases together</a:t>
            </a:r>
            <a:endParaRPr sz="1400">
              <a:latin typeface="Arial"/>
              <a:ea typeface="Arial"/>
              <a:cs typeface="Arial"/>
              <a:sym typeface="Arial"/>
            </a:endParaRPr>
          </a:p>
        </p:txBody>
      </p:sp>
      <p:sp>
        <p:nvSpPr>
          <p:cNvPr id="209" name="Google Shape;209;p28"/>
          <p:cNvSpPr txBox="1"/>
          <p:nvPr>
            <p:ph type="title"/>
          </p:nvPr>
        </p:nvSpPr>
        <p:spPr>
          <a:xfrm>
            <a:off x="674100" y="13188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200">
                <a:latin typeface="Arial"/>
                <a:ea typeface="Arial"/>
                <a:cs typeface="Arial"/>
                <a:sym typeface="Arial"/>
              </a:rPr>
              <a:t>Step 3: Extend the data of attributes -- DXY</a:t>
            </a:r>
            <a:endParaRPr sz="2200">
              <a:latin typeface="Arial"/>
              <a:ea typeface="Arial"/>
              <a:cs typeface="Arial"/>
              <a:sym typeface="Arial"/>
            </a:endParaRPr>
          </a:p>
        </p:txBody>
      </p:sp>
      <p:pic>
        <p:nvPicPr>
          <p:cNvPr id="210" name="Google Shape;210;p28"/>
          <p:cNvPicPr preferRelativeResize="0"/>
          <p:nvPr/>
        </p:nvPicPr>
        <p:blipFill>
          <a:blip r:embed="rId3">
            <a:alphaModFix/>
          </a:blip>
          <a:stretch>
            <a:fillRect/>
          </a:stretch>
        </p:blipFill>
        <p:spPr>
          <a:xfrm>
            <a:off x="1423975" y="2293225"/>
            <a:ext cx="6188627" cy="2545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9"/>
          <p:cNvSpPr txBox="1"/>
          <p:nvPr>
            <p:ph idx="1" type="body"/>
          </p:nvPr>
        </p:nvSpPr>
        <p:spPr>
          <a:xfrm>
            <a:off x="599100" y="1854025"/>
            <a:ext cx="7926900" cy="123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zh-CN" sz="1400">
                <a:latin typeface="Arial"/>
                <a:ea typeface="Arial"/>
                <a:cs typeface="Arial"/>
                <a:sym typeface="Arial"/>
              </a:rPr>
              <a:t>Extend fold to US dollar price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zh-CN" sz="1400">
                <a:latin typeface="Arial"/>
                <a:ea typeface="Arial"/>
                <a:cs typeface="Arial"/>
                <a:sym typeface="Arial"/>
              </a:rPr>
              <a:t>Formula: Gold ETF Price = 1.25 * 3 Days Moving Average - -0.26 * 9 Days Moving Average +  1.94</a:t>
            </a:r>
            <a:endParaRPr sz="1400">
              <a:latin typeface="Arial"/>
              <a:ea typeface="Arial"/>
              <a:cs typeface="Arial"/>
              <a:sym typeface="Arial"/>
            </a:endParaRPr>
          </a:p>
        </p:txBody>
      </p:sp>
      <p:sp>
        <p:nvSpPr>
          <p:cNvPr id="216" name="Google Shape;216;p29"/>
          <p:cNvSpPr txBox="1"/>
          <p:nvPr>
            <p:ph type="title"/>
          </p:nvPr>
        </p:nvSpPr>
        <p:spPr>
          <a:xfrm>
            <a:off x="674100" y="13188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200">
                <a:latin typeface="Arial"/>
                <a:ea typeface="Arial"/>
                <a:cs typeface="Arial"/>
                <a:sym typeface="Arial"/>
              </a:rPr>
              <a:t>Step 3: Extend the data of attributes -- XAU</a:t>
            </a:r>
            <a:endParaRPr sz="2200">
              <a:latin typeface="Arial"/>
              <a:ea typeface="Arial"/>
              <a:cs typeface="Arial"/>
              <a:sym typeface="Arial"/>
            </a:endParaRPr>
          </a:p>
        </p:txBody>
      </p:sp>
      <p:pic>
        <p:nvPicPr>
          <p:cNvPr id="217" name="Google Shape;217;p29"/>
          <p:cNvPicPr preferRelativeResize="0"/>
          <p:nvPr/>
        </p:nvPicPr>
        <p:blipFill>
          <a:blip r:embed="rId3">
            <a:alphaModFix/>
          </a:blip>
          <a:stretch>
            <a:fillRect/>
          </a:stretch>
        </p:blipFill>
        <p:spPr>
          <a:xfrm>
            <a:off x="2376175" y="2571750"/>
            <a:ext cx="4508627" cy="2169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674100" y="13188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200">
                <a:latin typeface="Arial"/>
                <a:ea typeface="Arial"/>
                <a:cs typeface="Arial"/>
                <a:sym typeface="Arial"/>
              </a:rPr>
              <a:t>Step 3: Extend the data of attributes -- XAU</a:t>
            </a:r>
            <a:endParaRPr sz="2200">
              <a:latin typeface="Arial"/>
              <a:ea typeface="Arial"/>
              <a:cs typeface="Arial"/>
              <a:sym typeface="Arial"/>
            </a:endParaRPr>
          </a:p>
        </p:txBody>
      </p:sp>
      <p:pic>
        <p:nvPicPr>
          <p:cNvPr id="223" name="Google Shape;223;p30"/>
          <p:cNvPicPr preferRelativeResize="0"/>
          <p:nvPr/>
        </p:nvPicPr>
        <p:blipFill>
          <a:blip r:embed="rId3">
            <a:alphaModFix/>
          </a:blip>
          <a:stretch>
            <a:fillRect/>
          </a:stretch>
        </p:blipFill>
        <p:spPr>
          <a:xfrm>
            <a:off x="205875" y="3022525"/>
            <a:ext cx="6502000" cy="1598750"/>
          </a:xfrm>
          <a:prstGeom prst="rect">
            <a:avLst/>
          </a:prstGeom>
          <a:noFill/>
          <a:ln>
            <a:noFill/>
          </a:ln>
        </p:spPr>
      </p:pic>
      <p:pic>
        <p:nvPicPr>
          <p:cNvPr id="224" name="Google Shape;224;p30"/>
          <p:cNvPicPr preferRelativeResize="0"/>
          <p:nvPr/>
        </p:nvPicPr>
        <p:blipFill>
          <a:blip r:embed="rId4">
            <a:alphaModFix/>
          </a:blip>
          <a:stretch>
            <a:fillRect/>
          </a:stretch>
        </p:blipFill>
        <p:spPr>
          <a:xfrm>
            <a:off x="6991125" y="3022523"/>
            <a:ext cx="1549231" cy="1598750"/>
          </a:xfrm>
          <a:prstGeom prst="rect">
            <a:avLst/>
          </a:prstGeom>
          <a:noFill/>
          <a:ln>
            <a:noFill/>
          </a:ln>
        </p:spPr>
      </p:pic>
      <p:sp>
        <p:nvSpPr>
          <p:cNvPr id="225" name="Google Shape;225;p30"/>
          <p:cNvSpPr txBox="1"/>
          <p:nvPr/>
        </p:nvSpPr>
        <p:spPr>
          <a:xfrm>
            <a:off x="826825" y="1937525"/>
            <a:ext cx="6668400" cy="858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1"/>
              </a:buClr>
              <a:buSzPts val="1400"/>
              <a:buFont typeface="Arial"/>
              <a:buChar char="-"/>
            </a:pPr>
            <a:r>
              <a:rPr lang="zh-CN">
                <a:solidFill>
                  <a:schemeClr val="accent1"/>
                </a:solidFill>
              </a:rPr>
              <a:t>Formula: </a:t>
            </a:r>
            <a:endParaRPr>
              <a:solidFill>
                <a:schemeClr val="accent1"/>
              </a:solidFill>
            </a:endParaRPr>
          </a:p>
          <a:p>
            <a:pPr indent="-317500" lvl="1" marL="914400" rtl="0" algn="l">
              <a:lnSpc>
                <a:spcPct val="115000"/>
              </a:lnSpc>
              <a:spcBef>
                <a:spcPts val="0"/>
              </a:spcBef>
              <a:spcAft>
                <a:spcPts val="0"/>
              </a:spcAft>
              <a:buClr>
                <a:schemeClr val="accent1"/>
              </a:buClr>
              <a:buSzPts val="1400"/>
              <a:buFont typeface="Arial"/>
              <a:buChar char="-"/>
            </a:pPr>
            <a:r>
              <a:rPr lang="zh-CN">
                <a:solidFill>
                  <a:schemeClr val="accent1"/>
                </a:solidFill>
              </a:rPr>
              <a:t>Gold ETF Price = 1.25 * 3 Days Moving Average - -0.26 * 9 Days Moving Average +  1.94</a:t>
            </a:r>
            <a:endParaRPr>
              <a:solidFill>
                <a:schemeClr val="accent1"/>
              </a:solidFill>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1"/>
          <p:cNvSpPr txBox="1"/>
          <p:nvPr>
            <p:ph idx="1" type="body"/>
          </p:nvPr>
        </p:nvSpPr>
        <p:spPr>
          <a:xfrm>
            <a:off x="899100" y="1854025"/>
            <a:ext cx="6869700" cy="428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Font typeface="Verdana"/>
              <a:buChar char="-"/>
            </a:pPr>
            <a:r>
              <a:rPr lang="zh-CN" sz="1400">
                <a:latin typeface="Verdana"/>
                <a:ea typeface="Verdana"/>
                <a:cs typeface="Verdana"/>
                <a:sym typeface="Verdana"/>
              </a:rPr>
              <a:t>Merge all extended data together</a:t>
            </a:r>
            <a:endParaRPr sz="1400">
              <a:solidFill>
                <a:srgbClr val="434343"/>
              </a:solidFill>
              <a:latin typeface="Verdana"/>
              <a:ea typeface="Verdana"/>
              <a:cs typeface="Verdana"/>
              <a:sym typeface="Verdana"/>
            </a:endParaRPr>
          </a:p>
          <a:p>
            <a:pPr indent="0" lvl="0" marL="0" rtl="0" algn="l">
              <a:spcBef>
                <a:spcPts val="1600"/>
              </a:spcBef>
              <a:spcAft>
                <a:spcPts val="1600"/>
              </a:spcAft>
              <a:buNone/>
            </a:pPr>
            <a:r>
              <a:t/>
            </a:r>
            <a:endParaRPr sz="1400">
              <a:latin typeface="Verdana"/>
              <a:ea typeface="Verdana"/>
              <a:cs typeface="Verdana"/>
              <a:sym typeface="Verdana"/>
            </a:endParaRPr>
          </a:p>
        </p:txBody>
      </p:sp>
      <p:sp>
        <p:nvSpPr>
          <p:cNvPr id="231" name="Google Shape;231;p31"/>
          <p:cNvSpPr txBox="1"/>
          <p:nvPr/>
        </p:nvSpPr>
        <p:spPr>
          <a:xfrm>
            <a:off x="1093000" y="2871800"/>
            <a:ext cx="20829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434343"/>
              </a:solidFill>
              <a:latin typeface="Verdana"/>
              <a:ea typeface="Verdana"/>
              <a:cs typeface="Verdana"/>
              <a:sym typeface="Verdana"/>
            </a:endParaRPr>
          </a:p>
        </p:txBody>
      </p:sp>
      <p:sp>
        <p:nvSpPr>
          <p:cNvPr id="232" name="Google Shape;232;p31"/>
          <p:cNvSpPr txBox="1"/>
          <p:nvPr>
            <p:ph type="title"/>
          </p:nvPr>
        </p:nvSpPr>
        <p:spPr>
          <a:xfrm>
            <a:off x="674100" y="13188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200">
                <a:latin typeface="Arial"/>
                <a:ea typeface="Arial"/>
                <a:cs typeface="Arial"/>
                <a:sym typeface="Arial"/>
              </a:rPr>
              <a:t>Step 3: Extend the data of attributes</a:t>
            </a:r>
            <a:endParaRPr sz="2200">
              <a:latin typeface="Arial"/>
              <a:ea typeface="Arial"/>
              <a:cs typeface="Arial"/>
              <a:sym typeface="Arial"/>
            </a:endParaRPr>
          </a:p>
        </p:txBody>
      </p:sp>
      <p:pic>
        <p:nvPicPr>
          <p:cNvPr id="233" name="Google Shape;233;p31"/>
          <p:cNvPicPr preferRelativeResize="0"/>
          <p:nvPr/>
        </p:nvPicPr>
        <p:blipFill>
          <a:blip r:embed="rId3">
            <a:alphaModFix/>
          </a:blip>
          <a:stretch>
            <a:fillRect/>
          </a:stretch>
        </p:blipFill>
        <p:spPr>
          <a:xfrm>
            <a:off x="1606839" y="2239250"/>
            <a:ext cx="5454225" cy="2711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Proposal</a:t>
            </a:r>
            <a:endParaRPr/>
          </a:p>
        </p:txBody>
      </p:sp>
      <p:sp>
        <p:nvSpPr>
          <p:cNvPr id="92" name="Google Shape;92;p14"/>
          <p:cNvSpPr txBox="1"/>
          <p:nvPr>
            <p:ph idx="1" type="body"/>
          </p:nvPr>
        </p:nvSpPr>
        <p:spPr>
          <a:xfrm>
            <a:off x="727650" y="1990825"/>
            <a:ext cx="7688700" cy="27801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sz="1400">
              <a:solidFill>
                <a:srgbClr val="434343"/>
              </a:solidFill>
              <a:latin typeface="Verdana"/>
              <a:ea typeface="Verdana"/>
              <a:cs typeface="Verdana"/>
              <a:sym typeface="Verdana"/>
            </a:endParaRPr>
          </a:p>
          <a:p>
            <a:pPr indent="-317500" lvl="0" marL="457200" rtl="0" algn="l">
              <a:lnSpc>
                <a:spcPct val="100000"/>
              </a:lnSpc>
              <a:spcBef>
                <a:spcPts val="0"/>
              </a:spcBef>
              <a:spcAft>
                <a:spcPts val="0"/>
              </a:spcAft>
              <a:buClr>
                <a:srgbClr val="434343"/>
              </a:buClr>
              <a:buSzPts val="1400"/>
              <a:buFont typeface="Verdana"/>
              <a:buChar char="●"/>
            </a:pPr>
            <a:r>
              <a:rPr lang="zh-CN" sz="1400">
                <a:solidFill>
                  <a:srgbClr val="434343"/>
                </a:solidFill>
                <a:latin typeface="Verdana"/>
                <a:ea typeface="Verdana"/>
                <a:cs typeface="Verdana"/>
                <a:sym typeface="Verdana"/>
              </a:rPr>
              <a:t>Due to the impact of this epidemic, the US stock market experienced a sharp decline, including technology stocks and financial stocks. The stock price even fused several times, which shocked the whole world.</a:t>
            </a:r>
            <a:endParaRPr sz="1400">
              <a:solidFill>
                <a:srgbClr val="434343"/>
              </a:solidFill>
              <a:latin typeface="Verdana"/>
              <a:ea typeface="Verdana"/>
              <a:cs typeface="Verdana"/>
              <a:sym typeface="Verdana"/>
            </a:endParaRPr>
          </a:p>
          <a:p>
            <a:pPr indent="0" lvl="0" marL="457200" rtl="0" algn="l">
              <a:lnSpc>
                <a:spcPct val="100000"/>
              </a:lnSpc>
              <a:spcBef>
                <a:spcPts val="0"/>
              </a:spcBef>
              <a:spcAft>
                <a:spcPts val="0"/>
              </a:spcAft>
              <a:buNone/>
            </a:pPr>
            <a:r>
              <a:t/>
            </a:r>
            <a:endParaRPr sz="1400">
              <a:solidFill>
                <a:srgbClr val="434343"/>
              </a:solidFill>
              <a:latin typeface="Verdana"/>
              <a:ea typeface="Verdana"/>
              <a:cs typeface="Verdana"/>
              <a:sym typeface="Verdana"/>
            </a:endParaRPr>
          </a:p>
          <a:p>
            <a:pPr indent="-317500" lvl="0" marL="457200" rtl="0" algn="l">
              <a:lnSpc>
                <a:spcPct val="100000"/>
              </a:lnSpc>
              <a:spcBef>
                <a:spcPts val="0"/>
              </a:spcBef>
              <a:spcAft>
                <a:spcPts val="0"/>
              </a:spcAft>
              <a:buClr>
                <a:srgbClr val="434343"/>
              </a:buClr>
              <a:buSzPts val="1400"/>
              <a:buFont typeface="Verdana"/>
              <a:buChar char="●"/>
            </a:pPr>
            <a:r>
              <a:rPr lang="zh-CN" sz="1400">
                <a:solidFill>
                  <a:srgbClr val="434343"/>
                </a:solidFill>
                <a:latin typeface="Verdana"/>
                <a:ea typeface="Verdana"/>
                <a:cs typeface="Verdana"/>
                <a:sym typeface="Verdana"/>
              </a:rPr>
              <a:t>We reasonably believe that when the pandemic reaches an effective suppression, the stock price will rebound too. Therefore, we will model and predict the number of infected people, so as to reasonably predict the future trend of stock price.</a:t>
            </a:r>
            <a:endParaRPr sz="1400">
              <a:solidFill>
                <a:srgbClr val="434343"/>
              </a:solidFill>
              <a:latin typeface="Verdana"/>
              <a:ea typeface="Verdana"/>
              <a:cs typeface="Verdana"/>
              <a:sym typeface="Verdana"/>
            </a:endParaRPr>
          </a:p>
          <a:p>
            <a:pPr indent="0" lvl="0" marL="0" rtl="0" algn="l">
              <a:spcBef>
                <a:spcPts val="0"/>
              </a:spcBef>
              <a:spcAft>
                <a:spcPts val="0"/>
              </a:spcAft>
              <a:buNone/>
            </a:pPr>
            <a:r>
              <a:t/>
            </a:r>
            <a:endParaRPr sz="1400">
              <a:solidFill>
                <a:srgbClr val="434343"/>
              </a:solidFill>
              <a:latin typeface="Verdana"/>
              <a:ea typeface="Verdana"/>
              <a:cs typeface="Verdana"/>
              <a:sym typeface="Verdan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2"/>
          <p:cNvSpPr txBox="1"/>
          <p:nvPr/>
        </p:nvSpPr>
        <p:spPr>
          <a:xfrm>
            <a:off x="846925" y="1854025"/>
            <a:ext cx="7732200" cy="606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Char char="-"/>
            </a:pPr>
            <a:r>
              <a:rPr lang="zh-CN">
                <a:solidFill>
                  <a:schemeClr val="accent1"/>
                </a:solidFill>
              </a:rPr>
              <a:t>Use tested model to predict</a:t>
            </a:r>
            <a:endParaRPr>
              <a:solidFill>
                <a:schemeClr val="accent1"/>
              </a:solidFill>
            </a:endParaRPr>
          </a:p>
          <a:p>
            <a:pPr indent="-317500" lvl="0" marL="457200" rtl="0" algn="l">
              <a:spcBef>
                <a:spcPts val="0"/>
              </a:spcBef>
              <a:spcAft>
                <a:spcPts val="0"/>
              </a:spcAft>
              <a:buClr>
                <a:schemeClr val="accent1"/>
              </a:buClr>
              <a:buSzPts val="1400"/>
              <a:buChar char="-"/>
            </a:pPr>
            <a:r>
              <a:rPr lang="zh-CN">
                <a:solidFill>
                  <a:schemeClr val="accent1"/>
                </a:solidFill>
              </a:rPr>
              <a:t>Accuracy is 0.79</a:t>
            </a:r>
            <a:endParaRPr>
              <a:solidFill>
                <a:schemeClr val="accent1"/>
              </a:solidFill>
            </a:endParaRPr>
          </a:p>
        </p:txBody>
      </p:sp>
      <p:sp>
        <p:nvSpPr>
          <p:cNvPr id="239" name="Google Shape;239;p32"/>
          <p:cNvSpPr txBox="1"/>
          <p:nvPr>
            <p:ph type="title"/>
          </p:nvPr>
        </p:nvSpPr>
        <p:spPr>
          <a:xfrm>
            <a:off x="674100" y="13188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200">
                <a:latin typeface="Arial"/>
                <a:ea typeface="Arial"/>
                <a:cs typeface="Arial"/>
                <a:sym typeface="Arial"/>
              </a:rPr>
              <a:t>Step 4: Predict future S&amp;P500 Index </a:t>
            </a:r>
            <a:endParaRPr sz="2200">
              <a:latin typeface="Arial"/>
              <a:ea typeface="Arial"/>
              <a:cs typeface="Arial"/>
              <a:sym typeface="Arial"/>
            </a:endParaRPr>
          </a:p>
        </p:txBody>
      </p:sp>
      <p:pic>
        <p:nvPicPr>
          <p:cNvPr id="240" name="Google Shape;240;p32"/>
          <p:cNvPicPr preferRelativeResize="0"/>
          <p:nvPr/>
        </p:nvPicPr>
        <p:blipFill>
          <a:blip r:embed="rId3">
            <a:alphaModFix/>
          </a:blip>
          <a:stretch>
            <a:fillRect/>
          </a:stretch>
        </p:blipFill>
        <p:spPr>
          <a:xfrm>
            <a:off x="1047925" y="2571749"/>
            <a:ext cx="7783400" cy="1362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3"/>
          <p:cNvSpPr txBox="1"/>
          <p:nvPr/>
        </p:nvSpPr>
        <p:spPr>
          <a:xfrm>
            <a:off x="1252725" y="1939750"/>
            <a:ext cx="2047800" cy="38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a:solidFill>
                  <a:srgbClr val="434343"/>
                </a:solidFill>
                <a:latin typeface="Verdana"/>
                <a:ea typeface="Verdana"/>
                <a:cs typeface="Verdana"/>
                <a:sym typeface="Verdana"/>
              </a:rPr>
              <a:t>Prediction dataframe</a:t>
            </a:r>
            <a:endParaRPr>
              <a:solidFill>
                <a:srgbClr val="434343"/>
              </a:solidFill>
              <a:latin typeface="Verdana"/>
              <a:ea typeface="Verdana"/>
              <a:cs typeface="Verdana"/>
              <a:sym typeface="Verdana"/>
            </a:endParaRPr>
          </a:p>
        </p:txBody>
      </p:sp>
      <p:sp>
        <p:nvSpPr>
          <p:cNvPr id="246" name="Google Shape;246;p33"/>
          <p:cNvSpPr txBox="1"/>
          <p:nvPr>
            <p:ph type="title"/>
          </p:nvPr>
        </p:nvSpPr>
        <p:spPr>
          <a:xfrm>
            <a:off x="674100" y="13188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200">
                <a:latin typeface="Arial"/>
                <a:ea typeface="Arial"/>
                <a:cs typeface="Arial"/>
                <a:sym typeface="Arial"/>
              </a:rPr>
              <a:t>Step 4: Predict future S&amp;P500 Index </a:t>
            </a:r>
            <a:endParaRPr sz="2200">
              <a:latin typeface="Arial"/>
              <a:ea typeface="Arial"/>
              <a:cs typeface="Arial"/>
              <a:sym typeface="Arial"/>
            </a:endParaRPr>
          </a:p>
        </p:txBody>
      </p:sp>
      <p:sp>
        <p:nvSpPr>
          <p:cNvPr id="247" name="Google Shape;247;p33"/>
          <p:cNvSpPr txBox="1"/>
          <p:nvPr/>
        </p:nvSpPr>
        <p:spPr>
          <a:xfrm>
            <a:off x="6062400" y="1939750"/>
            <a:ext cx="1563000" cy="38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a:solidFill>
                  <a:srgbClr val="434343"/>
                </a:solidFill>
                <a:latin typeface="Verdana"/>
                <a:ea typeface="Verdana"/>
                <a:cs typeface="Verdana"/>
                <a:sym typeface="Verdana"/>
              </a:rPr>
              <a:t>Prediction Plot</a:t>
            </a:r>
            <a:endParaRPr>
              <a:solidFill>
                <a:srgbClr val="434343"/>
              </a:solidFill>
              <a:latin typeface="Verdana"/>
              <a:ea typeface="Verdana"/>
              <a:cs typeface="Verdana"/>
              <a:sym typeface="Verdana"/>
            </a:endParaRPr>
          </a:p>
        </p:txBody>
      </p:sp>
      <p:pic>
        <p:nvPicPr>
          <p:cNvPr id="248" name="Google Shape;248;p33"/>
          <p:cNvPicPr preferRelativeResize="0"/>
          <p:nvPr/>
        </p:nvPicPr>
        <p:blipFill>
          <a:blip r:embed="rId3">
            <a:alphaModFix/>
          </a:blip>
          <a:stretch>
            <a:fillRect/>
          </a:stretch>
        </p:blipFill>
        <p:spPr>
          <a:xfrm>
            <a:off x="322525" y="2571750"/>
            <a:ext cx="4565700" cy="1982400"/>
          </a:xfrm>
          <a:prstGeom prst="rect">
            <a:avLst/>
          </a:prstGeom>
          <a:noFill/>
          <a:ln>
            <a:noFill/>
          </a:ln>
        </p:spPr>
      </p:pic>
      <p:pic>
        <p:nvPicPr>
          <p:cNvPr id="249" name="Google Shape;249;p33"/>
          <p:cNvPicPr preferRelativeResize="0"/>
          <p:nvPr/>
        </p:nvPicPr>
        <p:blipFill>
          <a:blip r:embed="rId4">
            <a:alphaModFix/>
          </a:blip>
          <a:stretch>
            <a:fillRect/>
          </a:stretch>
        </p:blipFill>
        <p:spPr>
          <a:xfrm>
            <a:off x="5128800" y="2571750"/>
            <a:ext cx="3430200" cy="2232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674100" y="13188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200">
                <a:latin typeface="Arial"/>
                <a:ea typeface="Arial"/>
                <a:cs typeface="Arial"/>
                <a:sym typeface="Arial"/>
              </a:rPr>
              <a:t>Conclusion</a:t>
            </a:r>
            <a:endParaRPr sz="2200">
              <a:latin typeface="Arial"/>
              <a:ea typeface="Arial"/>
              <a:cs typeface="Arial"/>
              <a:sym typeface="Arial"/>
            </a:endParaRPr>
          </a:p>
        </p:txBody>
      </p:sp>
      <p:sp>
        <p:nvSpPr>
          <p:cNvPr id="255" name="Google Shape;255;p34"/>
          <p:cNvSpPr txBox="1"/>
          <p:nvPr/>
        </p:nvSpPr>
        <p:spPr>
          <a:xfrm>
            <a:off x="966425" y="2001975"/>
            <a:ext cx="7396200" cy="26700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accent1"/>
              </a:buClr>
              <a:buSzPts val="1400"/>
              <a:buChar char="-"/>
            </a:pPr>
            <a:r>
              <a:rPr lang="zh-CN">
                <a:solidFill>
                  <a:schemeClr val="accent1"/>
                </a:solidFill>
              </a:rPr>
              <a:t>Stock market has been affected by the coronavirus pandemic and is experiencing a huge decline from the peak of </a:t>
            </a:r>
            <a:r>
              <a:rPr lang="zh-CN">
                <a:solidFill>
                  <a:schemeClr val="accent1"/>
                </a:solidFill>
              </a:rPr>
              <a:t>February</a:t>
            </a:r>
            <a:endParaRPr>
              <a:solidFill>
                <a:schemeClr val="accent1"/>
              </a:solidFill>
            </a:endParaRPr>
          </a:p>
          <a:p>
            <a:pPr indent="-317500" lvl="0" marL="457200" rtl="0" algn="l">
              <a:lnSpc>
                <a:spcPct val="150000"/>
              </a:lnSpc>
              <a:spcBef>
                <a:spcPts val="0"/>
              </a:spcBef>
              <a:spcAft>
                <a:spcPts val="0"/>
              </a:spcAft>
              <a:buClr>
                <a:schemeClr val="accent1"/>
              </a:buClr>
              <a:buSzPts val="1400"/>
              <a:buChar char="-"/>
            </a:pPr>
            <a:r>
              <a:rPr lang="zh-CN">
                <a:solidFill>
                  <a:schemeClr val="accent1"/>
                </a:solidFill>
              </a:rPr>
              <a:t>Federal fund rate is a key factor impacting the stock market</a:t>
            </a:r>
            <a:endParaRPr>
              <a:solidFill>
                <a:schemeClr val="accent1"/>
              </a:solidFill>
            </a:endParaRPr>
          </a:p>
          <a:p>
            <a:pPr indent="-317500" lvl="0" marL="457200" rtl="0" algn="l">
              <a:lnSpc>
                <a:spcPct val="150000"/>
              </a:lnSpc>
              <a:spcBef>
                <a:spcPts val="0"/>
              </a:spcBef>
              <a:spcAft>
                <a:spcPts val="0"/>
              </a:spcAft>
              <a:buClr>
                <a:schemeClr val="accent1"/>
              </a:buClr>
              <a:buSzPts val="1400"/>
              <a:buChar char="-"/>
            </a:pPr>
            <a:r>
              <a:rPr lang="zh-CN">
                <a:solidFill>
                  <a:schemeClr val="accent1"/>
                </a:solidFill>
              </a:rPr>
              <a:t>FOMC can adjust the EFFR to effectively regulate the market when neccesary</a:t>
            </a:r>
            <a:endParaRPr>
              <a:solidFill>
                <a:schemeClr val="accent1"/>
              </a:solidFill>
            </a:endParaRPr>
          </a:p>
          <a:p>
            <a:pPr indent="-317500" lvl="0" marL="457200" rtl="0" algn="l">
              <a:lnSpc>
                <a:spcPct val="150000"/>
              </a:lnSpc>
              <a:spcBef>
                <a:spcPts val="0"/>
              </a:spcBef>
              <a:spcAft>
                <a:spcPts val="0"/>
              </a:spcAft>
              <a:buClr>
                <a:schemeClr val="accent1"/>
              </a:buClr>
              <a:buSzPts val="1400"/>
              <a:buChar char="-"/>
            </a:pPr>
            <a:r>
              <a:rPr lang="zh-CN">
                <a:solidFill>
                  <a:schemeClr val="accent1"/>
                </a:solidFill>
              </a:rPr>
              <a:t>There is no obvious signal of a bounce back in the stock market until July</a:t>
            </a:r>
            <a:endParaRPr>
              <a:solidFill>
                <a:schemeClr val="accent1"/>
              </a:solidFill>
            </a:endParaRPr>
          </a:p>
          <a:p>
            <a:pPr indent="-317500" lvl="0" marL="457200" rtl="0" algn="l">
              <a:lnSpc>
                <a:spcPct val="150000"/>
              </a:lnSpc>
              <a:spcBef>
                <a:spcPts val="0"/>
              </a:spcBef>
              <a:spcAft>
                <a:spcPts val="0"/>
              </a:spcAft>
              <a:buClr>
                <a:schemeClr val="accent1"/>
              </a:buClr>
              <a:buSzPts val="1400"/>
              <a:buChar char="-"/>
            </a:pPr>
            <a:r>
              <a:rPr lang="zh-CN">
                <a:solidFill>
                  <a:schemeClr val="accent1"/>
                </a:solidFill>
              </a:rPr>
              <a:t>The prediction indicates the stock market will be still under the influence of this pandemic for at least three more months</a:t>
            </a:r>
            <a:endParaRPr>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729450" y="1286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Room for improvements</a:t>
            </a:r>
            <a:endParaRPr/>
          </a:p>
        </p:txBody>
      </p:sp>
      <p:sp>
        <p:nvSpPr>
          <p:cNvPr id="261" name="Google Shape;261;p35"/>
          <p:cNvSpPr txBox="1"/>
          <p:nvPr>
            <p:ph idx="1" type="body"/>
          </p:nvPr>
        </p:nvSpPr>
        <p:spPr>
          <a:xfrm>
            <a:off x="729450" y="2078875"/>
            <a:ext cx="7688700" cy="2650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Arial"/>
              <a:buChar char="-"/>
            </a:pPr>
            <a:r>
              <a:rPr lang="zh-CN" sz="1400">
                <a:latin typeface="Arial"/>
                <a:ea typeface="Arial"/>
                <a:cs typeface="Arial"/>
                <a:sym typeface="Arial"/>
              </a:rPr>
              <a:t>In linear regression, the factors and data are relatively small, so the outcome may not be so accurate</a:t>
            </a:r>
            <a:endParaRPr sz="1400">
              <a:latin typeface="Arial"/>
              <a:ea typeface="Arial"/>
              <a:cs typeface="Arial"/>
              <a:sym typeface="Arial"/>
            </a:endParaRPr>
          </a:p>
          <a:p>
            <a:pPr indent="-317500" lvl="0" marL="457200" rtl="0" algn="l">
              <a:lnSpc>
                <a:spcPct val="150000"/>
              </a:lnSpc>
              <a:spcBef>
                <a:spcPts val="0"/>
              </a:spcBef>
              <a:spcAft>
                <a:spcPts val="0"/>
              </a:spcAft>
              <a:buSzPts val="1400"/>
              <a:buFont typeface="Arial"/>
              <a:buChar char="-"/>
            </a:pPr>
            <a:r>
              <a:rPr lang="zh-CN" sz="1400">
                <a:latin typeface="Arial"/>
                <a:ea typeface="Arial"/>
                <a:cs typeface="Arial"/>
                <a:sym typeface="Arial"/>
              </a:rPr>
              <a:t>The outcome is not based on the coronavirus mostly, so it is not showing the most accurate coefficient</a:t>
            </a:r>
            <a:endParaRPr sz="1400">
              <a:latin typeface="Arial"/>
              <a:ea typeface="Arial"/>
              <a:cs typeface="Arial"/>
              <a:sym typeface="Arial"/>
            </a:endParaRPr>
          </a:p>
          <a:p>
            <a:pPr indent="-317500" lvl="0" marL="457200" rtl="0" algn="l">
              <a:lnSpc>
                <a:spcPct val="150000"/>
              </a:lnSpc>
              <a:spcBef>
                <a:spcPts val="0"/>
              </a:spcBef>
              <a:spcAft>
                <a:spcPts val="0"/>
              </a:spcAft>
              <a:buSzPts val="1400"/>
              <a:buFont typeface="Arial"/>
              <a:buChar char="-"/>
            </a:pPr>
            <a:r>
              <a:rPr lang="zh-CN" sz="1400">
                <a:latin typeface="Arial"/>
                <a:ea typeface="Arial"/>
                <a:cs typeface="Arial"/>
                <a:sym typeface="Arial"/>
              </a:rPr>
              <a:t>Currently the gold price is weighted the most, and it is predicted by the current available data trend</a:t>
            </a:r>
            <a:endParaRPr sz="1400">
              <a:latin typeface="Arial"/>
              <a:ea typeface="Arial"/>
              <a:cs typeface="Arial"/>
              <a:sym typeface="Arial"/>
            </a:endParaRPr>
          </a:p>
          <a:p>
            <a:pPr indent="-317500" lvl="0" marL="457200" rtl="0" algn="l">
              <a:lnSpc>
                <a:spcPct val="150000"/>
              </a:lnSpc>
              <a:spcBef>
                <a:spcPts val="0"/>
              </a:spcBef>
              <a:spcAft>
                <a:spcPts val="0"/>
              </a:spcAft>
              <a:buSzPts val="1400"/>
              <a:buFont typeface="Arial"/>
              <a:buChar char="-"/>
            </a:pPr>
            <a:r>
              <a:rPr lang="zh-CN" sz="1400">
                <a:latin typeface="Arial"/>
                <a:ea typeface="Arial"/>
                <a:cs typeface="Arial"/>
                <a:sym typeface="Arial"/>
              </a:rPr>
              <a:t>Due to the complexity of coronavirus, we can not predict the future development of DXY, hence not able to plot the stock price so accurate</a:t>
            </a:r>
            <a:endParaRPr sz="14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Reference：</a:t>
            </a:r>
            <a:endParaRPr/>
          </a:p>
        </p:txBody>
      </p:sp>
      <p:sp>
        <p:nvSpPr>
          <p:cNvPr id="267" name="Google Shape;267;p36"/>
          <p:cNvSpPr txBox="1"/>
          <p:nvPr>
            <p:ph idx="1" type="body"/>
          </p:nvPr>
        </p:nvSpPr>
        <p:spPr>
          <a:xfrm>
            <a:off x="729450" y="2078875"/>
            <a:ext cx="7688700" cy="29430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Arial"/>
              <a:buAutoNum type="arabicPeriod"/>
            </a:pPr>
            <a:r>
              <a:rPr lang="zh-CN" sz="1200">
                <a:solidFill>
                  <a:srgbClr val="434343"/>
                </a:solidFill>
                <a:latin typeface="Arial"/>
                <a:ea typeface="Arial"/>
                <a:cs typeface="Arial"/>
                <a:sym typeface="Arial"/>
              </a:rPr>
              <a:t>COVID19 Cases:                                          </a:t>
            </a:r>
            <a:r>
              <a:rPr lang="zh-CN" sz="1200" u="sng">
                <a:solidFill>
                  <a:schemeClr val="hlink"/>
                </a:solidFill>
                <a:latin typeface="Arial"/>
                <a:ea typeface="Arial"/>
                <a:cs typeface="Arial"/>
                <a:sym typeface="Arial"/>
                <a:hlinkClick r:id="rId3"/>
              </a:rPr>
              <a:t>https://github.com/BlankerL/DXY-COVID-19-Data</a:t>
            </a:r>
            <a:endParaRPr sz="1200">
              <a:solidFill>
                <a:srgbClr val="434343"/>
              </a:solidFill>
              <a:latin typeface="Arial"/>
              <a:ea typeface="Arial"/>
              <a:cs typeface="Arial"/>
              <a:sym typeface="Arial"/>
            </a:endParaRPr>
          </a:p>
          <a:p>
            <a:pPr indent="-304800" lvl="0" marL="457200" rtl="0" algn="l">
              <a:lnSpc>
                <a:spcPct val="150000"/>
              </a:lnSpc>
              <a:spcBef>
                <a:spcPts val="0"/>
              </a:spcBef>
              <a:spcAft>
                <a:spcPts val="0"/>
              </a:spcAft>
              <a:buClr>
                <a:srgbClr val="434343"/>
              </a:buClr>
              <a:buSzPts val="1200"/>
              <a:buFont typeface="Arial"/>
              <a:buAutoNum type="arabicPeriod"/>
            </a:pPr>
            <a:r>
              <a:rPr lang="zh-CN" sz="1200">
                <a:solidFill>
                  <a:srgbClr val="434343"/>
                </a:solidFill>
                <a:latin typeface="Arial"/>
                <a:ea typeface="Arial"/>
                <a:cs typeface="Arial"/>
                <a:sym typeface="Arial"/>
              </a:rPr>
              <a:t>XAU/USD - Gold Spot US Dollar:                 </a:t>
            </a:r>
            <a:r>
              <a:rPr lang="zh-CN" sz="1200" u="sng">
                <a:solidFill>
                  <a:schemeClr val="hlink"/>
                </a:solidFill>
                <a:latin typeface="Arial"/>
                <a:ea typeface="Arial"/>
                <a:cs typeface="Arial"/>
                <a:sym typeface="Arial"/>
                <a:hlinkClick r:id="rId4"/>
              </a:rPr>
              <a:t>https://www.investing.com/currencies/xau-usd-historical-data</a:t>
            </a:r>
            <a:endParaRPr sz="1200">
              <a:solidFill>
                <a:srgbClr val="434343"/>
              </a:solidFill>
              <a:latin typeface="Arial"/>
              <a:ea typeface="Arial"/>
              <a:cs typeface="Arial"/>
              <a:sym typeface="Arial"/>
            </a:endParaRPr>
          </a:p>
          <a:p>
            <a:pPr indent="-304800" lvl="0" marL="457200" rtl="0" algn="l">
              <a:lnSpc>
                <a:spcPct val="150000"/>
              </a:lnSpc>
              <a:spcBef>
                <a:spcPts val="0"/>
              </a:spcBef>
              <a:spcAft>
                <a:spcPts val="0"/>
              </a:spcAft>
              <a:buClr>
                <a:srgbClr val="434343"/>
              </a:buClr>
              <a:buSzPts val="1200"/>
              <a:buFont typeface="Arial"/>
              <a:buAutoNum type="arabicPeriod"/>
            </a:pPr>
            <a:r>
              <a:rPr lang="zh-CN" sz="1200">
                <a:solidFill>
                  <a:srgbClr val="434343"/>
                </a:solidFill>
                <a:latin typeface="Arial"/>
                <a:ea typeface="Arial"/>
                <a:cs typeface="Arial"/>
                <a:sym typeface="Arial"/>
              </a:rPr>
              <a:t>S&amp;P500:                                                       </a:t>
            </a:r>
            <a:r>
              <a:rPr lang="zh-CN" sz="1200" u="sng">
                <a:solidFill>
                  <a:schemeClr val="hlink"/>
                </a:solidFill>
                <a:latin typeface="Arial"/>
                <a:ea typeface="Arial"/>
                <a:cs typeface="Arial"/>
                <a:sym typeface="Arial"/>
                <a:hlinkClick r:id="rId5"/>
              </a:rPr>
              <a:t>https://finance.yahoo.com/quote/%5EGSPC/</a:t>
            </a:r>
            <a:endParaRPr sz="1200">
              <a:solidFill>
                <a:srgbClr val="434343"/>
              </a:solidFill>
              <a:latin typeface="Arial"/>
              <a:ea typeface="Arial"/>
              <a:cs typeface="Arial"/>
              <a:sym typeface="Arial"/>
            </a:endParaRPr>
          </a:p>
          <a:p>
            <a:pPr indent="-304800" lvl="0" marL="457200" rtl="0" algn="l">
              <a:lnSpc>
                <a:spcPct val="150000"/>
              </a:lnSpc>
              <a:spcBef>
                <a:spcPts val="0"/>
              </a:spcBef>
              <a:spcAft>
                <a:spcPts val="0"/>
              </a:spcAft>
              <a:buClr>
                <a:srgbClr val="434343"/>
              </a:buClr>
              <a:buSzPts val="1200"/>
              <a:buFont typeface="Arial"/>
              <a:buAutoNum type="arabicPeriod"/>
            </a:pPr>
            <a:r>
              <a:rPr lang="zh-CN" sz="1200">
                <a:solidFill>
                  <a:srgbClr val="434343"/>
                </a:solidFill>
                <a:latin typeface="Arial"/>
                <a:ea typeface="Arial"/>
                <a:cs typeface="Arial"/>
                <a:sym typeface="Arial"/>
              </a:rPr>
              <a:t>Effective Federal Fund Rate:                        </a:t>
            </a:r>
            <a:r>
              <a:rPr lang="zh-CN" sz="1200" u="sng">
                <a:solidFill>
                  <a:schemeClr val="hlink"/>
                </a:solidFill>
                <a:latin typeface="Arial"/>
                <a:ea typeface="Arial"/>
                <a:cs typeface="Arial"/>
                <a:sym typeface="Arial"/>
                <a:hlinkClick r:id="rId6"/>
              </a:rPr>
              <a:t>https://fred.stlouisfed.org/series/EFFR</a:t>
            </a:r>
            <a:endParaRPr sz="1200">
              <a:solidFill>
                <a:srgbClr val="434343"/>
              </a:solidFill>
              <a:latin typeface="Arial"/>
              <a:ea typeface="Arial"/>
              <a:cs typeface="Arial"/>
              <a:sym typeface="Arial"/>
            </a:endParaRPr>
          </a:p>
          <a:p>
            <a:pPr indent="-304800" lvl="0" marL="457200" rtl="0" algn="l">
              <a:lnSpc>
                <a:spcPct val="150000"/>
              </a:lnSpc>
              <a:spcBef>
                <a:spcPts val="0"/>
              </a:spcBef>
              <a:spcAft>
                <a:spcPts val="0"/>
              </a:spcAft>
              <a:buClr>
                <a:srgbClr val="434343"/>
              </a:buClr>
              <a:buSzPts val="1200"/>
              <a:buFont typeface="Arial"/>
              <a:buAutoNum type="arabicPeriod"/>
            </a:pPr>
            <a:r>
              <a:rPr lang="zh-CN" sz="1200">
                <a:solidFill>
                  <a:srgbClr val="434343"/>
                </a:solidFill>
                <a:latin typeface="Arial"/>
                <a:ea typeface="Arial"/>
                <a:cs typeface="Arial"/>
                <a:sym typeface="Arial"/>
              </a:rPr>
              <a:t>Multiple Linear Regression Model: </a:t>
            </a:r>
            <a:r>
              <a:rPr lang="zh-CN" sz="1200" u="sng">
                <a:solidFill>
                  <a:schemeClr val="hlink"/>
                </a:solidFill>
                <a:latin typeface="Arial"/>
                <a:ea typeface="Arial"/>
                <a:cs typeface="Arial"/>
                <a:sym typeface="Arial"/>
                <a:hlinkClick r:id="rId7"/>
              </a:rPr>
              <a:t>https://towardsdatascience.com/simple-and-multiple-linear-regression-in-python-c928425168f9</a:t>
            </a:r>
            <a:endParaRPr sz="1200">
              <a:solidFill>
                <a:srgbClr val="434343"/>
              </a:solidFill>
              <a:latin typeface="Arial"/>
              <a:ea typeface="Arial"/>
              <a:cs typeface="Arial"/>
              <a:sym typeface="Arial"/>
            </a:endParaRPr>
          </a:p>
          <a:p>
            <a:pPr indent="-304800" lvl="0" marL="457200" rtl="0" algn="l">
              <a:lnSpc>
                <a:spcPct val="150000"/>
              </a:lnSpc>
              <a:spcBef>
                <a:spcPts val="0"/>
              </a:spcBef>
              <a:spcAft>
                <a:spcPts val="0"/>
              </a:spcAft>
              <a:buClr>
                <a:srgbClr val="434343"/>
              </a:buClr>
              <a:buSzPts val="1200"/>
              <a:buFont typeface="Arial"/>
              <a:buAutoNum type="arabicPeriod"/>
            </a:pPr>
            <a:r>
              <a:rPr lang="zh-CN" sz="1200">
                <a:solidFill>
                  <a:srgbClr val="434343"/>
                </a:solidFill>
                <a:latin typeface="Arial"/>
                <a:ea typeface="Arial"/>
                <a:cs typeface="Arial"/>
                <a:sym typeface="Arial"/>
              </a:rPr>
              <a:t>Gold Price Prediction:     </a:t>
            </a:r>
            <a:r>
              <a:rPr lang="zh-CN" sz="1200" u="sng">
                <a:solidFill>
                  <a:schemeClr val="hlink"/>
                </a:solidFill>
                <a:latin typeface="Arial"/>
                <a:ea typeface="Arial"/>
                <a:cs typeface="Arial"/>
                <a:sym typeface="Arial"/>
                <a:hlinkClick r:id="rId8"/>
              </a:rPr>
              <a:t>https://blog.quantinsti.com/gold-price-prediction-using-machine-learning-python/</a:t>
            </a:r>
            <a:endParaRPr sz="1200">
              <a:solidFill>
                <a:srgbClr val="434343"/>
              </a:solidFill>
              <a:latin typeface="Arial"/>
              <a:ea typeface="Arial"/>
              <a:cs typeface="Arial"/>
              <a:sym typeface="Arial"/>
            </a:endParaRPr>
          </a:p>
          <a:p>
            <a:pPr indent="0" lvl="0" marL="457200" rtl="0" algn="l">
              <a:lnSpc>
                <a:spcPct val="150000"/>
              </a:lnSpc>
              <a:spcBef>
                <a:spcPts val="1600"/>
              </a:spcBef>
              <a:spcAft>
                <a:spcPts val="1600"/>
              </a:spcAft>
              <a:buNone/>
            </a:pPr>
            <a:r>
              <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7"/>
          <p:cNvSpPr txBox="1"/>
          <p:nvPr>
            <p:ph type="ctrTitle"/>
          </p:nvPr>
        </p:nvSpPr>
        <p:spPr>
          <a:xfrm>
            <a:off x="729450" y="2124500"/>
            <a:ext cx="7688100" cy="265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sz="4800">
                <a:latin typeface="Verdana"/>
                <a:ea typeface="Verdana"/>
                <a:cs typeface="Verdana"/>
                <a:sym typeface="Verdana"/>
              </a:rPr>
              <a:t>Thank you!</a:t>
            </a:r>
            <a:endParaRPr sz="4800">
              <a:latin typeface="Verdana"/>
              <a:ea typeface="Verdana"/>
              <a:cs typeface="Verdana"/>
              <a:sym typeface="Verdana"/>
            </a:endParaRPr>
          </a:p>
          <a:p>
            <a:pPr indent="0" lvl="0" marL="0" rtl="0" algn="l">
              <a:lnSpc>
                <a:spcPct val="115000"/>
              </a:lnSpc>
              <a:spcBef>
                <a:spcPts val="0"/>
              </a:spcBef>
              <a:spcAft>
                <a:spcPts val="0"/>
              </a:spcAft>
              <a:buNone/>
            </a:pPr>
            <a:r>
              <a:t/>
            </a:r>
            <a:endParaRPr sz="1800">
              <a:solidFill>
                <a:srgbClr val="434343"/>
              </a:solidFill>
              <a:latin typeface="Verdana"/>
              <a:ea typeface="Verdana"/>
              <a:cs typeface="Verdana"/>
              <a:sym typeface="Verdana"/>
            </a:endParaRPr>
          </a:p>
          <a:p>
            <a:pPr indent="0" lvl="0" marL="0" rtl="0" algn="l">
              <a:spcBef>
                <a:spcPts val="0"/>
              </a:spcBef>
              <a:spcAft>
                <a:spcPts val="0"/>
              </a:spcAft>
              <a:buNone/>
            </a:pPr>
            <a:r>
              <a:rPr lang="zh-CN" sz="1800">
                <a:solidFill>
                  <a:srgbClr val="434343"/>
                </a:solidFill>
                <a:latin typeface="Verdana"/>
                <a:ea typeface="Verdana"/>
                <a:cs typeface="Verdana"/>
                <a:sym typeface="Verdana"/>
              </a:rPr>
              <a:t> </a:t>
            </a:r>
            <a:endParaRPr sz="1800">
              <a:solidFill>
                <a:srgbClr val="434343"/>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Datasets</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CN" sz="1400">
                <a:solidFill>
                  <a:srgbClr val="434343"/>
                </a:solidFill>
                <a:latin typeface="Verdana"/>
                <a:ea typeface="Verdana"/>
                <a:cs typeface="Verdana"/>
                <a:sym typeface="Verdana"/>
              </a:rPr>
              <a:t>Sources:</a:t>
            </a:r>
            <a:endParaRPr sz="1400">
              <a:solidFill>
                <a:srgbClr val="434343"/>
              </a:solidFill>
              <a:latin typeface="Verdana"/>
              <a:ea typeface="Verdana"/>
              <a:cs typeface="Verdana"/>
              <a:sym typeface="Verdana"/>
            </a:endParaRPr>
          </a:p>
          <a:p>
            <a:pPr indent="-317500" lvl="0" marL="457200" rtl="0" algn="l">
              <a:lnSpc>
                <a:spcPct val="150000"/>
              </a:lnSpc>
              <a:spcBef>
                <a:spcPts val="1600"/>
              </a:spcBef>
              <a:spcAft>
                <a:spcPts val="0"/>
              </a:spcAft>
              <a:buClr>
                <a:srgbClr val="434343"/>
              </a:buClr>
              <a:buSzPts val="1400"/>
              <a:buFont typeface="Verdana"/>
              <a:buChar char="●"/>
            </a:pPr>
            <a:r>
              <a:rPr lang="zh-CN" sz="1400">
                <a:solidFill>
                  <a:srgbClr val="434343"/>
                </a:solidFill>
                <a:latin typeface="Verdana"/>
                <a:ea typeface="Verdana"/>
                <a:cs typeface="Verdana"/>
                <a:sym typeface="Verdana"/>
              </a:rPr>
              <a:t>S&amp;P500 History Data:  Macrotrends</a:t>
            </a:r>
            <a:endParaRPr sz="1400">
              <a:solidFill>
                <a:srgbClr val="434343"/>
              </a:solidFill>
              <a:latin typeface="Verdana"/>
              <a:ea typeface="Verdana"/>
              <a:cs typeface="Verdana"/>
              <a:sym typeface="Verdana"/>
            </a:endParaRPr>
          </a:p>
          <a:p>
            <a:pPr indent="-317500" lvl="0" marL="457200" rtl="0" algn="l">
              <a:lnSpc>
                <a:spcPct val="150000"/>
              </a:lnSpc>
              <a:spcBef>
                <a:spcPts val="0"/>
              </a:spcBef>
              <a:spcAft>
                <a:spcPts val="0"/>
              </a:spcAft>
              <a:buClr>
                <a:srgbClr val="434343"/>
              </a:buClr>
              <a:buSzPts val="1400"/>
              <a:buFont typeface="Verdana"/>
              <a:buChar char="●"/>
            </a:pPr>
            <a:r>
              <a:rPr lang="zh-CN" sz="1400">
                <a:solidFill>
                  <a:srgbClr val="434343"/>
                </a:solidFill>
                <a:latin typeface="Verdana"/>
                <a:ea typeface="Verdana"/>
                <a:cs typeface="Verdana"/>
                <a:sym typeface="Verdana"/>
              </a:rPr>
              <a:t>EFFR: Macrotrends</a:t>
            </a:r>
            <a:endParaRPr sz="1400">
              <a:solidFill>
                <a:srgbClr val="434343"/>
              </a:solidFill>
              <a:latin typeface="Verdana"/>
              <a:ea typeface="Verdana"/>
              <a:cs typeface="Verdana"/>
              <a:sym typeface="Verdana"/>
            </a:endParaRPr>
          </a:p>
          <a:p>
            <a:pPr indent="-317500" lvl="0" marL="457200" rtl="0" algn="l">
              <a:lnSpc>
                <a:spcPct val="150000"/>
              </a:lnSpc>
              <a:spcBef>
                <a:spcPts val="0"/>
              </a:spcBef>
              <a:spcAft>
                <a:spcPts val="0"/>
              </a:spcAft>
              <a:buClr>
                <a:srgbClr val="434343"/>
              </a:buClr>
              <a:buSzPts val="1400"/>
              <a:buFont typeface="Verdana"/>
              <a:buChar char="●"/>
            </a:pPr>
            <a:r>
              <a:rPr lang="zh-CN" sz="1400">
                <a:solidFill>
                  <a:srgbClr val="434343"/>
                </a:solidFill>
                <a:latin typeface="Verdana"/>
                <a:ea typeface="Verdana"/>
                <a:cs typeface="Verdana"/>
                <a:sym typeface="Verdana"/>
              </a:rPr>
              <a:t>XAU_USD History data: Investing</a:t>
            </a:r>
            <a:endParaRPr sz="1400">
              <a:solidFill>
                <a:srgbClr val="434343"/>
              </a:solidFill>
              <a:latin typeface="Verdana"/>
              <a:ea typeface="Verdana"/>
              <a:cs typeface="Verdana"/>
              <a:sym typeface="Verdana"/>
            </a:endParaRPr>
          </a:p>
          <a:p>
            <a:pPr indent="-317500" lvl="0" marL="457200" rtl="0" algn="l">
              <a:lnSpc>
                <a:spcPct val="150000"/>
              </a:lnSpc>
              <a:spcBef>
                <a:spcPts val="0"/>
              </a:spcBef>
              <a:spcAft>
                <a:spcPts val="0"/>
              </a:spcAft>
              <a:buClr>
                <a:srgbClr val="434343"/>
              </a:buClr>
              <a:buSzPts val="1400"/>
              <a:buFont typeface="Verdana"/>
              <a:buChar char="●"/>
            </a:pPr>
            <a:r>
              <a:rPr lang="zh-CN" sz="1400">
                <a:solidFill>
                  <a:srgbClr val="434343"/>
                </a:solidFill>
                <a:latin typeface="Verdana"/>
                <a:ea typeface="Verdana"/>
                <a:cs typeface="Verdana"/>
                <a:sym typeface="Verdana"/>
              </a:rPr>
              <a:t>COVID19 Cases: Github</a:t>
            </a:r>
            <a:endParaRPr sz="1400">
              <a:solidFill>
                <a:srgbClr val="434343"/>
              </a:solidFill>
              <a:latin typeface="Verdana"/>
              <a:ea typeface="Verdana"/>
              <a:cs typeface="Verdana"/>
              <a:sym typeface="Verdan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a:t>
            </a:r>
            <a:r>
              <a:rPr lang="zh-CN"/>
              <a:t>nalysis</a:t>
            </a:r>
            <a:endParaRPr/>
          </a:p>
        </p:txBody>
      </p:sp>
      <p:sp>
        <p:nvSpPr>
          <p:cNvPr id="104" name="Google Shape;104;p16"/>
          <p:cNvSpPr txBox="1"/>
          <p:nvPr>
            <p:ph idx="1" type="body"/>
          </p:nvPr>
        </p:nvSpPr>
        <p:spPr>
          <a:xfrm>
            <a:off x="729450" y="1994800"/>
            <a:ext cx="7688700" cy="3064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Verdana"/>
              <a:buAutoNum type="arabicPeriod"/>
            </a:pPr>
            <a:r>
              <a:rPr lang="zh-CN" sz="1400">
                <a:latin typeface="Verdana"/>
                <a:ea typeface="Verdana"/>
                <a:cs typeface="Verdana"/>
                <a:sym typeface="Verdana"/>
              </a:rPr>
              <a:t>Analyze the most important factors that affect the stock price, which are </a:t>
            </a:r>
            <a:r>
              <a:rPr b="1" lang="zh-CN" sz="1400">
                <a:latin typeface="Verdana"/>
                <a:ea typeface="Verdana"/>
                <a:cs typeface="Verdana"/>
                <a:sym typeface="Verdana"/>
              </a:rPr>
              <a:t>ConfirmedCount</a:t>
            </a:r>
            <a:r>
              <a:rPr lang="zh-CN" sz="1400">
                <a:latin typeface="Verdana"/>
                <a:ea typeface="Verdana"/>
                <a:cs typeface="Verdana"/>
                <a:sym typeface="Verdana"/>
              </a:rPr>
              <a:t>, </a:t>
            </a:r>
            <a:r>
              <a:rPr b="1" lang="zh-CN" sz="1400">
                <a:latin typeface="Verdana"/>
                <a:ea typeface="Verdana"/>
                <a:cs typeface="Verdana"/>
                <a:sym typeface="Verdana"/>
              </a:rPr>
              <a:t>CuredCount</a:t>
            </a:r>
            <a:r>
              <a:rPr lang="zh-CN" sz="1400">
                <a:latin typeface="Verdana"/>
                <a:ea typeface="Verdana"/>
                <a:cs typeface="Verdana"/>
                <a:sym typeface="Verdana"/>
              </a:rPr>
              <a:t>, </a:t>
            </a:r>
            <a:r>
              <a:rPr b="1" lang="zh-CN" sz="1400">
                <a:latin typeface="Verdana"/>
                <a:ea typeface="Verdana"/>
                <a:cs typeface="Verdana"/>
                <a:sym typeface="Verdana"/>
              </a:rPr>
              <a:t>DeadCount </a:t>
            </a:r>
            <a:r>
              <a:rPr lang="zh-CN" sz="1400">
                <a:latin typeface="Verdana"/>
                <a:ea typeface="Verdana"/>
                <a:cs typeface="Verdana"/>
                <a:sym typeface="Verdana"/>
              </a:rPr>
              <a:t>in </a:t>
            </a:r>
            <a:r>
              <a:rPr lang="zh-CN" sz="1400">
                <a:latin typeface="Verdana"/>
                <a:ea typeface="Verdana"/>
                <a:cs typeface="Verdana"/>
                <a:sym typeface="Verdana"/>
              </a:rPr>
              <a:t>COVID19, </a:t>
            </a:r>
            <a:r>
              <a:rPr lang="zh-CN" sz="1400">
                <a:latin typeface="Verdana"/>
                <a:ea typeface="Verdana"/>
                <a:cs typeface="Verdana"/>
                <a:sym typeface="Verdana"/>
              </a:rPr>
              <a:t>historical data of gold price versus U.S. dollar price(</a:t>
            </a:r>
            <a:r>
              <a:rPr b="1" lang="zh-CN" sz="1400">
                <a:latin typeface="Verdana"/>
                <a:ea typeface="Verdana"/>
                <a:cs typeface="Verdana"/>
                <a:sym typeface="Verdana"/>
              </a:rPr>
              <a:t>XAU</a:t>
            </a:r>
            <a:r>
              <a:rPr lang="zh-CN" sz="1400">
                <a:latin typeface="Verdana"/>
                <a:ea typeface="Verdana"/>
                <a:cs typeface="Verdana"/>
                <a:sym typeface="Verdana"/>
              </a:rPr>
              <a:t>), and Fed interest rate(</a:t>
            </a:r>
            <a:r>
              <a:rPr b="1" lang="zh-CN" sz="1400">
                <a:latin typeface="Verdana"/>
                <a:ea typeface="Verdana"/>
                <a:cs typeface="Verdana"/>
                <a:sym typeface="Verdana"/>
              </a:rPr>
              <a:t>EFFR</a:t>
            </a:r>
            <a:r>
              <a:rPr lang="zh-CN" sz="1400">
                <a:latin typeface="Verdana"/>
                <a:ea typeface="Verdana"/>
                <a:cs typeface="Verdana"/>
                <a:sym typeface="Verdana"/>
              </a:rPr>
              <a:t>).</a:t>
            </a:r>
            <a:endParaRPr sz="1400">
              <a:latin typeface="Verdana"/>
              <a:ea typeface="Verdana"/>
              <a:cs typeface="Verdana"/>
              <a:sym typeface="Verdana"/>
            </a:endParaRPr>
          </a:p>
          <a:p>
            <a:pPr indent="0" lvl="0" marL="457200" rtl="0" algn="l">
              <a:lnSpc>
                <a:spcPct val="115000"/>
              </a:lnSpc>
              <a:spcBef>
                <a:spcPts val="0"/>
              </a:spcBef>
              <a:spcAft>
                <a:spcPts val="0"/>
              </a:spcAft>
              <a:buNone/>
            </a:pPr>
            <a:r>
              <a:t/>
            </a:r>
            <a:endParaRPr sz="1400">
              <a:latin typeface="Verdana"/>
              <a:ea typeface="Verdana"/>
              <a:cs typeface="Verdana"/>
              <a:sym typeface="Verdana"/>
            </a:endParaRPr>
          </a:p>
          <a:p>
            <a:pPr indent="-317500" lvl="0" marL="457200" rtl="0" algn="l">
              <a:lnSpc>
                <a:spcPct val="115000"/>
              </a:lnSpc>
              <a:spcBef>
                <a:spcPts val="0"/>
              </a:spcBef>
              <a:spcAft>
                <a:spcPts val="0"/>
              </a:spcAft>
              <a:buSzPts val="1400"/>
              <a:buFont typeface="Verdana"/>
              <a:buAutoNum type="arabicPeriod"/>
            </a:pPr>
            <a:r>
              <a:rPr lang="zh-CN" sz="1400">
                <a:latin typeface="Verdana"/>
                <a:ea typeface="Verdana"/>
                <a:cs typeface="Verdana"/>
                <a:sym typeface="Verdana"/>
              </a:rPr>
              <a:t>Model the stock price and perform multiple linear regression analysis to calculate the weight of each parameter.</a:t>
            </a:r>
            <a:endParaRPr sz="1400">
              <a:latin typeface="Verdana"/>
              <a:ea typeface="Verdana"/>
              <a:cs typeface="Verdana"/>
              <a:sym typeface="Verdana"/>
            </a:endParaRPr>
          </a:p>
          <a:p>
            <a:pPr indent="0" lvl="0" marL="457200" rtl="0" algn="l">
              <a:lnSpc>
                <a:spcPct val="115000"/>
              </a:lnSpc>
              <a:spcBef>
                <a:spcPts val="0"/>
              </a:spcBef>
              <a:spcAft>
                <a:spcPts val="0"/>
              </a:spcAft>
              <a:buNone/>
            </a:pPr>
            <a:r>
              <a:t/>
            </a:r>
            <a:endParaRPr sz="1400">
              <a:latin typeface="Verdana"/>
              <a:ea typeface="Verdana"/>
              <a:cs typeface="Verdana"/>
              <a:sym typeface="Verdana"/>
            </a:endParaRPr>
          </a:p>
          <a:p>
            <a:pPr indent="-317500" lvl="0" marL="457200" rtl="0" algn="l">
              <a:lnSpc>
                <a:spcPct val="115000"/>
              </a:lnSpc>
              <a:spcBef>
                <a:spcPts val="0"/>
              </a:spcBef>
              <a:spcAft>
                <a:spcPts val="0"/>
              </a:spcAft>
              <a:buSzPts val="1400"/>
              <a:buFont typeface="Verdana"/>
              <a:buAutoNum type="arabicPeriod"/>
            </a:pPr>
            <a:r>
              <a:rPr lang="zh-CN" sz="1400">
                <a:latin typeface="Verdana"/>
                <a:ea typeface="Verdana"/>
                <a:cs typeface="Verdana"/>
                <a:sym typeface="Verdana"/>
              </a:rPr>
              <a:t>Predict the trend of those parameters in the next three months</a:t>
            </a:r>
            <a:endParaRPr sz="1400">
              <a:latin typeface="Verdana"/>
              <a:ea typeface="Verdana"/>
              <a:cs typeface="Verdana"/>
              <a:sym typeface="Verdana"/>
            </a:endParaRPr>
          </a:p>
          <a:p>
            <a:pPr indent="0" lvl="0" marL="457200" rtl="0" algn="l">
              <a:lnSpc>
                <a:spcPct val="115000"/>
              </a:lnSpc>
              <a:spcBef>
                <a:spcPts val="0"/>
              </a:spcBef>
              <a:spcAft>
                <a:spcPts val="0"/>
              </a:spcAft>
              <a:buNone/>
            </a:pPr>
            <a:r>
              <a:t/>
            </a:r>
            <a:endParaRPr sz="1400">
              <a:latin typeface="Verdana"/>
              <a:ea typeface="Verdana"/>
              <a:cs typeface="Verdana"/>
              <a:sym typeface="Verdana"/>
            </a:endParaRPr>
          </a:p>
          <a:p>
            <a:pPr indent="-317500" lvl="0" marL="457200" rtl="0" algn="l">
              <a:lnSpc>
                <a:spcPct val="115000"/>
              </a:lnSpc>
              <a:spcBef>
                <a:spcPts val="0"/>
              </a:spcBef>
              <a:spcAft>
                <a:spcPts val="0"/>
              </a:spcAft>
              <a:buSzPts val="1400"/>
              <a:buFont typeface="Verdana"/>
              <a:buAutoNum type="arabicPeriod"/>
            </a:pPr>
            <a:r>
              <a:rPr lang="zh-CN" sz="1400">
                <a:latin typeface="Verdana"/>
                <a:ea typeface="Verdana"/>
                <a:cs typeface="Verdana"/>
                <a:sym typeface="Verdana"/>
              </a:rPr>
              <a:t>Forecast future stock prices based on parameters.</a:t>
            </a:r>
            <a:endParaRPr sz="1400">
              <a:latin typeface="Verdana"/>
              <a:ea typeface="Verdana"/>
              <a:cs typeface="Verdana"/>
              <a:sym typeface="Verdana"/>
            </a:endParaRPr>
          </a:p>
          <a:p>
            <a:pPr indent="0" lvl="0" marL="457200" rtl="0" algn="l">
              <a:spcBef>
                <a:spcPts val="1600"/>
              </a:spcBef>
              <a:spcAft>
                <a:spcPts val="0"/>
              </a:spcAft>
              <a:buNone/>
            </a:pPr>
            <a:r>
              <a:t/>
            </a:r>
            <a:endParaRPr sz="1400">
              <a:latin typeface="Verdana"/>
              <a:ea typeface="Verdana"/>
              <a:cs typeface="Verdana"/>
              <a:sym typeface="Verdana"/>
            </a:endParaRPr>
          </a:p>
          <a:p>
            <a:pPr indent="0" lvl="0" marL="0" rtl="0" algn="l">
              <a:spcBef>
                <a:spcPts val="1600"/>
              </a:spcBef>
              <a:spcAft>
                <a:spcPts val="1600"/>
              </a:spcAft>
              <a:buNone/>
            </a:pPr>
            <a:r>
              <a:rPr lang="zh-C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200">
                <a:latin typeface="Arial"/>
                <a:ea typeface="Arial"/>
                <a:cs typeface="Arial"/>
                <a:sym typeface="Arial"/>
              </a:rPr>
              <a:t>Step 1: Pre-processing data</a:t>
            </a:r>
            <a:endParaRPr sz="2200">
              <a:latin typeface="Arial"/>
              <a:ea typeface="Arial"/>
              <a:cs typeface="Arial"/>
              <a:sym typeface="Arial"/>
            </a:endParaRPr>
          </a:p>
        </p:txBody>
      </p:sp>
      <p:sp>
        <p:nvSpPr>
          <p:cNvPr id="110" name="Google Shape;110;p17"/>
          <p:cNvSpPr txBox="1"/>
          <p:nvPr/>
        </p:nvSpPr>
        <p:spPr>
          <a:xfrm>
            <a:off x="729450" y="1853875"/>
            <a:ext cx="6804300" cy="771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Char char="-"/>
            </a:pPr>
            <a:r>
              <a:rPr lang="zh-CN">
                <a:solidFill>
                  <a:schemeClr val="accent1"/>
                </a:solidFill>
              </a:rPr>
              <a:t>Read in all the datasets</a:t>
            </a:r>
            <a:endParaRPr>
              <a:solidFill>
                <a:schemeClr val="accent1"/>
              </a:solidFill>
            </a:endParaRPr>
          </a:p>
          <a:p>
            <a:pPr indent="-317500" lvl="0" marL="457200" rtl="0" algn="l">
              <a:spcBef>
                <a:spcPts val="0"/>
              </a:spcBef>
              <a:spcAft>
                <a:spcPts val="0"/>
              </a:spcAft>
              <a:buClr>
                <a:schemeClr val="accent1"/>
              </a:buClr>
              <a:buSzPts val="1400"/>
              <a:buChar char="-"/>
            </a:pPr>
            <a:r>
              <a:rPr lang="zh-CN">
                <a:solidFill>
                  <a:schemeClr val="accent1"/>
                </a:solidFill>
              </a:rPr>
              <a:t>Drop unnecessary columns</a:t>
            </a:r>
            <a:endParaRPr>
              <a:solidFill>
                <a:schemeClr val="accent1"/>
              </a:solidFill>
            </a:endParaRPr>
          </a:p>
          <a:p>
            <a:pPr indent="-317500" lvl="0" marL="457200" rtl="0" algn="l">
              <a:spcBef>
                <a:spcPts val="0"/>
              </a:spcBef>
              <a:spcAft>
                <a:spcPts val="0"/>
              </a:spcAft>
              <a:buClr>
                <a:schemeClr val="accent1"/>
              </a:buClr>
              <a:buSzPts val="1400"/>
              <a:buChar char="-"/>
            </a:pPr>
            <a:r>
              <a:rPr lang="zh-CN">
                <a:solidFill>
                  <a:schemeClr val="accent1"/>
                </a:solidFill>
              </a:rPr>
              <a:t>Set date as index (one row per day)</a:t>
            </a:r>
            <a:endParaRPr>
              <a:solidFill>
                <a:schemeClr val="accent1"/>
              </a:solidFill>
            </a:endParaRPr>
          </a:p>
        </p:txBody>
      </p:sp>
      <p:pic>
        <p:nvPicPr>
          <p:cNvPr id="111" name="Google Shape;111;p17"/>
          <p:cNvPicPr preferRelativeResize="0"/>
          <p:nvPr/>
        </p:nvPicPr>
        <p:blipFill>
          <a:blip r:embed="rId3">
            <a:alphaModFix/>
          </a:blip>
          <a:stretch>
            <a:fillRect/>
          </a:stretch>
        </p:blipFill>
        <p:spPr>
          <a:xfrm>
            <a:off x="431000" y="3311275"/>
            <a:ext cx="1434475" cy="1679850"/>
          </a:xfrm>
          <a:prstGeom prst="rect">
            <a:avLst/>
          </a:prstGeom>
          <a:noFill/>
          <a:ln>
            <a:noFill/>
          </a:ln>
        </p:spPr>
      </p:pic>
      <p:pic>
        <p:nvPicPr>
          <p:cNvPr id="112" name="Google Shape;112;p17"/>
          <p:cNvPicPr preferRelativeResize="0"/>
          <p:nvPr/>
        </p:nvPicPr>
        <p:blipFill>
          <a:blip r:embed="rId4">
            <a:alphaModFix/>
          </a:blip>
          <a:stretch>
            <a:fillRect/>
          </a:stretch>
        </p:blipFill>
        <p:spPr>
          <a:xfrm>
            <a:off x="1985838" y="3283838"/>
            <a:ext cx="1084200" cy="1734725"/>
          </a:xfrm>
          <a:prstGeom prst="rect">
            <a:avLst/>
          </a:prstGeom>
          <a:noFill/>
          <a:ln>
            <a:noFill/>
          </a:ln>
        </p:spPr>
      </p:pic>
      <p:pic>
        <p:nvPicPr>
          <p:cNvPr id="113" name="Google Shape;113;p17"/>
          <p:cNvPicPr preferRelativeResize="0"/>
          <p:nvPr/>
        </p:nvPicPr>
        <p:blipFill>
          <a:blip r:embed="rId5">
            <a:alphaModFix/>
          </a:blip>
          <a:stretch>
            <a:fillRect/>
          </a:stretch>
        </p:blipFill>
        <p:spPr>
          <a:xfrm>
            <a:off x="3318974" y="3311275"/>
            <a:ext cx="1176578" cy="1679850"/>
          </a:xfrm>
          <a:prstGeom prst="rect">
            <a:avLst/>
          </a:prstGeom>
          <a:noFill/>
          <a:ln>
            <a:noFill/>
          </a:ln>
        </p:spPr>
      </p:pic>
      <p:pic>
        <p:nvPicPr>
          <p:cNvPr id="114" name="Google Shape;114;p17"/>
          <p:cNvPicPr preferRelativeResize="0"/>
          <p:nvPr/>
        </p:nvPicPr>
        <p:blipFill>
          <a:blip r:embed="rId6">
            <a:alphaModFix/>
          </a:blip>
          <a:stretch>
            <a:fillRect/>
          </a:stretch>
        </p:blipFill>
        <p:spPr>
          <a:xfrm>
            <a:off x="4668425" y="3378463"/>
            <a:ext cx="3845850" cy="1545484"/>
          </a:xfrm>
          <a:prstGeom prst="rect">
            <a:avLst/>
          </a:prstGeom>
          <a:noFill/>
          <a:ln>
            <a:noFill/>
          </a:ln>
        </p:spPr>
      </p:pic>
      <p:sp>
        <p:nvSpPr>
          <p:cNvPr id="115" name="Google Shape;115;p17"/>
          <p:cNvSpPr txBox="1"/>
          <p:nvPr/>
        </p:nvSpPr>
        <p:spPr>
          <a:xfrm>
            <a:off x="387451" y="2816875"/>
            <a:ext cx="14346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latin typeface="Lato"/>
                <a:ea typeface="Lato"/>
                <a:cs typeface="Lato"/>
                <a:sym typeface="Lato"/>
              </a:rPr>
              <a:t>Stock</a:t>
            </a:r>
            <a:br>
              <a:rPr lang="zh-CN" sz="1200">
                <a:latin typeface="Lato"/>
                <a:ea typeface="Lato"/>
                <a:cs typeface="Lato"/>
                <a:sym typeface="Lato"/>
              </a:rPr>
            </a:br>
            <a:r>
              <a:rPr lang="zh-CN" sz="1200">
                <a:latin typeface="Lato"/>
                <a:ea typeface="Lato"/>
                <a:cs typeface="Lato"/>
                <a:sym typeface="Lato"/>
              </a:rPr>
              <a:t>(S&amp;P500 Index)</a:t>
            </a:r>
            <a:endParaRPr sz="1200">
              <a:latin typeface="Lato"/>
              <a:ea typeface="Lato"/>
              <a:cs typeface="Lato"/>
              <a:sym typeface="Lato"/>
            </a:endParaRPr>
          </a:p>
        </p:txBody>
      </p:sp>
      <p:sp>
        <p:nvSpPr>
          <p:cNvPr id="116" name="Google Shape;116;p17"/>
          <p:cNvSpPr txBox="1"/>
          <p:nvPr/>
        </p:nvSpPr>
        <p:spPr>
          <a:xfrm>
            <a:off x="1865475" y="2816863"/>
            <a:ext cx="14346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latin typeface="Lato"/>
                <a:ea typeface="Lato"/>
                <a:cs typeface="Lato"/>
                <a:sym typeface="Lato"/>
              </a:rPr>
              <a:t>Effective Federal Fund Rate</a:t>
            </a:r>
            <a:endParaRPr sz="1200">
              <a:latin typeface="Lato"/>
              <a:ea typeface="Lato"/>
              <a:cs typeface="Lato"/>
              <a:sym typeface="Lato"/>
            </a:endParaRPr>
          </a:p>
        </p:txBody>
      </p:sp>
      <p:sp>
        <p:nvSpPr>
          <p:cNvPr id="117" name="Google Shape;117;p17"/>
          <p:cNvSpPr txBox="1"/>
          <p:nvPr/>
        </p:nvSpPr>
        <p:spPr>
          <a:xfrm>
            <a:off x="3487800" y="2878075"/>
            <a:ext cx="10842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latin typeface="Lato"/>
                <a:ea typeface="Lato"/>
                <a:cs typeface="Lato"/>
                <a:sym typeface="Lato"/>
              </a:rPr>
              <a:t>XAU/USD</a:t>
            </a:r>
            <a:endParaRPr sz="1200">
              <a:latin typeface="Lato"/>
              <a:ea typeface="Lato"/>
              <a:cs typeface="Lato"/>
              <a:sym typeface="Lato"/>
            </a:endParaRPr>
          </a:p>
        </p:txBody>
      </p:sp>
      <p:sp>
        <p:nvSpPr>
          <p:cNvPr id="118" name="Google Shape;118;p17"/>
          <p:cNvSpPr txBox="1"/>
          <p:nvPr/>
        </p:nvSpPr>
        <p:spPr>
          <a:xfrm>
            <a:off x="5874050" y="2819863"/>
            <a:ext cx="14346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latin typeface="Lato"/>
                <a:ea typeface="Lato"/>
                <a:cs typeface="Lato"/>
                <a:sym typeface="Lato"/>
              </a:rPr>
              <a:t>Covid-19 (US)</a:t>
            </a:r>
            <a:endParaRPr sz="12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idx="1" type="body"/>
          </p:nvPr>
        </p:nvSpPr>
        <p:spPr>
          <a:xfrm>
            <a:off x="729450" y="1853850"/>
            <a:ext cx="4287300" cy="53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zh-CN" sz="1400">
                <a:latin typeface="Arial"/>
                <a:ea typeface="Arial"/>
                <a:cs typeface="Arial"/>
                <a:sym typeface="Arial"/>
              </a:rPr>
              <a:t>Merge all </a:t>
            </a:r>
            <a:r>
              <a:rPr lang="zh-CN" sz="1400">
                <a:latin typeface="Arial"/>
                <a:ea typeface="Arial"/>
                <a:cs typeface="Arial"/>
                <a:sym typeface="Arial"/>
              </a:rPr>
              <a:t>dataframes</a:t>
            </a:r>
            <a:r>
              <a:rPr lang="zh-CN" sz="1400">
                <a:latin typeface="Arial"/>
                <a:ea typeface="Arial"/>
                <a:cs typeface="Arial"/>
                <a:sym typeface="Arial"/>
              </a:rPr>
              <a:t> together</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zh-CN" sz="1400">
                <a:latin typeface="Arial"/>
                <a:ea typeface="Arial"/>
                <a:cs typeface="Arial"/>
                <a:sym typeface="Arial"/>
              </a:rPr>
              <a:t>Remove NaNs</a:t>
            </a:r>
            <a:endParaRPr sz="1400">
              <a:latin typeface="Arial"/>
              <a:ea typeface="Arial"/>
              <a:cs typeface="Arial"/>
              <a:sym typeface="Arial"/>
            </a:endParaRPr>
          </a:p>
        </p:txBody>
      </p:sp>
      <p:sp>
        <p:nvSpPr>
          <p:cNvPr id="124" name="Google Shape;124;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200">
                <a:latin typeface="Arial"/>
                <a:ea typeface="Arial"/>
                <a:cs typeface="Arial"/>
                <a:sym typeface="Arial"/>
              </a:rPr>
              <a:t>Step 1: Pre-processing data</a:t>
            </a:r>
            <a:endParaRPr sz="2200">
              <a:latin typeface="Arial"/>
              <a:ea typeface="Arial"/>
              <a:cs typeface="Arial"/>
              <a:sym typeface="Arial"/>
            </a:endParaRPr>
          </a:p>
        </p:txBody>
      </p:sp>
      <p:pic>
        <p:nvPicPr>
          <p:cNvPr id="125" name="Google Shape;125;p18"/>
          <p:cNvPicPr preferRelativeResize="0"/>
          <p:nvPr/>
        </p:nvPicPr>
        <p:blipFill>
          <a:blip r:embed="rId3">
            <a:alphaModFix/>
          </a:blip>
          <a:stretch>
            <a:fillRect/>
          </a:stretch>
        </p:blipFill>
        <p:spPr>
          <a:xfrm>
            <a:off x="807475" y="2477000"/>
            <a:ext cx="7382054" cy="244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idx="1" type="body"/>
          </p:nvPr>
        </p:nvSpPr>
        <p:spPr>
          <a:xfrm>
            <a:off x="727650" y="1800350"/>
            <a:ext cx="7688700" cy="53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zh-CN" sz="1400">
                <a:latin typeface="Arial"/>
                <a:ea typeface="Arial"/>
                <a:cs typeface="Arial"/>
                <a:sym typeface="Arial"/>
              </a:rPr>
              <a:t>Divide the data into “attributes” and “labels”.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zh-CN" sz="1400">
                <a:latin typeface="Arial"/>
                <a:ea typeface="Arial"/>
                <a:cs typeface="Arial"/>
                <a:sym typeface="Arial"/>
              </a:rPr>
              <a:t>X variable contains all the attributes/features and y variable contains labels.</a:t>
            </a:r>
            <a:endParaRPr sz="1400">
              <a:latin typeface="Arial"/>
              <a:ea typeface="Arial"/>
              <a:cs typeface="Arial"/>
              <a:sym typeface="Arial"/>
            </a:endParaRPr>
          </a:p>
        </p:txBody>
      </p:sp>
      <p:pic>
        <p:nvPicPr>
          <p:cNvPr id="131" name="Google Shape;131;p19"/>
          <p:cNvPicPr preferRelativeResize="0"/>
          <p:nvPr/>
        </p:nvPicPr>
        <p:blipFill>
          <a:blip r:embed="rId3">
            <a:alphaModFix/>
          </a:blip>
          <a:stretch>
            <a:fillRect/>
          </a:stretch>
        </p:blipFill>
        <p:spPr>
          <a:xfrm>
            <a:off x="649975" y="2571750"/>
            <a:ext cx="7844044" cy="535200"/>
          </a:xfrm>
          <a:prstGeom prst="rect">
            <a:avLst/>
          </a:prstGeom>
          <a:noFill/>
          <a:ln>
            <a:noFill/>
          </a:ln>
        </p:spPr>
      </p:pic>
      <p:sp>
        <p:nvSpPr>
          <p:cNvPr id="132" name="Google Shape;132;p19"/>
          <p:cNvSpPr txBox="1"/>
          <p:nvPr>
            <p:ph type="title"/>
          </p:nvPr>
        </p:nvSpPr>
        <p:spPr>
          <a:xfrm>
            <a:off x="727800" y="13188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200">
                <a:latin typeface="Arial"/>
                <a:ea typeface="Arial"/>
                <a:cs typeface="Arial"/>
                <a:sym typeface="Arial"/>
              </a:rPr>
              <a:t>Step 2: Linear Regression</a:t>
            </a:r>
            <a:endParaRPr sz="22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idx="1" type="body"/>
          </p:nvPr>
        </p:nvSpPr>
        <p:spPr>
          <a:xfrm>
            <a:off x="727638" y="1768300"/>
            <a:ext cx="7688700" cy="848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zh-CN" sz="1400">
                <a:highlight>
                  <a:srgbClr val="FFFFFF"/>
                </a:highlight>
                <a:latin typeface="Arial"/>
                <a:ea typeface="Arial"/>
                <a:cs typeface="Arial"/>
                <a:sym typeface="Arial"/>
              </a:rPr>
              <a:t>Split 80% as training and 20% as testing set</a:t>
            </a:r>
            <a:endParaRPr sz="1400">
              <a:highlight>
                <a:srgbClr val="FFFFFF"/>
              </a:highlight>
              <a:latin typeface="Arial"/>
              <a:ea typeface="Arial"/>
              <a:cs typeface="Arial"/>
              <a:sym typeface="Arial"/>
            </a:endParaRPr>
          </a:p>
          <a:p>
            <a:pPr indent="-317500" lvl="0" marL="457200" rtl="0" algn="l">
              <a:spcBef>
                <a:spcPts val="0"/>
              </a:spcBef>
              <a:spcAft>
                <a:spcPts val="0"/>
              </a:spcAft>
              <a:buSzPts val="1400"/>
              <a:buFont typeface="Arial"/>
              <a:buChar char="-"/>
            </a:pPr>
            <a:r>
              <a:rPr lang="zh-CN" sz="1400">
                <a:highlight>
                  <a:srgbClr val="FFFFFF"/>
                </a:highlight>
                <a:latin typeface="Arial"/>
                <a:ea typeface="Arial"/>
                <a:cs typeface="Arial"/>
                <a:sym typeface="Arial"/>
              </a:rPr>
              <a:t>Train the model</a:t>
            </a:r>
            <a:endParaRPr sz="1400">
              <a:highlight>
                <a:srgbClr val="FFFFFF"/>
              </a:highlight>
              <a:latin typeface="Arial"/>
              <a:ea typeface="Arial"/>
              <a:cs typeface="Arial"/>
              <a:sym typeface="Arial"/>
            </a:endParaRPr>
          </a:p>
          <a:p>
            <a:pPr indent="-317500" lvl="0" marL="457200" rtl="0" algn="l">
              <a:spcBef>
                <a:spcPts val="0"/>
              </a:spcBef>
              <a:spcAft>
                <a:spcPts val="0"/>
              </a:spcAft>
              <a:buSzPts val="1400"/>
              <a:buFont typeface="Arial"/>
              <a:buChar char="-"/>
            </a:pPr>
            <a:r>
              <a:rPr lang="zh-CN" sz="1400">
                <a:highlight>
                  <a:srgbClr val="FFFFFF"/>
                </a:highlight>
                <a:latin typeface="Arial"/>
                <a:ea typeface="Arial"/>
                <a:cs typeface="Arial"/>
                <a:sym typeface="Arial"/>
              </a:rPr>
              <a:t>Find the most optimal coefficients</a:t>
            </a:r>
            <a:endParaRPr sz="1400">
              <a:highlight>
                <a:srgbClr val="FFFFFF"/>
              </a:highlight>
              <a:latin typeface="Arial"/>
              <a:ea typeface="Arial"/>
              <a:cs typeface="Arial"/>
              <a:sym typeface="Arial"/>
            </a:endParaRPr>
          </a:p>
        </p:txBody>
      </p:sp>
      <p:sp>
        <p:nvSpPr>
          <p:cNvPr id="138" name="Google Shape;138;p20"/>
          <p:cNvSpPr txBox="1"/>
          <p:nvPr>
            <p:ph type="title"/>
          </p:nvPr>
        </p:nvSpPr>
        <p:spPr>
          <a:xfrm>
            <a:off x="727800" y="13188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200">
                <a:latin typeface="Arial"/>
                <a:ea typeface="Arial"/>
                <a:cs typeface="Arial"/>
                <a:sym typeface="Arial"/>
              </a:rPr>
              <a:t>Step 2: Linear Regression</a:t>
            </a:r>
            <a:endParaRPr sz="2200">
              <a:latin typeface="Arial"/>
              <a:ea typeface="Arial"/>
              <a:cs typeface="Arial"/>
              <a:sym typeface="Arial"/>
            </a:endParaRPr>
          </a:p>
        </p:txBody>
      </p:sp>
      <p:pic>
        <p:nvPicPr>
          <p:cNvPr id="139" name="Google Shape;139;p20"/>
          <p:cNvPicPr preferRelativeResize="0"/>
          <p:nvPr/>
        </p:nvPicPr>
        <p:blipFill>
          <a:blip r:embed="rId3">
            <a:alphaModFix/>
          </a:blip>
          <a:stretch>
            <a:fillRect/>
          </a:stretch>
        </p:blipFill>
        <p:spPr>
          <a:xfrm>
            <a:off x="1168125" y="2702425"/>
            <a:ext cx="6569575" cy="383850"/>
          </a:xfrm>
          <a:prstGeom prst="rect">
            <a:avLst/>
          </a:prstGeom>
          <a:noFill/>
          <a:ln>
            <a:noFill/>
          </a:ln>
        </p:spPr>
      </p:pic>
      <p:pic>
        <p:nvPicPr>
          <p:cNvPr id="140" name="Google Shape;140;p20"/>
          <p:cNvPicPr preferRelativeResize="0"/>
          <p:nvPr/>
        </p:nvPicPr>
        <p:blipFill>
          <a:blip r:embed="rId4">
            <a:alphaModFix/>
          </a:blip>
          <a:stretch>
            <a:fillRect/>
          </a:stretch>
        </p:blipFill>
        <p:spPr>
          <a:xfrm>
            <a:off x="662450" y="3259100"/>
            <a:ext cx="5399149" cy="718550"/>
          </a:xfrm>
          <a:prstGeom prst="rect">
            <a:avLst/>
          </a:prstGeom>
          <a:noFill/>
          <a:ln>
            <a:noFill/>
          </a:ln>
        </p:spPr>
      </p:pic>
      <p:pic>
        <p:nvPicPr>
          <p:cNvPr id="141" name="Google Shape;141;p20"/>
          <p:cNvPicPr preferRelativeResize="0"/>
          <p:nvPr/>
        </p:nvPicPr>
        <p:blipFill>
          <a:blip r:embed="rId5">
            <a:alphaModFix/>
          </a:blip>
          <a:stretch>
            <a:fillRect/>
          </a:stretch>
        </p:blipFill>
        <p:spPr>
          <a:xfrm>
            <a:off x="6289924" y="3109837"/>
            <a:ext cx="2712401" cy="18358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7800" y="13188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200">
                <a:latin typeface="Arial"/>
                <a:ea typeface="Arial"/>
                <a:cs typeface="Arial"/>
                <a:sym typeface="Arial"/>
              </a:rPr>
              <a:t>Step 2: Linear Regression</a:t>
            </a:r>
            <a:endParaRPr sz="2200">
              <a:latin typeface="Arial"/>
              <a:ea typeface="Arial"/>
              <a:cs typeface="Arial"/>
              <a:sym typeface="Arial"/>
            </a:endParaRPr>
          </a:p>
        </p:txBody>
      </p:sp>
      <p:sp>
        <p:nvSpPr>
          <p:cNvPr id="147" name="Google Shape;147;p21"/>
          <p:cNvSpPr txBox="1"/>
          <p:nvPr/>
        </p:nvSpPr>
        <p:spPr>
          <a:xfrm>
            <a:off x="773125" y="1900625"/>
            <a:ext cx="2459100" cy="414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Char char="-"/>
            </a:pPr>
            <a:r>
              <a:rPr lang="zh-CN">
                <a:solidFill>
                  <a:schemeClr val="accent1"/>
                </a:solidFill>
              </a:rPr>
              <a:t>Prediction</a:t>
            </a:r>
            <a:endParaRPr>
              <a:solidFill>
                <a:schemeClr val="accent1"/>
              </a:solidFill>
            </a:endParaRPr>
          </a:p>
        </p:txBody>
      </p:sp>
      <p:pic>
        <p:nvPicPr>
          <p:cNvPr id="148" name="Google Shape;148;p21"/>
          <p:cNvPicPr preferRelativeResize="0"/>
          <p:nvPr/>
        </p:nvPicPr>
        <p:blipFill>
          <a:blip r:embed="rId3">
            <a:alphaModFix/>
          </a:blip>
          <a:stretch>
            <a:fillRect/>
          </a:stretch>
        </p:blipFill>
        <p:spPr>
          <a:xfrm>
            <a:off x="1016475" y="2361225"/>
            <a:ext cx="1641000" cy="2228450"/>
          </a:xfrm>
          <a:prstGeom prst="rect">
            <a:avLst/>
          </a:prstGeom>
          <a:noFill/>
          <a:ln>
            <a:noFill/>
          </a:ln>
        </p:spPr>
      </p:pic>
      <p:pic>
        <p:nvPicPr>
          <p:cNvPr id="149" name="Google Shape;149;p21"/>
          <p:cNvPicPr preferRelativeResize="0"/>
          <p:nvPr/>
        </p:nvPicPr>
        <p:blipFill>
          <a:blip r:embed="rId4">
            <a:alphaModFix/>
          </a:blip>
          <a:stretch>
            <a:fillRect/>
          </a:stretch>
        </p:blipFill>
        <p:spPr>
          <a:xfrm>
            <a:off x="4005838" y="1900613"/>
            <a:ext cx="2909930" cy="2083588"/>
          </a:xfrm>
          <a:prstGeom prst="rect">
            <a:avLst/>
          </a:prstGeom>
          <a:noFill/>
          <a:ln>
            <a:noFill/>
          </a:ln>
        </p:spPr>
      </p:pic>
      <p:pic>
        <p:nvPicPr>
          <p:cNvPr id="150" name="Google Shape;150;p21"/>
          <p:cNvPicPr preferRelativeResize="0"/>
          <p:nvPr/>
        </p:nvPicPr>
        <p:blipFill>
          <a:blip r:embed="rId5">
            <a:alphaModFix/>
          </a:blip>
          <a:stretch>
            <a:fillRect/>
          </a:stretch>
        </p:blipFill>
        <p:spPr>
          <a:xfrm>
            <a:off x="3892125" y="4168600"/>
            <a:ext cx="3437350" cy="599100"/>
          </a:xfrm>
          <a:prstGeom prst="rect">
            <a:avLst/>
          </a:prstGeom>
          <a:noFill/>
          <a:ln>
            <a:noFill/>
          </a:ln>
        </p:spPr>
      </p:pic>
      <p:cxnSp>
        <p:nvCxnSpPr>
          <p:cNvPr id="151" name="Google Shape;151;p21"/>
          <p:cNvCxnSpPr>
            <a:stCxn id="150" idx="1"/>
            <a:endCxn id="150" idx="1"/>
          </p:cNvCxnSpPr>
          <p:nvPr/>
        </p:nvCxnSpPr>
        <p:spPr>
          <a:xfrm>
            <a:off x="3892125" y="4468150"/>
            <a:ext cx="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