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5" r:id="rId12"/>
    <p:sldId id="266" r:id="rId13"/>
    <p:sldId id="267" r:id="rId14"/>
    <p:sldId id="264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63" r:id="rId23"/>
    <p:sldId id="279" r:id="rId24"/>
    <p:sldId id="280" r:id="rId25"/>
    <p:sldId id="281" r:id="rId26"/>
    <p:sldId id="282" r:id="rId27"/>
    <p:sldId id="283" r:id="rId28"/>
    <p:sldId id="276" r:id="rId29"/>
    <p:sldId id="277" r:id="rId30"/>
    <p:sldId id="284" r:id="rId31"/>
    <p:sldId id="285" r:id="rId32"/>
    <p:sldId id="286" r:id="rId33"/>
    <p:sldId id="287" r:id="rId34"/>
    <p:sldId id="288" r:id="rId35"/>
    <p:sldId id="27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295" r:id="rId48"/>
    <p:sldId id="301" r:id="rId4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91DBA-10D5-315A-A077-98477FBBB2FA}" v="447" dt="2024-08-13T09:04:51.261"/>
    <p1510:client id="{EBB9567D-9547-2DE5-AED8-3D1D15A75E81}" v="1613" dt="2024-08-13T08:28:2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A571C2-C999-4A09-8677-48408CDF7A87}"/>
              </a:ext>
            </a:extLst>
          </p:cNvPr>
          <p:cNvSpPr txBox="1"/>
          <p:nvPr/>
        </p:nvSpPr>
        <p:spPr>
          <a:xfrm>
            <a:off x="250627" y="1832715"/>
            <a:ext cx="11748177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</a:p>
          <a:p>
            <a:r>
              <a:rPr lang="es-ES" sz="4400" b="1" dirty="0">
                <a:solidFill>
                  <a:srgbClr val="0070C0"/>
                </a:solidFill>
              </a:rPr>
              <a:t>Introducción: </a:t>
            </a:r>
          </a:p>
          <a:p>
            <a:endParaRPr lang="es-ES" sz="4400" b="1" dirty="0">
              <a:solidFill>
                <a:srgbClr val="0070C0"/>
              </a:solidFill>
              <a:ea typeface="+mn-lt"/>
              <a:cs typeface="+mn-lt"/>
            </a:endParaRPr>
          </a:p>
          <a:p>
            <a:r>
              <a:rPr lang="es-ES" sz="2800" b="1" dirty="0">
                <a:solidFill>
                  <a:srgbClr val="0070C0"/>
                </a:solidFill>
                <a:ea typeface="+mn-lt"/>
                <a:cs typeface="+mn-lt"/>
              </a:rPr>
              <a:t>1. Qué son las Condicionales:</a:t>
            </a:r>
            <a:endParaRPr lang="es-ES" sz="2800">
              <a:solidFill>
                <a:srgbClr val="0070C0"/>
              </a:solidFill>
            </a:endParaRPr>
          </a:p>
          <a:p>
            <a:endParaRPr lang="es-ES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Definición: </a:t>
            </a:r>
            <a:r>
              <a:rPr lang="es-ES" sz="2800" dirty="0">
                <a:ea typeface="+mn-lt"/>
                <a:cs typeface="+mn-lt"/>
              </a:rPr>
              <a:t>Las condicionales en programación son instrucciones que permiten tomar decisiones. </a:t>
            </a:r>
            <a:endParaRPr lang="es-ES" sz="2800" dirty="0"/>
          </a:p>
          <a:p>
            <a:endParaRPr lang="es-ES" sz="4400" b="1" dirty="0">
              <a:solidFill>
                <a:srgbClr val="0070C0"/>
              </a:solidFill>
            </a:endParaRPr>
          </a:p>
          <a:p>
            <a:endParaRPr lang="es-E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endParaRPr lang="es-ES" sz="4400" dirty="0">
              <a:ea typeface="+mn-lt"/>
              <a:cs typeface="+mn-lt"/>
            </a:endParaRPr>
          </a:p>
          <a:p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2. Estructura de Condicionales:</a:t>
            </a:r>
            <a:endParaRPr lang="es-ES" b="1" dirty="0">
              <a:solidFill>
                <a:srgbClr val="0070C0"/>
              </a:solidFill>
            </a:endParaRPr>
          </a:p>
          <a:p>
            <a:r>
              <a:rPr lang="es-ES" sz="4400" b="1" dirty="0">
                <a:ea typeface="+mn-lt"/>
                <a:cs typeface="+mn-lt"/>
              </a:rPr>
              <a:t>a. </a:t>
            </a:r>
            <a:r>
              <a:rPr lang="es-ES" sz="4400" b="1" err="1">
                <a:latin typeface="Consolas"/>
              </a:rPr>
              <a:t>if</a:t>
            </a:r>
            <a:endParaRPr lang="es-ES" sz="440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</a:t>
            </a:r>
            <a:r>
              <a:rPr lang="es-ES" sz="2800" dirty="0">
                <a:ea typeface="+mn-lt"/>
                <a:cs typeface="+mn-lt"/>
              </a:rPr>
              <a:t> La instrucción</a:t>
            </a:r>
            <a:r>
              <a:rPr lang="es-ES" sz="2800" b="1" dirty="0">
                <a:ea typeface="+mn-lt"/>
                <a:cs typeface="+mn-lt"/>
              </a:rPr>
              <a:t> </a:t>
            </a:r>
            <a:r>
              <a:rPr lang="es-ES" sz="2800" b="1" dirty="0" err="1">
                <a:latin typeface="Consolas"/>
              </a:rPr>
              <a:t>if</a:t>
            </a:r>
            <a:r>
              <a:rPr lang="es-ES" sz="2800" dirty="0">
                <a:ea typeface="+mn-lt"/>
                <a:cs typeface="+mn-lt"/>
              </a:rPr>
              <a:t> permite ejecutar un bloque de código solo si se cumple una condición específica.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Sintaxis:</a:t>
            </a:r>
            <a:endParaRPr lang="es-ES" sz="2800" b="1" dirty="0"/>
          </a:p>
          <a:p>
            <a:pPr algn="r"/>
            <a:endParaRPr lang="es-ES" sz="44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81C468-4EA2-32D8-51FC-D293B8F55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70" y="5180631"/>
            <a:ext cx="4300618" cy="5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6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endParaRPr lang="es-ES" sz="4400" dirty="0">
              <a:ea typeface="+mn-lt"/>
              <a:cs typeface="+mn-lt"/>
            </a:endParaRPr>
          </a:p>
          <a:p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Ejemplo </a:t>
            </a:r>
            <a:r>
              <a:rPr lang="es-ES" sz="4400" b="1" dirty="0" err="1">
                <a:solidFill>
                  <a:srgbClr val="0070C0"/>
                </a:solidFill>
                <a:ea typeface="+mn-lt"/>
                <a:cs typeface="+mn-lt"/>
              </a:rPr>
              <a:t>if</a:t>
            </a:r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:</a:t>
            </a:r>
          </a:p>
          <a:p>
            <a:endParaRPr lang="es-ES" sz="4400" b="1" dirty="0">
              <a:solidFill>
                <a:srgbClr val="0070C0"/>
              </a:solidFill>
            </a:endParaRPr>
          </a:p>
          <a:p>
            <a:pPr algn="r"/>
            <a:endParaRPr lang="es-ES" sz="4400" b="1" dirty="0"/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E5B1A5-EB08-6AFB-C752-4A0935FD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81" y="3847839"/>
            <a:ext cx="7419974" cy="22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endParaRPr lang="es-ES" sz="4400" dirty="0">
              <a:ea typeface="+mn-lt"/>
              <a:cs typeface="+mn-lt"/>
            </a:endParaRPr>
          </a:p>
          <a:p>
            <a:r>
              <a:rPr lang="es-ES" sz="2800" b="1">
                <a:ea typeface="+mn-lt"/>
                <a:cs typeface="+mn-lt"/>
              </a:rPr>
              <a:t>b. </a:t>
            </a:r>
            <a:r>
              <a:rPr lang="es-ES" sz="2800" b="1" err="1">
                <a:latin typeface="Consolas"/>
                <a:ea typeface="+mn-lt"/>
                <a:cs typeface="+mn-lt"/>
              </a:rPr>
              <a:t>else</a:t>
            </a:r>
            <a:r>
              <a:rPr lang="es-ES" sz="2800" b="1" dirty="0">
                <a:latin typeface="Consolas"/>
                <a:ea typeface="+mn-lt"/>
                <a:cs typeface="+mn-lt"/>
              </a:rPr>
              <a:t> </a:t>
            </a:r>
            <a:r>
              <a:rPr lang="es-ES" sz="2800" b="1" err="1">
                <a:latin typeface="Consolas"/>
                <a:ea typeface="+mn-lt"/>
                <a:cs typeface="+mn-lt"/>
              </a:rPr>
              <a:t>if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Descripción:</a:t>
            </a:r>
            <a:r>
              <a:rPr lang="es-ES" sz="2800">
                <a:ea typeface="+mn-lt"/>
                <a:cs typeface="+mn-lt"/>
              </a:rPr>
              <a:t> Se usa cuando quieres comprobar varias condiciones diferentes en secuencia. Si la primera condición no se cumple, se evalúa la siguiente.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Sintaxis:</a:t>
            </a:r>
            <a:endParaRPr lang="es-ES" sz="2800"/>
          </a:p>
          <a:p>
            <a:endParaRPr lang="es-ES" sz="2800" b="1" dirty="0">
              <a:ea typeface="+mn-lt"/>
              <a:cs typeface="+mn-lt"/>
            </a:endParaRPr>
          </a:p>
          <a:p>
            <a:pPr algn="r"/>
            <a:endParaRPr lang="es-ES" sz="4400" b="1" dirty="0"/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1497B2-57C6-BDB2-4536-77B18776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18" y="4624747"/>
            <a:ext cx="4072663" cy="20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endParaRPr lang="es-ES" sz="4400" dirty="0">
              <a:ea typeface="+mn-lt"/>
              <a:cs typeface="+mn-lt"/>
            </a:endParaRPr>
          </a:p>
          <a:p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Ejemplo </a:t>
            </a:r>
            <a:r>
              <a:rPr lang="es-ES" sz="4400" b="1" dirty="0" err="1">
                <a:solidFill>
                  <a:srgbClr val="0070C0"/>
                </a:solidFill>
                <a:ea typeface="+mn-lt"/>
                <a:cs typeface="+mn-lt"/>
              </a:rPr>
              <a:t>else</a:t>
            </a:r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s-ES" sz="4400" b="1" dirty="0" err="1">
                <a:solidFill>
                  <a:srgbClr val="0070C0"/>
                </a:solidFill>
                <a:ea typeface="+mn-lt"/>
                <a:cs typeface="+mn-lt"/>
              </a:rPr>
              <a:t>if</a:t>
            </a:r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:</a:t>
            </a:r>
            <a:endParaRPr lang="es-ES" dirty="0"/>
          </a:p>
          <a:p>
            <a:pPr algn="r"/>
            <a:endParaRPr lang="es-ES" sz="4400" b="1" dirty="0"/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88C1760-E497-F104-FCC9-34514F82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51" y="3511528"/>
            <a:ext cx="5904064" cy="26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endParaRPr lang="es-ES" sz="4400" dirty="0">
              <a:ea typeface="+mn-lt"/>
              <a:cs typeface="+mn-lt"/>
            </a:endParaRPr>
          </a:p>
          <a:p>
            <a:r>
              <a:rPr lang="es-ES" sz="2800" b="1">
                <a:ea typeface="+mn-lt"/>
                <a:cs typeface="+mn-lt"/>
              </a:rPr>
              <a:t>c. </a:t>
            </a:r>
            <a:r>
              <a:rPr lang="es-ES" sz="2800" b="1" err="1">
                <a:latin typeface="Consolas"/>
                <a:ea typeface="+mn-lt"/>
                <a:cs typeface="+mn-lt"/>
              </a:rPr>
              <a:t>else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Descripción:</a:t>
            </a:r>
            <a:r>
              <a:rPr lang="es-ES" sz="2800">
                <a:ea typeface="+mn-lt"/>
                <a:cs typeface="+mn-lt"/>
              </a:rPr>
              <a:t> Se usa al final de una serie de condicionales para manejar el caso en que ninguna de las condiciones anteriores se cumple.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Sintaxis:</a:t>
            </a:r>
            <a:endParaRPr lang="es-ES" sz="2800"/>
          </a:p>
          <a:p>
            <a:pPr algn="ctr"/>
            <a:endParaRPr lang="es-ES" sz="4400" b="1" dirty="0">
              <a:solidFill>
                <a:srgbClr val="0070C0"/>
              </a:solidFill>
              <a:ea typeface="+mn-lt"/>
              <a:cs typeface="+mn-lt"/>
            </a:endParaRPr>
          </a:p>
          <a:p>
            <a:pPr algn="r"/>
            <a:endParaRPr lang="es-ES" sz="4400" b="1" dirty="0"/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42FC7ADA-BFCE-15FC-647F-D5186F10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8" y="4306213"/>
            <a:ext cx="3334663" cy="2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endParaRPr lang="es-ES" sz="4400" dirty="0">
              <a:ea typeface="+mn-lt"/>
              <a:cs typeface="+mn-lt"/>
            </a:endParaRPr>
          </a:p>
          <a:p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Ejemplo </a:t>
            </a:r>
            <a:r>
              <a:rPr lang="es-ES" sz="4400" b="1" dirty="0" err="1">
                <a:solidFill>
                  <a:srgbClr val="0070C0"/>
                </a:solidFill>
                <a:ea typeface="+mn-lt"/>
                <a:cs typeface="+mn-lt"/>
              </a:rPr>
              <a:t>else</a:t>
            </a:r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:</a:t>
            </a:r>
          </a:p>
          <a:p>
            <a:pPr algn="r"/>
            <a:endParaRPr lang="es-ES" sz="4400" b="1" dirty="0"/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DD7F7C0-4E2F-3222-46CD-3DF120EFB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70" y="3427566"/>
            <a:ext cx="5099267" cy="30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464754" y="1916276"/>
            <a:ext cx="11262586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endParaRPr lang="es-ES" sz="4400" dirty="0">
              <a:ea typeface="+mn-lt"/>
              <a:cs typeface="+mn-lt"/>
            </a:endParaRPr>
          </a:p>
          <a:p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3. Operadores de Comparación:</a:t>
            </a:r>
            <a:endParaRPr lang="es-ES" b="1" dirty="0"/>
          </a:p>
          <a:p>
            <a:pPr marL="457200" indent="-457200">
              <a:buFont typeface="Arial"/>
              <a:buChar char="•"/>
            </a:pPr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Definición: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Los operadores de comparación se usan para comparar valores.</a:t>
            </a: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      a. </a:t>
            </a:r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==</a:t>
            </a:r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(Igual a)</a:t>
            </a: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Descripción: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Compara si dos valores son iguales, ignorando el tipo de dato.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Ejemplo: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s-ES" sz="4400" b="1" dirty="0"/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DB91E1-10C3-4B56-7707-99DB4FB5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74" y="5784178"/>
            <a:ext cx="5339650" cy="7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endParaRPr lang="es-ES" sz="4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b. </a:t>
            </a:r>
            <a:r>
              <a:rPr lang="es-ES" sz="2800" b="1" dirty="0">
                <a:latin typeface="Consolas"/>
              </a:rPr>
              <a:t>===</a:t>
            </a:r>
            <a:r>
              <a:rPr lang="es-ES" sz="2800" b="1" dirty="0">
                <a:ea typeface="+mn-lt"/>
                <a:cs typeface="+mn-lt"/>
              </a:rPr>
              <a:t> </a:t>
            </a:r>
            <a:r>
              <a:rPr lang="es-ES" sz="2800" dirty="0">
                <a:ea typeface="+mn-lt"/>
                <a:cs typeface="+mn-lt"/>
              </a:rPr>
              <a:t>(Igual a, estrictamente)</a:t>
            </a:r>
            <a:endParaRPr lang="es-ES" sz="2800" dirty="0"/>
          </a:p>
          <a:p>
            <a:endParaRPr lang="es-E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 </a:t>
            </a:r>
            <a:r>
              <a:rPr lang="es-ES" sz="2800" dirty="0">
                <a:ea typeface="+mn-lt"/>
                <a:cs typeface="+mn-lt"/>
              </a:rPr>
              <a:t>Compara si dos valores son iguales y del mismo tipo de dato.</a:t>
            </a:r>
            <a:endParaRPr lang="es-ES" sz="2800" dirty="0"/>
          </a:p>
          <a:p>
            <a:pP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Ejemplo:</a:t>
            </a:r>
            <a:endParaRPr lang="es-ES" sz="2800" b="1" dirty="0"/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endParaRPr lang="es-ES" sz="2800" b="1" dirty="0"/>
          </a:p>
          <a:p>
            <a:endParaRPr lang="es-E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2AA604-2A75-28A8-5061-6CADFA78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66" y="4895770"/>
            <a:ext cx="6788257" cy="7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c. </a:t>
            </a:r>
            <a:r>
              <a:rPr lang="es-ES" sz="2800" b="1" dirty="0">
                <a:latin typeface="Consolas"/>
              </a:rPr>
              <a:t>!=</a:t>
            </a:r>
            <a:r>
              <a:rPr lang="es-ES" sz="2800" b="1" dirty="0">
                <a:ea typeface="+mn-lt"/>
                <a:cs typeface="+mn-lt"/>
              </a:rPr>
              <a:t> (No igual a)</a:t>
            </a:r>
            <a:endParaRPr lang="es-ES" sz="2800" dirty="0"/>
          </a:p>
          <a:p>
            <a:pPr>
              <a:buFont typeface="Arial"/>
              <a:buChar char="•"/>
            </a:pPr>
            <a:endParaRPr lang="es-ES" sz="2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</a:t>
            </a:r>
            <a:r>
              <a:rPr lang="es-ES" sz="2800" dirty="0">
                <a:ea typeface="+mn-lt"/>
                <a:cs typeface="+mn-lt"/>
              </a:rPr>
              <a:t> Compara si dos valores no son iguales, ignorando el tipo de dato.</a:t>
            </a:r>
            <a:endParaRPr lang="es-ES" sz="2800" dirty="0"/>
          </a:p>
          <a:p>
            <a:pP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Ejemplo: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>
                <a:solidFill>
                  <a:srgbClr val="0070C0"/>
                </a:solidFill>
                <a:latin typeface="Aptos"/>
                <a:ea typeface="Aptos"/>
                <a:cs typeface="Aptos"/>
              </a:rPr>
              <a:t>Condicionales</a:t>
            </a:r>
            <a:r>
              <a:rPr lang="es-ES" sz="4400" b="0" i="0">
                <a:solidFill>
                  <a:srgbClr val="000000"/>
                </a:solidFill>
                <a:latin typeface="Aptos"/>
                <a:ea typeface="Aptos"/>
                <a:cs typeface="Aptos"/>
              </a:rPr>
              <a:t>​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AA656A-C8E2-BC1F-C190-0E7DCEA2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74" y="4979950"/>
            <a:ext cx="6076465" cy="8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64C39C1-DFCE-8F87-DAB6-3D9B67763698}"/>
              </a:ext>
            </a:extLst>
          </p:cNvPr>
          <p:cNvSpPr txBox="1"/>
          <p:nvPr/>
        </p:nvSpPr>
        <p:spPr>
          <a:xfrm>
            <a:off x="4479971" y="2224321"/>
            <a:ext cx="67512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5400" b="1" dirty="0">
                <a:solidFill>
                  <a:schemeClr val="accent6">
                    <a:lumMod val="76000"/>
                  </a:schemeClr>
                </a:solidFill>
              </a:rPr>
              <a:t>Repaso JavaScript Clase 1</a:t>
            </a:r>
            <a:endParaRPr lang="es-ES">
              <a:solidFill>
                <a:schemeClr val="accent6">
                  <a:lumMod val="76000"/>
                </a:schemeClr>
              </a:solidFill>
            </a:endParaRPr>
          </a:p>
        </p:txBody>
      </p:sp>
      <p:pic>
        <p:nvPicPr>
          <p:cNvPr id="2" name="Imagen 1" descr="Qué es JavaScript y cómo funciona? - Hotel Marketing | Luxury &amp; Lifestyle">
            <a:extLst>
              <a:ext uri="{FF2B5EF4-FFF2-40B4-BE49-F238E27FC236}">
                <a16:creationId xmlns:a16="http://schemas.microsoft.com/office/drawing/2014/main" id="{69805250-E703-EEC3-9767-E1E8A2B0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54" y="3982852"/>
            <a:ext cx="4570736" cy="2257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385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d. </a:t>
            </a:r>
            <a:r>
              <a:rPr lang="es-ES" sz="2800" b="1">
                <a:latin typeface="Consolas"/>
              </a:rPr>
              <a:t>!==</a:t>
            </a:r>
            <a:r>
              <a:rPr lang="es-ES" sz="2800" b="1">
                <a:ea typeface="+mn-lt"/>
                <a:cs typeface="+mn-lt"/>
              </a:rPr>
              <a:t> (No igual a, estrictamente)</a:t>
            </a:r>
            <a:endParaRPr lang="es-ES" sz="2800"/>
          </a:p>
          <a:p>
            <a:endParaRPr lang="es-ES" sz="2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Descripción:</a:t>
            </a:r>
            <a:r>
              <a:rPr lang="es-ES" sz="2800">
                <a:ea typeface="+mn-lt"/>
                <a:cs typeface="+mn-lt"/>
              </a:rPr>
              <a:t> Compara si dos valores no son iguales o no son del mismo tipo de dato.</a:t>
            </a:r>
            <a:endParaRPr lang="es-ES" sz="2800"/>
          </a:p>
          <a:p>
            <a:pPr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Ejemplo:</a:t>
            </a:r>
            <a:endParaRPr lang="es-ES" sz="2800"/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>
                <a:solidFill>
                  <a:srgbClr val="0070C0"/>
                </a:solidFill>
                <a:latin typeface="Aptos"/>
                <a:ea typeface="Aptos"/>
                <a:cs typeface="Aptos"/>
              </a:rPr>
              <a:t>Condicionales</a:t>
            </a:r>
            <a:r>
              <a:rPr lang="es-ES" sz="4400" b="0" i="0">
                <a:solidFill>
                  <a:srgbClr val="000000"/>
                </a:solidFill>
                <a:latin typeface="Aptos"/>
                <a:ea typeface="Aptos"/>
                <a:cs typeface="Aptos"/>
              </a:rPr>
              <a:t>​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3FE5B7-A861-CE5D-3626-AA288E59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91" y="4814496"/>
            <a:ext cx="5554380" cy="10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/>
          </a:p>
          <a:p>
            <a:r>
              <a:rPr lang="es-ES" sz="2800" b="1" dirty="0">
                <a:ea typeface="+mn-lt"/>
                <a:cs typeface="+mn-lt"/>
              </a:rPr>
              <a:t>e. </a:t>
            </a:r>
            <a:r>
              <a:rPr lang="es-ES" sz="2800" b="1" dirty="0">
                <a:latin typeface="Consolas"/>
              </a:rPr>
              <a:t>&gt;</a:t>
            </a:r>
            <a:r>
              <a:rPr lang="es-ES" sz="2800" b="1" dirty="0">
                <a:ea typeface="+mn-lt"/>
                <a:cs typeface="+mn-lt"/>
              </a:rPr>
              <a:t> (Mayor que)</a:t>
            </a:r>
            <a:endParaRPr lang="es-ES" dirty="0"/>
          </a:p>
          <a:p>
            <a:endParaRPr lang="es-ES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</a:t>
            </a:r>
            <a:r>
              <a:rPr lang="es-ES" sz="2800" dirty="0">
                <a:ea typeface="+mn-lt"/>
                <a:cs typeface="+mn-lt"/>
              </a:rPr>
              <a:t> Compara si un valor es mayor que otro.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Ejemplo:</a:t>
            </a:r>
            <a:endParaRPr lang="es-ES" dirty="0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>
                <a:solidFill>
                  <a:srgbClr val="0070C0"/>
                </a:solidFill>
                <a:latin typeface="Aptos"/>
                <a:ea typeface="Aptos"/>
                <a:cs typeface="Aptos"/>
              </a:rPr>
              <a:t>Condicionales</a:t>
            </a:r>
            <a:r>
              <a:rPr lang="es-ES" sz="4400" b="0" i="0">
                <a:solidFill>
                  <a:srgbClr val="000000"/>
                </a:solidFill>
                <a:latin typeface="Aptos"/>
                <a:ea typeface="Aptos"/>
                <a:cs typeface="Aptos"/>
              </a:rPr>
              <a:t>​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C25623-F541-C7EF-D84E-82E4B0F5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52" y="5111939"/>
            <a:ext cx="5465897" cy="6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/>
          </a:p>
          <a:p>
            <a:r>
              <a:rPr lang="es-ES" sz="2800" b="1" dirty="0">
                <a:ea typeface="+mn-lt"/>
                <a:cs typeface="+mn-lt"/>
              </a:rPr>
              <a:t>f. </a:t>
            </a:r>
            <a:r>
              <a:rPr lang="es-ES" sz="2800" b="1" dirty="0">
                <a:latin typeface="Consolas"/>
              </a:rPr>
              <a:t>&lt;</a:t>
            </a:r>
            <a:r>
              <a:rPr lang="es-ES" sz="2800" b="1" dirty="0">
                <a:ea typeface="+mn-lt"/>
                <a:cs typeface="+mn-lt"/>
              </a:rPr>
              <a:t> (Menor que)</a:t>
            </a:r>
            <a:endParaRPr lang="es-ES" dirty="0"/>
          </a:p>
          <a:p>
            <a:endParaRPr lang="es-ES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</a:t>
            </a:r>
            <a:r>
              <a:rPr lang="es-ES" sz="2800" dirty="0">
                <a:ea typeface="+mn-lt"/>
                <a:cs typeface="+mn-lt"/>
              </a:rPr>
              <a:t> Compara si un valor es menor que otro.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Ejemplo:</a:t>
            </a:r>
            <a:endParaRPr lang="es-ES" dirty="0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>
                <a:solidFill>
                  <a:srgbClr val="0070C0"/>
                </a:solidFill>
                <a:latin typeface="Aptos"/>
                <a:ea typeface="Aptos"/>
                <a:cs typeface="Aptos"/>
              </a:rPr>
              <a:t>Condicionales</a:t>
            </a:r>
            <a:r>
              <a:rPr lang="es-ES" sz="4400" b="0" i="0">
                <a:solidFill>
                  <a:srgbClr val="000000"/>
                </a:solidFill>
                <a:latin typeface="Aptos"/>
                <a:ea typeface="Aptos"/>
                <a:cs typeface="Aptos"/>
              </a:rPr>
              <a:t>​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E5AAA1-8F28-5503-8C00-ABBD3ED2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897" y="4909976"/>
            <a:ext cx="5083121" cy="10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2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/>
          </a:p>
          <a:p>
            <a:r>
              <a:rPr lang="es-ES" sz="2800" b="1" dirty="0">
                <a:ea typeface="+mn-lt"/>
                <a:cs typeface="+mn-lt"/>
              </a:rPr>
              <a:t>g. </a:t>
            </a:r>
            <a:r>
              <a:rPr lang="es-ES" sz="2800" b="1" dirty="0">
                <a:latin typeface="Consolas"/>
              </a:rPr>
              <a:t>&gt;=</a:t>
            </a:r>
            <a:r>
              <a:rPr lang="es-ES" sz="2800" b="1" dirty="0">
                <a:ea typeface="+mn-lt"/>
                <a:cs typeface="+mn-lt"/>
              </a:rPr>
              <a:t> (Mayor o igual a)</a:t>
            </a:r>
            <a:endParaRPr lang="es-ES" dirty="0"/>
          </a:p>
          <a:p>
            <a:endParaRPr lang="es-ES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Descripción:</a:t>
            </a:r>
            <a:r>
              <a:rPr lang="es-ES" sz="2800">
                <a:ea typeface="+mn-lt"/>
                <a:cs typeface="+mn-lt"/>
              </a:rPr>
              <a:t> Compara si un valor es mayor o igual a otro.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Ejemplo:</a:t>
            </a:r>
            <a:endParaRPr lang="es-ES" dirty="0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>
                <a:solidFill>
                  <a:srgbClr val="0070C0"/>
                </a:solidFill>
                <a:latin typeface="Aptos"/>
                <a:ea typeface="Aptos"/>
                <a:cs typeface="Aptos"/>
              </a:rPr>
              <a:t>Condicionales</a:t>
            </a:r>
            <a:r>
              <a:rPr lang="es-ES" sz="4400" b="0" i="0">
                <a:solidFill>
                  <a:srgbClr val="000000"/>
                </a:solidFill>
                <a:latin typeface="Aptos"/>
                <a:ea typeface="Aptos"/>
                <a:cs typeface="Aptos"/>
              </a:rPr>
              <a:t>​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DE05A6-46FB-F2A7-9856-80104508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20" y="4997719"/>
            <a:ext cx="6773243" cy="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1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h. </a:t>
            </a:r>
            <a:r>
              <a:rPr lang="es-ES" sz="2800" b="1" dirty="0">
                <a:latin typeface="Consolas"/>
              </a:rPr>
              <a:t>&lt;=</a:t>
            </a:r>
            <a:r>
              <a:rPr lang="es-ES" sz="2800" b="1" dirty="0">
                <a:ea typeface="+mn-lt"/>
                <a:cs typeface="+mn-lt"/>
              </a:rPr>
              <a:t> (Menor o igual a)</a:t>
            </a:r>
            <a:endParaRPr lang="es-ES" sz="2800" dirty="0"/>
          </a:p>
          <a:p>
            <a:pPr>
              <a:buFont typeface="Arial"/>
              <a:buChar char="•"/>
            </a:pPr>
            <a:endParaRPr lang="es-ES" sz="2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Descripción:</a:t>
            </a:r>
            <a:r>
              <a:rPr lang="es-ES" sz="2800">
                <a:ea typeface="+mn-lt"/>
                <a:cs typeface="+mn-lt"/>
              </a:rPr>
              <a:t> Compara si un valor es menor o igual a otro.</a:t>
            </a:r>
            <a:endParaRPr lang="es-ES" sz="2800"/>
          </a:p>
          <a:p>
            <a:pPr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Ejemplo:</a:t>
            </a:r>
            <a:endParaRPr lang="es-ES" sz="2800" dirty="0"/>
          </a:p>
          <a:p>
            <a:pPr>
              <a:buFont typeface="Arial"/>
              <a:buChar char="•"/>
            </a:pPr>
            <a:endParaRPr lang="es-ES" sz="2800" b="1" dirty="0"/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>
                <a:solidFill>
                  <a:srgbClr val="0070C0"/>
                </a:solidFill>
                <a:latin typeface="Aptos"/>
                <a:ea typeface="Aptos"/>
                <a:cs typeface="Aptos"/>
              </a:rPr>
              <a:t>Condicionales</a:t>
            </a:r>
            <a:r>
              <a:rPr lang="es-ES" sz="4400" b="0" i="0">
                <a:solidFill>
                  <a:srgbClr val="000000"/>
                </a:solidFill>
                <a:latin typeface="Aptos"/>
                <a:ea typeface="Aptos"/>
                <a:cs typeface="Aptos"/>
              </a:rPr>
              <a:t>​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86CE11-1081-BC7E-B2B5-A2AD79BA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94" y="4522714"/>
            <a:ext cx="5389858" cy="7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4. Ejemplos Prácticos y Aplicación</a:t>
            </a:r>
            <a:r>
              <a:rPr lang="es-ES" sz="4400" dirty="0">
                <a:solidFill>
                  <a:srgbClr val="0070C0"/>
                </a:solidFill>
                <a:ea typeface="+mn-lt"/>
                <a:cs typeface="+mn-lt"/>
              </a:rPr>
              <a:t>:</a:t>
            </a:r>
            <a:endParaRPr lang="es-ES" sz="4400" dirty="0">
              <a:solidFill>
                <a:srgbClr val="0070C0"/>
              </a:solidFill>
            </a:endParaRPr>
          </a:p>
          <a:p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1:                                                       Ejemplo 2:</a:t>
            </a:r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>
                <a:solidFill>
                  <a:srgbClr val="0070C0"/>
                </a:solidFill>
                <a:latin typeface="Aptos"/>
                <a:ea typeface="Aptos"/>
                <a:cs typeface="Aptos"/>
              </a:rPr>
              <a:t>Condicionales</a:t>
            </a:r>
            <a:r>
              <a:rPr lang="es-ES" sz="4400" b="0" i="0">
                <a:solidFill>
                  <a:srgbClr val="000000"/>
                </a:solidFill>
                <a:latin typeface="Aptos"/>
                <a:ea typeface="Aptos"/>
                <a:cs typeface="Aptos"/>
              </a:rPr>
              <a:t>​</a:t>
            </a:r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77F2D6B-5D80-E34E-305D-B3D1CC20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41" y="3919277"/>
            <a:ext cx="4714875" cy="271462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40AAB27-8728-C301-00CE-E854F9997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449" y="3894551"/>
            <a:ext cx="49625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1C38EF-C492-0B49-840B-2D361000254A}"/>
              </a:ext>
            </a:extLst>
          </p:cNvPr>
          <p:cNvSpPr txBox="1"/>
          <p:nvPr/>
        </p:nvSpPr>
        <p:spPr>
          <a:xfrm>
            <a:off x="302847" y="1430778"/>
            <a:ext cx="11575870" cy="603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0070C0"/>
                </a:solidFill>
                <a:ea typeface="+mn-lt"/>
                <a:cs typeface="+mn-lt"/>
              </a:rPr>
              <a:t>Condicionales</a:t>
            </a:r>
            <a:r>
              <a:rPr lang="es-ES" sz="4400" dirty="0">
                <a:ea typeface="+mn-lt"/>
                <a:cs typeface="+mn-lt"/>
              </a:rPr>
              <a:t> </a:t>
            </a:r>
          </a:p>
          <a:p>
            <a:r>
              <a:rPr lang="es-ES" sz="2800" b="1" dirty="0">
                <a:solidFill>
                  <a:srgbClr val="0070C0"/>
                </a:solidFill>
                <a:ea typeface="+mn-lt"/>
                <a:cs typeface="+mn-lt"/>
              </a:rPr>
              <a:t>5. Mini Ejercicios para Practicar:</a:t>
            </a:r>
            <a:endParaRPr lang="es-ES" sz="2800" dirty="0">
              <a:solidFill>
                <a:srgbClr val="0070C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Ejercicio 1:</a:t>
            </a:r>
            <a:r>
              <a:rPr lang="es-ES" sz="2800" dirty="0">
                <a:ea typeface="+mn-lt"/>
                <a:cs typeface="+mn-lt"/>
              </a:rPr>
              <a:t> Crea una variable </a:t>
            </a:r>
            <a:r>
              <a:rPr lang="es-ES" sz="2800" dirty="0">
                <a:latin typeface="Consolas"/>
              </a:rPr>
              <a:t>puntaje</a:t>
            </a:r>
            <a:r>
              <a:rPr lang="es-ES" sz="2800" dirty="0">
                <a:ea typeface="+mn-lt"/>
                <a:cs typeface="+mn-lt"/>
              </a:rPr>
              <a:t> y usa condicionales para mostrar:</a:t>
            </a:r>
            <a:endParaRPr lang="es-ES" sz="2800" dirty="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"Excelente" si el puntaje es mayor o igual a 90.</a:t>
            </a:r>
            <a:endParaRPr lang="es-ES" sz="280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"Bueno" si el puntaje está entre 70 y 89.</a:t>
            </a:r>
            <a:endParaRPr lang="es-ES" sz="280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"Necesita mejorar" si el puntaje es menor de 70.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Ejercicio 2:</a:t>
            </a:r>
            <a:r>
              <a:rPr lang="es-ES" sz="2800" dirty="0">
                <a:ea typeface="+mn-lt"/>
                <a:cs typeface="+mn-lt"/>
              </a:rPr>
              <a:t> Crea una variable </a:t>
            </a:r>
            <a:r>
              <a:rPr lang="es-ES" sz="2800" dirty="0">
                <a:latin typeface="Consolas"/>
              </a:rPr>
              <a:t>hora</a:t>
            </a:r>
            <a:r>
              <a:rPr lang="es-ES" sz="2800" dirty="0">
                <a:ea typeface="+mn-lt"/>
                <a:cs typeface="+mn-lt"/>
              </a:rPr>
              <a:t> y usa condicionales para mostrar:</a:t>
            </a:r>
            <a:endParaRPr lang="es-ES" sz="280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"Buenos días" si la hora está entre 6 y 12.</a:t>
            </a:r>
            <a:endParaRPr lang="es-ES" sz="2800" dirty="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"Buenas tardes" si la hora está entre 12 y 18.</a:t>
            </a:r>
            <a:endParaRPr lang="es-ES" sz="2800" dirty="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"Buenas noches" si la hora está entre 18 y 6.</a:t>
            </a:r>
            <a:endParaRPr lang="es-ES" sz="2800" dirty="0"/>
          </a:p>
          <a:p>
            <a:pPr algn="ctr"/>
            <a:endParaRPr lang="es-ES" sz="4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90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Ciclos </a:t>
            </a:r>
          </a:p>
          <a:p>
            <a:r>
              <a:rPr lang="es-ES" sz="4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Introducción:</a:t>
            </a:r>
          </a:p>
          <a:p>
            <a:endParaRPr lang="es-ES" sz="4400" b="1" dirty="0">
              <a:solidFill>
                <a:schemeClr val="accent6">
                  <a:lumMod val="49000"/>
                </a:schemeClr>
              </a:solidFill>
              <a:ea typeface="+mn-lt"/>
              <a:cs typeface="+mn-lt"/>
            </a:endParaRPr>
          </a:p>
          <a:p>
            <a:r>
              <a:rPr lang="es-ES" sz="28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1. Qué es un Ciclo:</a:t>
            </a:r>
          </a:p>
          <a:p>
            <a:endParaRPr lang="es-ES" sz="2800" dirty="0">
              <a:solidFill>
                <a:schemeClr val="accent6">
                  <a:lumMod val="49000"/>
                </a:schemeClr>
              </a:solidFill>
            </a:endParaRPr>
          </a:p>
          <a:p>
            <a:r>
              <a:rPr lang="es-ES" sz="2800" b="1" dirty="0">
                <a:ea typeface="+mn-lt"/>
                <a:cs typeface="+mn-lt"/>
              </a:rPr>
              <a:t>Definición: </a:t>
            </a:r>
            <a:r>
              <a:rPr lang="es-ES" sz="2800" dirty="0">
                <a:ea typeface="+mn-lt"/>
                <a:cs typeface="+mn-lt"/>
              </a:rPr>
              <a:t>Un ciclo (o bucle) es una herramienta en programación que te permite repetir una serie de instrucciones varias veces.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9342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Ciclos </a:t>
            </a:r>
          </a:p>
          <a:p>
            <a:r>
              <a:rPr lang="es-ES" sz="4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2. Tipos de Ciclos y Cómo Usarlos:</a:t>
            </a:r>
          </a:p>
          <a:p>
            <a:r>
              <a:rPr lang="es-ES" sz="4400" b="1" dirty="0">
                <a:ea typeface="+mn-lt"/>
                <a:cs typeface="+mn-lt"/>
              </a:rPr>
              <a:t>a. Ciclo </a:t>
            </a:r>
            <a:r>
              <a:rPr lang="es-ES" sz="4400" b="1" err="1">
                <a:latin typeface="Consolas"/>
              </a:rPr>
              <a:t>for</a:t>
            </a:r>
            <a:endParaRPr lang="es-ES" err="1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</a:t>
            </a:r>
            <a:r>
              <a:rPr lang="es-ES" sz="2800" dirty="0">
                <a:ea typeface="+mn-lt"/>
                <a:cs typeface="+mn-lt"/>
              </a:rPr>
              <a:t> El ciclo </a:t>
            </a:r>
            <a:r>
              <a:rPr lang="es-ES" sz="2800" err="1">
                <a:latin typeface="Consolas"/>
              </a:rPr>
              <a:t>for</a:t>
            </a:r>
            <a:r>
              <a:rPr lang="es-ES" sz="2800" dirty="0">
                <a:ea typeface="+mn-lt"/>
                <a:cs typeface="+mn-lt"/>
              </a:rPr>
              <a:t> es ideal cuando sabes cuántas veces necesitas repetir algo. Por ejemplo, si quieres contar del 1 al 5, puedes usar </a:t>
            </a:r>
            <a:r>
              <a:rPr lang="es-ES" sz="2800" err="1">
                <a:latin typeface="Consolas"/>
              </a:rPr>
              <a:t>for</a:t>
            </a:r>
            <a:r>
              <a:rPr lang="es-ES" sz="2800" dirty="0">
                <a:ea typeface="+mn-lt"/>
                <a:cs typeface="+mn-lt"/>
              </a:rPr>
              <a:t> para hacerlo de manera ordenada.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Estructura:</a:t>
            </a:r>
            <a:endParaRPr lang="es-ES" sz="2800"/>
          </a:p>
          <a:p>
            <a:endParaRPr lang="es-ES" sz="4400" b="1" dirty="0">
              <a:solidFill>
                <a:schemeClr val="accent6">
                  <a:lumMod val="49000"/>
                </a:schemeClr>
              </a:solidFill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7253571-9D50-0E18-B0F5-73746B65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95" y="5674096"/>
            <a:ext cx="6261447" cy="10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8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Ciclos </a:t>
            </a: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Cómo Funciona: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endParaRPr lang="es-ES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Inicialización:</a:t>
            </a:r>
            <a:r>
              <a:rPr lang="es-ES" sz="2800">
                <a:ea typeface="+mn-lt"/>
                <a:cs typeface="+mn-lt"/>
              </a:rPr>
              <a:t> Configura una variable para empezar (ej. </a:t>
            </a:r>
            <a:r>
              <a:rPr lang="es-ES" sz="2800" err="1">
                <a:latin typeface="Consolas"/>
              </a:rPr>
              <a:t>let</a:t>
            </a:r>
            <a:r>
              <a:rPr lang="es-ES" sz="2800">
                <a:latin typeface="Consolas"/>
              </a:rPr>
              <a:t> i = 1</a:t>
            </a:r>
            <a:r>
              <a:rPr lang="es-ES" sz="2800">
                <a:ea typeface="+mn-lt"/>
                <a:cs typeface="+mn-lt"/>
              </a:rPr>
              <a:t>).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Condición:</a:t>
            </a:r>
            <a:r>
              <a:rPr lang="es-ES" sz="2800">
                <a:ea typeface="+mn-lt"/>
                <a:cs typeface="+mn-lt"/>
              </a:rPr>
              <a:t> Define cuándo detener el ciclo (ej. </a:t>
            </a:r>
            <a:r>
              <a:rPr lang="es-ES" sz="2800">
                <a:latin typeface="Consolas"/>
              </a:rPr>
              <a:t>i &lt;= 5</a:t>
            </a:r>
            <a:r>
              <a:rPr lang="es-ES" sz="2800">
                <a:ea typeface="+mn-lt"/>
                <a:cs typeface="+mn-lt"/>
              </a:rPr>
              <a:t>).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Incremento:</a:t>
            </a:r>
            <a:r>
              <a:rPr lang="es-ES" sz="2800">
                <a:ea typeface="+mn-lt"/>
                <a:cs typeface="+mn-lt"/>
              </a:rPr>
              <a:t> Modifica la variable en cada repetición (ej. </a:t>
            </a:r>
            <a:r>
              <a:rPr lang="es-ES" sz="2800">
                <a:latin typeface="Consolas"/>
              </a:rPr>
              <a:t>i++</a:t>
            </a:r>
            <a:r>
              <a:rPr lang="es-ES" sz="2800">
                <a:ea typeface="+mn-lt"/>
                <a:cs typeface="+mn-lt"/>
              </a:rPr>
              <a:t> para aumentar en 1).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>
                <a:ea typeface="+mn-lt"/>
                <a:cs typeface="+mn-lt"/>
              </a:rPr>
              <a:t>Ejemplo:</a:t>
            </a:r>
            <a:endParaRPr lang="es-ES" sz="2800"/>
          </a:p>
          <a:p>
            <a:endParaRPr lang="es-ES" sz="28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51ADF-1F78-A7B4-7666-6B151B5C4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86" y="5361710"/>
            <a:ext cx="4930882" cy="13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3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A3081F"/>
                </a:solidFill>
              </a:rPr>
              <a:t>Variables</a:t>
            </a:r>
          </a:p>
          <a:p>
            <a:r>
              <a:rPr lang="es-ES" sz="4400" b="1" dirty="0">
                <a:solidFill>
                  <a:srgbClr val="A3081F"/>
                </a:solidFill>
              </a:rPr>
              <a:t>Introducción: </a:t>
            </a:r>
          </a:p>
          <a:p>
            <a:endParaRPr lang="es-ES" sz="2800" b="1" dirty="0"/>
          </a:p>
          <a:p>
            <a:r>
              <a:rPr lang="es-ES" sz="2800" b="1" dirty="0">
                <a:solidFill>
                  <a:srgbClr val="A3081F"/>
                </a:solidFill>
                <a:ea typeface="+mn-lt"/>
                <a:cs typeface="+mn-lt"/>
              </a:rPr>
              <a:t>1. Qué es una Variable:</a:t>
            </a:r>
            <a:endParaRPr lang="es-ES">
              <a:solidFill>
                <a:srgbClr val="A3081F"/>
              </a:solidFill>
              <a:ea typeface="+mn-lt"/>
              <a:cs typeface="+mn-lt"/>
            </a:endParaRPr>
          </a:p>
          <a:p>
            <a:endParaRPr lang="es-ES" sz="2800" b="1" dirty="0">
              <a:solidFill>
                <a:srgbClr val="A3081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Definición:</a:t>
            </a:r>
            <a:r>
              <a:rPr lang="es-ES" sz="2800" dirty="0">
                <a:ea typeface="+mn-lt"/>
                <a:cs typeface="+mn-lt"/>
              </a:rPr>
              <a:t> Una variable es como una caja en la que guardas algo. La caja tiene una etiqueta (nombre) para que sepas qué hay dentro y puedas usarlo más tarde.</a:t>
            </a:r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endParaRPr lang="es-ES" sz="2800" b="1" dirty="0">
              <a:solidFill>
                <a:schemeClr val="accent1">
                  <a:lumMod val="76000"/>
                </a:schemeClr>
              </a:solidFill>
            </a:endParaRP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61946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Ciclos </a:t>
            </a:r>
          </a:p>
          <a:p>
            <a:r>
              <a:rPr lang="es-ES" sz="2800" b="1" dirty="0">
                <a:ea typeface="+mn-lt"/>
                <a:cs typeface="+mn-lt"/>
              </a:rPr>
              <a:t>b. Ciclo </a:t>
            </a:r>
            <a:r>
              <a:rPr lang="es-ES" sz="2800" b="1" err="1">
                <a:latin typeface="Consolas"/>
              </a:rPr>
              <a:t>while</a:t>
            </a:r>
            <a:endParaRPr lang="es-ES" sz="2800"/>
          </a:p>
          <a:p>
            <a:endParaRPr lang="es-ES" sz="2800" b="1" dirty="0"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</a:t>
            </a:r>
            <a:r>
              <a:rPr lang="es-ES" sz="2800" dirty="0">
                <a:ea typeface="+mn-lt"/>
                <a:cs typeface="+mn-lt"/>
              </a:rPr>
              <a:t> El ciclo </a:t>
            </a:r>
            <a:r>
              <a:rPr lang="es-ES" sz="2800" err="1">
                <a:latin typeface="Consolas"/>
              </a:rPr>
              <a:t>while</a:t>
            </a:r>
            <a:r>
              <a:rPr lang="es-ES" sz="2800" dirty="0">
                <a:ea typeface="+mn-lt"/>
                <a:cs typeface="+mn-lt"/>
              </a:rPr>
              <a:t> repite un bloque de código mientras una condición sea verdadera. Es útil cuando no sabes cuántas veces necesitas repetir el código por adelantado.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Estructura:</a:t>
            </a:r>
            <a:endParaRPr lang="es-ES" sz="2800"/>
          </a:p>
          <a:p>
            <a:pPr algn="ctr"/>
            <a:endParaRPr lang="es-ES" sz="4400" b="1" dirty="0">
              <a:solidFill>
                <a:schemeClr val="accent6">
                  <a:lumMod val="49000"/>
                </a:schemeClr>
              </a:solidFill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CBAE010-27F7-CD6D-1524-429574C2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26" y="4609016"/>
            <a:ext cx="4013048" cy="15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1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83B22F-3ACB-87D2-44DE-5E88D25F3092}"/>
              </a:ext>
            </a:extLst>
          </p:cNvPr>
          <p:cNvSpPr txBox="1"/>
          <p:nvPr/>
        </p:nvSpPr>
        <p:spPr>
          <a:xfrm>
            <a:off x="203635" y="1801386"/>
            <a:ext cx="1192048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Ciclos </a:t>
            </a: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Cómo Funciona:</a:t>
            </a:r>
            <a:endParaRPr lang="es-ES" sz="2800" b="1" dirty="0"/>
          </a:p>
          <a:p>
            <a:endParaRPr lang="es-ES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Condición:</a:t>
            </a:r>
            <a:r>
              <a:rPr lang="es-ES" sz="2800" dirty="0">
                <a:ea typeface="+mn-lt"/>
                <a:cs typeface="+mn-lt"/>
              </a:rPr>
              <a:t> Verifica si debe continuar ejecutando el código.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Ejemplo:</a:t>
            </a:r>
            <a:endParaRPr lang="es-ES" sz="2800" b="1"/>
          </a:p>
          <a:p>
            <a:pPr algn="ctr"/>
            <a:endParaRPr lang="es-ES" sz="4400" b="1" dirty="0">
              <a:solidFill>
                <a:schemeClr val="accent6">
                  <a:lumMod val="49000"/>
                </a:schemeClr>
              </a:solidFill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5757849-2F2B-2783-D734-7F84A87B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561" y="4344901"/>
            <a:ext cx="3335315" cy="21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7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 dirty="0">
                <a:solidFill>
                  <a:srgbClr val="265217"/>
                </a:solidFill>
                <a:latin typeface="Aptos"/>
                <a:ea typeface="Aptos"/>
                <a:cs typeface="Aptos"/>
              </a:rPr>
              <a:t>Ciclos </a:t>
            </a:r>
            <a:endParaRPr lang="es-ES" i="0" u="none" strike="noStrike" baseline="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r>
              <a:rPr lang="es-ES" sz="2800" b="1" dirty="0">
                <a:ea typeface="+mn-lt"/>
                <a:cs typeface="+mn-lt"/>
              </a:rPr>
              <a:t>c. Ciclo </a:t>
            </a:r>
            <a:r>
              <a:rPr lang="es-ES" sz="2800" b="1" dirty="0">
                <a:latin typeface="Consolas"/>
              </a:rPr>
              <a:t>do...</a:t>
            </a:r>
            <a:r>
              <a:rPr lang="es-ES" sz="2800" b="1" err="1">
                <a:latin typeface="Consolas"/>
              </a:rPr>
              <a:t>while</a:t>
            </a:r>
            <a:endParaRPr lang="es-ES" sz="2800" b="1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</a:t>
            </a:r>
            <a:r>
              <a:rPr lang="es-ES" sz="2800" dirty="0">
                <a:ea typeface="+mn-lt"/>
                <a:cs typeface="+mn-lt"/>
              </a:rPr>
              <a:t> El ciclo </a:t>
            </a:r>
            <a:r>
              <a:rPr lang="es-ES" sz="2800" dirty="0">
                <a:latin typeface="Consolas"/>
              </a:rPr>
              <a:t>do...</a:t>
            </a:r>
            <a:r>
              <a:rPr lang="es-ES" sz="2800" err="1">
                <a:latin typeface="Consolas"/>
              </a:rPr>
              <a:t>while</a:t>
            </a:r>
            <a:r>
              <a:rPr lang="es-ES" sz="2800" dirty="0">
                <a:ea typeface="+mn-lt"/>
                <a:cs typeface="+mn-lt"/>
              </a:rPr>
              <a:t> asegura que el código se ejecute al menos una vez antes de verificar la condición.</a:t>
            </a: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Estructura:</a:t>
            </a:r>
            <a:endParaRPr lang="es-ES" sz="2800" b="1" dirty="0"/>
          </a:p>
          <a:p>
            <a:endParaRPr lang="es-ES" sz="4400" b="1" dirty="0">
              <a:solidFill>
                <a:srgbClr val="000000"/>
              </a:solidFill>
            </a:endParaRPr>
          </a:p>
          <a:p>
            <a:pPr algn="ctr"/>
            <a:endParaRPr lang="es-ES" sz="4400" b="1" dirty="0">
              <a:solidFill>
                <a:srgbClr val="265217"/>
              </a:solidFill>
            </a:endParaRP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5A8F9C6-AC94-C074-D7B2-D0CE7334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589" y="4461093"/>
            <a:ext cx="3979231" cy="13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9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 dirty="0">
                <a:solidFill>
                  <a:srgbClr val="265217"/>
                </a:solidFill>
                <a:latin typeface="Aptos"/>
                <a:ea typeface="Aptos"/>
                <a:cs typeface="Aptos"/>
              </a:rPr>
              <a:t>Ciclos </a:t>
            </a:r>
            <a:endParaRPr lang="es-ES" i="0" u="none" strike="noStrike" baseline="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571500" indent="-571500">
              <a:buFont typeface="Arial"/>
              <a:buChar char="•"/>
            </a:pPr>
            <a:r>
              <a:rPr lang="es-ES" sz="4400" b="1" dirty="0">
                <a:ea typeface="+mn-lt"/>
                <a:cs typeface="+mn-lt"/>
              </a:rPr>
              <a:t>Ejemplo:</a:t>
            </a:r>
            <a:endParaRPr lang="es-ES" b="1"/>
          </a:p>
          <a:p>
            <a:pPr algn="ctr"/>
            <a:endParaRPr lang="es-ES" sz="2800" b="1" dirty="0"/>
          </a:p>
        </p:txBody>
      </p:sp>
      <p:pic>
        <p:nvPicPr>
          <p:cNvPr id="4" name="Imagen 3" descr="Pantalla de un celular con letras&#10;&#10;Descripción generada automáticamente">
            <a:extLst>
              <a:ext uri="{FF2B5EF4-FFF2-40B4-BE49-F238E27FC236}">
                <a16:creationId xmlns:a16="http://schemas.microsoft.com/office/drawing/2014/main" id="{D81E4D2E-EF34-0585-E677-5E18209E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247" y="3823055"/>
            <a:ext cx="3671968" cy="24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78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 dirty="0">
                <a:solidFill>
                  <a:srgbClr val="265217"/>
                </a:solidFill>
                <a:latin typeface="Aptos"/>
                <a:ea typeface="Aptos"/>
                <a:cs typeface="Aptos"/>
              </a:rPr>
              <a:t>Ciclos </a:t>
            </a:r>
            <a:endParaRPr lang="es-ES" i="0" u="none" strike="noStrike" baseline="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r>
              <a:rPr lang="es-ES" sz="28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3. Diferencias y Cuándo Utilizar Cada Uno:</a:t>
            </a:r>
            <a:endParaRPr lang="es-ES" sz="2800" b="1">
              <a:solidFill>
                <a:schemeClr val="accent6">
                  <a:lumMod val="49000"/>
                </a:schemeClr>
              </a:solidFill>
            </a:endParaRPr>
          </a:p>
          <a:p>
            <a:endParaRPr lang="es-ES" sz="2800" b="1" dirty="0">
              <a:solidFill>
                <a:schemeClr val="accent6">
                  <a:lumMod val="49000"/>
                </a:schemeClr>
              </a:solidFill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 err="1">
                <a:latin typeface="Consolas"/>
              </a:rPr>
              <a:t>for</a:t>
            </a:r>
            <a:r>
              <a:rPr lang="es-ES" sz="2800" b="1" dirty="0">
                <a:ea typeface="+mn-lt"/>
                <a:cs typeface="+mn-lt"/>
              </a:rPr>
              <a:t>: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endParaRPr lang="es-ES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Cuándo Usarlo:</a:t>
            </a:r>
            <a:r>
              <a:rPr lang="es-ES" sz="2800" dirty="0">
                <a:ea typeface="+mn-lt"/>
                <a:cs typeface="+mn-lt"/>
              </a:rPr>
              <a:t> Cuando sabes cuántas veces necesitas repetir un bloque de código (ej. contar del 1 al 10).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Ventaja:</a:t>
            </a:r>
            <a:r>
              <a:rPr lang="es-ES" sz="2800" dirty="0">
                <a:ea typeface="+mn-lt"/>
                <a:cs typeface="+mn-lt"/>
              </a:rPr>
              <a:t> Todo se configura en una sola línea: inicio, condición y actualización.</a:t>
            </a:r>
            <a:endParaRPr lang="es-ES" sz="2800"/>
          </a:p>
          <a:p>
            <a:endParaRPr lang="es-ES" sz="2800" b="1" dirty="0"/>
          </a:p>
          <a:p>
            <a:endParaRPr lang="es-ES" sz="2800" b="1" dirty="0">
              <a:solidFill>
                <a:schemeClr val="accent6">
                  <a:lumMod val="49000"/>
                </a:schemeClr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s-ES"/>
          </a:p>
          <a:p>
            <a:pPr algn="ctr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312747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 dirty="0">
                <a:solidFill>
                  <a:srgbClr val="265217"/>
                </a:solidFill>
                <a:latin typeface="Aptos"/>
                <a:ea typeface="Aptos"/>
                <a:cs typeface="Aptos"/>
              </a:rPr>
              <a:t>Ciclos </a:t>
            </a:r>
            <a:endParaRPr lang="es-ES" i="0" u="none" strike="noStrike" baseline="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sz="2800" b="1" dirty="0" err="1">
                <a:solidFill>
                  <a:srgbClr val="000000"/>
                </a:solidFill>
                <a:latin typeface="Consolas"/>
              </a:rPr>
              <a:t>while</a:t>
            </a:r>
            <a:r>
              <a:rPr lang="es-ES" sz="28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es-E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s-ES" sz="2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sz="2800" b="1" dirty="0">
                <a:solidFill>
                  <a:srgbClr val="000000"/>
                </a:solidFill>
                <a:latin typeface="Arial"/>
                <a:cs typeface="Arial"/>
              </a:rPr>
              <a:t>Cuándo Usarlo:</a:t>
            </a:r>
            <a:r>
              <a:rPr lang="es-ES" sz="2800" dirty="0">
                <a:solidFill>
                  <a:srgbClr val="000000"/>
                </a:solidFill>
                <a:latin typeface="Arial"/>
                <a:cs typeface="Arial"/>
              </a:rPr>
              <a:t> Cuando no estás seguro de cuántas veces necesitarás repetir el código y solo quieres seguir mientras una condición sea verdadera.</a:t>
            </a:r>
          </a:p>
          <a:p>
            <a:pPr marL="285750" indent="-285750">
              <a:buFont typeface="Arial,Sans-Serif"/>
              <a:buChar char="•"/>
            </a:pPr>
            <a:r>
              <a:rPr lang="es-ES" sz="2800" b="1" dirty="0">
                <a:solidFill>
                  <a:srgbClr val="000000"/>
                </a:solidFill>
                <a:latin typeface="Arial"/>
                <a:cs typeface="Arial"/>
              </a:rPr>
              <a:t>Ventaja:</a:t>
            </a:r>
            <a:r>
              <a:rPr lang="es-ES" sz="2800" dirty="0">
                <a:solidFill>
                  <a:srgbClr val="000000"/>
                </a:solidFill>
                <a:latin typeface="Arial"/>
                <a:cs typeface="Arial"/>
              </a:rPr>
              <a:t> Más flexible cuando la cantidad de repeticiones no es fija.</a:t>
            </a:r>
          </a:p>
          <a:p>
            <a:pPr marL="285750" indent="-285750">
              <a:buFont typeface="Arial,Sans-Serif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501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 dirty="0">
                <a:solidFill>
                  <a:srgbClr val="265217"/>
                </a:solidFill>
                <a:latin typeface="Aptos"/>
                <a:ea typeface="Aptos"/>
                <a:cs typeface="Aptos"/>
              </a:rPr>
              <a:t>Ciclos </a:t>
            </a:r>
            <a:endParaRPr lang="es-ES" i="0" u="none" strike="noStrike" baseline="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sz="2800" b="1">
                <a:solidFill>
                  <a:srgbClr val="000000"/>
                </a:solidFill>
                <a:latin typeface="Consolas"/>
              </a:rPr>
              <a:t>do...</a:t>
            </a:r>
            <a:r>
              <a:rPr lang="es-ES" sz="2800" b="1" err="1">
                <a:solidFill>
                  <a:srgbClr val="000000"/>
                </a:solidFill>
                <a:latin typeface="Consolas"/>
              </a:rPr>
              <a:t>while</a:t>
            </a:r>
            <a:r>
              <a:rPr lang="es-ES" sz="280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es-ES" sz="28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s-ES" sz="2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sz="2800" b="1">
                <a:solidFill>
                  <a:srgbClr val="000000"/>
                </a:solidFill>
                <a:latin typeface="Arial"/>
                <a:cs typeface="Arial"/>
              </a:rPr>
              <a:t>Cuándo Usarlo:</a:t>
            </a:r>
            <a:r>
              <a:rPr lang="es-ES" sz="2800">
                <a:solidFill>
                  <a:srgbClr val="000000"/>
                </a:solidFill>
                <a:latin typeface="Arial"/>
                <a:cs typeface="Arial"/>
              </a:rPr>
              <a:t> Cuando necesitas que el bloque de código se ejecute al menos una vez, incluso si la condición es falsa.</a:t>
            </a:r>
            <a:endParaRPr lang="en-US" sz="28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sz="2800" b="1">
                <a:solidFill>
                  <a:srgbClr val="000000"/>
                </a:solidFill>
                <a:latin typeface="Arial"/>
                <a:cs typeface="Arial"/>
              </a:rPr>
              <a:t>Ventaja:</a:t>
            </a:r>
            <a:r>
              <a:rPr lang="es-ES" sz="2800">
                <a:solidFill>
                  <a:srgbClr val="000000"/>
                </a:solidFill>
                <a:latin typeface="Arial"/>
                <a:cs typeface="Arial"/>
              </a:rPr>
              <a:t> Garantiza que el código se ejecute al menos una vez, lo que puede ser útil en ciertos escenarios.</a:t>
            </a:r>
          </a:p>
          <a:p>
            <a:pPr algn="ctr"/>
            <a:endParaRPr lang="es-ES" sz="2800" dirty="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s-ES" sz="2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es-ES" sz="28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algn="ctr"/>
            <a:endParaRPr lang="es-ES" sz="4400" b="1" dirty="0">
              <a:solidFill>
                <a:srgbClr val="265217"/>
              </a:solidFill>
            </a:endParaRPr>
          </a:p>
          <a:p>
            <a:pPr algn="ctr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362142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Control de Ciclos en JavaScript</a:t>
            </a:r>
            <a:endParaRPr lang="es-ES" b="1" dirty="0"/>
          </a:p>
          <a:p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1. Control de Ciclos: </a:t>
            </a:r>
            <a:r>
              <a:rPr lang="es-ES" sz="4400" b="1" dirty="0">
                <a:solidFill>
                  <a:srgbClr val="7030A0"/>
                </a:solidFill>
                <a:latin typeface="Consolas"/>
              </a:rPr>
              <a:t>break</a:t>
            </a:r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 y </a:t>
            </a:r>
            <a:r>
              <a:rPr lang="es-ES" sz="4400" b="1" dirty="0">
                <a:solidFill>
                  <a:srgbClr val="7030A0"/>
                </a:solidFill>
                <a:latin typeface="Consolas"/>
              </a:rPr>
              <a:t>continue</a:t>
            </a:r>
            <a:endParaRPr lang="es-ES" dirty="0"/>
          </a:p>
          <a:p>
            <a:r>
              <a:rPr lang="es-ES" sz="2800" b="1" dirty="0">
                <a:ea typeface="+mn-lt"/>
                <a:cs typeface="+mn-lt"/>
              </a:rPr>
              <a:t>a. </a:t>
            </a:r>
            <a:r>
              <a:rPr lang="es-ES" sz="2800" b="1" dirty="0">
                <a:latin typeface="Consolas"/>
              </a:rPr>
              <a:t>break</a:t>
            </a:r>
            <a:endParaRPr lang="es-ES" sz="2800" dirty="0"/>
          </a:p>
          <a:p>
            <a:pPr marL="457200" indent="-457200">
              <a:buFont typeface="Arial"/>
              <a:buChar char="•"/>
            </a:pPr>
            <a:r>
              <a:rPr lang="es-ES" sz="2800" b="1" dirty="0">
                <a:solidFill>
                  <a:srgbClr val="000000"/>
                </a:solidFill>
                <a:ea typeface="+mn-lt"/>
                <a:cs typeface="+mn-lt"/>
              </a:rPr>
              <a:t>Qué Hace: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El comando </a:t>
            </a:r>
            <a:r>
              <a:rPr lang="es-ES" sz="2800" dirty="0">
                <a:solidFill>
                  <a:srgbClr val="000000"/>
                </a:solidFill>
                <a:latin typeface="Consolas"/>
              </a:rPr>
              <a:t>break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detiene el ciclo en el que se encuentra.</a:t>
            </a:r>
            <a:endParaRPr lang="es-ES" dirty="0"/>
          </a:p>
          <a:p>
            <a:pPr marL="457200" indent="-457200">
              <a:buFont typeface="Arial"/>
              <a:buChar char="•"/>
            </a:pPr>
            <a:endParaRPr lang="es-E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s-ES" sz="2800" b="1" dirty="0">
                <a:solidFill>
                  <a:srgbClr val="000000"/>
                </a:solidFill>
                <a:ea typeface="+mn-lt"/>
                <a:cs typeface="+mn-lt"/>
              </a:rPr>
              <a:t>Cuando Usarlo: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Cuando quieres salir del ciclo antes de que se complete todas las repeticiones.</a:t>
            </a:r>
            <a:endParaRPr lang="es-ES" sz="2800" dirty="0">
              <a:solidFill>
                <a:srgbClr val="000000"/>
              </a:solidFill>
            </a:endParaRPr>
          </a:p>
          <a:p>
            <a:endParaRPr lang="es-ES" sz="2800" dirty="0">
              <a:solidFill>
                <a:srgbClr val="000000"/>
              </a:solidFill>
            </a:endParaRPr>
          </a:p>
          <a:p>
            <a:pPr algn="ctr"/>
            <a:endParaRPr lang="es-ES" sz="4400" b="1" dirty="0">
              <a:solidFill>
                <a:srgbClr val="7030A0"/>
              </a:solidFill>
            </a:endParaRPr>
          </a:p>
          <a:p>
            <a:pPr algn="ctr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76473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Control de </a:t>
            </a:r>
            <a:r>
              <a:rPr lang="es-ES" sz="4400" b="1" i="0" u="none" strike="noStrike" baseline="0" dirty="0">
                <a:solidFill>
                  <a:srgbClr val="7030A0"/>
                </a:solidFill>
                <a:ea typeface="+mn-lt"/>
                <a:cs typeface="+mn-lt"/>
              </a:rPr>
              <a:t>Ciclos </a:t>
            </a:r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en JavaScript</a:t>
            </a:r>
            <a:endParaRPr lang="es-ES" dirty="0"/>
          </a:p>
          <a:p>
            <a:pPr marL="571500" indent="-571500">
              <a:buFont typeface="Arial"/>
              <a:buChar char="•"/>
            </a:pPr>
            <a:r>
              <a:rPr lang="es-ES" sz="4400" b="1" dirty="0">
                <a:solidFill>
                  <a:srgbClr val="7030A0"/>
                </a:solidFill>
              </a:rPr>
              <a:t>Ejemplo</a:t>
            </a:r>
          </a:p>
          <a:p>
            <a:pPr marL="571500" indent="-571500">
              <a:buFont typeface="Arial"/>
              <a:buChar char="•"/>
            </a:pPr>
            <a:endParaRPr lang="es-ES" sz="4400" b="1" dirty="0">
              <a:solidFill>
                <a:srgbClr val="7030A0"/>
              </a:solidFill>
            </a:endParaRPr>
          </a:p>
          <a:p>
            <a:pPr algn="ctr"/>
            <a:endParaRPr lang="es-ES" sz="2800" b="1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364A28B-E7EF-2147-C29C-FCFE7391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20" y="3624480"/>
            <a:ext cx="7797962" cy="27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01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Control de </a:t>
            </a:r>
            <a:r>
              <a:rPr lang="es-ES" sz="4400" b="1" i="0" u="none" strike="noStrike" baseline="0" dirty="0">
                <a:solidFill>
                  <a:srgbClr val="7030A0"/>
                </a:solidFill>
                <a:ea typeface="+mn-lt"/>
                <a:cs typeface="+mn-lt"/>
              </a:rPr>
              <a:t>Ciclos </a:t>
            </a:r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en JavaScript</a:t>
            </a:r>
            <a:endParaRPr lang="es-ES" dirty="0"/>
          </a:p>
          <a:p>
            <a:r>
              <a:rPr lang="es-ES" sz="2800" b="1" dirty="0">
                <a:ea typeface="+mn-lt"/>
                <a:cs typeface="+mn-lt"/>
              </a:rPr>
              <a:t>b. </a:t>
            </a:r>
            <a:r>
              <a:rPr lang="es-ES" sz="2800" b="1" dirty="0">
                <a:latin typeface="Consolas"/>
              </a:rPr>
              <a:t>continue</a:t>
            </a:r>
            <a:endParaRPr lang="es-ES" sz="2800"/>
          </a:p>
          <a:p>
            <a:endParaRPr lang="es-ES" sz="2800" b="1" dirty="0"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Qué Hace:</a:t>
            </a:r>
            <a:r>
              <a:rPr lang="es-ES" sz="2800" dirty="0">
                <a:ea typeface="+mn-lt"/>
                <a:cs typeface="+mn-lt"/>
              </a:rPr>
              <a:t> El comando </a:t>
            </a:r>
            <a:r>
              <a:rPr lang="es-ES" sz="2800" dirty="0">
                <a:latin typeface="Consolas"/>
              </a:rPr>
              <a:t>continue</a:t>
            </a:r>
            <a:r>
              <a:rPr lang="es-ES" sz="2800" dirty="0">
                <a:ea typeface="+mn-lt"/>
                <a:cs typeface="+mn-lt"/>
              </a:rPr>
              <a:t> salta el resto del código en la iteración actual del ciclo y pasa a la siguiente iteración.</a:t>
            </a:r>
            <a:endParaRPr lang="es-ES" sz="2800"/>
          </a:p>
          <a:p>
            <a:pPr>
              <a:buFont typeface="Arial"/>
              <a:buChar char="•"/>
            </a:pPr>
            <a:r>
              <a:rPr lang="es-ES" sz="2800" b="1">
                <a:solidFill>
                  <a:srgbClr val="000000"/>
                </a:solidFill>
                <a:ea typeface="+mn-lt"/>
                <a:cs typeface="+mn-lt"/>
              </a:rPr>
              <a:t>Cuándo Usarlo:</a:t>
            </a:r>
            <a:r>
              <a:rPr lang="es-ES" sz="2800">
                <a:solidFill>
                  <a:srgbClr val="000000"/>
                </a:solidFill>
                <a:ea typeface="+mn-lt"/>
                <a:cs typeface="+mn-lt"/>
              </a:rPr>
              <a:t> Cuando quieres omitir ciertas partes del ciclo basadas en una condición.</a:t>
            </a:r>
            <a:endParaRPr lang="es-ES" sz="28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s-ES" sz="2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800" dirty="0">
              <a:solidFill>
                <a:srgbClr val="000000"/>
              </a:solidFill>
            </a:endParaRPr>
          </a:p>
          <a:p>
            <a:pPr algn="ctr"/>
            <a:endParaRPr lang="es-ES" sz="4400" b="1" dirty="0">
              <a:solidFill>
                <a:srgbClr val="7030A0"/>
              </a:solidFill>
            </a:endParaRPr>
          </a:p>
          <a:p>
            <a:pPr algn="ctr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03205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110073A-08B1-3A64-719F-06EC1422758E}"/>
              </a:ext>
            </a:extLst>
          </p:cNvPr>
          <p:cNvSpPr txBox="1"/>
          <p:nvPr/>
        </p:nvSpPr>
        <p:spPr>
          <a:xfrm>
            <a:off x="313284" y="1848380"/>
            <a:ext cx="11748177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i="0" u="none" strike="noStrike" baseline="0" dirty="0">
                <a:solidFill>
                  <a:srgbClr val="A3081F"/>
                </a:solidFill>
                <a:latin typeface="Aptos"/>
                <a:ea typeface="Aptos"/>
                <a:cs typeface="Aptos"/>
              </a:rPr>
              <a:t>Variables</a:t>
            </a:r>
          </a:p>
          <a:p>
            <a:pPr algn="ctr"/>
            <a:endParaRPr lang="es-ES" sz="4400" b="1" dirty="0">
              <a:solidFill>
                <a:srgbClr val="A3081F"/>
              </a:solidFill>
              <a:ea typeface="+mn-lt"/>
              <a:cs typeface="+mn-lt"/>
            </a:endParaRPr>
          </a:p>
          <a:p>
            <a:r>
              <a:rPr lang="es-ES" sz="4400" b="1" dirty="0">
                <a:solidFill>
                  <a:srgbClr val="A3081F"/>
                </a:solidFill>
                <a:ea typeface="+mn-lt"/>
                <a:cs typeface="+mn-lt"/>
              </a:rPr>
              <a:t>2</a:t>
            </a:r>
            <a:r>
              <a:rPr lang="es-ES" sz="2800" b="1" dirty="0">
                <a:solidFill>
                  <a:srgbClr val="A3081F"/>
                </a:solidFill>
                <a:ea typeface="+mn-lt"/>
                <a:cs typeface="+mn-lt"/>
              </a:rPr>
              <a:t>. </a:t>
            </a:r>
            <a:r>
              <a:rPr lang="es-ES" sz="4400" b="1" dirty="0">
                <a:solidFill>
                  <a:srgbClr val="A3081F"/>
                </a:solidFill>
                <a:ea typeface="+mn-lt"/>
                <a:cs typeface="+mn-lt"/>
              </a:rPr>
              <a:t>Tipos de Variables:</a:t>
            </a:r>
          </a:p>
          <a:p>
            <a:endParaRPr lang="es-ES" sz="2800" b="1" dirty="0">
              <a:ea typeface="+mn-lt"/>
              <a:cs typeface="+mn-lt"/>
            </a:endParaRPr>
          </a:p>
          <a:p>
            <a:pPr marL="514350" indent="-514350" algn="ctr">
              <a:buAutoNum type="alphaLcParenR"/>
            </a:pPr>
            <a:r>
              <a:rPr lang="es-ES" sz="2800" b="1" dirty="0">
                <a:ea typeface="+mn-lt"/>
                <a:cs typeface="+mn-lt"/>
              </a:rPr>
              <a:t>Var:</a:t>
            </a:r>
            <a:r>
              <a:rPr lang="es-ES" sz="2800" dirty="0">
                <a:ea typeface="+mn-lt"/>
                <a:cs typeface="+mn-lt"/>
              </a:rPr>
              <a:t> Es la forma más antigua de declarar variables en JavaScript.</a:t>
            </a:r>
            <a:endParaRPr lang="es-ES" sz="2800" b="1" dirty="0">
              <a:ea typeface="+mn-lt"/>
              <a:cs typeface="+mn-lt"/>
            </a:endParaRPr>
          </a:p>
          <a:p>
            <a:pPr marL="514350" indent="-514350" algn="ctr">
              <a:buAutoNum type="alphaLcParenR"/>
            </a:pPr>
            <a:r>
              <a:rPr lang="es-ES" sz="2800" b="1" dirty="0" err="1">
                <a:latin typeface="Consolas"/>
                <a:ea typeface="+mn-lt"/>
                <a:cs typeface="+mn-lt"/>
              </a:rPr>
              <a:t>Let</a:t>
            </a:r>
            <a:r>
              <a:rPr lang="es-ES" sz="2800" b="1" dirty="0">
                <a:latin typeface="Consolas"/>
                <a:ea typeface="+mn-lt"/>
                <a:cs typeface="+mn-lt"/>
              </a:rPr>
              <a:t>:</a:t>
            </a:r>
            <a:r>
              <a:rPr lang="es-ES" sz="2800" b="1" dirty="0">
                <a:ea typeface="+mn-lt"/>
                <a:cs typeface="+mn-lt"/>
              </a:rPr>
              <a:t> </a:t>
            </a:r>
            <a:r>
              <a:rPr lang="es-ES" sz="2800" dirty="0">
                <a:ea typeface="+mn-lt"/>
                <a:cs typeface="+mn-lt"/>
              </a:rPr>
              <a:t>es una forma más moderna de declarar variables.</a:t>
            </a:r>
          </a:p>
          <a:p>
            <a:pPr marL="514350" indent="-514350" algn="ctr">
              <a:buAutoNum type="alphaLcParenR"/>
            </a:pPr>
            <a:r>
              <a:rPr lang="es-ES" sz="2800" b="1" dirty="0" err="1">
                <a:latin typeface="Consolas"/>
                <a:ea typeface="+mn-lt"/>
                <a:cs typeface="+mn-lt"/>
              </a:rPr>
              <a:t>Const</a:t>
            </a:r>
            <a:r>
              <a:rPr lang="es-ES" sz="2800" b="1" dirty="0">
                <a:latin typeface="Consolas"/>
                <a:ea typeface="+mn-lt"/>
                <a:cs typeface="+mn-lt"/>
              </a:rPr>
              <a:t>:</a:t>
            </a:r>
            <a:r>
              <a:rPr lang="es-ES" sz="2800" b="1" dirty="0">
                <a:ea typeface="+mn-lt"/>
                <a:cs typeface="+mn-lt"/>
              </a:rPr>
              <a:t> </a:t>
            </a:r>
            <a:r>
              <a:rPr lang="es-ES" sz="2800" dirty="0">
                <a:ea typeface="+mn-lt"/>
                <a:cs typeface="+mn-lt"/>
              </a:rPr>
              <a:t>es para cajas que no deben cambiar.</a:t>
            </a:r>
          </a:p>
          <a:p>
            <a:pPr marL="514350" indent="-514350" algn="ctr">
              <a:buAutoNum type="alphaLcParenR"/>
            </a:pPr>
            <a:endParaRPr lang="es-E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369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Control de </a:t>
            </a:r>
            <a:r>
              <a:rPr lang="es-ES" sz="4400" b="1" i="0" u="none" strike="noStrike" baseline="0" dirty="0">
                <a:solidFill>
                  <a:srgbClr val="7030A0"/>
                </a:solidFill>
                <a:ea typeface="+mn-lt"/>
                <a:cs typeface="+mn-lt"/>
              </a:rPr>
              <a:t>Ciclos </a:t>
            </a:r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en JavaScript</a:t>
            </a:r>
            <a:endParaRPr lang="es-ES" dirty="0"/>
          </a:p>
          <a:p>
            <a:pPr marL="571500" indent="-571500">
              <a:buFont typeface="Arial"/>
              <a:buChar char="•"/>
            </a:pPr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Ejemplo</a:t>
            </a:r>
          </a:p>
          <a:p>
            <a:pPr marL="571500" indent="-571500">
              <a:buFont typeface="Arial"/>
              <a:buChar char="•"/>
            </a:pPr>
            <a:endParaRPr lang="es-ES" sz="4400" b="1" dirty="0">
              <a:solidFill>
                <a:srgbClr val="7030A0"/>
              </a:solidFill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F382273-124F-9546-E958-A19D10AD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55" y="3425021"/>
            <a:ext cx="5137497" cy="2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0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Control de </a:t>
            </a:r>
            <a:r>
              <a:rPr lang="es-ES" sz="4400" b="1" i="0" u="none" strike="noStrike" baseline="0" dirty="0">
                <a:solidFill>
                  <a:srgbClr val="7030A0"/>
                </a:solidFill>
                <a:ea typeface="+mn-lt"/>
                <a:cs typeface="+mn-lt"/>
              </a:rPr>
              <a:t>Ciclos </a:t>
            </a:r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en JavaScript</a:t>
            </a:r>
            <a:endParaRPr lang="es-ES" dirty="0"/>
          </a:p>
          <a:p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2. Ciclos Anidados:</a:t>
            </a:r>
            <a:endParaRPr lang="es-ES" sz="4400" dirty="0">
              <a:solidFill>
                <a:srgbClr val="7030A0"/>
              </a:solidFill>
            </a:endParaRPr>
          </a:p>
          <a:p>
            <a:r>
              <a:rPr lang="es-ES" sz="2800" b="1" dirty="0">
                <a:ea typeface="+mn-lt"/>
                <a:cs typeface="+mn-lt"/>
              </a:rPr>
              <a:t>a. ¿Qué Son?</a:t>
            </a:r>
            <a:endParaRPr lang="es-ES" dirty="0"/>
          </a:p>
          <a:p>
            <a:endParaRPr lang="es-ES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Descripción: </a:t>
            </a:r>
            <a:r>
              <a:rPr lang="es-ES" sz="2800" dirty="0">
                <a:ea typeface="+mn-lt"/>
                <a:cs typeface="+mn-lt"/>
              </a:rPr>
              <a:t>Los ciclos anidados son ciclos dentro de otros ciclos.</a:t>
            </a:r>
            <a:endParaRPr lang="es-ES" dirty="0"/>
          </a:p>
          <a:p>
            <a:pPr marL="285750" indent="-285750">
              <a:buFont typeface="Arial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Ejemplo Simple:</a:t>
            </a:r>
            <a:r>
              <a:rPr lang="es-ES" sz="2800" dirty="0">
                <a:ea typeface="+mn-lt"/>
                <a:cs typeface="+mn-lt"/>
              </a:rPr>
              <a:t> Imagina que tienes una tabla de números y quieres imprimir todos los valores. </a:t>
            </a:r>
            <a:endParaRPr lang="es-ES" sz="2800" dirty="0"/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686989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Control de </a:t>
            </a:r>
            <a:r>
              <a:rPr lang="es-ES" sz="4400" b="1" i="0" u="none" strike="noStrike" baseline="0" dirty="0">
                <a:solidFill>
                  <a:srgbClr val="7030A0"/>
                </a:solidFill>
                <a:ea typeface="+mn-lt"/>
                <a:cs typeface="+mn-lt"/>
              </a:rPr>
              <a:t>Ciclos </a:t>
            </a:r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en JavaScript</a:t>
            </a:r>
            <a:endParaRPr lang="es-ES" dirty="0"/>
          </a:p>
          <a:p>
            <a:r>
              <a:rPr lang="es-ES" sz="4400" b="1" dirty="0">
                <a:solidFill>
                  <a:srgbClr val="7030A0"/>
                </a:solidFill>
              </a:rPr>
              <a:t>           </a:t>
            </a:r>
          </a:p>
          <a:p>
            <a:r>
              <a:rPr lang="es-ES" sz="4400" b="1" dirty="0">
                <a:solidFill>
                  <a:srgbClr val="7030A0"/>
                </a:solidFill>
              </a:rPr>
              <a:t>          Ejemplo:</a:t>
            </a:r>
            <a:endParaRPr lang="es-ES" dirty="0"/>
          </a:p>
          <a:p>
            <a:pPr algn="ctr"/>
            <a:endParaRPr lang="es-ES" sz="2800" b="1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C9C54A9-8E95-246B-27A7-9EE7E0EE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77" y="2869113"/>
            <a:ext cx="5631884" cy="32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61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Control de </a:t>
            </a:r>
            <a:r>
              <a:rPr lang="es-ES" sz="4400" b="1" i="0" u="none" strike="noStrike" baseline="0" dirty="0">
                <a:solidFill>
                  <a:srgbClr val="7030A0"/>
                </a:solidFill>
                <a:ea typeface="+mn-lt"/>
                <a:cs typeface="+mn-lt"/>
              </a:rPr>
              <a:t>Ciclos </a:t>
            </a:r>
            <a:r>
              <a:rPr lang="es-ES" sz="4400" b="1" dirty="0">
                <a:solidFill>
                  <a:srgbClr val="7030A0"/>
                </a:solidFill>
                <a:ea typeface="+mn-lt"/>
                <a:cs typeface="+mn-lt"/>
              </a:rPr>
              <a:t>en JavaScript</a:t>
            </a:r>
            <a:endParaRPr lang="es-ES" dirty="0"/>
          </a:p>
          <a:p>
            <a:r>
              <a:rPr lang="es-ES" sz="2800" b="1" dirty="0">
                <a:ea typeface="+mn-lt"/>
                <a:cs typeface="+mn-lt"/>
              </a:rPr>
              <a:t>b. Uso de </a:t>
            </a:r>
            <a:r>
              <a:rPr lang="es-ES" sz="2800" b="1" dirty="0">
                <a:latin typeface="Consolas"/>
              </a:rPr>
              <a:t>break</a:t>
            </a:r>
            <a:r>
              <a:rPr lang="es-ES" sz="2800" b="1" dirty="0">
                <a:ea typeface="+mn-lt"/>
                <a:cs typeface="+mn-lt"/>
              </a:rPr>
              <a:t> y </a:t>
            </a:r>
            <a:r>
              <a:rPr lang="es-ES" sz="2800" b="1" dirty="0">
                <a:latin typeface="Consolas"/>
              </a:rPr>
              <a:t>continue</a:t>
            </a:r>
            <a:r>
              <a:rPr lang="es-ES" sz="2800" b="1" dirty="0">
                <a:ea typeface="+mn-lt"/>
                <a:cs typeface="+mn-lt"/>
              </a:rPr>
              <a:t> en Ciclos Anidados:</a:t>
            </a:r>
            <a:r>
              <a:rPr lang="es-ES" sz="2800" dirty="0">
                <a:ea typeface="+mn-lt"/>
                <a:cs typeface="+mn-lt"/>
              </a:rPr>
              <a:t> Supón que quieres encontrar el primer número mayor que 5 en la tabla y detener la búsqueda tan pronto como lo encuentres:</a:t>
            </a:r>
            <a:endParaRPr lang="es-ES" sz="2800"/>
          </a:p>
          <a:p>
            <a:pPr algn="ctr"/>
            <a:endParaRPr lang="es-ES" sz="2800" b="1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CB1E0B3-9BB4-0FEF-957B-76385356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40" y="3951570"/>
            <a:ext cx="7708466" cy="27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6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Actividad </a:t>
            </a:r>
            <a:endParaRPr lang="es-ES" dirty="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s-ES" sz="4400" b="1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Contador de Números del 1 al 10</a:t>
            </a:r>
            <a:endParaRPr lang="es-ES" b="1" dirty="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s-ES" sz="2800" b="1"/>
              <a:t>Objetivo:</a:t>
            </a:r>
            <a:endParaRPr lang="es-ES" sz="2800"/>
          </a:p>
          <a:p>
            <a:r>
              <a:rPr lang="es-ES" sz="2800" dirty="0">
                <a:ea typeface="+mn-lt"/>
                <a:cs typeface="+mn-lt"/>
              </a:rPr>
              <a:t>Crear un programa que imprima los números del 1 al 10, y luego indique cuántos de esos números son mayores que 5.</a:t>
            </a:r>
            <a:endParaRPr lang="es-ES" sz="2800"/>
          </a:p>
          <a:p>
            <a:r>
              <a:rPr lang="es-ES" sz="2800" b="1" dirty="0"/>
              <a:t>Descripción del Ejercicio:</a:t>
            </a:r>
            <a:endParaRPr lang="es-ES" sz="2800"/>
          </a:p>
          <a:p>
            <a:r>
              <a:rPr lang="es-ES" sz="2800" dirty="0">
                <a:ea typeface="+mn-lt"/>
                <a:cs typeface="+mn-lt"/>
              </a:rPr>
              <a:t>Los estudiantes desarrollarán un programa que: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Imprima los números del 1 al 10 en la consola.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Cuente cuántos de esos números son mayores que 5.</a:t>
            </a:r>
            <a:endParaRPr lang="es-ES" sz="2800"/>
          </a:p>
          <a:p>
            <a:pPr marL="285750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Muestre el conteo de números mayores que 5.</a:t>
            </a:r>
            <a:endParaRPr lang="es-ES" sz="2800" dirty="0"/>
          </a:p>
          <a:p>
            <a:endParaRPr lang="es-ES" sz="4400" b="1" dirty="0">
              <a:solidFill>
                <a:schemeClr val="accent2">
                  <a:lumMod val="76000"/>
                </a:schemeClr>
              </a:solidFill>
            </a:endParaRPr>
          </a:p>
          <a:p>
            <a:pPr algn="ctr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773829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470719" y="1716124"/>
            <a:ext cx="11262586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Actividad </a:t>
            </a:r>
            <a:endParaRPr lang="es-ES" dirty="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s-ES" sz="2800" b="1" dirty="0"/>
              <a:t>Pasos para Completar la Actividad: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Definir Variables:</a:t>
            </a:r>
            <a:endParaRPr lang="es-ES" sz="2800" dirty="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Variables para contar cuántos números son mayores que 5.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Usar un Ciclo para Imprimir Números:</a:t>
            </a:r>
            <a:endParaRPr lang="es-ES" sz="2800" dirty="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Usar un ciclo </a:t>
            </a:r>
            <a:r>
              <a:rPr lang="es-ES" sz="2800" b="1" dirty="0" err="1">
                <a:latin typeface="Consolas"/>
              </a:rPr>
              <a:t>for</a:t>
            </a:r>
            <a:r>
              <a:rPr lang="es-ES" sz="2800" dirty="0">
                <a:ea typeface="+mn-lt"/>
                <a:cs typeface="+mn-lt"/>
              </a:rPr>
              <a:t> para imprimir los números del 1 al 10.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Contar Números Mayores que 5:</a:t>
            </a:r>
            <a:endParaRPr lang="es-ES" sz="2800" dirty="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Usar una condicional </a:t>
            </a:r>
            <a:r>
              <a:rPr lang="es-ES" sz="2800" b="1" dirty="0" err="1">
                <a:latin typeface="Consolas"/>
              </a:rPr>
              <a:t>if</a:t>
            </a:r>
            <a:r>
              <a:rPr lang="es-ES" sz="2800" dirty="0">
                <a:ea typeface="+mn-lt"/>
                <a:cs typeface="+mn-lt"/>
              </a:rPr>
              <a:t> dentro del ciclo para contar cuántos números son mayores que 5.</a:t>
            </a:r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Mostrar el Resultado:</a:t>
            </a:r>
            <a:endParaRPr lang="es-ES" sz="2800" dirty="0"/>
          </a:p>
          <a:p>
            <a:pPr marL="742950" lvl="1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Imprimir el conteo de números mayores que 5.</a:t>
            </a:r>
            <a:endParaRPr lang="es-ES" sz="2800" dirty="0"/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16683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397F81-DE0F-AF60-CD6C-0D32470412C0}"/>
              </a:ext>
            </a:extLst>
          </p:cNvPr>
          <p:cNvSpPr txBox="1"/>
          <p:nvPr/>
        </p:nvSpPr>
        <p:spPr>
          <a:xfrm>
            <a:off x="422934" y="1989384"/>
            <a:ext cx="11414002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A3081F"/>
                </a:solidFill>
                <a:ea typeface="+mn-lt"/>
                <a:cs typeface="+mn-lt"/>
              </a:rPr>
              <a:t>Variables</a:t>
            </a:r>
          </a:p>
          <a:p>
            <a:r>
              <a:rPr lang="es-ES" sz="4400" b="1" dirty="0">
                <a:solidFill>
                  <a:srgbClr val="A3081F"/>
                </a:solidFill>
              </a:rPr>
              <a:t>Características:</a:t>
            </a:r>
          </a:p>
          <a:p>
            <a:pPr marL="742950" indent="-742950">
              <a:buAutoNum type="arabicPeriod"/>
            </a:pPr>
            <a:r>
              <a:rPr lang="es-ES" sz="4400" b="1" dirty="0"/>
              <a:t>Var:</a:t>
            </a:r>
          </a:p>
          <a:p>
            <a:pPr marL="285750" indent="-285750" algn="ctr">
              <a:buFont typeface="Arial"/>
              <a:buChar char="•"/>
            </a:pPr>
            <a:r>
              <a:rPr lang="es-ES" sz="2800" b="1" dirty="0"/>
              <a:t> </a:t>
            </a:r>
            <a:r>
              <a:rPr lang="es-ES" sz="2800" b="1" dirty="0">
                <a:ea typeface="+mn-lt"/>
                <a:cs typeface="+mn-lt"/>
              </a:rPr>
              <a:t>Alcance Global o de Función:</a:t>
            </a:r>
            <a:r>
              <a:rPr lang="es-ES" sz="2800" dirty="0">
                <a:ea typeface="+mn-lt"/>
                <a:cs typeface="+mn-lt"/>
              </a:rPr>
              <a:t> La caja está disponible en todo el código o dentro de una función.</a:t>
            </a:r>
            <a:endParaRPr lang="es-ES" sz="2800" dirty="0"/>
          </a:p>
          <a:p>
            <a:pPr marL="285750" indent="-285750" algn="ctr">
              <a:buFont typeface="Arial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Puede Ser </a:t>
            </a:r>
            <a:r>
              <a:rPr lang="es-ES" sz="2800" b="1" err="1">
                <a:ea typeface="+mn-lt"/>
                <a:cs typeface="+mn-lt"/>
              </a:rPr>
              <a:t>Redeclarada</a:t>
            </a:r>
            <a:r>
              <a:rPr lang="es-ES" sz="2800" b="1" dirty="0">
                <a:ea typeface="+mn-lt"/>
                <a:cs typeface="+mn-lt"/>
              </a:rPr>
              <a:t> y Reasignada:</a:t>
            </a:r>
            <a:r>
              <a:rPr lang="es-ES" sz="2800" dirty="0">
                <a:ea typeface="+mn-lt"/>
                <a:cs typeface="+mn-lt"/>
              </a:rPr>
              <a:t> Puedes crear la misma caja varias veces y cambiar su contenido.</a:t>
            </a:r>
            <a:endParaRPr lang="es-ES" sz="2800" dirty="0"/>
          </a:p>
          <a:p>
            <a:pPr algn="ctr"/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64588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B52271-5B66-CFBF-9E60-FFD244855E06}"/>
              </a:ext>
            </a:extLst>
          </p:cNvPr>
          <p:cNvSpPr txBox="1"/>
          <p:nvPr/>
        </p:nvSpPr>
        <p:spPr>
          <a:xfrm>
            <a:off x="219299" y="2083342"/>
            <a:ext cx="11622863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A3081F"/>
                </a:solidFill>
                <a:latin typeface="Segoe UI"/>
                <a:cs typeface="Segoe UI"/>
              </a:rPr>
              <a:t>Variables</a:t>
            </a:r>
            <a:endParaRPr lang="en-US" sz="4400">
              <a:solidFill>
                <a:srgbClr val="A3081F"/>
              </a:solidFill>
              <a:latin typeface="Segoe UI"/>
              <a:cs typeface="Segoe UI"/>
            </a:endParaRPr>
          </a:p>
          <a:p>
            <a:r>
              <a:rPr lang="es-ES" sz="4400" b="1" dirty="0">
                <a:solidFill>
                  <a:srgbClr val="A3081F"/>
                </a:solidFill>
                <a:latin typeface="Segoe UI"/>
                <a:cs typeface="Segoe UI"/>
              </a:rPr>
              <a:t>Características:</a:t>
            </a:r>
          </a:p>
          <a:p>
            <a:r>
              <a:rPr lang="es-ES" sz="4400" b="1" dirty="0">
                <a:ea typeface="+mn-lt"/>
                <a:cs typeface="+mn-lt"/>
              </a:rPr>
              <a:t>2. </a:t>
            </a:r>
            <a:r>
              <a:rPr lang="es-ES" sz="4400" b="1" dirty="0" err="1">
                <a:ea typeface="+mn-lt"/>
                <a:cs typeface="+mn-lt"/>
              </a:rPr>
              <a:t>Let</a:t>
            </a:r>
            <a:r>
              <a:rPr lang="es-ES" sz="4400" b="1" dirty="0">
                <a:ea typeface="+mn-lt"/>
                <a:cs typeface="+mn-lt"/>
              </a:rPr>
              <a:t>:</a:t>
            </a:r>
          </a:p>
          <a:p>
            <a:pPr marL="285750" indent="-285750" algn="ctr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Alcance de Bloque:</a:t>
            </a:r>
            <a:r>
              <a:rPr lang="es-ES" sz="2800" dirty="0">
                <a:ea typeface="+mn-lt"/>
                <a:cs typeface="+mn-lt"/>
              </a:rPr>
              <a:t> La caja solo está disponible dentro del bloque de código donde la creas.</a:t>
            </a:r>
            <a:endParaRPr lang="es-ES" sz="2800" b="1" dirty="0">
              <a:latin typeface="Aptos"/>
              <a:cs typeface="Segoe UI"/>
            </a:endParaRPr>
          </a:p>
          <a:p>
            <a:pPr marL="285750" indent="-285750" algn="ctr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No Puede Ser </a:t>
            </a:r>
            <a:r>
              <a:rPr lang="es-ES" sz="2800" b="1" err="1">
                <a:ea typeface="+mn-lt"/>
                <a:cs typeface="+mn-lt"/>
              </a:rPr>
              <a:t>Redeclarada</a:t>
            </a:r>
            <a:r>
              <a:rPr lang="es-ES" sz="2800" b="1" dirty="0">
                <a:ea typeface="+mn-lt"/>
                <a:cs typeface="+mn-lt"/>
              </a:rPr>
              <a:t> en el Mismo Bloque:</a:t>
            </a:r>
            <a:r>
              <a:rPr lang="es-ES" sz="2800" dirty="0">
                <a:ea typeface="+mn-lt"/>
                <a:cs typeface="+mn-lt"/>
              </a:rPr>
              <a:t> No puedes crear la misma caja más de una vez en la misma área.</a:t>
            </a:r>
            <a:endParaRPr lang="es-ES" sz="2800" dirty="0"/>
          </a:p>
          <a:p>
            <a:pPr algn="ctr"/>
            <a:endParaRPr lang="es-ES" sz="2800" b="1" dirty="0">
              <a:latin typeface="Apto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4072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A3081F"/>
                </a:solidFill>
                <a:latin typeface="Segoe UI"/>
                <a:cs typeface="Segoe UI"/>
              </a:rPr>
              <a:t>Variables</a:t>
            </a:r>
            <a:endParaRPr lang="en-US" sz="4400">
              <a:solidFill>
                <a:srgbClr val="A3081F"/>
              </a:solidFill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s-ES" sz="4400" b="1" dirty="0">
                <a:solidFill>
                  <a:srgbClr val="A3081F"/>
                </a:solidFill>
                <a:latin typeface="Segoe UI"/>
                <a:cs typeface="Segoe UI"/>
              </a:rPr>
              <a:t>Características:</a:t>
            </a:r>
          </a:p>
          <a:p>
            <a:r>
              <a:rPr lang="es-ES" sz="4400" b="1" dirty="0"/>
              <a:t>3. </a:t>
            </a:r>
            <a:r>
              <a:rPr lang="es-ES" sz="4400" b="1" dirty="0" err="1">
                <a:ea typeface="+mn-lt"/>
                <a:cs typeface="+mn-lt"/>
              </a:rPr>
              <a:t>const</a:t>
            </a:r>
            <a:r>
              <a:rPr lang="es-ES" sz="4400" b="1" dirty="0">
                <a:ea typeface="+mn-lt"/>
                <a:cs typeface="+mn-lt"/>
              </a:rPr>
              <a:t>:</a:t>
            </a:r>
          </a:p>
          <a:p>
            <a:pPr marL="285750" indent="-285750" algn="ctr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Alcance de Bloque:</a:t>
            </a:r>
            <a:r>
              <a:rPr lang="es-ES" sz="2800" dirty="0">
                <a:ea typeface="+mn-lt"/>
                <a:cs typeface="+mn-lt"/>
              </a:rPr>
              <a:t> La caja está disponible solo dentro del bloque donde la creas.</a:t>
            </a:r>
            <a:endParaRPr lang="es-ES" sz="2800" dirty="0"/>
          </a:p>
          <a:p>
            <a:pPr marL="285750" indent="-285750" algn="ctr">
              <a:buFont typeface="Arial"/>
              <a:buChar char="•"/>
            </a:pPr>
            <a:r>
              <a:rPr lang="es-ES" sz="2800" b="1" dirty="0">
                <a:ea typeface="+mn-lt"/>
                <a:cs typeface="+mn-lt"/>
              </a:rPr>
              <a:t>No Puede Ser Re declarada ni Reasignada:</a:t>
            </a:r>
            <a:r>
              <a:rPr lang="es-ES" sz="2800" dirty="0">
                <a:ea typeface="+mn-lt"/>
                <a:cs typeface="+mn-lt"/>
              </a:rPr>
              <a:t> No puedes cambiar el contenido de la caja ni crear otra caja con el mismo nombre en el mismo bloque.</a:t>
            </a:r>
            <a:endParaRPr lang="es-ES" sz="2800" dirty="0"/>
          </a:p>
          <a:p>
            <a:endParaRPr lang="es-ES" sz="4400" b="1" dirty="0"/>
          </a:p>
          <a:p>
            <a:endParaRPr lang="es-ES" sz="2800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5662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2195298-3976-3B14-B359-08880E98A218}"/>
              </a:ext>
            </a:extLst>
          </p:cNvPr>
          <p:cNvSpPr txBox="1"/>
          <p:nvPr/>
        </p:nvSpPr>
        <p:spPr>
          <a:xfrm>
            <a:off x="187970" y="1770058"/>
            <a:ext cx="11873491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A3081F"/>
                </a:solidFill>
                <a:latin typeface="Segoe UI"/>
                <a:cs typeface="Segoe UI"/>
              </a:rPr>
              <a:t>Variables</a:t>
            </a:r>
          </a:p>
          <a:p>
            <a:r>
              <a:rPr lang="es-ES" sz="4400" b="1" dirty="0">
                <a:solidFill>
                  <a:srgbClr val="A3081F"/>
                </a:solidFill>
                <a:latin typeface="Segoe UI"/>
                <a:cs typeface="Segoe UI"/>
              </a:rPr>
              <a:t>Ejemplos: </a:t>
            </a:r>
          </a:p>
          <a:p>
            <a:r>
              <a:rPr lang="es-ES" sz="2800" dirty="0">
                <a:ea typeface="+mn-lt"/>
                <a:cs typeface="+mn-lt"/>
              </a:rPr>
              <a:t>         </a:t>
            </a:r>
            <a:endParaRPr lang="es-ES" sz="2800" b="1">
              <a:ea typeface="+mn-lt"/>
              <a:cs typeface="+mn-lt"/>
            </a:endParaRPr>
          </a:p>
          <a:p>
            <a:r>
              <a:rPr lang="es-ES" sz="2800" dirty="0">
                <a:ea typeface="+mn-lt"/>
                <a:cs typeface="+mn-lt"/>
              </a:rPr>
              <a:t>           </a:t>
            </a:r>
            <a:r>
              <a:rPr lang="es-ES" sz="2800" b="1" dirty="0">
                <a:ea typeface="+mn-lt"/>
                <a:cs typeface="+mn-lt"/>
              </a:rPr>
              <a:t>a. </a:t>
            </a:r>
            <a:r>
              <a:rPr lang="es-ES" sz="2800" b="1" err="1">
                <a:latin typeface="Consolas"/>
                <a:cs typeface="Segoe UI"/>
              </a:rPr>
              <a:t>var</a:t>
            </a:r>
            <a:r>
              <a:rPr lang="es-ES" sz="2800" b="1" dirty="0">
                <a:latin typeface="Consolas"/>
                <a:cs typeface="Segoe UI"/>
              </a:rPr>
              <a:t>                  </a:t>
            </a:r>
            <a:r>
              <a:rPr lang="es-ES" sz="2800" b="1" dirty="0">
                <a:ea typeface="+mn-lt"/>
                <a:cs typeface="+mn-lt"/>
              </a:rPr>
              <a:t>b. </a:t>
            </a:r>
            <a:r>
              <a:rPr lang="es-ES" sz="2800" b="1" err="1">
                <a:latin typeface="Consolas"/>
                <a:cs typeface="Segoe UI"/>
              </a:rPr>
              <a:t>Let</a:t>
            </a:r>
            <a:r>
              <a:rPr lang="es-ES" sz="2800" b="1" dirty="0">
                <a:latin typeface="Consolas"/>
                <a:cs typeface="Segoe UI"/>
              </a:rPr>
              <a:t>               </a:t>
            </a:r>
            <a:r>
              <a:rPr lang="es-ES" sz="2800" b="1" dirty="0">
                <a:ea typeface="+mn-lt"/>
                <a:cs typeface="+mn-lt"/>
              </a:rPr>
              <a:t>c. </a:t>
            </a:r>
            <a:r>
              <a:rPr lang="es-ES" sz="2800" b="1" err="1">
                <a:latin typeface="Consolas"/>
                <a:cs typeface="Segoe UI"/>
              </a:rPr>
              <a:t>const</a:t>
            </a:r>
            <a:endParaRPr lang="es-ES" sz="2800" b="1" err="1"/>
          </a:p>
          <a:p>
            <a:endParaRPr lang="es-ES" sz="4400" b="1" dirty="0">
              <a:latin typeface="Segoe UI"/>
              <a:cs typeface="Segoe UI"/>
            </a:endParaRPr>
          </a:p>
          <a:p>
            <a:endParaRPr lang="es-ES" sz="4400" b="1" dirty="0">
              <a:latin typeface="Segoe UI"/>
              <a:cs typeface="Segoe UI"/>
            </a:endParaRPr>
          </a:p>
          <a:p>
            <a:endParaRPr lang="es-ES" sz="4400" b="1" dirty="0">
              <a:latin typeface="Segoe UI"/>
              <a:cs typeface="Segoe UI"/>
            </a:endParaRPr>
          </a:p>
          <a:p>
            <a:endParaRPr lang="es-ES" dirty="0">
              <a:latin typeface="Aptos" panose="020B0004020202020204"/>
              <a:cs typeface="Segoe UI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D20331A-3EE1-38D6-E276-D9ABB301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6" y="4040020"/>
            <a:ext cx="2343150" cy="171450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5894586-1DA7-2EEB-EDC4-8C0F1477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732" y="4032067"/>
            <a:ext cx="2747720" cy="18179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7DC282C-05AB-090F-8C55-34CBF0B7E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632" y="4036649"/>
            <a:ext cx="2941936" cy="6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5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C85541-7D68-2907-73A6-FEE51EFDCA64}"/>
              </a:ext>
            </a:extLst>
          </p:cNvPr>
          <p:cNvSpPr txBox="1"/>
          <p:nvPr/>
        </p:nvSpPr>
        <p:spPr>
          <a:xfrm>
            <a:off x="579576" y="1958029"/>
            <a:ext cx="1126258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4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/>
          </a:p>
          <a:p>
            <a:endParaRPr lang="es-ES" sz="2800" b="1" dirty="0"/>
          </a:p>
          <a:p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54DCC7-F38D-6349-9822-AFF635DF70AC}"/>
              </a:ext>
            </a:extLst>
          </p:cNvPr>
          <p:cNvSpPr txBox="1"/>
          <p:nvPr/>
        </p:nvSpPr>
        <p:spPr>
          <a:xfrm>
            <a:off x="281956" y="1817051"/>
            <a:ext cx="1179517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dirty="0">
                <a:solidFill>
                  <a:srgbClr val="A3081F"/>
                </a:solidFill>
                <a:latin typeface="Segoe UI"/>
                <a:cs typeface="Segoe UI"/>
              </a:rPr>
              <a:t>Variables</a:t>
            </a:r>
            <a:endParaRPr lang="es-ES" sz="4400">
              <a:solidFill>
                <a:srgbClr val="A3081F"/>
              </a:solidFill>
              <a:latin typeface="Segoe UI"/>
              <a:cs typeface="Segoe UI"/>
            </a:endParaRPr>
          </a:p>
          <a:p>
            <a:pPr algn="l"/>
            <a:r>
              <a:rPr lang="es-ES" sz="4400" b="1" dirty="0">
                <a:solidFill>
                  <a:srgbClr val="A3081F"/>
                </a:solidFill>
              </a:rPr>
              <a:t>3. Buenas Prácticas:</a:t>
            </a:r>
          </a:p>
          <a:p>
            <a:pPr marL="571500" indent="-571500" algn="just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Usa </a:t>
            </a:r>
            <a:r>
              <a:rPr lang="es-ES" sz="2800" dirty="0" err="1">
                <a:latin typeface="Consolas"/>
              </a:rPr>
              <a:t>let</a:t>
            </a:r>
            <a:r>
              <a:rPr lang="es-ES" sz="2800" dirty="0">
                <a:ea typeface="+mn-lt"/>
                <a:cs typeface="+mn-lt"/>
              </a:rPr>
              <a:t> y </a:t>
            </a:r>
            <a:r>
              <a:rPr lang="es-ES" sz="2800" dirty="0" err="1">
                <a:latin typeface="Consolas"/>
              </a:rPr>
              <a:t>const</a:t>
            </a:r>
            <a:r>
              <a:rPr lang="es-ES" sz="2800" dirty="0">
                <a:ea typeface="+mn-lt"/>
                <a:cs typeface="+mn-lt"/>
              </a:rPr>
              <a:t> en lugar de </a:t>
            </a:r>
            <a:r>
              <a:rPr lang="es-ES" sz="2800" dirty="0" err="1">
                <a:latin typeface="Consolas"/>
              </a:rPr>
              <a:t>var</a:t>
            </a:r>
            <a:endParaRPr lang="es-ES" sz="2800" dirty="0" err="1"/>
          </a:p>
          <a:p>
            <a:pPr marL="571500" indent="-571500" algn="just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Usa </a:t>
            </a:r>
            <a:r>
              <a:rPr lang="es-ES" sz="2800" dirty="0" err="1">
                <a:latin typeface="Consolas"/>
              </a:rPr>
              <a:t>const</a:t>
            </a:r>
            <a:r>
              <a:rPr lang="es-ES" sz="2800" dirty="0">
                <a:ea typeface="+mn-lt"/>
                <a:cs typeface="+mn-lt"/>
              </a:rPr>
              <a:t> para valores que no cambian</a:t>
            </a:r>
            <a:endParaRPr lang="es-ES" sz="2800" dirty="0">
              <a:latin typeface="Consolas"/>
            </a:endParaRPr>
          </a:p>
          <a:p>
            <a:pPr marL="571500" indent="-571500" algn="just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Nombra tus variables claramente</a:t>
            </a:r>
            <a:endParaRPr lang="es-ES" sz="2800" dirty="0"/>
          </a:p>
          <a:p>
            <a:pPr marL="571500" indent="-571500" algn="just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Minimiza el uso de variables globales</a:t>
            </a:r>
            <a:endParaRPr lang="es-ES" sz="2800" dirty="0"/>
          </a:p>
          <a:p>
            <a:pPr algn="just"/>
            <a:endParaRPr lang="es-ES" sz="4400" b="1" dirty="0"/>
          </a:p>
          <a:p>
            <a:endParaRPr lang="es-ES" sz="4400" b="1" dirty="0"/>
          </a:p>
        </p:txBody>
      </p:sp>
      <p:pic>
        <p:nvPicPr>
          <p:cNvPr id="4" name="Imagen 3" descr="Bien - Iconos gratis de ui">
            <a:extLst>
              <a:ext uri="{FF2B5EF4-FFF2-40B4-BE49-F238E27FC236}">
                <a16:creationId xmlns:a16="http://schemas.microsoft.com/office/drawing/2014/main" id="{BF169A62-EB34-3D02-50FA-BF5A06F8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811" y="270457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56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88023F0C5BC04F8B29F65FDBF8A414" ma:contentTypeVersion="15" ma:contentTypeDescription="Crear nuevo documento." ma:contentTypeScope="" ma:versionID="7dafa72b64565284d68d7ed38369ac9d">
  <xsd:schema xmlns:xsd="http://www.w3.org/2001/XMLSchema" xmlns:xs="http://www.w3.org/2001/XMLSchema" xmlns:p="http://schemas.microsoft.com/office/2006/metadata/properties" xmlns:ns2="6a94d7bb-ab5b-4476-94be-78a8e1cf4e58" xmlns:ns3="f6940a2c-7ab4-413c-860a-a1afd13406e0" targetNamespace="http://schemas.microsoft.com/office/2006/metadata/properties" ma:root="true" ma:fieldsID="b48a13bd09571064ee6dff0d73ebe799" ns2:_="" ns3:_="">
    <xsd:import namespace="6a94d7bb-ab5b-4476-94be-78a8e1cf4e58"/>
    <xsd:import namespace="f6940a2c-7ab4-413c-860a-a1afd13406e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94d7bb-ab5b-4476-94be-78a8e1cf4e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86f8b2b-55c8-4c25-8516-e6c0699c1977}" ma:internalName="TaxCatchAll" ma:showField="CatchAllData" ma:web="6a94d7bb-ab5b-4476-94be-78a8e1cf4e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40a2c-7ab4-413c-860a-a1afd1340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2f8178c2-1c88-4fb8-97b7-48aafde4f3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6940a2c-7ab4-413c-860a-a1afd13406e0" xsi:nil="true"/>
    <SharedWithUsers xmlns="6a94d7bb-ab5b-4476-94be-78a8e1cf4e58">
      <UserInfo>
        <DisplayName/>
        <AccountId xsi:nil="true"/>
        <AccountType/>
      </UserInfo>
    </SharedWithUsers>
    <lcf76f155ced4ddcb4097134ff3c332f xmlns="f6940a2c-7ab4-413c-860a-a1afd13406e0">
      <Terms xmlns="http://schemas.microsoft.com/office/infopath/2007/PartnerControls"/>
    </lcf76f155ced4ddcb4097134ff3c332f>
    <TaxCatchAll xmlns="6a94d7bb-ab5b-4476-94be-78a8e1cf4e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38B2A-E37F-41A8-915A-B73EBB3E48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94d7bb-ab5b-4476-94be-78a8e1cf4e58"/>
    <ds:schemaRef ds:uri="f6940a2c-7ab4-413c-860a-a1afd1340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260216-63D4-4260-915D-FC69FD8D4022}">
  <ds:schemaRefs>
    <ds:schemaRef ds:uri="http://schemas.microsoft.com/office/2006/metadata/properties"/>
    <ds:schemaRef ds:uri="http://schemas.microsoft.com/office/infopath/2007/PartnerControls"/>
    <ds:schemaRef ds:uri="f6940a2c-7ab4-413c-860a-a1afd13406e0"/>
    <ds:schemaRef ds:uri="6a94d7bb-ab5b-4476-94be-78a8e1cf4e58"/>
  </ds:schemaRefs>
</ds:datastoreItem>
</file>

<file path=customXml/itemProps3.xml><?xml version="1.0" encoding="utf-8"?>
<ds:datastoreItem xmlns:ds="http://schemas.openxmlformats.org/officeDocument/2006/customXml" ds:itemID="{E8B98EC4-349B-45DF-ADA3-A30089D339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Carolina Manrique Hernandez</dc:creator>
  <cp:lastModifiedBy>Proyectos1 - AHK Colombia</cp:lastModifiedBy>
  <cp:revision>586</cp:revision>
  <dcterms:created xsi:type="dcterms:W3CDTF">2024-07-24T23:34:02Z</dcterms:created>
  <dcterms:modified xsi:type="dcterms:W3CDTF">2024-08-13T15:03:36Z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0x010100B588023F0C5BC04F8B29F65FDBF8A414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