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6" r:id="rId2"/>
    <p:sldId id="257"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2" autoAdjust="0"/>
    <p:restoredTop sz="58364" autoAdjust="0"/>
  </p:normalViewPr>
  <p:slideViewPr>
    <p:cSldViewPr snapToGrid="0">
      <p:cViewPr varScale="1">
        <p:scale>
          <a:sx n="55" d="100"/>
          <a:sy n="55" d="100"/>
        </p:scale>
        <p:origin x="1125" y="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0B6397-E54F-44B4-9925-67273E73D656}" type="datetimeFigureOut">
              <a:rPr lang="en-GB" smtClean="0"/>
              <a:t>22/11/2019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2F2BEF-3B94-419A-BE66-836ECFE0A6A7}" type="slidenum">
              <a:rPr lang="en-GB" smtClean="0"/>
              <a:t>‹#›</a:t>
            </a:fld>
            <a:endParaRPr lang="en-GB"/>
          </a:p>
        </p:txBody>
      </p:sp>
    </p:spTree>
    <p:extLst>
      <p:ext uri="{BB962C8B-B14F-4D97-AF65-F5344CB8AC3E}">
        <p14:creationId xmlns:p14="http://schemas.microsoft.com/office/powerpoint/2010/main" val="1049430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a:r>
          </a:p>
          <a:p>
            <a:r>
              <a:rPr lang="en-GB" dirty="0"/>
              <a:t>.#.#.#.|.|##.|##|.||#..#||.|.....||....|#|....#|#.</a:t>
            </a:r>
          </a:p>
          <a:p>
            <a:r>
              <a:rPr lang="en-GB" dirty="0"/>
              <a:t>..|..#.##|#..#.|##....|..#|#.||..#....#|......#|..</a:t>
            </a:r>
          </a:p>
          <a:p>
            <a:r>
              <a:rPr lang="en-GB" dirty="0"/>
              <a:t>.......|....#|#.#|.|##.||......#.|....|##....##||.</a:t>
            </a:r>
          </a:p>
          <a:p>
            <a:r>
              <a:rPr lang="en-GB" dirty="0"/>
              <a:t>|#|.....|.#|..#.....#...|#.#.##....#.||....##.#|#|</a:t>
            </a:r>
          </a:p>
          <a:p>
            <a:r>
              <a:rPr lang="en-GB" dirty="0"/>
              <a:t>#|##|..|.|#||.|#|.|..#...#|.##.|#.|.....##........</a:t>
            </a:r>
          </a:p>
          <a:p>
            <a:r>
              <a:rPr lang="en-GB" dirty="0"/>
              <a:t>.#|#..#|..|.......#..#......##||#||#.||#|.#.....||</a:t>
            </a:r>
          </a:p>
          <a:p>
            <a:r>
              <a:rPr lang="en-GB" dirty="0"/>
              <a:t>.#.#..|.|.....|.#...|....|#..#...|.|.|..#...#.#.||</a:t>
            </a:r>
          </a:p>
          <a:p>
            <a:r>
              <a:rPr lang="en-GB" dirty="0"/>
              <a:t>|.|||##|#.#..#|..|....|...#|..|..#.#.|.#.|#...##.|</a:t>
            </a:r>
          </a:p>
          <a:p>
            <a:r>
              <a:rPr lang="en-GB" dirty="0"/>
              <a:t>|...#|..#.....###.#|#...##....|..||||.|.#.|#.#....</a:t>
            </a:r>
          </a:p>
          <a:p>
            <a:r>
              <a:rPr lang="en-GB" dirty="0"/>
              <a:t>...#....#.......|...##....#|#..|...#|..#..|||.|#..</a:t>
            </a:r>
          </a:p>
          <a:p>
            <a:r>
              <a:rPr lang="en-GB" dirty="0"/>
              <a:t>.....||.|.||#|#..||....#|.|.||.......#.|.....|....</a:t>
            </a:r>
          </a:p>
          <a:p>
            <a:r>
              <a:rPr lang="en-GB" dirty="0"/>
              <a:t>|#.#|..#.#....##.#.|.##|..|.|.#.....#..#.....#....</a:t>
            </a:r>
          </a:p>
          <a:p>
            <a:r>
              <a:rPr lang="en-GB" dirty="0"/>
              <a:t>#.||.#........#...|#..#|.#.#...#|||.....|.......|.</a:t>
            </a:r>
          </a:p>
          <a:p>
            <a:r>
              <a:rPr lang="en-GB" dirty="0"/>
              <a:t>.|.|...|.|.#|...#...||.|.#.#...##......|#.....##..</a:t>
            </a:r>
          </a:p>
          <a:p>
            <a:r>
              <a:rPr lang="en-GB" dirty="0"/>
              <a:t>###....||#.#..#.#|.##|.##..#..#|..|##|.#.|...#....</a:t>
            </a:r>
          </a:p>
          <a:p>
            <a:r>
              <a:rPr lang="en-GB" dirty="0"/>
              <a:t>.#.#..|##..#.#..#.....|||..|.....|||.###.|..#.||#.</a:t>
            </a:r>
          </a:p>
          <a:p>
            <a:r>
              <a:rPr lang="en-GB" dirty="0"/>
              <a:t>|..#.|.#..|##.#.|.#.....#.|..#.|.|...||..#..#|..|#</a:t>
            </a:r>
          </a:p>
          <a:p>
            <a:r>
              <a:rPr lang="en-GB" dirty="0"/>
              <a:t>...|..#|..|.........||#....#...#..||.|....#.......</a:t>
            </a:r>
          </a:p>
          <a:p>
            <a:r>
              <a:rPr lang="en-GB" dirty="0"/>
              <a:t>.....#.#.|...|#...####||...#...........#..#.##.#..</a:t>
            </a:r>
          </a:p>
          <a:p>
            <a:r>
              <a:rPr lang="en-GB" dirty="0"/>
              <a:t>|#.###..#..#|#|.|..#|....##..#..|...#|#..#.##.|..#</a:t>
            </a:r>
          </a:p>
          <a:p>
            <a:r>
              <a:rPr lang="en-GB" dirty="0"/>
              <a:t>.|##.#....#....#...#|.##...|#.||.#...|....|..|#.#.</a:t>
            </a:r>
          </a:p>
          <a:p>
            <a:r>
              <a:rPr lang="en-GB" dirty="0"/>
              <a:t>.|..|||..|...#.|.|..........|#..|##.#.|#.|..#..|#.</a:t>
            </a:r>
          </a:p>
          <a:p>
            <a:r>
              <a:rPr lang="en-GB" dirty="0"/>
              <a:t>|#|.#..#|...|||..|.###||.......#...|...||.|##..||.</a:t>
            </a:r>
          </a:p>
          <a:p>
            <a:r>
              <a:rPr lang="en-GB" dirty="0"/>
              <a:t>..#.|...||#...##.....||..#|..#.#...|#..#.###.#..#.</a:t>
            </a:r>
          </a:p>
          <a:p>
            <a:r>
              <a:rPr lang="en-GB" dirty="0"/>
              <a:t>|.||..##....#...#......#.||.|.##|.||||...|#.......</a:t>
            </a:r>
          </a:p>
          <a:p>
            <a:r>
              <a:rPr lang="en-GB" dirty="0"/>
              <a:t>..##.#.|#..||..#......|..|#.||.|.||.|.#||.|..#.||#</a:t>
            </a:r>
          </a:p>
          <a:p>
            <a:r>
              <a:rPr lang="en-GB" dirty="0"/>
              <a:t>.|...##|..|.#.#..##..#..#....|.#.#....#.#.|#...#||</a:t>
            </a:r>
          </a:p>
          <a:p>
            <a:r>
              <a:rPr lang="en-GB" dirty="0"/>
              <a:t>|.|##.|||||.|.||...|.||.##..|.||..#..#..#|......#|</a:t>
            </a:r>
          </a:p>
          <a:p>
            <a:r>
              <a:rPr lang="en-GB" dirty="0"/>
              <a:t>..#.|##....#.#....#...#....###......##..|......#..</a:t>
            </a:r>
          </a:p>
          <a:p>
            <a:r>
              <a:rPr lang="en-GB" dirty="0"/>
              <a:t>##....#|#.#.#.#..............#...#..#|.........|..</a:t>
            </a:r>
          </a:p>
          <a:p>
            <a:r>
              <a:rPr lang="en-GB" dirty="0"/>
              <a:t>##|||.##......#.##......#..|..#..#.#..||...|...|#|</a:t>
            </a:r>
          </a:p>
          <a:p>
            <a:r>
              <a:rPr lang="en-GB" dirty="0"/>
              <a:t>.|....#.#.......#.#.#........|............#.||#||#</a:t>
            </a:r>
          </a:p>
          <a:p>
            <a:r>
              <a:rPr lang="en-GB" dirty="0"/>
              <a:t>..|.|#.|...##.|.#.#.#.#...|...|...#.......|#|#.|.|</a:t>
            </a:r>
          </a:p>
          <a:p>
            <a:r>
              <a:rPr lang="en-GB" dirty="0"/>
              <a:t>......|.####..|.....#....#|##..|.|##.....##|.|#.#.</a:t>
            </a:r>
          </a:p>
          <a:p>
            <a:r>
              <a:rPr lang="en-GB" dirty="0"/>
              <a:t>.##..#.......###.|..#.|.|#........#..#.#.|..|#....</a:t>
            </a:r>
          </a:p>
          <a:p>
            <a:r>
              <a:rPr lang="en-GB" dirty="0"/>
              <a:t>.|..|..#..#.#.###|#|#....||#....#.......|.....##..</a:t>
            </a:r>
          </a:p>
          <a:p>
            <a:r>
              <a:rPr lang="en-GB" dirty="0"/>
              <a:t>..#..##..|.|....||#|#.....|#.|.###|....#||...|....</a:t>
            </a:r>
          </a:p>
          <a:p>
            <a:r>
              <a:rPr lang="en-GB" dirty="0"/>
              <a:t>.#...|.|....##..##....|...#|.#|..#.##....#..|....|</a:t>
            </a:r>
          </a:p>
          <a:p>
            <a:r>
              <a:rPr lang="en-GB" dirty="0"/>
              <a:t>|........#|#......|...#..#........|.|#|##|..||#...</a:t>
            </a:r>
          </a:p>
          <a:p>
            <a:r>
              <a:rPr lang="en-GB" dirty="0"/>
              <a:t>...|#.|#..#|#..|||...#.|.|.|...##....#|#|.#.|.||..</a:t>
            </a:r>
          </a:p>
          <a:p>
            <a:r>
              <a:rPr lang="en-GB" dirty="0"/>
              <a:t>|..#|||.#||#####.|#..#....|...#.#..|.||...|##..|..</a:t>
            </a:r>
          </a:p>
          <a:p>
            <a:r>
              <a:rPr lang="en-GB" dirty="0"/>
              <a:t>.|...|....|...|....#........#.#..|.|....||#|.##.#.</a:t>
            </a:r>
          </a:p>
          <a:p>
            <a:r>
              <a:rPr lang="en-GB" dirty="0"/>
              <a:t>......#||||#...|...#...|....|.||.|..|.#..#|.#.|...</a:t>
            </a:r>
          </a:p>
          <a:p>
            <a:r>
              <a:rPr lang="en-GB" dirty="0"/>
              <a:t>.#...#||.|...|##...|..|.||..#..|.#||..#|..||#|..#.</a:t>
            </a:r>
          </a:p>
          <a:p>
            <a:r>
              <a:rPr lang="en-GB" dirty="0"/>
              <a:t>|.|.|#.#..#|..#.###.#.|.|#.|..#.|##...#..#|#.||.#|</a:t>
            </a:r>
          </a:p>
          <a:p>
            <a:r>
              <a:rPr lang="en-GB" dirty="0"/>
              <a:t>.#||.##..|....||#..|||.....#.#.......|.###...#...#</a:t>
            </a:r>
          </a:p>
          <a:p>
            <a:r>
              <a:rPr lang="en-GB" dirty="0"/>
              <a:t>.|##..#||.|.|.....|....|..|#...#..||||#|.|.....#|.</a:t>
            </a:r>
          </a:p>
          <a:p>
            <a:r>
              <a:rPr lang="en-GB" dirty="0"/>
              <a:t>|#.#.#.|#.#|#...||#.....|......||......##|....||..</a:t>
            </a:r>
          </a:p>
          <a:p>
            <a:r>
              <a:rPr lang="en-GB" dirty="0"/>
              <a:t>.#####|#|#.#....###||#..|.#..|..|.##..|||..#|#.##.</a:t>
            </a:r>
          </a:p>
        </p:txBody>
      </p:sp>
      <p:sp>
        <p:nvSpPr>
          <p:cNvPr id="4" name="Slide Number Placeholder 3"/>
          <p:cNvSpPr>
            <a:spLocks noGrp="1"/>
          </p:cNvSpPr>
          <p:nvPr>
            <p:ph type="sldNum" sz="quarter" idx="5"/>
          </p:nvPr>
        </p:nvSpPr>
        <p:spPr/>
        <p:txBody>
          <a:bodyPr/>
          <a:lstStyle/>
          <a:p>
            <a:fld id="{872F2BEF-3B94-419A-BE66-836ECFE0A6A7}" type="slidenum">
              <a:rPr lang="en-GB" smtClean="0"/>
              <a:t>1</a:t>
            </a:fld>
            <a:endParaRPr lang="en-GB"/>
          </a:p>
        </p:txBody>
      </p:sp>
    </p:spTree>
    <p:extLst>
      <p:ext uri="{BB962C8B-B14F-4D97-AF65-F5344CB8AC3E}">
        <p14:creationId xmlns:p14="http://schemas.microsoft.com/office/powerpoint/2010/main" val="224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a:r>
          </a:p>
          <a:p>
            <a:r>
              <a:rPr lang="en-GB" dirty="0"/>
              <a:t>.....#|##|</a:t>
            </a:r>
          </a:p>
          <a:p>
            <a:r>
              <a:rPr lang="en-GB" dirty="0"/>
              <a:t>.|..|...#.</a:t>
            </a:r>
          </a:p>
          <a:p>
            <a:r>
              <a:rPr lang="en-GB" dirty="0"/>
              <a:t>..|#.....#</a:t>
            </a:r>
          </a:p>
          <a:p>
            <a:r>
              <a:rPr lang="en-GB" dirty="0"/>
              <a:t>#.#|||#|#|</a:t>
            </a:r>
          </a:p>
          <a:p>
            <a:r>
              <a:rPr lang="en-GB" dirty="0"/>
              <a:t>...#.||...</a:t>
            </a:r>
          </a:p>
          <a:p>
            <a:r>
              <a:rPr lang="en-GB" dirty="0"/>
              <a:t>.|....|...</a:t>
            </a:r>
          </a:p>
          <a:p>
            <a:r>
              <a:rPr lang="en-GB" dirty="0"/>
              <a:t>||...#|.#|</a:t>
            </a:r>
          </a:p>
          <a:p>
            <a:r>
              <a:rPr lang="en-GB" dirty="0"/>
              <a:t>|.||||..|.</a:t>
            </a:r>
          </a:p>
          <a:p>
            <a:r>
              <a:rPr lang="en-GB" dirty="0"/>
              <a:t>...#.|..|.</a:t>
            </a:r>
          </a:p>
        </p:txBody>
      </p:sp>
      <p:sp>
        <p:nvSpPr>
          <p:cNvPr id="4" name="Slide Number Placeholder 3"/>
          <p:cNvSpPr>
            <a:spLocks noGrp="1"/>
          </p:cNvSpPr>
          <p:nvPr>
            <p:ph type="sldNum" sz="quarter" idx="5"/>
          </p:nvPr>
        </p:nvSpPr>
        <p:spPr/>
        <p:txBody>
          <a:bodyPr/>
          <a:lstStyle/>
          <a:p>
            <a:fld id="{872F2BEF-3B94-419A-BE66-836ECFE0A6A7}" type="slidenum">
              <a:rPr lang="en-GB" smtClean="0"/>
              <a:t>4</a:t>
            </a:fld>
            <a:endParaRPr lang="en-GB"/>
          </a:p>
        </p:txBody>
      </p:sp>
    </p:spTree>
    <p:extLst>
      <p:ext uri="{BB962C8B-B14F-4D97-AF65-F5344CB8AC3E}">
        <p14:creationId xmlns:p14="http://schemas.microsoft.com/office/powerpoint/2010/main" val="37268837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11/22/2019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11/22/2019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42726-7FBB-4CAF-BDC6-1AD063D4525E}"/>
              </a:ext>
            </a:extLst>
          </p:cNvPr>
          <p:cNvSpPr>
            <a:spLocks noGrp="1"/>
          </p:cNvSpPr>
          <p:nvPr>
            <p:ph type="ctrTitle"/>
          </p:nvPr>
        </p:nvSpPr>
        <p:spPr/>
        <p:txBody>
          <a:bodyPr/>
          <a:lstStyle/>
          <a:p>
            <a:r>
              <a:rPr lang="en-GB" dirty="0"/>
              <a:t>Lunch and learn</a:t>
            </a:r>
          </a:p>
        </p:txBody>
      </p:sp>
      <p:sp>
        <p:nvSpPr>
          <p:cNvPr id="3" name="Subtitle 2">
            <a:extLst>
              <a:ext uri="{FF2B5EF4-FFF2-40B4-BE49-F238E27FC236}">
                <a16:creationId xmlns:a16="http://schemas.microsoft.com/office/drawing/2014/main" id="{A0762F22-0CBF-4EB2-B153-22CC4BAEC27E}"/>
              </a:ext>
            </a:extLst>
          </p:cNvPr>
          <p:cNvSpPr>
            <a:spLocks noGrp="1"/>
          </p:cNvSpPr>
          <p:nvPr>
            <p:ph type="subTitle" idx="1"/>
          </p:nvPr>
        </p:nvSpPr>
        <p:spPr/>
        <p:txBody>
          <a:bodyPr/>
          <a:lstStyle/>
          <a:p>
            <a:r>
              <a:rPr lang="en-GB" dirty="0"/>
              <a:t>Trees </a:t>
            </a:r>
            <a:r>
              <a:rPr lang="en-GB" dirty="0" err="1"/>
              <a:t>bruh</a:t>
            </a:r>
            <a:endParaRPr lang="en-GB" dirty="0"/>
          </a:p>
        </p:txBody>
      </p:sp>
    </p:spTree>
    <p:extLst>
      <p:ext uri="{BB962C8B-B14F-4D97-AF65-F5344CB8AC3E}">
        <p14:creationId xmlns:p14="http://schemas.microsoft.com/office/powerpoint/2010/main" val="125292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D60A-0C72-445E-87F8-3668CA52929E}"/>
              </a:ext>
            </a:extLst>
          </p:cNvPr>
          <p:cNvSpPr>
            <a:spLocks noGrp="1"/>
          </p:cNvSpPr>
          <p:nvPr>
            <p:ph type="title"/>
          </p:nvPr>
        </p:nvSpPr>
        <p:spPr>
          <a:xfrm>
            <a:off x="1141413" y="502403"/>
            <a:ext cx="9905998" cy="564396"/>
          </a:xfrm>
        </p:spPr>
        <p:txBody>
          <a:bodyPr>
            <a:normAutofit fontScale="90000"/>
          </a:bodyPr>
          <a:lstStyle/>
          <a:p>
            <a:r>
              <a:rPr lang="en-GB" dirty="0"/>
              <a:t>Problem Definition</a:t>
            </a:r>
          </a:p>
        </p:txBody>
      </p:sp>
      <p:sp>
        <p:nvSpPr>
          <p:cNvPr id="3" name="Content Placeholder 2">
            <a:extLst>
              <a:ext uri="{FF2B5EF4-FFF2-40B4-BE49-F238E27FC236}">
                <a16:creationId xmlns:a16="http://schemas.microsoft.com/office/drawing/2014/main" id="{01C43E73-EF91-4389-9FC0-01D433EF40F2}"/>
              </a:ext>
            </a:extLst>
          </p:cNvPr>
          <p:cNvSpPr>
            <a:spLocks noGrp="1"/>
          </p:cNvSpPr>
          <p:nvPr>
            <p:ph idx="1"/>
          </p:nvPr>
        </p:nvSpPr>
        <p:spPr>
          <a:xfrm>
            <a:off x="1141412" y="1465943"/>
            <a:ext cx="9905999" cy="4666344"/>
          </a:xfrm>
        </p:spPr>
        <p:txBody>
          <a:bodyPr>
            <a:normAutofit fontScale="92500" lnSpcReduction="20000"/>
          </a:bodyPr>
          <a:lstStyle/>
          <a:p>
            <a:r>
              <a:rPr lang="en-GB" dirty="0"/>
              <a:t>A lumber business cuts down trees in a 50x50 acre area.</a:t>
            </a:r>
          </a:p>
          <a:p>
            <a:endParaRPr lang="en-GB" dirty="0"/>
          </a:p>
          <a:p>
            <a:r>
              <a:rPr lang="en-GB" dirty="0"/>
              <a:t>Each acre can be either </a:t>
            </a:r>
            <a:r>
              <a:rPr lang="en-GB" b="1" dirty="0"/>
              <a:t>open ground </a:t>
            </a:r>
            <a:r>
              <a:rPr lang="en-GB" dirty="0"/>
              <a:t>(.), </a:t>
            </a:r>
            <a:r>
              <a:rPr lang="en-GB" b="1" dirty="0"/>
              <a:t>trees</a:t>
            </a:r>
            <a:r>
              <a:rPr lang="en-GB" dirty="0"/>
              <a:t> (|), or a</a:t>
            </a:r>
            <a:r>
              <a:rPr lang="en-GB" b="1" dirty="0"/>
              <a:t> lumberyard </a:t>
            </a:r>
            <a:r>
              <a:rPr lang="en-GB" dirty="0"/>
              <a:t>(#).</a:t>
            </a:r>
          </a:p>
          <a:p>
            <a:endParaRPr lang="en-GB" dirty="0"/>
          </a:p>
          <a:p>
            <a:r>
              <a:rPr lang="en-GB" dirty="0"/>
              <a:t>Every year the landscape looks different, an open area can fill with trees, a wooded acre can be converted to a lumberyard, or a lumberyard can be cleared to open ground.</a:t>
            </a:r>
          </a:p>
          <a:p>
            <a:endParaRPr lang="en-GB" dirty="0"/>
          </a:p>
          <a:p>
            <a:r>
              <a:rPr lang="en-GB" dirty="0"/>
              <a:t>The change to each acre is based entirely on the contents of that acre as well as the number of </a:t>
            </a:r>
            <a:r>
              <a:rPr lang="en-GB" b="1" dirty="0"/>
              <a:t>open</a:t>
            </a:r>
            <a:r>
              <a:rPr lang="en-GB" dirty="0"/>
              <a:t>, </a:t>
            </a:r>
            <a:r>
              <a:rPr lang="en-GB" b="1" dirty="0"/>
              <a:t>wooded</a:t>
            </a:r>
            <a:r>
              <a:rPr lang="en-GB" dirty="0"/>
              <a:t>, or </a:t>
            </a:r>
            <a:r>
              <a:rPr lang="en-GB" b="1" dirty="0"/>
              <a:t>lumberyard</a:t>
            </a:r>
            <a:r>
              <a:rPr lang="en-GB" dirty="0"/>
              <a:t> acres adjacent to it at the start of every year.</a:t>
            </a:r>
          </a:p>
        </p:txBody>
      </p:sp>
    </p:spTree>
    <p:extLst>
      <p:ext uri="{BB962C8B-B14F-4D97-AF65-F5344CB8AC3E}">
        <p14:creationId xmlns:p14="http://schemas.microsoft.com/office/powerpoint/2010/main" val="2261093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D60A-0C72-445E-87F8-3668CA52929E}"/>
              </a:ext>
            </a:extLst>
          </p:cNvPr>
          <p:cNvSpPr>
            <a:spLocks noGrp="1"/>
          </p:cNvSpPr>
          <p:nvPr>
            <p:ph type="title"/>
          </p:nvPr>
        </p:nvSpPr>
        <p:spPr>
          <a:xfrm>
            <a:off x="1141413" y="502403"/>
            <a:ext cx="9905998" cy="564396"/>
          </a:xfrm>
        </p:spPr>
        <p:txBody>
          <a:bodyPr>
            <a:normAutofit fontScale="90000"/>
          </a:bodyPr>
          <a:lstStyle/>
          <a:p>
            <a:r>
              <a:rPr lang="en-GB" dirty="0"/>
              <a:t>Rules</a:t>
            </a:r>
          </a:p>
        </p:txBody>
      </p:sp>
      <p:sp>
        <p:nvSpPr>
          <p:cNvPr id="3" name="Content Placeholder 2">
            <a:extLst>
              <a:ext uri="{FF2B5EF4-FFF2-40B4-BE49-F238E27FC236}">
                <a16:creationId xmlns:a16="http://schemas.microsoft.com/office/drawing/2014/main" id="{01C43E73-EF91-4389-9FC0-01D433EF40F2}"/>
              </a:ext>
            </a:extLst>
          </p:cNvPr>
          <p:cNvSpPr>
            <a:spLocks noGrp="1"/>
          </p:cNvSpPr>
          <p:nvPr>
            <p:ph idx="1"/>
          </p:nvPr>
        </p:nvSpPr>
        <p:spPr>
          <a:xfrm>
            <a:off x="1141412" y="1465943"/>
            <a:ext cx="9905999" cy="4666344"/>
          </a:xfrm>
        </p:spPr>
        <p:txBody>
          <a:bodyPr>
            <a:normAutofit fontScale="85000" lnSpcReduction="20000"/>
          </a:bodyPr>
          <a:lstStyle/>
          <a:p>
            <a:r>
              <a:rPr lang="en-GB" dirty="0"/>
              <a:t>An </a:t>
            </a:r>
            <a:r>
              <a:rPr lang="en-GB" b="1" dirty="0"/>
              <a:t>open</a:t>
            </a:r>
            <a:r>
              <a:rPr lang="en-GB" dirty="0"/>
              <a:t> acre will become filled with </a:t>
            </a:r>
            <a:r>
              <a:rPr lang="en-GB" b="1" dirty="0"/>
              <a:t>trees</a:t>
            </a:r>
            <a:r>
              <a:rPr lang="en-GB" dirty="0"/>
              <a:t> if </a:t>
            </a:r>
            <a:r>
              <a:rPr lang="en-GB" b="1" dirty="0"/>
              <a:t>three or more </a:t>
            </a:r>
            <a:r>
              <a:rPr lang="en-GB" dirty="0"/>
              <a:t>adjacent acres contained trees. Otherwise, nothing happens.</a:t>
            </a:r>
          </a:p>
          <a:p>
            <a:endParaRPr lang="en-GB" dirty="0"/>
          </a:p>
          <a:p>
            <a:r>
              <a:rPr lang="en-GB" dirty="0"/>
              <a:t>An acre filled with </a:t>
            </a:r>
            <a:r>
              <a:rPr lang="en-GB" b="1" dirty="0"/>
              <a:t>trees</a:t>
            </a:r>
            <a:r>
              <a:rPr lang="en-GB" dirty="0"/>
              <a:t> will become a </a:t>
            </a:r>
            <a:r>
              <a:rPr lang="en-GB" b="1" dirty="0"/>
              <a:t>lumberyard</a:t>
            </a:r>
            <a:r>
              <a:rPr lang="en-GB" dirty="0"/>
              <a:t> if </a:t>
            </a:r>
            <a:r>
              <a:rPr lang="en-GB" b="1" dirty="0"/>
              <a:t>three or more </a:t>
            </a:r>
            <a:r>
              <a:rPr lang="en-GB" dirty="0"/>
              <a:t>adjacent acres were lumberyards. Otherwise, nothing happens.</a:t>
            </a:r>
          </a:p>
          <a:p>
            <a:endParaRPr lang="en-GB" dirty="0"/>
          </a:p>
          <a:p>
            <a:r>
              <a:rPr lang="en-GB" dirty="0"/>
              <a:t>An acre containing a </a:t>
            </a:r>
            <a:r>
              <a:rPr lang="en-GB" b="1" dirty="0"/>
              <a:t>lumberyard</a:t>
            </a:r>
            <a:r>
              <a:rPr lang="en-GB" dirty="0"/>
              <a:t> will remain a </a:t>
            </a:r>
            <a:r>
              <a:rPr lang="en-GB" b="1" dirty="0"/>
              <a:t>lumberyard</a:t>
            </a:r>
            <a:r>
              <a:rPr lang="en-GB" dirty="0"/>
              <a:t> if it was adjacent to </a:t>
            </a:r>
            <a:r>
              <a:rPr lang="en-GB" b="1" dirty="0"/>
              <a:t>at least one other lumberyard and at least one acre containing trees</a:t>
            </a:r>
            <a:r>
              <a:rPr lang="en-GB" dirty="0"/>
              <a:t>. Otherwise, it becomes </a:t>
            </a:r>
            <a:r>
              <a:rPr lang="en-GB" b="1" dirty="0"/>
              <a:t>open</a:t>
            </a:r>
            <a:r>
              <a:rPr lang="en-GB" dirty="0"/>
              <a:t>.</a:t>
            </a:r>
          </a:p>
          <a:p>
            <a:endParaRPr lang="en-GB" dirty="0"/>
          </a:p>
          <a:p>
            <a:r>
              <a:rPr lang="en-GB" dirty="0"/>
              <a:t>These changes happen across all acres </a:t>
            </a:r>
            <a:r>
              <a:rPr lang="en-GB" b="1" dirty="0"/>
              <a:t>simultaneously</a:t>
            </a:r>
            <a:r>
              <a:rPr lang="en-GB" dirty="0"/>
              <a:t>, each of them using the state of all acres at the beginning of the year and changing to their new form by the end of that same year. Changes that happen during the year don't affect each other.</a:t>
            </a:r>
          </a:p>
        </p:txBody>
      </p:sp>
    </p:spTree>
    <p:extLst>
      <p:ext uri="{BB962C8B-B14F-4D97-AF65-F5344CB8AC3E}">
        <p14:creationId xmlns:p14="http://schemas.microsoft.com/office/powerpoint/2010/main" val="2548344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D60A-0C72-445E-87F8-3668CA52929E}"/>
              </a:ext>
            </a:extLst>
          </p:cNvPr>
          <p:cNvSpPr>
            <a:spLocks noGrp="1"/>
          </p:cNvSpPr>
          <p:nvPr>
            <p:ph type="title"/>
          </p:nvPr>
        </p:nvSpPr>
        <p:spPr>
          <a:xfrm>
            <a:off x="1141413" y="502403"/>
            <a:ext cx="9905998" cy="564396"/>
          </a:xfrm>
        </p:spPr>
        <p:txBody>
          <a:bodyPr>
            <a:normAutofit fontScale="90000"/>
          </a:bodyPr>
          <a:lstStyle/>
          <a:p>
            <a:r>
              <a:rPr lang="en-GB" dirty="0"/>
              <a:t>Example</a:t>
            </a:r>
          </a:p>
        </p:txBody>
      </p:sp>
      <p:pic>
        <p:nvPicPr>
          <p:cNvPr id="4" name="Content Placeholder 3">
            <a:extLst>
              <a:ext uri="{FF2B5EF4-FFF2-40B4-BE49-F238E27FC236}">
                <a16:creationId xmlns:a16="http://schemas.microsoft.com/office/drawing/2014/main" id="{3025B94C-A701-423C-BF13-FEE89B484F46}"/>
              </a:ext>
            </a:extLst>
          </p:cNvPr>
          <p:cNvPicPr>
            <a:picLocks noGrp="1" noChangeAspect="1"/>
          </p:cNvPicPr>
          <p:nvPr>
            <p:ph idx="1"/>
          </p:nvPr>
        </p:nvPicPr>
        <p:blipFill>
          <a:blip r:embed="rId3"/>
          <a:stretch>
            <a:fillRect/>
          </a:stretch>
        </p:blipFill>
        <p:spPr>
          <a:xfrm>
            <a:off x="1141413" y="1926430"/>
            <a:ext cx="1714500" cy="3429000"/>
          </a:xfrm>
          <a:prstGeom prst="rect">
            <a:avLst/>
          </a:prstGeom>
        </p:spPr>
      </p:pic>
      <p:pic>
        <p:nvPicPr>
          <p:cNvPr id="5" name="Picture 4">
            <a:extLst>
              <a:ext uri="{FF2B5EF4-FFF2-40B4-BE49-F238E27FC236}">
                <a16:creationId xmlns:a16="http://schemas.microsoft.com/office/drawing/2014/main" id="{661EAD99-1779-4A56-A18B-19BBF992685C}"/>
              </a:ext>
            </a:extLst>
          </p:cNvPr>
          <p:cNvPicPr>
            <a:picLocks noChangeAspect="1"/>
          </p:cNvPicPr>
          <p:nvPr/>
        </p:nvPicPr>
        <p:blipFill>
          <a:blip r:embed="rId4"/>
          <a:stretch>
            <a:fillRect/>
          </a:stretch>
        </p:blipFill>
        <p:spPr>
          <a:xfrm>
            <a:off x="3195536" y="1926430"/>
            <a:ext cx="1676400" cy="3514725"/>
          </a:xfrm>
          <a:prstGeom prst="rect">
            <a:avLst/>
          </a:prstGeom>
        </p:spPr>
      </p:pic>
      <p:pic>
        <p:nvPicPr>
          <p:cNvPr id="6" name="Picture 5">
            <a:extLst>
              <a:ext uri="{FF2B5EF4-FFF2-40B4-BE49-F238E27FC236}">
                <a16:creationId xmlns:a16="http://schemas.microsoft.com/office/drawing/2014/main" id="{7285C375-FC0C-4D32-B82D-5E54A5A7A071}"/>
              </a:ext>
            </a:extLst>
          </p:cNvPr>
          <p:cNvPicPr>
            <a:picLocks noChangeAspect="1"/>
          </p:cNvPicPr>
          <p:nvPr/>
        </p:nvPicPr>
        <p:blipFill>
          <a:blip r:embed="rId5"/>
          <a:stretch>
            <a:fillRect/>
          </a:stretch>
        </p:blipFill>
        <p:spPr>
          <a:xfrm>
            <a:off x="5211559" y="1926430"/>
            <a:ext cx="1695450" cy="3429000"/>
          </a:xfrm>
          <a:prstGeom prst="rect">
            <a:avLst/>
          </a:prstGeom>
        </p:spPr>
      </p:pic>
      <p:pic>
        <p:nvPicPr>
          <p:cNvPr id="7" name="Picture 6">
            <a:extLst>
              <a:ext uri="{FF2B5EF4-FFF2-40B4-BE49-F238E27FC236}">
                <a16:creationId xmlns:a16="http://schemas.microsoft.com/office/drawing/2014/main" id="{CED1FABA-05DB-449C-9AF8-1652413F31FF}"/>
              </a:ext>
            </a:extLst>
          </p:cNvPr>
          <p:cNvPicPr>
            <a:picLocks noChangeAspect="1"/>
          </p:cNvPicPr>
          <p:nvPr/>
        </p:nvPicPr>
        <p:blipFill>
          <a:blip r:embed="rId6"/>
          <a:stretch>
            <a:fillRect/>
          </a:stretch>
        </p:blipFill>
        <p:spPr>
          <a:xfrm>
            <a:off x="7144358" y="1926430"/>
            <a:ext cx="1619250" cy="3419475"/>
          </a:xfrm>
          <a:prstGeom prst="rect">
            <a:avLst/>
          </a:prstGeom>
        </p:spPr>
      </p:pic>
      <p:pic>
        <p:nvPicPr>
          <p:cNvPr id="8" name="Picture 7">
            <a:extLst>
              <a:ext uri="{FF2B5EF4-FFF2-40B4-BE49-F238E27FC236}">
                <a16:creationId xmlns:a16="http://schemas.microsoft.com/office/drawing/2014/main" id="{B598D588-7377-47CC-9A79-2853CBABC49E}"/>
              </a:ext>
            </a:extLst>
          </p:cNvPr>
          <p:cNvPicPr>
            <a:picLocks noChangeAspect="1"/>
          </p:cNvPicPr>
          <p:nvPr/>
        </p:nvPicPr>
        <p:blipFill>
          <a:blip r:embed="rId7"/>
          <a:stretch>
            <a:fillRect/>
          </a:stretch>
        </p:blipFill>
        <p:spPr>
          <a:xfrm>
            <a:off x="10111920" y="1926430"/>
            <a:ext cx="1609725" cy="3448050"/>
          </a:xfrm>
          <a:prstGeom prst="rect">
            <a:avLst/>
          </a:prstGeom>
        </p:spPr>
      </p:pic>
      <p:sp>
        <p:nvSpPr>
          <p:cNvPr id="9" name="TextBox 8">
            <a:extLst>
              <a:ext uri="{FF2B5EF4-FFF2-40B4-BE49-F238E27FC236}">
                <a16:creationId xmlns:a16="http://schemas.microsoft.com/office/drawing/2014/main" id="{B7A38493-48A2-4984-B389-45AC97C6D6C9}"/>
              </a:ext>
            </a:extLst>
          </p:cNvPr>
          <p:cNvSpPr txBox="1"/>
          <p:nvPr/>
        </p:nvSpPr>
        <p:spPr>
          <a:xfrm>
            <a:off x="3276111" y="1557098"/>
            <a:ext cx="1714500" cy="369332"/>
          </a:xfrm>
          <a:prstGeom prst="rect">
            <a:avLst/>
          </a:prstGeom>
          <a:noFill/>
        </p:spPr>
        <p:txBody>
          <a:bodyPr wrap="square" rtlCol="0">
            <a:spAutoFit/>
          </a:bodyPr>
          <a:lstStyle/>
          <a:p>
            <a:r>
              <a:rPr lang="en-GB" dirty="0"/>
              <a:t>Year 1</a:t>
            </a:r>
          </a:p>
        </p:txBody>
      </p:sp>
      <p:sp>
        <p:nvSpPr>
          <p:cNvPr id="10" name="TextBox 9">
            <a:extLst>
              <a:ext uri="{FF2B5EF4-FFF2-40B4-BE49-F238E27FC236}">
                <a16:creationId xmlns:a16="http://schemas.microsoft.com/office/drawing/2014/main" id="{AC30A869-4691-4228-B3D3-FE76972BB4C7}"/>
              </a:ext>
            </a:extLst>
          </p:cNvPr>
          <p:cNvSpPr txBox="1"/>
          <p:nvPr/>
        </p:nvSpPr>
        <p:spPr>
          <a:xfrm>
            <a:off x="1397957" y="1550232"/>
            <a:ext cx="1714500" cy="369332"/>
          </a:xfrm>
          <a:prstGeom prst="rect">
            <a:avLst/>
          </a:prstGeom>
          <a:noFill/>
        </p:spPr>
        <p:txBody>
          <a:bodyPr wrap="square" rtlCol="0">
            <a:spAutoFit/>
          </a:bodyPr>
          <a:lstStyle/>
          <a:p>
            <a:r>
              <a:rPr lang="en-GB" dirty="0"/>
              <a:t>Initial State</a:t>
            </a:r>
          </a:p>
        </p:txBody>
      </p:sp>
      <p:sp>
        <p:nvSpPr>
          <p:cNvPr id="11" name="TextBox 10">
            <a:extLst>
              <a:ext uri="{FF2B5EF4-FFF2-40B4-BE49-F238E27FC236}">
                <a16:creationId xmlns:a16="http://schemas.microsoft.com/office/drawing/2014/main" id="{0CED8961-E6C3-4066-A651-FC5B03F2CF04}"/>
              </a:ext>
            </a:extLst>
          </p:cNvPr>
          <p:cNvSpPr txBox="1"/>
          <p:nvPr/>
        </p:nvSpPr>
        <p:spPr>
          <a:xfrm>
            <a:off x="10477500" y="1550232"/>
            <a:ext cx="1714500" cy="369332"/>
          </a:xfrm>
          <a:prstGeom prst="rect">
            <a:avLst/>
          </a:prstGeom>
          <a:noFill/>
        </p:spPr>
        <p:txBody>
          <a:bodyPr wrap="square" rtlCol="0">
            <a:spAutoFit/>
          </a:bodyPr>
          <a:lstStyle/>
          <a:p>
            <a:r>
              <a:rPr lang="en-GB" dirty="0"/>
              <a:t>Year 10</a:t>
            </a:r>
          </a:p>
        </p:txBody>
      </p:sp>
      <p:sp>
        <p:nvSpPr>
          <p:cNvPr id="12" name="TextBox 11">
            <a:extLst>
              <a:ext uri="{FF2B5EF4-FFF2-40B4-BE49-F238E27FC236}">
                <a16:creationId xmlns:a16="http://schemas.microsoft.com/office/drawing/2014/main" id="{098C4CE2-3DA6-4DCA-B6B0-EE9990B09666}"/>
              </a:ext>
            </a:extLst>
          </p:cNvPr>
          <p:cNvSpPr txBox="1"/>
          <p:nvPr/>
        </p:nvSpPr>
        <p:spPr>
          <a:xfrm>
            <a:off x="5486891" y="1550232"/>
            <a:ext cx="1714500" cy="369332"/>
          </a:xfrm>
          <a:prstGeom prst="rect">
            <a:avLst/>
          </a:prstGeom>
          <a:noFill/>
        </p:spPr>
        <p:txBody>
          <a:bodyPr wrap="square" rtlCol="0">
            <a:spAutoFit/>
          </a:bodyPr>
          <a:lstStyle/>
          <a:p>
            <a:r>
              <a:rPr lang="en-GB" dirty="0"/>
              <a:t>Year 2</a:t>
            </a:r>
          </a:p>
        </p:txBody>
      </p:sp>
      <p:sp>
        <p:nvSpPr>
          <p:cNvPr id="13" name="TextBox 12">
            <a:extLst>
              <a:ext uri="{FF2B5EF4-FFF2-40B4-BE49-F238E27FC236}">
                <a16:creationId xmlns:a16="http://schemas.microsoft.com/office/drawing/2014/main" id="{6F38E00D-4AA6-45EE-A4D3-02459FE10134}"/>
              </a:ext>
            </a:extLst>
          </p:cNvPr>
          <p:cNvSpPr txBox="1"/>
          <p:nvPr/>
        </p:nvSpPr>
        <p:spPr>
          <a:xfrm>
            <a:off x="7528699" y="1557098"/>
            <a:ext cx="1714500" cy="369332"/>
          </a:xfrm>
          <a:prstGeom prst="rect">
            <a:avLst/>
          </a:prstGeom>
          <a:noFill/>
        </p:spPr>
        <p:txBody>
          <a:bodyPr wrap="square" rtlCol="0">
            <a:spAutoFit/>
          </a:bodyPr>
          <a:lstStyle/>
          <a:p>
            <a:r>
              <a:rPr lang="en-GB" dirty="0"/>
              <a:t>Year 3</a:t>
            </a:r>
          </a:p>
        </p:txBody>
      </p:sp>
      <p:sp>
        <p:nvSpPr>
          <p:cNvPr id="14" name="Arrow: Right 13">
            <a:extLst>
              <a:ext uri="{FF2B5EF4-FFF2-40B4-BE49-F238E27FC236}">
                <a16:creationId xmlns:a16="http://schemas.microsoft.com/office/drawing/2014/main" id="{B86A3605-0842-445D-BDC0-45911A69BB9C}"/>
              </a:ext>
            </a:extLst>
          </p:cNvPr>
          <p:cNvSpPr/>
          <p:nvPr/>
        </p:nvSpPr>
        <p:spPr>
          <a:xfrm>
            <a:off x="9000957" y="3210164"/>
            <a:ext cx="1001486" cy="7184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EB1F6586-9807-4D7B-BD56-721767946BDD}"/>
              </a:ext>
            </a:extLst>
          </p:cNvPr>
          <p:cNvSpPr txBox="1"/>
          <p:nvPr/>
        </p:nvSpPr>
        <p:spPr>
          <a:xfrm>
            <a:off x="1141413" y="5532607"/>
            <a:ext cx="10387978" cy="1200329"/>
          </a:xfrm>
          <a:prstGeom prst="rect">
            <a:avLst/>
          </a:prstGeom>
          <a:noFill/>
        </p:spPr>
        <p:txBody>
          <a:bodyPr wrap="square" rtlCol="0">
            <a:spAutoFit/>
          </a:bodyPr>
          <a:lstStyle/>
          <a:p>
            <a:r>
              <a:rPr lang="en-GB" dirty="0"/>
              <a:t>After 10 years, there are 37 </a:t>
            </a:r>
            <a:r>
              <a:rPr lang="en-GB" b="1" dirty="0"/>
              <a:t>wooded</a:t>
            </a:r>
            <a:r>
              <a:rPr lang="en-GB" dirty="0"/>
              <a:t> acres and 31 </a:t>
            </a:r>
            <a:r>
              <a:rPr lang="en-GB" b="1" dirty="0"/>
              <a:t>lumberyards</a:t>
            </a:r>
            <a:r>
              <a:rPr lang="en-GB" dirty="0"/>
              <a:t>. Multiplying the number of wooded acres by the number of lumberyards gives the total resource value after 10 years: 37*31=</a:t>
            </a:r>
            <a:r>
              <a:rPr lang="en-GB" b="1" dirty="0"/>
              <a:t>1147</a:t>
            </a:r>
          </a:p>
          <a:p>
            <a:endParaRPr lang="en-GB" b="1" dirty="0"/>
          </a:p>
          <a:p>
            <a:r>
              <a:rPr lang="en-GB" dirty="0"/>
              <a:t>What will the total resource value of the lumber collection area be after 10 years?</a:t>
            </a:r>
          </a:p>
        </p:txBody>
      </p:sp>
    </p:spTree>
    <p:extLst>
      <p:ext uri="{BB962C8B-B14F-4D97-AF65-F5344CB8AC3E}">
        <p14:creationId xmlns:p14="http://schemas.microsoft.com/office/powerpoint/2010/main" val="21922818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21</TotalTime>
  <Words>355</Words>
  <Application>Microsoft Office PowerPoint</Application>
  <PresentationFormat>Widescreen</PresentationFormat>
  <Paragraphs>89</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Tw Cen MT</vt:lpstr>
      <vt:lpstr>Circuit</vt:lpstr>
      <vt:lpstr>Lunch and learn</vt:lpstr>
      <vt:lpstr>Problem Definition</vt:lpstr>
      <vt:lpstr>Rules</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Lunch and learn</dc:title>
  <dc:creator>Michael Eason</dc:creator>
  <cp:lastModifiedBy>Michael Eason</cp:lastModifiedBy>
  <cp:revision>6</cp:revision>
  <dcterms:created xsi:type="dcterms:W3CDTF">2019-11-22T12:52:27Z</dcterms:created>
  <dcterms:modified xsi:type="dcterms:W3CDTF">2019-11-22T13:13:33Z</dcterms:modified>
</cp:coreProperties>
</file>