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06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2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hyperlink" Target="mailto:dominik.kuehn@lighttransinternational.onmicrosoft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76565" y="5374005"/>
            <a:ext cx="2493010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/>
              <a:t>Ziyi Xiong</a:t>
            </a:r>
            <a:endParaRPr lang="en-US" altLang="zh-CN" sz="40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75435" y="1496060"/>
            <a:ext cx="9041765" cy="1711960"/>
          </a:xfrm>
        </p:spPr>
        <p:txBody>
          <a:bodyPr>
            <a:normAutofit fontScale="90000"/>
          </a:bodyPr>
          <a:p>
            <a:r>
              <a:t>Plan for Writing a Report on </a:t>
            </a:r>
            <a:r>
              <a:rPr lang="en-US"/>
              <a:t>Chromatix</a:t>
            </a: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589280" y="4472305"/>
            <a:ext cx="599694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hlinkClick r:id="rId1" tooltip="mailto:dominik.kuehn@lighttransinternational.onmicrosoft.com" action="ppaction://hlinkfile"/>
              </a:rPr>
              <a:t>dominik.kuehn@lighttransinternational.onmicrosoft.com</a:t>
            </a:r>
            <a:endParaRPr lang="en-US" altLang="zh-CN" sz="1600">
              <a:hlinkClick r:id="rId1" tooltip="mailto:dominik.kuehn@lighttransinternational.onmicrosoft.com" action="ppaction://hlinkfile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12470" y="408940"/>
            <a:ext cx="2493010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/>
              <a:t>Contents</a:t>
            </a:r>
            <a:endParaRPr lang="en-US" altLang="zh-CN" sz="4000"/>
          </a:p>
        </p:txBody>
      </p:sp>
      <p:sp>
        <p:nvSpPr>
          <p:cNvPr id="6" name="文本框 5"/>
          <p:cNvSpPr txBox="1"/>
          <p:nvPr/>
        </p:nvSpPr>
        <p:spPr>
          <a:xfrm>
            <a:off x="712470" y="1303020"/>
            <a:ext cx="4708525" cy="59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1. Writing Platform</a:t>
            </a:r>
            <a:endParaRPr lang="en-US" altLang="zh-CN" sz="3200"/>
          </a:p>
        </p:txBody>
      </p:sp>
      <p:sp>
        <p:nvSpPr>
          <p:cNvPr id="7" name="文本框 6"/>
          <p:cNvSpPr txBox="1"/>
          <p:nvPr/>
        </p:nvSpPr>
        <p:spPr>
          <a:xfrm>
            <a:off x="712470" y="2021205"/>
            <a:ext cx="10744835" cy="4453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3200"/>
              <a:t>2. Contents of the Report</a:t>
            </a:r>
            <a:endParaRPr lang="en-US" altLang="zh-CN" sz="3200"/>
          </a:p>
          <a:p>
            <a:pPr marL="457200" lvl="1" indent="45720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3200"/>
              <a:t>Introduction to Chromatix</a:t>
            </a:r>
            <a:endParaRPr lang="en-US" altLang="zh-CN" sz="3200"/>
          </a:p>
          <a:p>
            <a:pPr marL="457200" lvl="1" indent="45720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3200"/>
              <a:t>Analysis of the source codes</a:t>
            </a:r>
            <a:endParaRPr lang="en-US" altLang="zh-CN" sz="3200"/>
          </a:p>
          <a:p>
            <a:pPr marL="457200" lvl="1" indent="45720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3200"/>
              <a:t>Performance T</a:t>
            </a:r>
            <a:r>
              <a:rPr lang="en-US" altLang="zh-CN" sz="3200"/>
              <a:t>est</a:t>
            </a:r>
            <a:endParaRPr lang="en-US" altLang="zh-CN" sz="3200"/>
          </a:p>
          <a:p>
            <a:pPr marL="457200" lvl="1" indent="45720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3200"/>
              <a:t>Conclusion</a:t>
            </a:r>
            <a:endParaRPr lang="en-US" altLang="zh-CN" sz="3200"/>
          </a:p>
          <a:p>
            <a:pPr marL="457200" lvl="1" indent="45720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3200"/>
              <a:t>References</a:t>
            </a:r>
            <a:endParaRPr lang="en-US" altLang="zh-CN" sz="3200"/>
          </a:p>
          <a:p>
            <a:pPr marL="457200" lvl="1" indent="457200"/>
            <a:endParaRPr lang="en-US" altLang="zh-CN" sz="3200"/>
          </a:p>
          <a:p>
            <a:pPr marL="457200" lvl="1" indent="457200"/>
            <a:endParaRPr lang="en-US" altLang="zh-CN" sz="3200"/>
          </a:p>
          <a:p>
            <a:endParaRPr lang="en-US" altLang="zh-CN" sz="3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1945" y="283845"/>
            <a:ext cx="3902710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/>
              <a:t>Writing Platform</a:t>
            </a:r>
            <a:endParaRPr lang="en-US" altLang="zh-CN" sz="4000"/>
          </a:p>
        </p:txBody>
      </p:sp>
      <p:sp>
        <p:nvSpPr>
          <p:cNvPr id="6" name="文本框 5"/>
          <p:cNvSpPr txBox="1"/>
          <p:nvPr/>
        </p:nvSpPr>
        <p:spPr>
          <a:xfrm>
            <a:off x="712470" y="1894205"/>
            <a:ext cx="9759950" cy="59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JupyterLab: an interactive development environment</a:t>
            </a:r>
            <a:endParaRPr lang="en-US" altLang="zh-CN" sz="3200"/>
          </a:p>
        </p:txBody>
      </p:sp>
      <p:grpSp>
        <p:nvGrpSpPr>
          <p:cNvPr id="10" name="组合 9"/>
          <p:cNvGrpSpPr/>
          <p:nvPr/>
        </p:nvGrpSpPr>
        <p:grpSpPr>
          <a:xfrm>
            <a:off x="1823085" y="2433320"/>
            <a:ext cx="812800" cy="739140"/>
            <a:chOff x="2871" y="2901"/>
            <a:chExt cx="1280" cy="1164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2871" y="2901"/>
              <a:ext cx="10" cy="11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2881" y="4065"/>
              <a:ext cx="12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2689860" y="2900680"/>
            <a:ext cx="3443605" cy="59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Jupyter Notebook</a:t>
            </a:r>
            <a:endParaRPr lang="en-US" altLang="zh-CN" sz="3200"/>
          </a:p>
        </p:txBody>
      </p:sp>
      <p:sp>
        <p:nvSpPr>
          <p:cNvPr id="12" name="左大括号 11"/>
          <p:cNvSpPr/>
          <p:nvPr/>
        </p:nvSpPr>
        <p:spPr>
          <a:xfrm>
            <a:off x="6133465" y="2900680"/>
            <a:ext cx="446405" cy="2500630"/>
          </a:xfrm>
          <a:prstGeom prst="leftBrace">
            <a:avLst>
              <a:gd name="adj1" fmla="val 34244"/>
              <a:gd name="adj2" fmla="val 12226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727190" y="2900680"/>
            <a:ext cx="3565525" cy="59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Executable Codes</a:t>
            </a:r>
            <a:endParaRPr lang="en-US" altLang="zh-CN" sz="3200"/>
          </a:p>
        </p:txBody>
      </p:sp>
      <p:sp>
        <p:nvSpPr>
          <p:cNvPr id="14" name="文本框 13"/>
          <p:cNvSpPr txBox="1"/>
          <p:nvPr/>
        </p:nvSpPr>
        <p:spPr>
          <a:xfrm>
            <a:off x="6727190" y="3557905"/>
            <a:ext cx="1403350" cy="59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Texts</a:t>
            </a:r>
            <a:endParaRPr lang="en-US" altLang="zh-CN" sz="3200"/>
          </a:p>
        </p:txBody>
      </p:sp>
      <p:sp>
        <p:nvSpPr>
          <p:cNvPr id="15" name="文本框 14"/>
          <p:cNvSpPr txBox="1"/>
          <p:nvPr/>
        </p:nvSpPr>
        <p:spPr>
          <a:xfrm>
            <a:off x="6727190" y="4215130"/>
            <a:ext cx="2094230" cy="59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Equations</a:t>
            </a:r>
            <a:endParaRPr lang="en-US" altLang="zh-CN" sz="3200"/>
          </a:p>
        </p:txBody>
      </p:sp>
      <p:sp>
        <p:nvSpPr>
          <p:cNvPr id="16" name="文本框 15"/>
          <p:cNvSpPr txBox="1"/>
          <p:nvPr/>
        </p:nvSpPr>
        <p:spPr>
          <a:xfrm>
            <a:off x="6727190" y="4872355"/>
            <a:ext cx="2094230" cy="59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Plots</a:t>
            </a:r>
            <a:endParaRPr lang="en-US" altLang="zh-CN" sz="3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1945" y="283845"/>
            <a:ext cx="3902710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/>
              <a:t>Writing Platform</a:t>
            </a:r>
            <a:endParaRPr lang="en-US" altLang="zh-CN" sz="4000"/>
          </a:p>
        </p:txBody>
      </p:sp>
      <p:pic>
        <p:nvPicPr>
          <p:cNvPr id="4" name="图片 3" descr="提取自homework 3_group 2_cpho_updated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2020" y="953770"/>
            <a:ext cx="4114800" cy="5822950"/>
          </a:xfrm>
          <a:prstGeom prst="rect">
            <a:avLst/>
          </a:prstGeom>
        </p:spPr>
      </p:pic>
      <p:pic>
        <p:nvPicPr>
          <p:cNvPr id="6" name="图片 5" descr="提取自homework 3_group 2_cpho_updated final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90" y="953770"/>
            <a:ext cx="4104005" cy="5807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1945" y="283845"/>
            <a:ext cx="5474970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/>
              <a:t>Contents of the Report</a:t>
            </a:r>
            <a:endParaRPr lang="en-US" altLang="zh-CN" sz="4000"/>
          </a:p>
        </p:txBody>
      </p:sp>
      <p:grpSp>
        <p:nvGrpSpPr>
          <p:cNvPr id="10" name="组合 9"/>
          <p:cNvGrpSpPr/>
          <p:nvPr/>
        </p:nvGrpSpPr>
        <p:grpSpPr>
          <a:xfrm>
            <a:off x="966470" y="1898015"/>
            <a:ext cx="8246745" cy="3793490"/>
            <a:chOff x="1522" y="2814"/>
            <a:chExt cx="12987" cy="5974"/>
          </a:xfrm>
        </p:grpSpPr>
        <p:sp>
          <p:nvSpPr>
            <p:cNvPr id="2" name="文本框 1"/>
            <p:cNvSpPr txBox="1"/>
            <p:nvPr/>
          </p:nvSpPr>
          <p:spPr>
            <a:xfrm>
              <a:off x="1522" y="5342"/>
              <a:ext cx="3722" cy="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0" lvl="1" indent="0" algn="l" fontAlgn="auto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3200">
                  <a:sym typeface="+mn-ea"/>
                </a:rPr>
                <a:t>Introduction: </a:t>
              </a:r>
              <a:endParaRPr lang="en-US" altLang="zh-CN" sz="3200">
                <a:sym typeface="+mn-ea"/>
              </a:endParaRPr>
            </a:p>
          </p:txBody>
        </p:sp>
        <p:sp>
          <p:nvSpPr>
            <p:cNvPr id="3" name="左大括号 2"/>
            <p:cNvSpPr/>
            <p:nvPr/>
          </p:nvSpPr>
          <p:spPr>
            <a:xfrm>
              <a:off x="5601" y="2895"/>
              <a:ext cx="971" cy="5843"/>
            </a:xfrm>
            <a:prstGeom prst="leftBrace">
              <a:avLst>
                <a:gd name="adj1" fmla="val 56745"/>
                <a:gd name="adj2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759" y="6184"/>
              <a:ext cx="7639" cy="919"/>
            </a:xfrm>
            <a:prstGeom prst="rect">
              <a:avLst/>
            </a:prstGeom>
            <a:noFill/>
          </p:spPr>
          <p:txBody>
            <a:bodyPr wrap="square" lIns="71755" rtlCol="0" anchor="t">
              <a:spAutoFit/>
            </a:bodyPr>
            <a:p>
              <a:pPr marL="0" lvl="1" indent="0" algn="l" fontAlgn="auto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3200">
                  <a:sym typeface="+mn-ea"/>
                </a:rPr>
                <a:t>Overview of the Library</a:t>
              </a:r>
              <a:endParaRPr lang="en-US" altLang="zh-CN" sz="3200"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759" y="4499"/>
              <a:ext cx="7750" cy="919"/>
            </a:xfrm>
            <a:prstGeom prst="rect">
              <a:avLst/>
            </a:prstGeom>
            <a:noFill/>
          </p:spPr>
          <p:txBody>
            <a:bodyPr wrap="square" lIns="71755" rtlCol="0" anchor="t">
              <a:spAutoFit/>
            </a:bodyPr>
            <a:p>
              <a:pPr marL="0" lvl="1" indent="0" algn="l" fontAlgn="auto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3200">
                  <a:sym typeface="+mn-ea"/>
                </a:rPr>
                <a:t>Background of the Library</a:t>
              </a:r>
              <a:endParaRPr lang="en-US" altLang="zh-CN" sz="3200">
                <a:sym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60" y="2814"/>
              <a:ext cx="7442" cy="919"/>
            </a:xfrm>
            <a:prstGeom prst="rect">
              <a:avLst/>
            </a:prstGeom>
            <a:noFill/>
          </p:spPr>
          <p:txBody>
            <a:bodyPr wrap="square" lIns="71755" rtlCol="0" anchor="t">
              <a:spAutoFit/>
            </a:bodyPr>
            <a:p>
              <a:pPr marL="0" lvl="1" indent="0" algn="l" fontAlgn="auto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3200">
                  <a:sym typeface="+mn-ea"/>
                </a:rPr>
                <a:t>Purpose of the </a:t>
              </a:r>
              <a:r>
                <a:rPr lang="en-US" altLang="zh-CN" sz="3200">
                  <a:sym typeface="+mn-ea"/>
                </a:rPr>
                <a:t>Report</a:t>
              </a:r>
              <a:endParaRPr lang="en-US" altLang="zh-CN" sz="3200"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834" y="7869"/>
              <a:ext cx="7564" cy="919"/>
            </a:xfrm>
            <a:prstGeom prst="rect">
              <a:avLst/>
            </a:prstGeom>
            <a:noFill/>
          </p:spPr>
          <p:txBody>
            <a:bodyPr wrap="square" lIns="71755" rtlCol="0" anchor="t">
              <a:spAutoFit/>
            </a:bodyPr>
            <a:p>
              <a:pPr marL="0" lvl="1" indent="0" algn="l" fontAlgn="auto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3200">
                  <a:sym typeface="+mn-ea"/>
                </a:rPr>
                <a:t>Installation</a:t>
              </a:r>
              <a:endParaRPr lang="en-US" altLang="zh-CN" sz="3200"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1945" y="283845"/>
            <a:ext cx="5474970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/>
              <a:t>Contents of the Report</a:t>
            </a:r>
            <a:endParaRPr lang="en-US" altLang="zh-CN" sz="4000"/>
          </a:p>
        </p:txBody>
      </p:sp>
      <p:grpSp>
        <p:nvGrpSpPr>
          <p:cNvPr id="12" name="组合 11"/>
          <p:cNvGrpSpPr/>
          <p:nvPr/>
        </p:nvGrpSpPr>
        <p:grpSpPr>
          <a:xfrm>
            <a:off x="796290" y="1713230"/>
            <a:ext cx="10320655" cy="4518025"/>
            <a:chOff x="1254" y="2906"/>
            <a:chExt cx="16253" cy="7115"/>
          </a:xfrm>
        </p:grpSpPr>
        <p:grpSp>
          <p:nvGrpSpPr>
            <p:cNvPr id="10" name="组合 9"/>
            <p:cNvGrpSpPr/>
            <p:nvPr/>
          </p:nvGrpSpPr>
          <p:grpSpPr>
            <a:xfrm>
              <a:off x="1254" y="2906"/>
              <a:ext cx="16253" cy="6923"/>
              <a:chOff x="1382" y="2906"/>
              <a:chExt cx="16253" cy="6923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382" y="5228"/>
                <a:ext cx="5378" cy="16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lvl="1" indent="0" algn="ctr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3200">
                    <a:sym typeface="+mn-ea"/>
                  </a:rPr>
                  <a:t>Analysis of the source codes:</a:t>
                </a:r>
                <a:endParaRPr lang="en-US" altLang="zh-CN" sz="3200">
                  <a:sym typeface="+mn-ea"/>
                </a:endParaRPr>
              </a:p>
            </p:txBody>
          </p:sp>
          <p:sp>
            <p:nvSpPr>
              <p:cNvPr id="4" name="左大括号 3"/>
              <p:cNvSpPr/>
              <p:nvPr/>
            </p:nvSpPr>
            <p:spPr>
              <a:xfrm>
                <a:off x="6572" y="3070"/>
                <a:ext cx="971" cy="6759"/>
              </a:xfrm>
              <a:prstGeom prst="leftBrace">
                <a:avLst>
                  <a:gd name="adj1" fmla="val 56745"/>
                  <a:gd name="adj2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752" y="2906"/>
                <a:ext cx="9883" cy="919"/>
              </a:xfrm>
              <a:prstGeom prst="rect">
                <a:avLst/>
              </a:prstGeom>
              <a:noFill/>
            </p:spPr>
            <p:txBody>
              <a:bodyPr wrap="square" lIns="71755" rtlCol="0" anchor="t">
                <a:spAutoFit/>
              </a:bodyPr>
              <a:p>
                <a:pPr marL="0" lvl="1" indent="0" algn="l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3200">
                    <a:sym typeface="+mn-ea"/>
                  </a:rPr>
                  <a:t>Structure of the Source Codes</a:t>
                </a:r>
                <a:endParaRPr lang="en-US" altLang="zh-CN" sz="3200">
                  <a:sym typeface="+mn-ea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7752" y="4067"/>
                <a:ext cx="9883" cy="1695"/>
              </a:xfrm>
              <a:prstGeom prst="rect">
                <a:avLst/>
              </a:prstGeom>
              <a:noFill/>
            </p:spPr>
            <p:txBody>
              <a:bodyPr wrap="square" lIns="71755" rtlCol="0" anchor="t">
                <a:spAutoFit/>
              </a:bodyPr>
              <a:p>
                <a:pPr marL="0" lvl="1" indent="0" algn="l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3200">
                    <a:sym typeface="+mn-ea"/>
                  </a:rPr>
                  <a:t>Physical and Mathematical Background</a:t>
                </a:r>
                <a:endParaRPr lang="en-US" altLang="zh-CN" sz="3200">
                  <a:sym typeface="+mn-ea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7752" y="6004"/>
                <a:ext cx="9883" cy="919"/>
              </a:xfrm>
              <a:prstGeom prst="rect">
                <a:avLst/>
              </a:prstGeom>
              <a:noFill/>
            </p:spPr>
            <p:txBody>
              <a:bodyPr wrap="square" lIns="71755" rtlCol="0" anchor="t">
                <a:spAutoFit/>
              </a:bodyPr>
              <a:p>
                <a:pPr marL="0" lvl="1" indent="0" algn="l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3200">
                    <a:sym typeface="+mn-ea"/>
                  </a:rPr>
                  <a:t>Details of the Codes</a:t>
                </a:r>
                <a:endParaRPr lang="en-US" altLang="zh-CN" sz="3200"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7752" y="7165"/>
                <a:ext cx="9883" cy="1695"/>
              </a:xfrm>
              <a:prstGeom prst="rect">
                <a:avLst/>
              </a:prstGeom>
              <a:noFill/>
            </p:spPr>
            <p:txBody>
              <a:bodyPr wrap="square" lIns="71755" rtlCol="0" anchor="t">
                <a:spAutoFit/>
              </a:bodyPr>
              <a:p>
                <a:pPr marL="0" lvl="1" indent="0" algn="l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3200">
                    <a:sym typeface="+mn-ea"/>
                  </a:rPr>
                  <a:t>Potential Improvements or Customization</a:t>
                </a:r>
                <a:endParaRPr lang="en-US" altLang="zh-CN" sz="3200">
                  <a:sym typeface="+mn-ea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7542" y="9102"/>
              <a:ext cx="9883" cy="919"/>
            </a:xfrm>
            <a:prstGeom prst="rect">
              <a:avLst/>
            </a:prstGeom>
            <a:noFill/>
          </p:spPr>
          <p:txBody>
            <a:bodyPr wrap="square" lIns="71755" rtlCol="0" anchor="t">
              <a:spAutoFit/>
            </a:bodyPr>
            <a:p>
              <a:pPr marL="0" lvl="1" indent="0" algn="l" fontAlgn="auto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3200">
                  <a:sym typeface="+mn-ea"/>
                </a:rPr>
                <a:t>The Given Examples</a:t>
              </a:r>
              <a:endParaRPr lang="en-US" altLang="zh-CN" sz="3200"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1945" y="283845"/>
            <a:ext cx="5474970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/>
              <a:t>Contents of the Report</a:t>
            </a:r>
            <a:endParaRPr lang="en-US" altLang="zh-CN" sz="4000"/>
          </a:p>
        </p:txBody>
      </p:sp>
      <p:sp>
        <p:nvSpPr>
          <p:cNvPr id="2" name="文本框 1"/>
          <p:cNvSpPr txBox="1"/>
          <p:nvPr/>
        </p:nvSpPr>
        <p:spPr>
          <a:xfrm>
            <a:off x="884555" y="3371850"/>
            <a:ext cx="34150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 algn="ctr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3200">
                <a:sym typeface="+mn-ea"/>
              </a:rPr>
              <a:t>Performence Test:</a:t>
            </a:r>
            <a:endParaRPr lang="en-US" altLang="zh-CN" sz="3200">
              <a:sym typeface="+mn-ea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4425950" y="1987550"/>
            <a:ext cx="616585" cy="3408045"/>
          </a:xfrm>
          <a:prstGeom prst="leftBrace">
            <a:avLst>
              <a:gd name="adj1" fmla="val 56745"/>
              <a:gd name="adj2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69535" y="1987550"/>
            <a:ext cx="5080000" cy="583565"/>
          </a:xfrm>
          <a:prstGeom prst="rect">
            <a:avLst/>
          </a:prstGeom>
          <a:noFill/>
        </p:spPr>
        <p:txBody>
          <a:bodyPr wrap="square" lIns="71755" rtlCol="0" anchor="t">
            <a:spAutoFit/>
          </a:bodyPr>
          <a:p>
            <a:pPr marL="0" lvl="1" indent="0"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3200">
                <a:sym typeface="+mn-ea"/>
              </a:rPr>
              <a:t>Speed and Accuracy</a:t>
            </a:r>
            <a:endParaRPr lang="en-US" altLang="zh-CN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9535" y="2698115"/>
            <a:ext cx="5080000" cy="583565"/>
          </a:xfrm>
          <a:prstGeom prst="rect">
            <a:avLst/>
          </a:prstGeom>
          <a:noFill/>
        </p:spPr>
        <p:txBody>
          <a:bodyPr wrap="square" lIns="71755" rtlCol="0" anchor="t">
            <a:spAutoFit/>
          </a:bodyPr>
          <a:p>
            <a:pPr marL="0" lvl="1" indent="0"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3200">
                <a:sym typeface="+mn-ea"/>
              </a:rPr>
              <a:t>Recource Comsumption</a:t>
            </a:r>
            <a:endParaRPr lang="en-US" altLang="zh-CN" sz="3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9535" y="3408680"/>
            <a:ext cx="5080000" cy="583565"/>
          </a:xfrm>
          <a:prstGeom prst="rect">
            <a:avLst/>
          </a:prstGeom>
          <a:noFill/>
        </p:spPr>
        <p:txBody>
          <a:bodyPr wrap="square" lIns="71755" rtlCol="0" anchor="t">
            <a:spAutoFit/>
          </a:bodyPr>
          <a:p>
            <a:pPr marL="0" lvl="1" indent="0"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3200">
                <a:sym typeface="+mn-ea"/>
              </a:rPr>
              <a:t>Limitations</a:t>
            </a:r>
            <a:endParaRPr lang="en-US" altLang="zh-CN" sz="3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9535" y="4119245"/>
            <a:ext cx="5080000" cy="583565"/>
          </a:xfrm>
          <a:prstGeom prst="rect">
            <a:avLst/>
          </a:prstGeom>
          <a:noFill/>
        </p:spPr>
        <p:txBody>
          <a:bodyPr wrap="square" lIns="71755" rtlCol="0" anchor="t">
            <a:spAutoFit/>
          </a:bodyPr>
          <a:p>
            <a:pPr marL="0" lvl="1" indent="0"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3200">
                <a:sym typeface="+mn-ea"/>
              </a:rPr>
              <a:t>Stability </a:t>
            </a:r>
            <a:endParaRPr lang="en-US" altLang="zh-CN" sz="32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9535" y="4829810"/>
            <a:ext cx="5080000" cy="583565"/>
          </a:xfrm>
          <a:prstGeom prst="rect">
            <a:avLst/>
          </a:prstGeom>
          <a:noFill/>
        </p:spPr>
        <p:txBody>
          <a:bodyPr wrap="square" lIns="71755" rtlCol="0" anchor="t">
            <a:spAutoFit/>
          </a:bodyPr>
          <a:p>
            <a:pPr marL="0" lvl="1" indent="0"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3200">
                <a:sym typeface="+mn-ea"/>
              </a:rPr>
              <a:t>Convergence</a:t>
            </a:r>
            <a:endParaRPr lang="en-US" altLang="zh-CN" sz="3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1945" y="283845"/>
            <a:ext cx="5474970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/>
              <a:t>Contents of the Report</a:t>
            </a:r>
            <a:endParaRPr lang="en-US" altLang="zh-CN" sz="4000"/>
          </a:p>
        </p:txBody>
      </p:sp>
      <p:sp>
        <p:nvSpPr>
          <p:cNvPr id="2" name="文本框 1"/>
          <p:cNvSpPr txBox="1"/>
          <p:nvPr/>
        </p:nvSpPr>
        <p:spPr>
          <a:xfrm>
            <a:off x="1327150" y="2564130"/>
            <a:ext cx="29502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 algn="ctr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3200">
                <a:sym typeface="+mn-ea"/>
              </a:rPr>
              <a:t>Conclusion:</a:t>
            </a:r>
            <a:endParaRPr lang="en-US" altLang="zh-CN" sz="3200">
              <a:sym typeface="+mn-ea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4154170" y="1948180"/>
            <a:ext cx="454025" cy="1816100"/>
          </a:xfrm>
          <a:prstGeom prst="leftBrace">
            <a:avLst>
              <a:gd name="adj1" fmla="val 56745"/>
              <a:gd name="adj2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81550" y="1840865"/>
            <a:ext cx="4117975" cy="583565"/>
          </a:xfrm>
          <a:prstGeom prst="rect">
            <a:avLst/>
          </a:prstGeom>
          <a:noFill/>
        </p:spPr>
        <p:txBody>
          <a:bodyPr wrap="square" lIns="71755" rtlCol="0" anchor="t">
            <a:spAutoFit/>
          </a:bodyPr>
          <a:p>
            <a:pPr marL="0" lvl="1" indent="0"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3200">
                <a:sym typeface="+mn-ea"/>
              </a:rPr>
              <a:t>Summary of Findings</a:t>
            </a:r>
            <a:endParaRPr lang="en-US" altLang="zh-CN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1550" y="3180715"/>
            <a:ext cx="4117975" cy="583565"/>
          </a:xfrm>
          <a:prstGeom prst="rect">
            <a:avLst/>
          </a:prstGeom>
          <a:noFill/>
        </p:spPr>
        <p:txBody>
          <a:bodyPr wrap="square" lIns="71755" rtlCol="0" anchor="t">
            <a:spAutoFit/>
          </a:bodyPr>
          <a:p>
            <a:pPr marL="0" lvl="1" indent="0"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3200">
                <a:sym typeface="+mn-ea"/>
              </a:rPr>
              <a:t>Recommendations</a:t>
            </a:r>
            <a:endParaRPr lang="en-US" altLang="zh-CN" sz="3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0795" y="5013325"/>
            <a:ext cx="29502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 algn="ctr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3200">
                <a:sym typeface="+mn-ea"/>
              </a:rPr>
              <a:t>References:</a:t>
            </a:r>
            <a:endParaRPr lang="en-US" altLang="zh-CN" sz="32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37330" y="5013325"/>
            <a:ext cx="6369050" cy="1076325"/>
          </a:xfrm>
          <a:prstGeom prst="rect">
            <a:avLst/>
          </a:prstGeom>
          <a:noFill/>
        </p:spPr>
        <p:txBody>
          <a:bodyPr wrap="square" lIns="71755" rtlCol="0" anchor="t">
            <a:spAutoFit/>
          </a:bodyPr>
          <a:p>
            <a:pPr marL="0" lvl="1" indent="0"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3200">
                <a:sym typeface="+mn-ea"/>
              </a:rPr>
              <a:t>Citation of Equations, Principles and Codes</a:t>
            </a:r>
            <a:endParaRPr lang="en-US" altLang="zh-CN" sz="3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 flipV="1">
            <a:off x="2364740" y="3220085"/>
            <a:ext cx="7462520" cy="952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6096000" y="2076450"/>
            <a:ext cx="0" cy="228727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34460" y="1833880"/>
            <a:ext cx="2540" cy="280162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412490" y="2202815"/>
            <a:ext cx="2663825" cy="102743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422015" y="3227070"/>
            <a:ext cx="2653665" cy="101092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85840" y="2192655"/>
            <a:ext cx="2849245" cy="30035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085840" y="3985895"/>
            <a:ext cx="2713355" cy="2419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422015" y="2715895"/>
            <a:ext cx="2653665" cy="51117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409315" y="3223895"/>
            <a:ext cx="2686050" cy="55816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104890" y="2715895"/>
            <a:ext cx="2771775" cy="21336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085840" y="3608070"/>
            <a:ext cx="2665095" cy="15494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202045" y="2037715"/>
            <a:ext cx="0" cy="239395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67840" y="1527175"/>
            <a:ext cx="33934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1" indent="457200" algn="ctr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1400">
                <a:sym typeface="+mn-ea"/>
              </a:rPr>
              <a:t>Focal Plane</a:t>
            </a:r>
            <a:endParaRPr lang="en-US" altLang="zh-CN" sz="140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12490" y="1663065"/>
            <a:ext cx="33934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1" indent="457200" algn="ctr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1400">
                <a:sym typeface="+mn-ea"/>
              </a:rPr>
              <a:t>Lens</a:t>
            </a:r>
            <a:endParaRPr lang="en-US" altLang="zh-CN" sz="140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33950" y="1663065"/>
            <a:ext cx="33934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1" indent="457200" algn="ctr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1400">
                <a:sym typeface="+mn-ea"/>
              </a:rPr>
              <a:t>Field after Lens</a:t>
            </a:r>
            <a:endParaRPr lang="en-US" altLang="zh-CN" sz="1400">
              <a:sym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562600" y="1889760"/>
            <a:ext cx="480060" cy="205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6233160" y="1813560"/>
            <a:ext cx="190500" cy="220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412490" y="3227070"/>
            <a:ext cx="7620" cy="1036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416300" y="4029710"/>
            <a:ext cx="51117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40510" y="4002405"/>
            <a:ext cx="33934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1" indent="457200" algn="ctr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1400">
                <a:sym typeface="+mn-ea"/>
              </a:rPr>
              <a:t>z</a:t>
            </a:r>
            <a:endParaRPr lang="en-US" altLang="zh-CN" sz="1400">
              <a:sym typeface="+mn-ea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930015" y="4102100"/>
            <a:ext cx="2157095" cy="95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08605" y="4099560"/>
            <a:ext cx="33934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1" indent="457200" algn="ctr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1400">
                <a:sym typeface="+mn-ea"/>
              </a:rPr>
              <a:t>f</a:t>
            </a:r>
            <a:endParaRPr lang="en-US" altLang="zh-CN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commondata" val="eyJoZGlkIjoiMWQ3NWI4M2RlODlkNzVmYzlmZGI5MzgwNGMzMWVhMjc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marL="457200" lvl="1" indent="457200" algn="ctr" fontAlgn="auto">
          <a:spcBef>
            <a:spcPts val="600"/>
          </a:spcBef>
          <a:spcAft>
            <a:spcPts val="600"/>
          </a:spcAft>
          <a:defRPr lang="en-US" altLang="zh-CN" sz="3200"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WPS 演示</Application>
  <PresentationFormat>宽屏</PresentationFormat>
  <Paragraphs>98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Plan for Writing a Report on Chromatix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Zarathustra_</cp:lastModifiedBy>
  <cp:revision>158</cp:revision>
  <dcterms:created xsi:type="dcterms:W3CDTF">2019-06-19T02:08:00Z</dcterms:created>
  <dcterms:modified xsi:type="dcterms:W3CDTF">2024-12-12T16:59:35Z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527240F860454BC2AB99C244AF6360C9_11</vt:lpwstr>
  </property>
</Properties>
</file>