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6302-C10B-6045-DDA5-879136316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6B7DB9-D5A6-769E-A47B-81CCD402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B2B8-3DFA-8E7B-BA74-87C4DF50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3F54B-52C7-3620-B70A-C707296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5BE3E-9D17-4F0E-65A8-7FF7AE40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8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928A-9742-3CA4-8EF9-D8174775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10491-B374-8DBB-60D0-C89C5519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1354E-8836-7BE1-D30E-754DD47D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0E2A-C513-7657-0E8C-ACB40846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3D528-EB72-112B-03DF-457FD969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DA101-A62D-2CF0-B5D5-2304084A3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8988D-E549-2577-40BD-789110085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EB18A-50CE-27FA-CACB-E5FCAFD6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8DDAA-BE02-CB45-A053-DF3539A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7866-915A-0400-EDF8-AE904B4C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359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023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67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013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5709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22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7557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335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E1CA-56EE-8849-35E1-2BDDC54A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ECC38-CACB-B7AD-D8D3-1F000670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8AB19-B411-D5A0-C43E-418C4AF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514BC-DC24-572A-E433-7446CC3D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900D-F1A8-E522-1FA1-EB28E294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41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6590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2583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631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61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B6F9-FEE8-8883-F580-50706AD1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DC5E5-344D-7045-097D-D2441772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260D4-0762-0008-9669-5B5F3FA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D18BC-8612-396F-FE08-FB234C03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A5F79-33E3-9095-9D0A-6FE1B125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E5771-A37D-B512-E011-1C55C8B6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E3D4A-51F6-AF8D-4EC8-51CCD5BC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A7C83-E5B3-7439-6C01-09D4B9C8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04BCA-7A01-29A1-9F42-9ECDEF14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A47F4-4B07-2C5A-ACD0-D86FA1EE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00678-D964-1E46-98AD-9C989581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5371F-E35A-11AD-0C4A-28BE82AA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9300E-CDAB-F201-C23F-41217CE4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E685E-F806-BC77-46FA-3267724D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9652C6-E099-38BE-AD39-612BDF8B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8A1BB-A71F-3406-85A7-5FDEC1E29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ABE53F-710B-4E60-D054-87F7681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656EE-2BDD-6080-0902-216A56F3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28A2EA-1299-DEC3-5100-DA279D48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0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B34-D9FF-80E5-C326-CEA9291B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343618-5716-0A45-AFEC-E7FF2E24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70AFA9-207F-2D59-00F9-097A3E2E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DD74A-F7D1-CC40-F9A5-CC21DF73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3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65E060-4F23-6F0F-635F-F09E45A5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04666-76B9-98BE-222D-68E34D8C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E5FE1-41A9-1713-D05D-08F2D8A4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61743-C4A8-03BD-1CA0-3F23B999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DD556-4DEA-858A-8C6D-C6024AF9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2B067-9158-1AF2-CAAC-3B5FFFE53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80E18-4E66-9519-9FCC-9F7EB046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67117-04F1-FF43-FD47-A698C584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66D1A-1892-DCD2-5614-99E351E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92AF-9EC0-AA6F-DB45-AB83D4F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21D4EB-86E3-5058-EFE7-E29A64DB6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F9B6-47A7-CD50-67E5-0E98C25F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F0DBD-1734-BBC1-3688-770F4619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004A0-37F3-35B4-0A57-5DDFD72F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8AAE9-94D8-8CDC-85BA-0703F68E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6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3836A-51A0-26A9-CAE1-BF0E073A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57243-F286-49A5-B8E4-70395D93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3CC13-70D3-B665-DE36-32C59E3CB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C1A1-34D6-4A34-8DBC-FF9A6F9D0313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EB69B-A41E-4A7E-DA73-25C1DD54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1AD59-4E4D-9F8D-690D-312799801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32DF-A8CD-4BA0-99C4-7BCB203DC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65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7023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相机模型与标定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39D7A-F291-364B-4FE3-6E03A53F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3DF378-AF45-B6AD-31DC-C5DF72D0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D70F7A-5C5A-A6A6-232F-CD72ACEB95EE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76CEC4-4BCC-BB8C-9FC8-BE6625D3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2BEE19-BC69-CA91-2965-395E395E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D4832E-B11E-34E3-D224-58D26A32D1C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0D3780-DFC6-8FCE-6ECF-F5BB4478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016D3F-558E-74E9-950E-966E9B843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3E300F-3482-D7A8-B274-7B37DCA4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362" y="965635"/>
            <a:ext cx="7806202" cy="24633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5CF16DA-8696-198B-70EF-7E45EDE668D9}"/>
              </a:ext>
            </a:extLst>
          </p:cNvPr>
          <p:cNvSpPr txBox="1"/>
          <p:nvPr/>
        </p:nvSpPr>
        <p:spPr>
          <a:xfrm>
            <a:off x="5429880" y="4084552"/>
            <a:ext cx="13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点云稠密化</a:t>
            </a:r>
          </a:p>
        </p:txBody>
      </p:sp>
    </p:spTree>
    <p:extLst>
      <p:ext uri="{BB962C8B-B14F-4D97-AF65-F5344CB8AC3E}">
        <p14:creationId xmlns:p14="http://schemas.microsoft.com/office/powerpoint/2010/main" val="303082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D58A59-25CC-E0A6-9221-DEF16F6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2E54CA-24A2-12CF-A682-9B0D78DE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20" y="387560"/>
            <a:ext cx="7944324" cy="42441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8BF959-CBF5-74EF-CD6F-44CCF38CBE6A}"/>
              </a:ext>
            </a:extLst>
          </p:cNvPr>
          <p:cNvSpPr txBox="1"/>
          <p:nvPr/>
        </p:nvSpPr>
        <p:spPr>
          <a:xfrm>
            <a:off x="713521" y="4826059"/>
            <a:ext cx="11161568" cy="1530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Patch Extraction</a:t>
            </a:r>
            <a:r>
              <a:rPr lang="zh-CN" altLang="en-US" sz="1600" dirty="0"/>
              <a:t>：学习局部几何图形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Point Feature Embedding</a:t>
            </a:r>
            <a:r>
              <a:rPr lang="zh-CN" altLang="en-US" sz="1600" dirty="0"/>
              <a:t>：采用了层次特征学习</a:t>
            </a:r>
            <a:r>
              <a:rPr lang="en-US" altLang="zh-CN" sz="1600" dirty="0"/>
              <a:t>Hierarchical feature learning</a:t>
            </a:r>
            <a:r>
              <a:rPr lang="zh-CN" altLang="en-US" sz="1600" dirty="0"/>
              <a:t>和多级特征聚合</a:t>
            </a:r>
            <a:r>
              <a:rPr lang="en-US" altLang="zh-CN" sz="1600" dirty="0"/>
              <a:t>Multi-level feature aggregation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Feature Expansion</a:t>
            </a:r>
            <a:r>
              <a:rPr lang="zh-CN" altLang="en-US" sz="1600" dirty="0"/>
              <a:t>：扩展特征空间中特征的个数（扩展点的数量）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Coordinate Reconstruction</a:t>
            </a:r>
            <a:r>
              <a:rPr lang="zh-CN" altLang="en-US" sz="1600" dirty="0"/>
              <a:t>：每个点扩展特征重建成的点坐标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31499D-1EA7-EBA5-2BCE-1FED6A7B7E5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D05644-7312-2B99-B8F0-D5DF85A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BA1B46-D45C-51AD-6D9B-BF7448D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926599-AC0B-CF8D-6B37-2014075A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4" y="739768"/>
            <a:ext cx="4680191" cy="10668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1AA56B-33AC-9C31-1686-6CB3E012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94" y="1574704"/>
            <a:ext cx="4661140" cy="37085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640F21-46F4-B930-0F4E-9E337056C898}"/>
              </a:ext>
            </a:extLst>
          </p:cNvPr>
          <p:cNvSpPr txBox="1"/>
          <p:nvPr/>
        </p:nvSpPr>
        <p:spPr>
          <a:xfrm>
            <a:off x="6346299" y="1796557"/>
            <a:ext cx="5456122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取</a:t>
            </a:r>
            <a:r>
              <a:rPr lang="en-US" altLang="zh-CN" dirty="0"/>
              <a:t>M</a:t>
            </a:r>
            <a:r>
              <a:rPr lang="zh-CN" altLang="en-US" dirty="0"/>
              <a:t>个点，通过使用一定的测地距离（</a:t>
            </a:r>
            <a:r>
              <a:rPr lang="en-US" altLang="zh-CN" dirty="0"/>
              <a:t>geodesic distance</a:t>
            </a:r>
            <a:r>
              <a:rPr lang="zh-CN" altLang="en-US" dirty="0"/>
              <a:t>）为界限，生成一个围绕这个点的</a:t>
            </a:r>
            <a:r>
              <a:rPr lang="en-US" altLang="zh-CN" dirty="0"/>
              <a:t>surface patch</a:t>
            </a:r>
            <a:r>
              <a:rPr lang="zh-CN" altLang="en-US" dirty="0"/>
              <a:t>；然后使用</a:t>
            </a:r>
            <a:r>
              <a:rPr lang="en-US" altLang="zh-CN" dirty="0"/>
              <a:t>Poisson disk</a:t>
            </a:r>
            <a:r>
              <a:rPr lang="zh-CN" altLang="en-US" dirty="0"/>
              <a:t>采样生成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设置为不同的大小，以便能够提取尺度和密度各异的点区域。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42EDF0-836C-6638-A07E-E5306FEA6E7E}"/>
              </a:ext>
            </a:extLst>
          </p:cNvPr>
          <p:cNvSpPr txBox="1"/>
          <p:nvPr/>
        </p:nvSpPr>
        <p:spPr>
          <a:xfrm>
            <a:off x="723648" y="5452437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测地线距离（</a:t>
            </a:r>
            <a:r>
              <a:rPr lang="en-US" altLang="zh-CN" dirty="0"/>
              <a:t>geodesic distance</a:t>
            </a:r>
            <a:r>
              <a:rPr lang="zh-CN" altLang="en-US" dirty="0"/>
              <a:t>）指的是在曲面上从一个点到另一个点之间的最短路径长度。不同于欧几里得距离（</a:t>
            </a:r>
            <a:r>
              <a:rPr lang="en-US" altLang="zh-CN" dirty="0"/>
              <a:t>Euclidean distance</a:t>
            </a:r>
            <a:r>
              <a:rPr lang="zh-CN" altLang="en-US" dirty="0"/>
              <a:t>），它是直接在空间中测量的直线距离，测地线距离考虑的是曲面的弯曲程度。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5A9565-6A65-A0C4-BEDE-DBE4DEA6AAF8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F8DCE2-7F2A-68BC-C1D2-708D2D41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9F02D2-5D4F-F188-B49E-7D8D1C3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0E1C2D-35DF-E5E0-798B-074C219E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3" y="12110"/>
            <a:ext cx="6477333" cy="34418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F7CD24-6A4A-B37A-3F81-BCE55FAD5C1E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698B8C-0448-22AD-8D30-AD943549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1413F8-2811-7B8F-CCA4-47E1E05E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7" y="38639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3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9A67D2-6B45-D76C-DA43-588BF8F1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C1CD6-F0D5-CD29-9F21-0ACA682F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9" y="3946082"/>
            <a:ext cx="4088408" cy="28331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48E76C-1E90-57EA-48BB-29082398EE0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5F422F-0C30-073F-4C77-7E260C95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011AA3-3327-2CC8-5E1A-EE5362CB6F53}"/>
              </a:ext>
            </a:extLst>
          </p:cNvPr>
          <p:cNvSpPr txBox="1"/>
          <p:nvPr/>
        </p:nvSpPr>
        <p:spPr>
          <a:xfrm>
            <a:off x="5633673" y="1650953"/>
            <a:ext cx="609499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先用</a:t>
            </a:r>
            <a:r>
              <a:rPr lang="en-US" altLang="zh-CN" dirty="0" err="1"/>
              <a:t>PointNet</a:t>
            </a:r>
            <a:r>
              <a:rPr lang="en-US" altLang="zh-CN" dirty="0"/>
              <a:t>++</a:t>
            </a:r>
            <a:r>
              <a:rPr lang="zh-CN" altLang="en-US" dirty="0"/>
              <a:t>里的</a:t>
            </a:r>
            <a:r>
              <a:rPr lang="en-US" altLang="zh-CN" dirty="0"/>
              <a:t>Hierarchical feature learning</a:t>
            </a:r>
            <a:r>
              <a:rPr lang="zh-CN" altLang="en-US" dirty="0"/>
              <a:t>方法捕捉到不同尺度的特征，但是这里为了保留更多局部细节特征，采取比较小的</a:t>
            </a:r>
            <a:r>
              <a:rPr lang="en-US" altLang="zh-CN" dirty="0"/>
              <a:t>grouping</a:t>
            </a:r>
            <a:r>
              <a:rPr lang="zh-CN" altLang="en-US" dirty="0"/>
              <a:t>分组半径。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0451C4-B71F-952B-15DA-1703AAEF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65" y="173334"/>
            <a:ext cx="4769095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8F55A6-61FA-B27C-BE2A-1B04BE85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CECBEF-541D-D3BA-99CB-CAD0EDBBC48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9AE10-1220-1C21-D21D-5AB41392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858D74-64AB-4362-1FD3-643D9A1C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2" y="259673"/>
            <a:ext cx="4730993" cy="50548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AB6CF7-2B13-2FA2-C134-5120CB3B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52" y="5152944"/>
            <a:ext cx="4730993" cy="15685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62F9B6-8E25-9454-A367-C9E0FFE2A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67" y="57802"/>
            <a:ext cx="4299171" cy="32640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E2E1E0-4206-8CF5-4B26-9A73FD68F6AD}"/>
              </a:ext>
            </a:extLst>
          </p:cNvPr>
          <p:cNvSpPr txBox="1"/>
          <p:nvPr/>
        </p:nvSpPr>
        <p:spPr>
          <a:xfrm>
            <a:off x="5312300" y="3788596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让网络学习不同层次的特征重要性，以此结合为最终特征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EE98F5-A812-1427-7755-BE010129B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300" y="4346396"/>
            <a:ext cx="1958061" cy="8953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421206-86DC-5275-9996-AEC207BC5895}"/>
              </a:ext>
            </a:extLst>
          </p:cNvPr>
          <p:cNvSpPr txBox="1"/>
          <p:nvPr/>
        </p:nvSpPr>
        <p:spPr>
          <a:xfrm>
            <a:off x="7425555" y="4361765"/>
            <a:ext cx="4382922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找三个离的最近的点（逆距离权重赋予距离更近的点更高的权重，其特征与 𝑥更相似）</a:t>
            </a:r>
          </a:p>
        </p:txBody>
      </p:sp>
    </p:spTree>
    <p:extLst>
      <p:ext uri="{BB962C8B-B14F-4D97-AF65-F5344CB8AC3E}">
        <p14:creationId xmlns:p14="http://schemas.microsoft.com/office/powerpoint/2010/main" val="38910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AEF68E-7D3D-62C7-667F-5348A736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37DBF2-CFA2-4FDE-6BBA-C3688612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" y="87317"/>
            <a:ext cx="3431328" cy="67706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22AB75-7C70-8BDF-567C-1A7D9CAFEBE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C729EA-3661-972D-92F7-71665C2E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1D4589-FFD0-D85C-7329-EE8BD26DD708}"/>
              </a:ext>
            </a:extLst>
          </p:cNvPr>
          <p:cNvSpPr txBox="1"/>
          <p:nvPr/>
        </p:nvSpPr>
        <p:spPr>
          <a:xfrm>
            <a:off x="5127100" y="795811"/>
            <a:ext cx="5506585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输入为 </a:t>
            </a:r>
            <a:r>
              <a:rPr lang="en-US" altLang="zh-CN" dirty="0"/>
              <a:t>f</a:t>
            </a:r>
            <a:r>
              <a:rPr lang="zh-CN" altLang="en-US" dirty="0"/>
              <a:t>，维度为 </a:t>
            </a:r>
            <a:r>
              <a:rPr lang="en-US" altLang="zh-CN" dirty="0"/>
              <a:t>N * C</a:t>
            </a:r>
            <a:r>
              <a:rPr lang="zh-CN" altLang="en-US" dirty="0"/>
              <a:t>，其中 </a:t>
            </a:r>
            <a:r>
              <a:rPr lang="en-US" altLang="zh-CN" dirty="0"/>
              <a:t>N</a:t>
            </a:r>
            <a:r>
              <a:rPr lang="zh-CN" altLang="en-US" dirty="0"/>
              <a:t> 表示输入点的数量， </a:t>
            </a:r>
            <a:r>
              <a:rPr lang="en-US" altLang="zh-CN" dirty="0"/>
              <a:t>C </a:t>
            </a:r>
            <a:r>
              <a:rPr lang="zh-CN" altLang="en-US" dirty="0"/>
              <a:t>表示</a:t>
            </a:r>
            <a:r>
              <a:rPr lang="en-US" altLang="zh-CN" dirty="0" err="1"/>
              <a:t>concat</a:t>
            </a:r>
            <a:r>
              <a:rPr lang="en-US" altLang="zh-CN" dirty="0"/>
              <a:t> point-wise feature</a:t>
            </a:r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输出为 </a:t>
            </a:r>
            <a:r>
              <a:rPr lang="en-US" altLang="zh-CN" dirty="0"/>
              <a:t>f’</a:t>
            </a:r>
            <a:r>
              <a:rPr lang="zh-CN" altLang="en-US" dirty="0"/>
              <a:t>，维度为 </a:t>
            </a:r>
            <a:r>
              <a:rPr lang="en-US" altLang="zh-CN" dirty="0" err="1"/>
              <a:t>rN</a:t>
            </a:r>
            <a:r>
              <a:rPr lang="en-US" altLang="zh-CN" dirty="0"/>
              <a:t> * C2</a:t>
            </a:r>
            <a:r>
              <a:rPr lang="zh-CN" altLang="en-US" dirty="0"/>
              <a:t>，其中 </a:t>
            </a:r>
            <a:r>
              <a:rPr lang="en-US" altLang="zh-CN" dirty="0"/>
              <a:t>r</a:t>
            </a:r>
            <a:r>
              <a:rPr lang="zh-CN" altLang="en-US" dirty="0"/>
              <a:t> 是上采样率，</a:t>
            </a:r>
            <a:r>
              <a:rPr lang="en-US" altLang="zh-CN" dirty="0"/>
              <a:t>C2</a:t>
            </a:r>
            <a:r>
              <a:rPr lang="zh-CN" altLang="en-US" dirty="0"/>
              <a:t>是输出的新的</a:t>
            </a:r>
            <a:r>
              <a:rPr lang="en-US" altLang="zh-CN" dirty="0"/>
              <a:t>point-wise feature</a:t>
            </a:r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经过</a:t>
            </a:r>
            <a:r>
              <a:rPr lang="en-US" altLang="zh-CN" dirty="0"/>
              <a:t>C1</a:t>
            </a:r>
            <a:r>
              <a:rPr lang="zh-CN" altLang="en-US" dirty="0"/>
              <a:t>又经过</a:t>
            </a:r>
            <a:r>
              <a:rPr lang="en-US" altLang="zh-CN" dirty="0"/>
              <a:t>C2</a:t>
            </a:r>
            <a:r>
              <a:rPr lang="zh-CN" altLang="en-US" dirty="0"/>
              <a:t>，是因为 </a:t>
            </a:r>
            <a:r>
              <a:rPr lang="en-US" altLang="zh-CN" dirty="0"/>
              <a:t>C1 </a:t>
            </a:r>
            <a:r>
              <a:rPr lang="zh-CN" altLang="en-US" dirty="0"/>
              <a:t>与 </a:t>
            </a:r>
            <a:r>
              <a:rPr lang="en-US" altLang="zh-CN" dirty="0"/>
              <a:t>C feature high correlation</a:t>
            </a:r>
            <a:r>
              <a:rPr lang="zh-CN" altLang="en-US" dirty="0"/>
              <a:t>，这会导致点挤在一起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F3278C-A64D-35F9-802D-9EDB1048B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880" y="87317"/>
            <a:ext cx="1320868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0B95C6-94C2-39B3-C1A8-52CDB80E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672FEA-4D94-8489-9856-8109954D5E1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4E47F-FA50-E22C-3218-DA32B3EB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494E73-C472-CB13-211E-CFFF1B8F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1" y="1468145"/>
            <a:ext cx="4680191" cy="1124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5B178-25B8-4C0B-4B2F-FDF1E9A8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078" y="1142596"/>
            <a:ext cx="3753043" cy="3410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1958F4-58E0-1DC3-67AC-CE30BA26ACAC}"/>
              </a:ext>
            </a:extLst>
          </p:cNvPr>
          <p:cNvSpPr txBox="1"/>
          <p:nvPr/>
        </p:nvSpPr>
        <p:spPr>
          <a:xfrm>
            <a:off x="7636147" y="5153340"/>
            <a:ext cx="254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特征维度降到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0F028D-7937-D0C8-E03E-8283309AF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51" y="2495215"/>
            <a:ext cx="4680191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344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2</cp:revision>
  <dcterms:created xsi:type="dcterms:W3CDTF">2024-05-09T10:45:57Z</dcterms:created>
  <dcterms:modified xsi:type="dcterms:W3CDTF">2024-05-09T15:58:24Z</dcterms:modified>
</cp:coreProperties>
</file>