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04" r:id="rId2"/>
    <p:sldId id="503" r:id="rId3"/>
    <p:sldId id="517" r:id="rId4"/>
    <p:sldId id="505" r:id="rId5"/>
    <p:sldId id="507" r:id="rId6"/>
    <p:sldId id="506" r:id="rId7"/>
    <p:sldId id="518" r:id="rId8"/>
    <p:sldId id="520" r:id="rId9"/>
    <p:sldId id="521" r:id="rId10"/>
    <p:sldId id="523" r:id="rId11"/>
    <p:sldId id="522" r:id="rId12"/>
    <p:sldId id="519" r:id="rId13"/>
    <p:sldId id="508" r:id="rId14"/>
    <p:sldId id="524" r:id="rId15"/>
    <p:sldId id="525" r:id="rId16"/>
    <p:sldId id="526" r:id="rId17"/>
    <p:sldId id="527" r:id="rId18"/>
    <p:sldId id="528" r:id="rId19"/>
    <p:sldId id="51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6" d="100"/>
          <a:sy n="96" d="100"/>
        </p:scale>
        <p:origin x="72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508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07215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97568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纸张纹理空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游戏机, 鸟, 白色&#10;&#10;描述已自动生成"/>
          <p:cNvPicPr>
            <a:picLocks noChangeAspect="1"/>
          </p:cNvPicPr>
          <p:nvPr userDrawn="1"/>
        </p:nvPicPr>
        <p:blipFill>
          <a:blip r:embed="rId2" cstate="screen">
            <a:alphaModFix amt="5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6444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69185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73078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47030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93886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82836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89994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34932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31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4000">
              <a:srgbClr val="FFEECB"/>
            </a:gs>
            <a:gs pos="100000">
              <a:schemeClr val="bg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03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sas.upenn.edu/~jesusfv/LectureNotes_9_filtering.pdf" TargetMode="External"/><Relationship Id="rId5" Type="http://schemas.openxmlformats.org/officeDocument/2006/relationships/hyperlink" Target="https://newsletter.maartengrootendorst.com/p/a-visual-guide-to-mamba-and-state" TargetMode="External"/><Relationship Id="rId4" Type="http://schemas.openxmlformats.org/officeDocument/2006/relationships/hyperlink" Target="https://arxiv.org/abs/2312.0075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7CF6320-53F6-FEE4-B7CD-04021830C91C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gradFill>
            <a:gsLst>
              <a:gs pos="0">
                <a:srgbClr val="1C2F43"/>
              </a:gs>
              <a:gs pos="10000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865E62-C7AC-CB5F-9D5C-BD6BDB2A5BDD}"/>
              </a:ext>
            </a:extLst>
          </p:cNvPr>
          <p:cNvSpPr txBox="1"/>
          <p:nvPr/>
        </p:nvSpPr>
        <p:spPr>
          <a:xfrm>
            <a:off x="199109" y="489504"/>
            <a:ext cx="5433065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ea"/>
              </a:rPr>
              <a:t>Mamba and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ea"/>
              </a:rPr>
              <a:t>Mamba </a:t>
            </a:r>
            <a:r>
              <a:rPr lang="en-US" altLang="zh-CN" sz="5400" dirty="0" err="1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ea"/>
              </a:rPr>
              <a:t>Unet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汉仪旗黑X1-75W" pitchFamily="18" charset="-122"/>
                <a:cs typeface="Times New Roman" pitchFamily="18" charset="0"/>
                <a:sym typeface="+mn-ea"/>
              </a:rPr>
              <a:t>			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69F59A-DB27-D645-087B-904075C1B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5D9EC9E-665D-BF65-FD39-B6569794D56C}"/>
              </a:ext>
            </a:extLst>
          </p:cNvPr>
          <p:cNvSpPr txBox="1"/>
          <p:nvPr/>
        </p:nvSpPr>
        <p:spPr>
          <a:xfrm>
            <a:off x="374073" y="5418417"/>
            <a:ext cx="175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Weitao Xiong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07A11B-96C6-A4ED-1CEA-7A92956704E1}"/>
              </a:ext>
            </a:extLst>
          </p:cNvPr>
          <p:cNvSpPr txBox="1"/>
          <p:nvPr/>
        </p:nvSpPr>
        <p:spPr>
          <a:xfrm>
            <a:off x="9664146" y="5475484"/>
            <a:ext cx="2965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Advisor: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Prof.</a:t>
            </a:r>
            <a:r>
              <a: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Hongfei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Xue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73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203524-0DB0-31B7-CD75-C9BC7C30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88F571-2F4F-7E3E-0F28-B06F412E09F2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A2734F-65BA-3B66-6CCF-6F783174B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A933162-D86E-01EF-AA64-4F6CCDA69050}"/>
              </a:ext>
            </a:extLst>
          </p:cNvPr>
          <p:cNvSpPr txBox="1"/>
          <p:nvPr/>
        </p:nvSpPr>
        <p:spPr>
          <a:xfrm>
            <a:off x="969617" y="15354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6A727D-9854-2B97-F79C-1632ADA0C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8176D5B-7817-CDC2-606A-CD574CCB6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84" y="1138705"/>
            <a:ext cx="5443455" cy="33471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E16BA51-CB3C-C77E-E6E0-8B271084A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580" y="1045939"/>
            <a:ext cx="5118724" cy="3685087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25E6ABB-6052-5F8C-FE5C-053D6DE55620}"/>
              </a:ext>
            </a:extLst>
          </p:cNvPr>
          <p:cNvCxnSpPr>
            <a:cxnSpLocks/>
          </p:cNvCxnSpPr>
          <p:nvPr/>
        </p:nvCxnSpPr>
        <p:spPr>
          <a:xfrm>
            <a:off x="8271565" y="4045394"/>
            <a:ext cx="0" cy="1162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519A353-9E99-81F5-0194-1A15436C035E}"/>
              </a:ext>
            </a:extLst>
          </p:cNvPr>
          <p:cNvSpPr txBox="1"/>
          <p:nvPr/>
        </p:nvSpPr>
        <p:spPr>
          <a:xfrm>
            <a:off x="7480851" y="5359022"/>
            <a:ext cx="204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 equation 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58BB0E2-080E-6E9D-2FBF-18AA0E62EBEC}"/>
              </a:ext>
            </a:extLst>
          </p:cNvPr>
          <p:cNvCxnSpPr>
            <a:cxnSpLocks/>
          </p:cNvCxnSpPr>
          <p:nvPr/>
        </p:nvCxnSpPr>
        <p:spPr>
          <a:xfrm flipV="1">
            <a:off x="9026937" y="1454323"/>
            <a:ext cx="637121" cy="491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72F6C45-D941-5908-94E7-17FFEE0B30A9}"/>
              </a:ext>
            </a:extLst>
          </p:cNvPr>
          <p:cNvSpPr txBox="1"/>
          <p:nvPr/>
        </p:nvSpPr>
        <p:spPr>
          <a:xfrm>
            <a:off x="9664058" y="1015753"/>
            <a:ext cx="1932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State equation 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1F31E93-FE13-88D0-8A80-BD4BB8FCF234}"/>
              </a:ext>
            </a:extLst>
          </p:cNvPr>
          <p:cNvSpPr/>
          <p:nvPr/>
        </p:nvSpPr>
        <p:spPr>
          <a:xfrm>
            <a:off x="9664058" y="946515"/>
            <a:ext cx="1601269" cy="458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BCAD2AD-147B-2127-B685-A5FBE11EAAB0}"/>
              </a:ext>
            </a:extLst>
          </p:cNvPr>
          <p:cNvSpPr/>
          <p:nvPr/>
        </p:nvSpPr>
        <p:spPr>
          <a:xfrm>
            <a:off x="7470912" y="5395126"/>
            <a:ext cx="1765853" cy="365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15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5EDA0A-62A1-ABE7-7DD6-208D2AEA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4E7C0D-C9CE-B8BE-21C4-3372549DE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41" y="367401"/>
            <a:ext cx="6318401" cy="21279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A671376-D2FD-E185-B79D-DF453FB84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42" y="2495326"/>
            <a:ext cx="6318401" cy="21958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C30A83-40CA-790A-F616-FECEA93C6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41" y="4691145"/>
            <a:ext cx="6318401" cy="151028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1A797E8-9A5D-8569-38C8-219E4153D94A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A2C5FD-19B3-FC03-8A3F-6640189BB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AC970DF-10F2-19F6-DD85-20B69A24E934}"/>
              </a:ext>
            </a:extLst>
          </p:cNvPr>
          <p:cNvSpPr txBox="1"/>
          <p:nvPr/>
        </p:nvSpPr>
        <p:spPr>
          <a:xfrm>
            <a:off x="7912540" y="4966125"/>
            <a:ext cx="3862996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you think it is similar to the way you do  in the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Kalman filter?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864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A2EC25B-7C52-6038-FC06-D6A0569C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665E1E-2CF1-C82D-13EA-B2007E2AE9D1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3EF3AB-1618-EF8D-2E10-922B8FBF8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1255635-1521-597D-BCD1-9E2E7819C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15106F9-21A8-E88A-ECED-21F2E3AB989A}"/>
              </a:ext>
            </a:extLst>
          </p:cNvPr>
          <p:cNvSpPr txBox="1"/>
          <p:nvPr/>
        </p:nvSpPr>
        <p:spPr>
          <a:xfrm>
            <a:off x="969617" y="15354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Kalman Filter using SSM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A507CC1-3C11-0EBD-E43F-0E77336E2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486" y="4112456"/>
            <a:ext cx="4558514" cy="224817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17E14C8-5796-1752-345F-EE7C4F8DF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917" y="675505"/>
            <a:ext cx="6629400" cy="234315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9D1E1D6-3D46-2A61-9A59-1FE10DAEC416}"/>
              </a:ext>
            </a:extLst>
          </p:cNvPr>
          <p:cNvSpPr/>
          <p:nvPr/>
        </p:nvSpPr>
        <p:spPr>
          <a:xfrm flipH="1">
            <a:off x="2683563" y="1647452"/>
            <a:ext cx="1875183" cy="747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D448E25-E801-72B8-EC05-B7E8850C8766}"/>
              </a:ext>
            </a:extLst>
          </p:cNvPr>
          <p:cNvCxnSpPr>
            <a:cxnSpLocks/>
          </p:cNvCxnSpPr>
          <p:nvPr/>
        </p:nvCxnSpPr>
        <p:spPr>
          <a:xfrm>
            <a:off x="4110382" y="2269603"/>
            <a:ext cx="0" cy="16464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997B25F5-E305-F436-7A17-7E492A8D2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4659" y="745799"/>
            <a:ext cx="3143412" cy="19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B3CD80A-D9D4-EECC-7DE7-2D43B7C2E2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9438308" y="2774892"/>
            <a:ext cx="647733" cy="52072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D0F067A-AAA8-EF06-6C0B-135850834C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3743" y="3429000"/>
            <a:ext cx="3857805" cy="300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8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5A40DC4-D970-86A7-9D04-DEDAA4CF8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23513E-9652-5269-F87A-24EBB1DF3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3CDE139-90F5-5160-D889-4185021C6019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BB191B9-975D-5A2E-4BE1-9A54107DF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4C846E8-4FB4-0747-D930-32F5127AC2CB}"/>
              </a:ext>
            </a:extLst>
          </p:cNvPr>
          <p:cNvSpPr txBox="1"/>
          <p:nvPr/>
        </p:nvSpPr>
        <p:spPr>
          <a:xfrm>
            <a:off x="871452" y="15354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More detail about SSM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8761913-679D-70D9-5844-B9E3463D1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512" y="1699614"/>
            <a:ext cx="2495678" cy="134626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0082713-61EB-3716-5366-4864ED19BE52}"/>
              </a:ext>
            </a:extLst>
          </p:cNvPr>
          <p:cNvSpPr txBox="1"/>
          <p:nvPr/>
        </p:nvSpPr>
        <p:spPr>
          <a:xfrm>
            <a:off x="824092" y="683519"/>
            <a:ext cx="9621078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we have some input signal x(t), this signal first gets multiplied by matrix B which describes how the inputs influence the system.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0027817-39AE-697D-C13E-2886156D535C}"/>
              </a:ext>
            </a:extLst>
          </p:cNvPr>
          <p:cNvSpPr txBox="1"/>
          <p:nvPr/>
        </p:nvSpPr>
        <p:spPr>
          <a:xfrm>
            <a:off x="701631" y="3188406"/>
            <a:ext cx="9621078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updated state (akin to the hidden state of a neural network) is a latent space that contains the core “knowledge” of the environment. We multiply the state with matrix A which describes how all the internal states are connected as they represent the underlying dynamics of the system.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35BE268-C913-839E-C517-33FFED472A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936" y="4561047"/>
            <a:ext cx="4921503" cy="203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98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AA962B2-4777-679E-7976-6B28E2C7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5EC98F-506C-9373-0549-5680A7059FBE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8FC146-C667-685B-5D0B-8EE133836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02769"/>
            <a:ext cx="6109014" cy="223531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FA5C306-87F3-1909-66BA-65674FEFEB12}"/>
              </a:ext>
            </a:extLst>
          </p:cNvPr>
          <p:cNvSpPr txBox="1"/>
          <p:nvPr/>
        </p:nvSpPr>
        <p:spPr>
          <a:xfrm>
            <a:off x="437320" y="136525"/>
            <a:ext cx="9236765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we use matrix C to describe how the state can be translated to an output.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8AC4C0-3EFD-D4AC-F7D3-77E478D3FECD}"/>
              </a:ext>
            </a:extLst>
          </p:cNvPr>
          <p:cNvSpPr txBox="1"/>
          <p:nvPr/>
        </p:nvSpPr>
        <p:spPr>
          <a:xfrm>
            <a:off x="437319" y="3046345"/>
            <a:ext cx="10581863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we can make use of matrix D to provide a direct signal from the input to the output. This is also often referred to as a skip-connection. The SSM is often regarded as the following without the skip-connection.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9F2A6D7-4073-CA8D-31F3-917CB0A92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23607"/>
            <a:ext cx="6109014" cy="269786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855FD60-0DC6-8BAB-9573-7A15B68AC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77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578EF08-56A8-F8B0-908C-5F7763DF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64B386-1DCB-F70A-3D05-C7EA296D109D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16DDF0-0F43-B23C-405D-B7E76B5FF5D6}"/>
              </a:ext>
            </a:extLst>
          </p:cNvPr>
          <p:cNvSpPr txBox="1"/>
          <p:nvPr/>
        </p:nvSpPr>
        <p:spPr>
          <a:xfrm>
            <a:off x="1842052" y="340157"/>
            <a:ext cx="7063409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now focus on matrices A, B, and C as the core of the SSM.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5695C7-7CE1-6A42-E74C-39C653DEF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18" y="1260827"/>
            <a:ext cx="9316278" cy="18977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10DB83A-8F15-3A4E-596B-799F6C346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018" y="3144328"/>
            <a:ext cx="9316278" cy="31241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F9DA20D-BE82-77F1-0EED-6885BA0AD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70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3C91391-EB64-3309-1F4E-27BADC33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E4C2E2-222F-A889-41E9-1489BA7B5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97" y="712840"/>
            <a:ext cx="6454147" cy="105632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B17B750-F95E-3F0E-056F-CA51293C57AA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7C15AC-E87F-BE60-65E9-EE626D1A3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212FE23-6923-E339-CA32-2568896FB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08" y="2137609"/>
            <a:ext cx="5319993" cy="3792738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0E73F93B-34B7-7587-FB81-AEA9C89AF6EF}"/>
              </a:ext>
            </a:extLst>
          </p:cNvPr>
          <p:cNvSpPr/>
          <p:nvPr/>
        </p:nvSpPr>
        <p:spPr>
          <a:xfrm>
            <a:off x="5117592" y="34919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021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0084EAE-1B53-6907-DE8B-4170134D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454FC6B-CE12-988C-4235-9DA28803C5A2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2D11E5-1494-72E6-CA06-483DED49F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C739E99-F45E-CF09-31BE-C6D9DFFB98EF}"/>
              </a:ext>
            </a:extLst>
          </p:cNvPr>
          <p:cNvSpPr txBox="1"/>
          <p:nvPr/>
        </p:nvSpPr>
        <p:spPr>
          <a:xfrm>
            <a:off x="871452" y="15354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Discretization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8BC149-B6A0-84B2-EEB1-06C5655887E1}"/>
              </a:ext>
            </a:extLst>
          </p:cNvPr>
          <p:cNvSpPr txBox="1"/>
          <p:nvPr/>
        </p:nvSpPr>
        <p:spPr>
          <a:xfrm>
            <a:off x="871452" y="463334"/>
            <a:ext cx="8956013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continuous-time system, SSM is difficult to directly integrate into Deep Learning model: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Efficiency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Modern deep learning frameworks and hardware are usually designed based on discrete-time operations. Only after discretizing SSM can it be transformed into a model that can run efficiently on these frameworks and hardware.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Algorithms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Most deep learning training algorithms, such as gradient descent and backpropagation, are designed for discrete-time models. Discretization allows these algorithms to be directly applied to state-space models.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Applications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 many practical applications, data is discrete, such as text data (word sequences), time series data (stock prices, sensor readings), etc. Discrete-time models match these data formats more naturally.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Complexity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discretization process can control the complexity of the model by selecting an appropriate time step size T.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882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10DB0CB-F8C6-D75E-B348-83314520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596487-9A00-500B-CB7B-283EF3CB9632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38C5BE-602F-2996-85F7-F17DC5D39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87" y="2051157"/>
            <a:ext cx="9289774" cy="294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48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548CE35-645B-B04A-F1F0-5CC583E7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9F372CF-776A-5A26-4305-53DEEA4FE08B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9AD38D-657A-0983-0328-961CD73EDFCB}"/>
              </a:ext>
            </a:extLst>
          </p:cNvPr>
          <p:cNvSpPr txBox="1"/>
          <p:nvPr/>
        </p:nvSpPr>
        <p:spPr>
          <a:xfrm>
            <a:off x="886018" y="15354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Reference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A56717-916A-3386-FE02-A8F0FA97F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BF20461-3C1E-7826-E58B-268A738C7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60C5A82-4B45-D73D-9BD3-0BAABDF4DE22}"/>
              </a:ext>
            </a:extLst>
          </p:cNvPr>
          <p:cNvSpPr txBox="1"/>
          <p:nvPr/>
        </p:nvSpPr>
        <p:spPr>
          <a:xfrm>
            <a:off x="821634" y="926670"/>
            <a:ext cx="7676322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Gu, A., &amp; Dao, T. (2023, December 1). Mamba: Linear-time sequence modeling with selective state spaces. arXiv.org.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https://arxiv.org/abs/2312.00752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95484D2-F1CB-8E9B-8C4F-D895B5482BB8}"/>
              </a:ext>
            </a:extLst>
          </p:cNvPr>
          <p:cNvSpPr txBox="1"/>
          <p:nvPr/>
        </p:nvSpPr>
        <p:spPr>
          <a:xfrm>
            <a:off x="821634" y="2588760"/>
            <a:ext cx="8271234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Grootendorst, M. (2024, February 19). A visual guide to Mamba and state space models. A Visual Guide to Mamba and State Space Models.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https://newsletter.maartengrootendorst.com/p/a-visual-guide-to-mamba-and-state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7CC1D53-9531-13BB-E7E4-9D0F76D4F53E}"/>
              </a:ext>
            </a:extLst>
          </p:cNvPr>
          <p:cNvSpPr txBox="1"/>
          <p:nvPr/>
        </p:nvSpPr>
        <p:spPr>
          <a:xfrm>
            <a:off x="886018" y="4369855"/>
            <a:ext cx="6823214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space models and filtering -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arts &amp; sciences. (n.d.).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https://www.sas.upenn.edu/~jesusfv/LectureNotes_9_filtering.pdf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8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EF09977-769E-0DA2-015A-82E62577106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79BD19-5876-607E-AFE1-D138016C5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E4CB0A2-EF5A-D2D4-BCF9-A6BD3CE40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B060F8-433C-DCFF-AF17-65EF1B2E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0478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CE74E-AB26-4998-AD42-012C4C1AD0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827B95-FD04-C039-4786-F4A84A46A104}"/>
              </a:ext>
            </a:extLst>
          </p:cNvPr>
          <p:cNvSpPr txBox="1"/>
          <p:nvPr/>
        </p:nvSpPr>
        <p:spPr>
          <a:xfrm>
            <a:off x="969617" y="173828"/>
            <a:ext cx="514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Why we need a new model?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AFF1FB2-03C3-D2F5-828A-5C286CEA7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770" y="981118"/>
            <a:ext cx="6426530" cy="2679838"/>
          </a:xfrm>
          <a:prstGeom prst="rect">
            <a:avLst/>
          </a:prstGeom>
        </p:spPr>
      </p:pic>
      <p:sp>
        <p:nvSpPr>
          <p:cNvPr id="20" name="箭头: 下 19">
            <a:extLst>
              <a:ext uri="{FF2B5EF4-FFF2-40B4-BE49-F238E27FC236}">
                <a16:creationId xmlns:a16="http://schemas.microsoft.com/office/drawing/2014/main" id="{F08FC46C-B2B0-816B-225C-CADDE49B932C}"/>
              </a:ext>
            </a:extLst>
          </p:cNvPr>
          <p:cNvSpPr/>
          <p:nvPr/>
        </p:nvSpPr>
        <p:spPr>
          <a:xfrm>
            <a:off x="1497496" y="3563594"/>
            <a:ext cx="347929" cy="10749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1C17417-0629-CF78-D0B9-088810293F94}"/>
              </a:ext>
            </a:extLst>
          </p:cNvPr>
          <p:cNvSpPr txBox="1"/>
          <p:nvPr/>
        </p:nvSpPr>
        <p:spPr>
          <a:xfrm>
            <a:off x="985660" y="4709445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Mamba</a:t>
            </a:r>
          </a:p>
          <a:p>
            <a:pPr algn="ctr"/>
            <a:r>
              <a:rPr lang="en-US" altLang="zh-CN" dirty="0"/>
              <a:t>(2023.12.1)</a:t>
            </a:r>
            <a:endParaRPr lang="zh-CN" altLang="en-US" dirty="0"/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0DD9BB39-E4D0-E2A5-96B8-85E8527214F7}"/>
              </a:ext>
            </a:extLst>
          </p:cNvPr>
          <p:cNvSpPr/>
          <p:nvPr/>
        </p:nvSpPr>
        <p:spPr>
          <a:xfrm>
            <a:off x="2319674" y="3977600"/>
            <a:ext cx="756000" cy="1899282"/>
          </a:xfrm>
          <a:prstGeom prst="leftBrac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242B4C-68AF-1694-042D-FD15D3C4E9B6}"/>
              </a:ext>
            </a:extLst>
          </p:cNvPr>
          <p:cNvSpPr txBox="1"/>
          <p:nvPr/>
        </p:nvSpPr>
        <p:spPr>
          <a:xfrm>
            <a:off x="3306325" y="3899666"/>
            <a:ext cx="37369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U-Mamba </a:t>
            </a:r>
            <a:r>
              <a:rPr lang="en-US" altLang="zh-CN" dirty="0"/>
              <a:t>(2024.1.9): </a:t>
            </a:r>
          </a:p>
          <a:p>
            <a:r>
              <a:rPr lang="en-US" altLang="zh-CN" dirty="0"/>
              <a:t>	Image Segmentation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Vision Mamba </a:t>
            </a:r>
            <a:r>
              <a:rPr lang="en-US" altLang="zh-CN" dirty="0"/>
              <a:t>(2024.1.17): </a:t>
            </a:r>
          </a:p>
          <a:p>
            <a:r>
              <a:rPr lang="en-US" altLang="zh-CN" dirty="0"/>
              <a:t>	Classification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Mamba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Unet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(2024.2.7):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	 Semantic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Segamentation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prstClr val="black"/>
              </a:solidFill>
              <a:latin typeface="Calibri"/>
              <a:ea typeface="微软雅黑" panose="020B0503020204020204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endParaRPr lang="zh-CN" altLang="en-US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074D7700-9156-639F-9AC5-D40B9F012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4281" y="2814592"/>
            <a:ext cx="3865207" cy="267141"/>
          </a:xfrm>
          <a:prstGeom prst="rect">
            <a:avLst/>
          </a:prstGeom>
        </p:spPr>
      </p:pic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490C85D-46EB-E81D-CFED-D1ABD00665D1}"/>
              </a:ext>
            </a:extLst>
          </p:cNvPr>
          <p:cNvCxnSpPr/>
          <p:nvPr/>
        </p:nvCxnSpPr>
        <p:spPr>
          <a:xfrm>
            <a:off x="5014061" y="2973314"/>
            <a:ext cx="2609976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8A93FA24-436F-4561-6D6E-F8284280A9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6539" y="3886824"/>
            <a:ext cx="4912606" cy="214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1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876B16D-4E54-BF0D-DDB1-BB78B7EC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829935-D9E7-BA24-C75D-D63C7385611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929CA3-31D8-141D-0A85-9D7419EEE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121D322-EDC1-384F-811D-F95064992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605" y="1437862"/>
            <a:ext cx="9908789" cy="50196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2631611-DCBB-E467-58CF-BD71CCBE6B2E}"/>
              </a:ext>
            </a:extLst>
          </p:cNvPr>
          <p:cNvSpPr txBox="1"/>
          <p:nvPr/>
        </p:nvSpPr>
        <p:spPr>
          <a:xfrm>
            <a:off x="1278834" y="616225"/>
            <a:ext cx="914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you use Transformer Block in your model, you can just replace it with Mamba Block.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02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EF09977-769E-0DA2-015A-82E62577106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79BD19-5876-607E-AFE1-D138016C5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E4CB0A2-EF5A-D2D4-BCF9-A6BD3CE40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B060F8-433C-DCFF-AF17-65EF1B2E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CE74E-AB26-4998-AD42-012C4C1AD0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827B95-FD04-C039-4786-F4A84A46A104}"/>
              </a:ext>
            </a:extLst>
          </p:cNvPr>
          <p:cNvSpPr txBox="1"/>
          <p:nvPr/>
        </p:nvSpPr>
        <p:spPr>
          <a:xfrm>
            <a:off x="969617" y="173828"/>
            <a:ext cx="514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What is Mamba?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E24358-5EDD-9513-2054-A29C6C3F4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908" y="1350434"/>
            <a:ext cx="10106357" cy="264509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5C6CFC6-5C6C-9C8B-CB75-D3DAB10701E3}"/>
              </a:ext>
            </a:extLst>
          </p:cNvPr>
          <p:cNvSpPr/>
          <p:nvPr/>
        </p:nvSpPr>
        <p:spPr>
          <a:xfrm>
            <a:off x="2643809" y="1669774"/>
            <a:ext cx="4452730" cy="7818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FC27A5-0730-534D-3FDB-4DBC00587694}"/>
              </a:ext>
            </a:extLst>
          </p:cNvPr>
          <p:cNvSpPr/>
          <p:nvPr/>
        </p:nvSpPr>
        <p:spPr>
          <a:xfrm>
            <a:off x="9044608" y="1669774"/>
            <a:ext cx="1835427" cy="781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1C6886-793F-E0F8-E12E-B3B5A1A1448C}"/>
              </a:ext>
            </a:extLst>
          </p:cNvPr>
          <p:cNvSpPr txBox="1"/>
          <p:nvPr/>
        </p:nvSpPr>
        <p:spPr>
          <a:xfrm>
            <a:off x="969617" y="4552122"/>
            <a:ext cx="5625548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keywords: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Linear-Time Sequence Model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Space Model (SSM)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48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A7F0673-E82E-DB93-B66D-EFC8321A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11F91A-9AD2-F893-EC8F-22A331C6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04" y="402819"/>
            <a:ext cx="7506632" cy="561459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1C0AF35-1457-9C63-0BE8-2E4C95E3D3F8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7143D7-57D3-DB42-670E-03BA16186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1C7D8CD-119D-F89E-4535-16C3EE560559}"/>
              </a:ext>
            </a:extLst>
          </p:cNvPr>
          <p:cNvSpPr/>
          <p:nvPr/>
        </p:nvSpPr>
        <p:spPr>
          <a:xfrm>
            <a:off x="556591" y="2040835"/>
            <a:ext cx="7162800" cy="848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5CA84E-43F0-4539-A330-1ABA47F20D6D}"/>
              </a:ext>
            </a:extLst>
          </p:cNvPr>
          <p:cNvSpPr/>
          <p:nvPr/>
        </p:nvSpPr>
        <p:spPr>
          <a:xfrm>
            <a:off x="556592" y="3518452"/>
            <a:ext cx="7162800" cy="536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3770AB2-6E87-65FE-AB92-804117213A62}"/>
              </a:ext>
            </a:extLst>
          </p:cNvPr>
          <p:cNvSpPr txBox="1"/>
          <p:nvPr/>
        </p:nvSpPr>
        <p:spPr>
          <a:xfrm>
            <a:off x="8680173" y="1505545"/>
            <a:ext cx="274320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all core equations in this model, so we will first focus on what is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Space Model.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07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C2C23E-8111-4C6B-9840-6D887FE9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6295009-EED0-B2EE-DDC8-FB97875E44BF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AC7942-25A3-8366-84C9-B9B65F2D77AC}"/>
              </a:ext>
            </a:extLst>
          </p:cNvPr>
          <p:cNvSpPr txBox="1"/>
          <p:nvPr/>
        </p:nvSpPr>
        <p:spPr>
          <a:xfrm>
            <a:off x="969617" y="15354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What is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State Space?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3AD2299-4075-A5F9-3AFF-9B8E1AEC6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0083F70-3F60-9D30-BE73-F1DADF597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4C0AD0C-E6C8-EF52-45D9-8DAFAE97A2FC}"/>
              </a:ext>
            </a:extLst>
          </p:cNvPr>
          <p:cNvSpPr txBox="1"/>
          <p:nvPr/>
        </p:nvSpPr>
        <p:spPr>
          <a:xfrm>
            <a:off x="6069495" y="2211682"/>
            <a:ext cx="5637158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Space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is the map of all possible locations (states). Each point represents a unique position in the maze with specific details, like how far you are from the exit.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CA1C888-A155-CEC5-CDAC-AC2BE4E6B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60" y="2420315"/>
            <a:ext cx="5185480" cy="333954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B13F49C-DC31-804A-9168-8028845E6440}"/>
              </a:ext>
            </a:extLst>
          </p:cNvPr>
          <p:cNvSpPr txBox="1"/>
          <p:nvPr/>
        </p:nvSpPr>
        <p:spPr>
          <a:xfrm>
            <a:off x="6069495" y="3716732"/>
            <a:ext cx="5610653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Space Representation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is a simplified description of this map. It shows: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you are (current state),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you can go next (possible future states)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changes take you to the next state (going right or left).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B11FC00-260D-F02F-A6DA-157ACE19420A}"/>
              </a:ext>
            </a:extLst>
          </p:cNvPr>
          <p:cNvSpPr txBox="1"/>
          <p:nvPr/>
        </p:nvSpPr>
        <p:spPr>
          <a:xfrm>
            <a:off x="412460" y="824693"/>
            <a:ext cx="9839739" cy="1115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Space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discrete space representing the set of all possible configurations of a "system".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81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73BA154-B70D-20FA-C53A-2E7715E5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2733298-C12E-0A08-6BC2-45DAECC6C8FD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426FFB-6CE9-3823-13AB-B5CD1519E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9DDE99D-B8EF-22AD-89BC-AEEAF2501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04" y="1554923"/>
            <a:ext cx="4669492" cy="289446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A4213E0-BCE4-6194-1E0F-3AB4E1FC1386}"/>
              </a:ext>
            </a:extLst>
          </p:cNvPr>
          <p:cNvSpPr txBox="1"/>
          <p:nvPr/>
        </p:nvSpPr>
        <p:spPr>
          <a:xfrm>
            <a:off x="5811078" y="1416183"/>
            <a:ext cx="5234609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similar to embeddings or vectors in language models,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them frequently used to describe the “state” of an input sequence.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BF9A9B-58BC-B5BB-8405-57E6688D9716}"/>
              </a:ext>
            </a:extLst>
          </p:cNvPr>
          <p:cNvSpPr txBox="1"/>
          <p:nvPr/>
        </p:nvSpPr>
        <p:spPr>
          <a:xfrm>
            <a:off x="5811078" y="3429000"/>
            <a:ext cx="5234609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terms of neural networks, the “state” of a system is typically its hidden state and in the context of Large Language Models, one of the most important aspects of generating a new token.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3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8A56042-6120-2E3E-6813-F2004AE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339CEC-FD40-D6C8-D36A-F856655BC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705" y="783497"/>
            <a:ext cx="6042992" cy="35505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F8416D-A0BD-974C-536B-FDFC6986A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705" y="4334091"/>
            <a:ext cx="6042992" cy="189298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7C8C9E2-E26A-7663-EA28-15C83D9E2E6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B28CF1-0C53-8E35-8A1D-7F79A2F95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E49F1F9-207A-62E4-2B82-EFED51E174F5}"/>
              </a:ext>
            </a:extLst>
          </p:cNvPr>
          <p:cNvSpPr txBox="1"/>
          <p:nvPr/>
        </p:nvSpPr>
        <p:spPr>
          <a:xfrm>
            <a:off x="871452" y="15354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State Space Model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CDCB884-CC5A-9696-A5F5-197F239EB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0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7E2E83A-99EF-E409-79A2-633FBDE6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FBC793-36FF-D105-4E7A-6A84B3495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48" y="904629"/>
            <a:ext cx="8892208" cy="13691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B28CDD2-5650-A0E2-AC0E-D51DE1482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348" y="2940597"/>
            <a:ext cx="8845825" cy="274890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3B1EC06-FA71-A309-C111-3A4C1E532C40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14640D-AA4D-A2DF-DC0D-017119B86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CA957565-B949-E2BB-C3AA-F3AC858D5B98}"/>
              </a:ext>
            </a:extLst>
          </p:cNvPr>
          <p:cNvSpPr/>
          <p:nvPr/>
        </p:nvSpPr>
        <p:spPr>
          <a:xfrm>
            <a:off x="7632192" y="13468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F0F7B6-C93F-DB87-4977-487CD9CFDCDD}"/>
              </a:ext>
            </a:extLst>
          </p:cNvPr>
          <p:cNvSpPr txBox="1"/>
          <p:nvPr/>
        </p:nvSpPr>
        <p:spPr>
          <a:xfrm>
            <a:off x="9071112" y="1266022"/>
            <a:ext cx="1921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Standard equation in SSM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5027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764</Words>
  <Application>Microsoft Office PowerPoint</Application>
  <PresentationFormat>宽屏</PresentationFormat>
  <Paragraphs>79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XIONG WEITAO</dc:creator>
  <cp:lastModifiedBy>XIONG WEITAO</cp:lastModifiedBy>
  <cp:revision>16</cp:revision>
  <dcterms:created xsi:type="dcterms:W3CDTF">2024-04-13T18:04:02Z</dcterms:created>
  <dcterms:modified xsi:type="dcterms:W3CDTF">2024-04-15T01:02:09Z</dcterms:modified>
</cp:coreProperties>
</file>