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3"/>
  </p:handoutMasterIdLst>
  <p:sldIdLst>
    <p:sldId id="502" r:id="rId2"/>
    <p:sldId id="520" r:id="rId3"/>
    <p:sldId id="498" r:id="rId4"/>
    <p:sldId id="499" r:id="rId5"/>
    <p:sldId id="526" r:id="rId6"/>
    <p:sldId id="500" r:id="rId7"/>
    <p:sldId id="501" r:id="rId8"/>
    <p:sldId id="503" r:id="rId9"/>
    <p:sldId id="504" r:id="rId10"/>
    <p:sldId id="505" r:id="rId11"/>
    <p:sldId id="506" r:id="rId12"/>
    <p:sldId id="507" r:id="rId13"/>
    <p:sldId id="508" r:id="rId14"/>
    <p:sldId id="509" r:id="rId15"/>
    <p:sldId id="510" r:id="rId16"/>
    <p:sldId id="511" r:id="rId17"/>
    <p:sldId id="512" r:id="rId18"/>
    <p:sldId id="527" r:id="rId19"/>
    <p:sldId id="513" r:id="rId20"/>
    <p:sldId id="514" r:id="rId21"/>
    <p:sldId id="515" r:id="rId22"/>
    <p:sldId id="517" r:id="rId23"/>
    <p:sldId id="518" r:id="rId24"/>
    <p:sldId id="525" r:id="rId25"/>
    <p:sldId id="516" r:id="rId26"/>
    <p:sldId id="521" r:id="rId27"/>
    <p:sldId id="519" r:id="rId28"/>
    <p:sldId id="522" r:id="rId29"/>
    <p:sldId id="523" r:id="rId30"/>
    <p:sldId id="524" r:id="rId31"/>
    <p:sldId id="528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6" d="100"/>
          <a:sy n="96" d="100"/>
        </p:scale>
        <p:origin x="72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1812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C1DC12-5E17-0B8B-AC81-9D58F3EE21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CFEE9F-D14C-D259-31FE-17BEBD54C1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1DB76-5993-4784-9EAB-D9A89B457C93}" type="datetimeFigureOut">
              <a:rPr lang="zh-CN" altLang="en-US" smtClean="0"/>
              <a:t>2024-03-23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1F3B64-71CB-73F6-F96E-CF01C96470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7C2A36-D32E-EB94-4FFF-B14FEC61C8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B939E-2F61-4900-941E-6E7342262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0410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68525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07797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88334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纸张纹理空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游戏机, 鸟, 白色&#10;&#10;描述已自动生成"/>
          <p:cNvPicPr>
            <a:picLocks noChangeAspect="1"/>
          </p:cNvPicPr>
          <p:nvPr userDrawn="1"/>
        </p:nvPicPr>
        <p:blipFill>
          <a:blip r:embed="rId2" cstate="screen">
            <a:alphaModFix amt="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3471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16368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63893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25625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86522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37842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09523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99272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75930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4000">
              <a:srgbClr val="FFEECB"/>
            </a:gs>
            <a:gs pos="100000">
              <a:schemeClr val="bg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2024-03-23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49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gif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rbert-freier.de/dateien/kalman_filter_multiplying_normal_distributions_norbert_freier_2013.pdf" TargetMode="External"/><Relationship Id="rId7" Type="http://schemas.openxmlformats.org/officeDocument/2006/relationships/image" Target="../media/image5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2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gif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png"/><Relationship Id="rId4" Type="http://schemas.openxmlformats.org/officeDocument/2006/relationships/image" Target="../media/image82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4.png"/><Relationship Id="rId7" Type="http://schemas.openxmlformats.org/officeDocument/2006/relationships/image" Target="../media/image72.png"/><Relationship Id="rId12" Type="http://schemas.openxmlformats.org/officeDocument/2006/relationships/image" Target="../media/image9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11" Type="http://schemas.openxmlformats.org/officeDocument/2006/relationships/image" Target="../media/image91.png"/><Relationship Id="rId5" Type="http://schemas.openxmlformats.org/officeDocument/2006/relationships/image" Target="../media/image86.png"/><Relationship Id="rId10" Type="http://schemas.openxmlformats.org/officeDocument/2006/relationships/image" Target="../media/image90.png"/><Relationship Id="rId4" Type="http://schemas.openxmlformats.org/officeDocument/2006/relationships/image" Target="../media/image85.png"/><Relationship Id="rId9" Type="http://schemas.openxmlformats.org/officeDocument/2006/relationships/image" Target="../media/image8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2.png"/><Relationship Id="rId7" Type="http://schemas.openxmlformats.org/officeDocument/2006/relationships/image" Target="../media/image9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2.mathworks.cn/videos/understanding-kalman-filters-part-3-optimal-state-estimator--1490710645421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coursera.org/learn/state-estimation-localization-self-driving-cars/home/week/2" TargetMode="External"/><Relationship Id="rId5" Type="http://schemas.openxmlformats.org/officeDocument/2006/relationships/hyperlink" Target="https://www.bzarg.com/p/how-a-kalman-filter-works-in-pictures/" TargetMode="External"/><Relationship Id="rId4" Type="http://schemas.openxmlformats.org/officeDocument/2006/relationships/hyperlink" Target="https://www.cs.unc.edu/~welch/media/pdf/kalmanIntroSlides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7CF6320-53F6-FEE4-B7CD-04021830C91C}"/>
              </a:ext>
            </a:extLst>
          </p:cNvPr>
          <p:cNvSpPr/>
          <p:nvPr/>
        </p:nvSpPr>
        <p:spPr>
          <a:xfrm>
            <a:off x="0" y="0"/>
            <a:ext cx="6294120" cy="6858000"/>
          </a:xfrm>
          <a:prstGeom prst="rect">
            <a:avLst/>
          </a:prstGeom>
          <a:gradFill>
            <a:gsLst>
              <a:gs pos="0">
                <a:srgbClr val="1C2F43"/>
              </a:gs>
              <a:gs pos="10000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865E62-C7AC-CB5F-9D5C-BD6BDB2A5BDD}"/>
              </a:ext>
            </a:extLst>
          </p:cNvPr>
          <p:cNvSpPr txBox="1"/>
          <p:nvPr/>
        </p:nvSpPr>
        <p:spPr>
          <a:xfrm>
            <a:off x="199109" y="489504"/>
            <a:ext cx="7023325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Kalman Filter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Extended Kalman Filter(EKF)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汉仪旗黑X1-75W" pitchFamily="18" charset="-122"/>
                <a:cs typeface="Times New Roman" pitchFamily="18" charset="0"/>
                <a:sym typeface="+mn-ea"/>
              </a:rPr>
              <a:t>			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69F59A-DB27-D645-087B-904075C1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5D9EC9E-665D-BF65-FD39-B6569794D56C}"/>
              </a:ext>
            </a:extLst>
          </p:cNvPr>
          <p:cNvSpPr txBox="1"/>
          <p:nvPr/>
        </p:nvSpPr>
        <p:spPr>
          <a:xfrm>
            <a:off x="374073" y="5418417"/>
            <a:ext cx="175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Weitao Xiong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07A11B-96C6-A4ED-1CEA-7A92956704E1}"/>
              </a:ext>
            </a:extLst>
          </p:cNvPr>
          <p:cNvSpPr txBox="1"/>
          <p:nvPr/>
        </p:nvSpPr>
        <p:spPr>
          <a:xfrm>
            <a:off x="9664146" y="5475484"/>
            <a:ext cx="2965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Advisor: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Hongfei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764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1C7A75-416F-0722-0FF9-D7ED1E73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2C8B9E-C058-5667-ED31-DDE01E12DD4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1F7BF9-B506-FBCD-5701-6B56E830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5CA4A33-3D83-E64C-673A-5CB0B87C2DCA}"/>
              </a:ext>
            </a:extLst>
          </p:cNvPr>
          <p:cNvSpPr txBox="1"/>
          <p:nvPr/>
        </p:nvSpPr>
        <p:spPr>
          <a:xfrm>
            <a:off x="5879867" y="971298"/>
            <a:ext cx="5717049" cy="4993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the state models the motion of a train, the train operator might push on the throttle, causing the train to accelerate.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in our robot example, the navigation software might issue a command to turn the wheels or stop. If we know this additional information about what’s going on in the world, we could stuff it into a vector called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u_k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 something with it, and add it to our prediction as a correction.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0D5B62-7382-5479-A61E-345B5A2E5404}"/>
              </a:ext>
            </a:extLst>
          </p:cNvPr>
          <p:cNvSpPr txBox="1"/>
          <p:nvPr/>
        </p:nvSpPr>
        <p:spPr>
          <a:xfrm>
            <a:off x="595084" y="1011126"/>
            <a:ext cx="4662716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Influence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thing in the outside world that could be affecting 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ED91FD-7AD1-FCAD-B2F3-760D573BC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3F09058-56ED-5823-0D91-49F0DB7EC8A3}"/>
              </a:ext>
            </a:extLst>
          </p:cNvPr>
          <p:cNvSpPr txBox="1"/>
          <p:nvPr/>
        </p:nvSpPr>
        <p:spPr>
          <a:xfrm>
            <a:off x="892153" y="14304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External Influence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62D51D5-B57A-0BF8-7C19-DFCB3C69C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104" y="3355421"/>
            <a:ext cx="830539" cy="79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33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1C7A75-416F-0722-0FF9-D7ED1E73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2C8B9E-C058-5667-ED31-DDE01E12DD4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1F7BF9-B506-FBCD-5701-6B56E830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5CA4A33-3D83-E64C-673A-5CB0B87C2DCA}"/>
              </a:ext>
            </a:extLst>
          </p:cNvPr>
          <p:cNvSpPr txBox="1"/>
          <p:nvPr/>
        </p:nvSpPr>
        <p:spPr>
          <a:xfrm>
            <a:off x="698267" y="256595"/>
            <a:ext cx="6875350" cy="1115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know the expected acceleration “a” due to the throttle setting or control commands. Then we can update our formula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2D38FF-F608-7D2C-8254-934E2415C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562" y="1372542"/>
            <a:ext cx="5791200" cy="962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6C999D0-2A57-A13A-BC24-00A4871B6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562" y="2466975"/>
            <a:ext cx="3276600" cy="4095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89245DD-1CE9-963C-D1EB-CAD757F8DBAC}"/>
              </a:ext>
            </a:extLst>
          </p:cNvPr>
          <p:cNvSpPr txBox="1"/>
          <p:nvPr/>
        </p:nvSpPr>
        <p:spPr>
          <a:xfrm>
            <a:off x="792762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matrix form: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C85DE0A-3562-7F60-A121-DC3AEF3F58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562" y="3970983"/>
            <a:ext cx="4533900" cy="11811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AEF0908-4091-E34B-1C39-87E01754D6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9433" y="5419932"/>
            <a:ext cx="3438525" cy="40005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1F5F03F1-6038-CFC6-9BC3-6F3408681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761" y="4366270"/>
            <a:ext cx="5048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06F3A92-0CF0-19A4-9F63-F32357946E71}"/>
              </a:ext>
            </a:extLst>
          </p:cNvPr>
          <p:cNvSpPr txBox="1"/>
          <p:nvPr/>
        </p:nvSpPr>
        <p:spPr>
          <a:xfrm>
            <a:off x="8170586" y="4465982"/>
            <a:ext cx="298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is called the control matrix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794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1C7A75-416F-0722-0FF9-D7ED1E73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2C8B9E-C058-5667-ED31-DDE01E12DD4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1F7BF9-B506-FBCD-5701-6B56E830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89245DD-1CE9-963C-D1EB-CAD757F8DBAC}"/>
              </a:ext>
            </a:extLst>
          </p:cNvPr>
          <p:cNvSpPr txBox="1"/>
          <p:nvPr/>
        </p:nvSpPr>
        <p:spPr>
          <a:xfrm>
            <a:off x="5037340" y="835181"/>
            <a:ext cx="6298952" cy="1294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we’re tracking a quadcopter, it could be buffeted around by wind. If we’re tracking a wheeled robot, the wheels could slip, or bumps on the ground could slow it down.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CF8BBD-EA44-E926-BC63-509245C44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53" y="1935775"/>
            <a:ext cx="2959252" cy="27306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050DC8F-7D86-D319-22D6-DADA2ECF0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6EA007C-CDF4-E03C-CB24-9A7534800A64}"/>
              </a:ext>
            </a:extLst>
          </p:cNvPr>
          <p:cNvSpPr txBox="1"/>
          <p:nvPr/>
        </p:nvSpPr>
        <p:spPr>
          <a:xfrm>
            <a:off x="892153" y="14304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External Uncertainty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7AAB605-433D-F6BD-113A-74A88E88D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6507" y="3189863"/>
            <a:ext cx="2959252" cy="272429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C691100-32CE-F93E-DAAC-BA98ED7167B4}"/>
              </a:ext>
            </a:extLst>
          </p:cNvPr>
          <p:cNvSpPr txBox="1"/>
          <p:nvPr/>
        </p:nvSpPr>
        <p:spPr>
          <a:xfrm>
            <a:off x="855708" y="842101"/>
            <a:ext cx="40684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External Uncertainty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 something we can’t track outside.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142CFE6B-612F-22CA-E847-62560F6650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0663" y="2763336"/>
            <a:ext cx="2959252" cy="29592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38C1823-5D06-0AD0-A38D-66194F0439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762" y="5820768"/>
            <a:ext cx="6070912" cy="88904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3352BCB-6608-80B8-BEA7-1153D70895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9665" y="5156131"/>
            <a:ext cx="523875" cy="428625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C43A7E3-B821-F059-1311-70AA90C75EFA}"/>
              </a:ext>
            </a:extLst>
          </p:cNvPr>
          <p:cNvSpPr txBox="1"/>
          <p:nvPr/>
        </p:nvSpPr>
        <p:spPr>
          <a:xfrm>
            <a:off x="7824466" y="5803626"/>
            <a:ext cx="35118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This produces a new Gaussian blob, with a different covariance (but the same mean)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066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DCE92C-FE51-E127-2FC2-86F2E9CB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2201D4-3733-BE02-A4C4-64152EC3D637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3246F9-0521-9F32-5884-13CB74FC9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9FCA050-A3F3-B535-30FA-1CE9C43FB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798" y="5136875"/>
            <a:ext cx="4286250" cy="533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9D1523D-1519-AE2C-9880-33A3493ABF82}"/>
              </a:ext>
            </a:extLst>
          </p:cNvPr>
          <p:cNvSpPr txBox="1"/>
          <p:nvPr/>
        </p:nvSpPr>
        <p:spPr>
          <a:xfrm>
            <a:off x="1367576" y="829054"/>
            <a:ext cx="6590354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the new best estimate is a prediction made from the previous best estimate, plus a correction for known external influences.</a:t>
            </a:r>
          </a:p>
          <a:p>
            <a:pPr algn="just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new uncertainty is predicted from the old uncertainty, with some additional uncertainty from the environment.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BD479A-E658-57CB-B7BA-4FCDAD90F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798" y="4344021"/>
            <a:ext cx="4236050" cy="42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14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1C7A75-416F-0722-0FF9-D7ED1E73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2C8B9E-C058-5667-ED31-DDE01E12DD4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1F7BF9-B506-FBCD-5701-6B56E830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F0D5B62-7382-5479-A61E-345B5A2E5404}"/>
              </a:ext>
            </a:extLst>
          </p:cNvPr>
          <p:cNvSpPr txBox="1"/>
          <p:nvPr/>
        </p:nvSpPr>
        <p:spPr>
          <a:xfrm>
            <a:off x="754109" y="926670"/>
            <a:ext cx="5845473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sensor tells us something indirect about the state— in other words, the sensors operate on a state and produce a set of readings.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ED91FD-7AD1-FCAD-B2F3-760D573BC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3F09058-56ED-5823-0D91-49F0DB7EC8A3}"/>
              </a:ext>
            </a:extLst>
          </p:cNvPr>
          <p:cNvSpPr txBox="1"/>
          <p:nvPr/>
        </p:nvSpPr>
        <p:spPr>
          <a:xfrm>
            <a:off x="892153" y="14304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Refining the estimate with measurements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FFB351-5213-1908-CBC7-5CBDE35B0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22" y="2631239"/>
            <a:ext cx="6368066" cy="294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03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CBDD739-6871-F748-54CF-D797FA8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A057DB-1482-67EB-3B82-898ED14EB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18" y="3117227"/>
            <a:ext cx="6240894" cy="287938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C7DDB2-5AB8-C483-D376-F106CBF72FBA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32FFB7-FB3B-D4AD-4ABE-9E24358B8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D0F349B-A573-5834-1961-F4C42DF94E85}"/>
              </a:ext>
            </a:extLst>
          </p:cNvPr>
          <p:cNvSpPr txBox="1"/>
          <p:nvPr/>
        </p:nvSpPr>
        <p:spPr>
          <a:xfrm>
            <a:off x="657712" y="79527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that the units and scale of the reading might not be the same as the units and scale of the state we’re keeping track of.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we’ll model the sensors with a matrix,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H_k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C6ABA3A-B224-9940-212F-44E51A178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37" y="4004468"/>
            <a:ext cx="4000500" cy="5524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536F580-B1CF-83E0-E683-E6FA34E05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5237" y="3221931"/>
            <a:ext cx="32289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57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911608-B8CB-1C93-F335-4B835057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C6C34C-E015-00C8-7B2E-C6B1777EC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27" y="698359"/>
            <a:ext cx="5918504" cy="27306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823B04D-0C63-3438-564F-72D3C3D8F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27" y="3895655"/>
            <a:ext cx="2959252" cy="272429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3D83A08-5D4F-DFDC-8B86-B1ADC339D844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C36C72-F542-2D4E-3BC3-15971FFF0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FA784EB-8034-7D35-B0ED-555EF0D556FD}"/>
              </a:ext>
            </a:extLst>
          </p:cNvPr>
          <p:cNvSpPr txBox="1"/>
          <p:nvPr/>
        </p:nvSpPr>
        <p:spPr>
          <a:xfrm>
            <a:off x="6727606" y="874140"/>
            <a:ext cx="5247861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each reading we observe, we might guess that our system was in a particular state. But because there is uncertainty, some states are more likely than others to have produced the reading we saw.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AD42C4-6652-AF2A-0BE2-D515E8241B6F}"/>
              </a:ext>
            </a:extLst>
          </p:cNvPr>
          <p:cNvSpPr txBox="1"/>
          <p:nvPr/>
        </p:nvSpPr>
        <p:spPr>
          <a:xfrm>
            <a:off x="6591771" y="3955290"/>
            <a:ext cx="5383696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 call the covariance of this uncertainty (i.e. of the sensor noise)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R_k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has a mean equal to the reading we observed, which we’ll call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z_k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20EB1BD-F919-0AF9-7B25-FD60046FA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396" y="4161389"/>
            <a:ext cx="504825" cy="390525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0FB47F28-B9A9-72E0-3F0B-FE5E10F76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70" y="5410822"/>
            <a:ext cx="3714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B480996-6759-8BC3-384C-D0A44E257C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196835C-6B4D-A332-F795-C435EB548EBC}"/>
              </a:ext>
            </a:extLst>
          </p:cNvPr>
          <p:cNvSpPr txBox="1"/>
          <p:nvPr/>
        </p:nvSpPr>
        <p:spPr>
          <a:xfrm>
            <a:off x="892153" y="14304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observed Measurement from sensor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193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2B23DE1-EAA3-B6B2-2C96-AE5C24F7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11747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6C1C41-C961-B1FD-EDD2-227A0A699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660" y="857732"/>
            <a:ext cx="2959252" cy="27306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5B5306A-AB2C-469C-FFC5-29158B3F8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724" y="2066855"/>
            <a:ext cx="2959252" cy="27242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3C7726D-1069-1FC1-FB3E-34EF4216E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209" y="3429000"/>
            <a:ext cx="2959252" cy="272429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54BD134-8D47-FD53-07C2-A072601380E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55FDFE7-A308-FA5B-0EB4-29E5FD81D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E5CBB2B-0BE9-F55E-A32B-41F6CFF50DC3}"/>
              </a:ext>
            </a:extLst>
          </p:cNvPr>
          <p:cNvSpPr txBox="1"/>
          <p:nvPr/>
        </p:nvSpPr>
        <p:spPr>
          <a:xfrm>
            <a:off x="4860233" y="610009"/>
            <a:ext cx="6337853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must try to reconcile our guess about the readings we’d see based on the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state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(pink) with a different guess based on our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readings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(green) that we actually observed.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F893B97-DC94-3900-3D55-7CA6B3F4E398}"/>
              </a:ext>
            </a:extLst>
          </p:cNvPr>
          <p:cNvSpPr txBox="1"/>
          <p:nvPr/>
        </p:nvSpPr>
        <p:spPr>
          <a:xfrm>
            <a:off x="308113" y="3756147"/>
            <a:ext cx="3879574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have two probabilities and we want to know the chance that both are true, we just multiply them together. So, we take the two Gaussian blobs and multiply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7180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86D37A5-6287-B860-034C-9CEE0051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A81BF45-52FA-6A2B-7D5C-F429FA0B01DC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535B60-BC4E-D22A-2BFC-E26F440BC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8FCED03-156D-893F-D1A3-5B1839FB7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641" y="2528475"/>
            <a:ext cx="6737696" cy="26226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7C9C710-A661-9EB7-9B91-4FF3CB3FA2BD}"/>
              </a:ext>
            </a:extLst>
          </p:cNvPr>
          <p:cNvSpPr txBox="1"/>
          <p:nvPr/>
        </p:nvSpPr>
        <p:spPr>
          <a:xfrm>
            <a:off x="1278641" y="1006014"/>
            <a:ext cx="673769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get a new Optimal state estimate by combining two of them.</a:t>
            </a:r>
          </a:p>
        </p:txBody>
      </p:sp>
    </p:spTree>
    <p:extLst>
      <p:ext uri="{BB962C8B-B14F-4D97-AF65-F5344CB8AC3E}">
        <p14:creationId xmlns:p14="http://schemas.microsoft.com/office/powerpoint/2010/main" val="388267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0EB3999-803E-4E5D-93BE-B990CA59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0F8401-80C2-8609-A021-0F08FA65EE1C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045228-EFF3-5293-CC70-E5EC7AF7FABF}"/>
              </a:ext>
            </a:extLst>
          </p:cNvPr>
          <p:cNvSpPr txBox="1"/>
          <p:nvPr/>
        </p:nvSpPr>
        <p:spPr>
          <a:xfrm>
            <a:off x="969617" y="1689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Gaussians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0F9F9F-C31A-8F02-FF82-62E728E40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2473B63-C020-4EE6-267A-B674D3DA7F4D}"/>
              </a:ext>
            </a:extLst>
          </p:cNvPr>
          <p:cNvSpPr txBox="1"/>
          <p:nvPr/>
        </p:nvSpPr>
        <p:spPr>
          <a:xfrm>
            <a:off x="5514560" y="4974495"/>
            <a:ext cx="68977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more detail about how to deduct the formula, you can see the paper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/>
              <a:t>Kalman Filter: Multiplying Normal Distributions</a:t>
            </a:r>
            <a:endParaRPr lang="zh-CN" altLang="en-US" i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9FF4DE-5750-9DBB-196B-0B4A408129F8}"/>
              </a:ext>
            </a:extLst>
          </p:cNvPr>
          <p:cNvSpPr txBox="1"/>
          <p:nvPr/>
        </p:nvSpPr>
        <p:spPr>
          <a:xfrm>
            <a:off x="5514560" y="5531632"/>
            <a:ext cx="66840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https://www.Norbert-freier.de/dateien/kalman_filter_multiplying_normal_distributions_norbert_freier_2013.pdf</a:t>
            </a:r>
            <a:endParaRPr lang="zh-CN" altLang="en-US" dirty="0"/>
          </a:p>
        </p:txBody>
      </p:sp>
      <p:sp>
        <p:nvSpPr>
          <p:cNvPr id="12" name="Line 6">
            <a:extLst>
              <a:ext uri="{FF2B5EF4-FFF2-40B4-BE49-F238E27FC236}">
                <a16:creationId xmlns:a16="http://schemas.microsoft.com/office/drawing/2014/main" id="{0304D65D-7DD7-5704-A70A-371F7438E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149" y="4634001"/>
            <a:ext cx="571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ZapfHumnst BT" pitchFamily="34" charset="0"/>
            </a:endParaRPr>
          </a:p>
        </p:txBody>
      </p:sp>
      <p:grpSp>
        <p:nvGrpSpPr>
          <p:cNvPr id="13" name="Group 10">
            <a:extLst>
              <a:ext uri="{FF2B5EF4-FFF2-40B4-BE49-F238E27FC236}">
                <a16:creationId xmlns:a16="http://schemas.microsoft.com/office/drawing/2014/main" id="{4018C34C-9B44-C517-1FA7-8C7913B9F3E3}"/>
              </a:ext>
            </a:extLst>
          </p:cNvPr>
          <p:cNvGrpSpPr>
            <a:grpSpLocks/>
          </p:cNvGrpSpPr>
          <p:nvPr/>
        </p:nvGrpSpPr>
        <p:grpSpPr bwMode="auto">
          <a:xfrm>
            <a:off x="724549" y="3475126"/>
            <a:ext cx="4841364" cy="1184275"/>
            <a:chOff x="1056" y="2150"/>
            <a:chExt cx="3648" cy="746"/>
          </a:xfrm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7582367-B180-0386-AD0C-D8C068987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150"/>
              <a:ext cx="1824" cy="746"/>
            </a:xfrm>
            <a:custGeom>
              <a:avLst/>
              <a:gdLst>
                <a:gd name="T0" fmla="*/ 0 w 1824"/>
                <a:gd name="T1" fmla="*/ 730 h 746"/>
                <a:gd name="T2" fmla="*/ 828 w 1824"/>
                <a:gd name="T3" fmla="*/ 639 h 746"/>
                <a:gd name="T4" fmla="*/ 1520 w 1824"/>
                <a:gd name="T5" fmla="*/ 105 h 746"/>
                <a:gd name="T6" fmla="*/ 1824 w 1824"/>
                <a:gd name="T7" fmla="*/ 1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4" h="746">
                  <a:moveTo>
                    <a:pt x="0" y="730"/>
                  </a:moveTo>
                  <a:cubicBezTo>
                    <a:pt x="590" y="697"/>
                    <a:pt x="582" y="746"/>
                    <a:pt x="828" y="639"/>
                  </a:cubicBezTo>
                  <a:cubicBezTo>
                    <a:pt x="1081" y="535"/>
                    <a:pt x="1354" y="210"/>
                    <a:pt x="1520" y="105"/>
                  </a:cubicBezTo>
                  <a:cubicBezTo>
                    <a:pt x="1686" y="0"/>
                    <a:pt x="1761" y="30"/>
                    <a:pt x="1824" y="10"/>
                  </a:cubicBezTo>
                </a:path>
              </a:pathLst>
            </a:custGeom>
            <a:noFill/>
            <a:ln w="25400" cap="flat" cmpd="sng">
              <a:solidFill>
                <a:srgbClr val="2DD75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ZapfHumnst BT" pitchFamily="34" charset="0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05A2B7C-62AB-EF12-68C2-CEFFC56AD4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80" y="2150"/>
              <a:ext cx="1824" cy="746"/>
            </a:xfrm>
            <a:custGeom>
              <a:avLst/>
              <a:gdLst>
                <a:gd name="T0" fmla="*/ 0 w 1824"/>
                <a:gd name="T1" fmla="*/ 730 h 746"/>
                <a:gd name="T2" fmla="*/ 828 w 1824"/>
                <a:gd name="T3" fmla="*/ 639 h 746"/>
                <a:gd name="T4" fmla="*/ 1520 w 1824"/>
                <a:gd name="T5" fmla="*/ 105 h 746"/>
                <a:gd name="T6" fmla="*/ 1824 w 1824"/>
                <a:gd name="T7" fmla="*/ 1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4" h="746">
                  <a:moveTo>
                    <a:pt x="0" y="730"/>
                  </a:moveTo>
                  <a:cubicBezTo>
                    <a:pt x="590" y="697"/>
                    <a:pt x="582" y="746"/>
                    <a:pt x="828" y="639"/>
                  </a:cubicBezTo>
                  <a:cubicBezTo>
                    <a:pt x="1081" y="535"/>
                    <a:pt x="1354" y="210"/>
                    <a:pt x="1520" y="105"/>
                  </a:cubicBezTo>
                  <a:cubicBezTo>
                    <a:pt x="1686" y="0"/>
                    <a:pt x="1761" y="30"/>
                    <a:pt x="1824" y="10"/>
                  </a:cubicBezTo>
                </a:path>
              </a:pathLst>
            </a:custGeom>
            <a:noFill/>
            <a:ln w="25400" cap="flat" cmpd="sng">
              <a:solidFill>
                <a:srgbClr val="2DD75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ZapfHumnst BT" pitchFamily="34" charset="0"/>
              </a:endParaRPr>
            </a:p>
          </p:txBody>
        </p:sp>
      </p:grpSp>
      <p:grpSp>
        <p:nvGrpSpPr>
          <p:cNvPr id="16" name="Group 11">
            <a:extLst>
              <a:ext uri="{FF2B5EF4-FFF2-40B4-BE49-F238E27FC236}">
                <a16:creationId xmlns:a16="http://schemas.microsoft.com/office/drawing/2014/main" id="{852813AD-EABB-9760-9FEB-DD83E54303FF}"/>
              </a:ext>
            </a:extLst>
          </p:cNvPr>
          <p:cNvGrpSpPr>
            <a:grpSpLocks/>
          </p:cNvGrpSpPr>
          <p:nvPr/>
        </p:nvGrpSpPr>
        <p:grpSpPr bwMode="auto">
          <a:xfrm>
            <a:off x="2629549" y="2855846"/>
            <a:ext cx="3124200" cy="1803556"/>
            <a:chOff x="1056" y="2150"/>
            <a:chExt cx="3648" cy="746"/>
          </a:xfrm>
        </p:grpSpPr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BBF1F828-FCA2-867F-9CC9-932B3E1B9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150"/>
              <a:ext cx="1824" cy="746"/>
            </a:xfrm>
            <a:custGeom>
              <a:avLst/>
              <a:gdLst>
                <a:gd name="T0" fmla="*/ 0 w 1824"/>
                <a:gd name="T1" fmla="*/ 730 h 746"/>
                <a:gd name="T2" fmla="*/ 828 w 1824"/>
                <a:gd name="T3" fmla="*/ 639 h 746"/>
                <a:gd name="T4" fmla="*/ 1520 w 1824"/>
                <a:gd name="T5" fmla="*/ 105 h 746"/>
                <a:gd name="T6" fmla="*/ 1824 w 1824"/>
                <a:gd name="T7" fmla="*/ 1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4" h="746">
                  <a:moveTo>
                    <a:pt x="0" y="730"/>
                  </a:moveTo>
                  <a:cubicBezTo>
                    <a:pt x="590" y="697"/>
                    <a:pt x="582" y="746"/>
                    <a:pt x="828" y="639"/>
                  </a:cubicBezTo>
                  <a:cubicBezTo>
                    <a:pt x="1081" y="535"/>
                    <a:pt x="1354" y="210"/>
                    <a:pt x="1520" y="105"/>
                  </a:cubicBezTo>
                  <a:cubicBezTo>
                    <a:pt x="1686" y="0"/>
                    <a:pt x="1761" y="30"/>
                    <a:pt x="1824" y="10"/>
                  </a:cubicBezTo>
                </a:path>
              </a:pathLst>
            </a:custGeom>
            <a:noFill/>
            <a:ln w="25400" cap="flat" cmpd="sng">
              <a:solidFill>
                <a:srgbClr val="D32B2B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ZapfHumnst BT" pitchFamily="34" charset="0"/>
              </a:endParaRPr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A330A012-A2E7-F333-B09A-13EF5199AA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80" y="2150"/>
              <a:ext cx="1824" cy="746"/>
            </a:xfrm>
            <a:custGeom>
              <a:avLst/>
              <a:gdLst>
                <a:gd name="T0" fmla="*/ 0 w 1824"/>
                <a:gd name="T1" fmla="*/ 730 h 746"/>
                <a:gd name="T2" fmla="*/ 828 w 1824"/>
                <a:gd name="T3" fmla="*/ 639 h 746"/>
                <a:gd name="T4" fmla="*/ 1520 w 1824"/>
                <a:gd name="T5" fmla="*/ 105 h 746"/>
                <a:gd name="T6" fmla="*/ 1824 w 1824"/>
                <a:gd name="T7" fmla="*/ 1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4" h="746">
                  <a:moveTo>
                    <a:pt x="0" y="730"/>
                  </a:moveTo>
                  <a:cubicBezTo>
                    <a:pt x="590" y="697"/>
                    <a:pt x="582" y="746"/>
                    <a:pt x="828" y="639"/>
                  </a:cubicBezTo>
                  <a:cubicBezTo>
                    <a:pt x="1081" y="535"/>
                    <a:pt x="1354" y="210"/>
                    <a:pt x="1520" y="105"/>
                  </a:cubicBezTo>
                  <a:cubicBezTo>
                    <a:pt x="1686" y="0"/>
                    <a:pt x="1761" y="30"/>
                    <a:pt x="1824" y="10"/>
                  </a:cubicBezTo>
                </a:path>
              </a:pathLst>
            </a:custGeom>
            <a:noFill/>
            <a:ln w="25400" cap="flat" cmpd="sng">
              <a:solidFill>
                <a:srgbClr val="D32B2B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ZapfHumnst BT" pitchFamily="34" charset="0"/>
              </a:endParaRPr>
            </a:p>
          </p:txBody>
        </p:sp>
      </p:grpSp>
      <p:sp>
        <p:nvSpPr>
          <p:cNvPr id="19" name="Line 14">
            <a:extLst>
              <a:ext uri="{FF2B5EF4-FFF2-40B4-BE49-F238E27FC236}">
                <a16:creationId xmlns:a16="http://schemas.microsoft.com/office/drawing/2014/main" id="{A2E09E71-4434-0B4C-3573-EB13E57409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4041" y="4634001"/>
            <a:ext cx="0" cy="762000"/>
          </a:xfrm>
          <a:prstGeom prst="line">
            <a:avLst/>
          </a:prstGeom>
          <a:noFill/>
          <a:ln w="25400">
            <a:solidFill>
              <a:srgbClr val="2DD75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ZapfHumnst BT" pitchFamily="34" charset="0"/>
            </a:endParaRP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8C72E8D4-1772-0640-0341-9AB822632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1302" y="5309965"/>
            <a:ext cx="4667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l-GR" altLang="zh-CN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ZapfHumnst BT" pitchFamily="34" charset="0"/>
                <a:ea typeface="宋体" panose="02010600030101010101" pitchFamily="2" charset="-122"/>
              </a:rPr>
              <a:t>μ</a:t>
            </a:r>
            <a:r>
              <a:rPr lang="en-US" altLang="zh-CN" sz="2400" baseline="-250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ZapfHumnst BT" pitchFamily="34" charset="0"/>
                <a:ea typeface="宋体" panose="02010600030101010101" pitchFamily="2" charset="-122"/>
              </a:rPr>
              <a:t>0</a:t>
            </a:r>
            <a:endParaRPr lang="en-US" altLang="zh-CN" sz="2400" dirty="0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ZapfHumnst BT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D74992FD-B714-4979-3155-3D72B3CF70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649" y="4634001"/>
            <a:ext cx="0" cy="762000"/>
          </a:xfrm>
          <a:prstGeom prst="line">
            <a:avLst/>
          </a:prstGeom>
          <a:noFill/>
          <a:ln w="25400">
            <a:solidFill>
              <a:srgbClr val="D32B2B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ZapfHumnst BT" pitchFamily="34" charset="0"/>
            </a:endParaRP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43436DD5-01B6-B592-8733-37B939FC4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9052" y="5319801"/>
            <a:ext cx="4667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l-GR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ZapfHumnst BT" pitchFamily="34" charset="0"/>
                <a:ea typeface="宋体" panose="02010600030101010101" pitchFamily="2" charset="-122"/>
              </a:rPr>
              <a:t>μ</a:t>
            </a:r>
            <a:r>
              <a:rPr lang="en-US" altLang="zh-CN" sz="24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ZapfHumnst BT" pitchFamily="34" charset="0"/>
                <a:ea typeface="宋体" panose="02010600030101010101" pitchFamily="2" charset="-122"/>
              </a:rPr>
              <a:t>1</a:t>
            </a:r>
            <a:endParaRPr lang="en-US" altLang="zh-CN" sz="24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ZapfHumnst BT" pitchFamily="34" charset="0"/>
              <a:ea typeface="宋体" panose="02010600030101010101" pitchFamily="2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0E91EAB-902E-9515-9707-40A4ACFFC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448" y="2791706"/>
            <a:ext cx="4354195" cy="90712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C2CD1DD-A779-3FB7-919D-9527DADE0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F349736-0E58-7CD8-76A6-138175BDE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7248" y="3832086"/>
            <a:ext cx="2094851" cy="87589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9B8A91C-15C7-5042-A9F3-E518A28F2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084" y="2094589"/>
            <a:ext cx="5909312" cy="369332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D6394183-056F-C7EB-8212-6F31295527FD}"/>
              </a:ext>
            </a:extLst>
          </p:cNvPr>
          <p:cNvSpPr txBox="1"/>
          <p:nvPr/>
        </p:nvSpPr>
        <p:spPr>
          <a:xfrm>
            <a:off x="435430" y="1188735"/>
            <a:ext cx="675301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After we multiply two of the distributions, We can get a new one</a:t>
            </a:r>
          </a:p>
        </p:txBody>
      </p:sp>
    </p:spTree>
    <p:extLst>
      <p:ext uri="{BB962C8B-B14F-4D97-AF65-F5344CB8AC3E}">
        <p14:creationId xmlns:p14="http://schemas.microsoft.com/office/powerpoint/2010/main" val="352050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7CF6320-53F6-FEE4-B7CD-04021830C91C}"/>
              </a:ext>
            </a:extLst>
          </p:cNvPr>
          <p:cNvSpPr/>
          <p:nvPr/>
        </p:nvSpPr>
        <p:spPr>
          <a:xfrm>
            <a:off x="-1" y="0"/>
            <a:ext cx="6486939" cy="6858000"/>
          </a:xfrm>
          <a:prstGeom prst="rect">
            <a:avLst/>
          </a:prstGeom>
          <a:gradFill>
            <a:gsLst>
              <a:gs pos="0">
                <a:srgbClr val="1C2F43"/>
              </a:gs>
              <a:gs pos="10000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865E62-C7AC-CB5F-9D5C-BD6BDB2A5BDD}"/>
              </a:ext>
            </a:extLst>
          </p:cNvPr>
          <p:cNvSpPr txBox="1"/>
          <p:nvPr/>
        </p:nvSpPr>
        <p:spPr>
          <a:xfrm>
            <a:off x="265311" y="575643"/>
            <a:ext cx="538011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Kalman Filter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汉仪旗黑X1-75W" pitchFamily="18" charset="-122"/>
                <a:cs typeface="Times New Roman" pitchFamily="18" charset="0"/>
                <a:sym typeface="+mn-ea"/>
              </a:rPr>
              <a:t>			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69F59A-DB27-D645-087B-904075C1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590BDC1-7116-D720-3267-FE65C17B9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50" y="2519745"/>
            <a:ext cx="2438611" cy="308484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8467586-0979-E174-0039-023D29BB0352}"/>
              </a:ext>
            </a:extLst>
          </p:cNvPr>
          <p:cNvSpPr txBox="1"/>
          <p:nvPr/>
        </p:nvSpPr>
        <p:spPr>
          <a:xfrm>
            <a:off x="2579261" y="1959989"/>
            <a:ext cx="4186030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Seminal paper by </a:t>
            </a:r>
            <a:r>
              <a:rPr lang="en-US" altLang="zh-CN" dirty="0" err="1">
                <a:solidFill>
                  <a:schemeClr val="bg1"/>
                </a:solidFill>
              </a:rPr>
              <a:t>R.E.Kalman</a:t>
            </a:r>
            <a:r>
              <a:rPr lang="en-US" altLang="zh-CN" dirty="0">
                <a:solidFill>
                  <a:schemeClr val="bg1"/>
                </a:solidFill>
              </a:rPr>
              <a:t>, 1960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Set of mathematical equations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Optimal estimator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	minimum mean square error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Versatile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bg1"/>
                </a:solidFill>
              </a:rPr>
              <a:t>Estimation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bg1"/>
                </a:solidFill>
              </a:rPr>
              <a:t>Filtering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bg1"/>
                </a:solidFill>
              </a:rPr>
              <a:t>Prediction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bg1"/>
                </a:solidFill>
              </a:rPr>
              <a:t>Fusion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23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882017-CDE6-D487-17A8-F25D5292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CDD2813-E88C-0891-EF12-5E437B4567E2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0350B1-3EDC-0F26-A1AB-708CD9DB1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7F0A19D-A45C-64A4-B2FA-F2321928D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28" y="1883466"/>
            <a:ext cx="2428875" cy="1143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E225DF-C6AB-03CF-C27E-78FF556A2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21" y="3176587"/>
            <a:ext cx="4143375" cy="504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E36567-E24F-6427-5417-0EC282308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69" y="4030110"/>
            <a:ext cx="2914650" cy="523875"/>
          </a:xfrm>
          <a:prstGeom prst="rect">
            <a:avLst/>
          </a:prstGeom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61DCBD96-CC8A-BD43-77C6-B917AA16E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821" y="2235441"/>
            <a:ext cx="39433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13853C7-ECAA-0ACC-9D6E-2CB2573472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3187" y="3176586"/>
            <a:ext cx="4314825" cy="5048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F5819DF-920C-E290-8128-21844C101E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3187" y="4106310"/>
            <a:ext cx="3076575" cy="4476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8E3E042-A19E-5740-5A67-A1DA6FF71652}"/>
              </a:ext>
            </a:extLst>
          </p:cNvPr>
          <p:cNvSpPr txBox="1"/>
          <p:nvPr/>
        </p:nvSpPr>
        <p:spPr>
          <a:xfrm>
            <a:off x="6383821" y="518748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matrix called the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Kalman gain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4C0B551-6E63-2D11-E76F-BF374506C019}"/>
              </a:ext>
            </a:extLst>
          </p:cNvPr>
          <p:cNvSpPr txBox="1"/>
          <p:nvPr/>
        </p:nvSpPr>
        <p:spPr>
          <a:xfrm>
            <a:off x="5903844" y="1470463"/>
            <a:ext cx="63477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in matrix version: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07B65FF-E331-5D2F-E1CA-A8107995D60A}"/>
              </a:ext>
            </a:extLst>
          </p:cNvPr>
          <p:cNvSpPr txBox="1"/>
          <p:nvPr/>
        </p:nvSpPr>
        <p:spPr>
          <a:xfrm>
            <a:off x="576469" y="1470463"/>
            <a:ext cx="3538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simplify as below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42C280A-F4BF-ABA6-6D52-B872B7C31ACC}"/>
              </a:ext>
            </a:extLst>
          </p:cNvPr>
          <p:cNvSpPr/>
          <p:nvPr/>
        </p:nvSpPr>
        <p:spPr>
          <a:xfrm>
            <a:off x="5117592" y="304439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651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5C9BF7A-6396-7C18-6075-9C707812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515FD44-86C2-26ED-DB1B-A9BAE8F71344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CFB4B8-6E28-F360-B196-E6E108012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2265491-3547-3988-02FD-FF5AA0779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697" y="5267243"/>
            <a:ext cx="4574203" cy="3788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D20BC25-DFCD-400B-C24C-F99B08520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885" y="5972630"/>
            <a:ext cx="5188862" cy="4002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E20929-3C9D-A945-2E69-6CE988ABE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9297" y="1024983"/>
            <a:ext cx="4991190" cy="4922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6F8EE8F-584A-5069-D918-BCCD7E4D08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8050" y="2361159"/>
            <a:ext cx="3349046" cy="43607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09A57AD-538A-6A1D-B562-67F7A770988A}"/>
              </a:ext>
            </a:extLst>
          </p:cNvPr>
          <p:cNvSpPr txBox="1"/>
          <p:nvPr/>
        </p:nvSpPr>
        <p:spPr>
          <a:xfrm>
            <a:off x="776404" y="58823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Measurement: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FCBE43D-5BB8-9FD5-8A4C-C2B311A5FEF4}"/>
              </a:ext>
            </a:extLst>
          </p:cNvPr>
          <p:cNvSpPr txBox="1"/>
          <p:nvPr/>
        </p:nvSpPr>
        <p:spPr>
          <a:xfrm>
            <a:off x="776404" y="178301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Observed Measurement: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09CEED-2ECD-238A-7440-3805519B3605}"/>
              </a:ext>
            </a:extLst>
          </p:cNvPr>
          <p:cNvSpPr txBox="1"/>
          <p:nvPr/>
        </p:nvSpPr>
        <p:spPr>
          <a:xfrm>
            <a:off x="828260" y="351529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can convert these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946355C-8FA8-1797-BF46-9A2E34B57A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3780" y="3236738"/>
            <a:ext cx="220551" cy="113801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FC5C5E8-5C13-2D82-30C9-A5FC703FD7B0}"/>
              </a:ext>
            </a:extLst>
          </p:cNvPr>
          <p:cNvSpPr txBox="1"/>
          <p:nvPr/>
        </p:nvSpPr>
        <p:spPr>
          <a:xfrm>
            <a:off x="7479905" y="3462527"/>
            <a:ext cx="1987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below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F8B85C17-97D0-67CF-F58B-EE516091CD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0357" y="3101341"/>
            <a:ext cx="2272885" cy="132669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690BC0C-F3C3-1728-714E-EAB0E5B54F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4404" y="4676842"/>
            <a:ext cx="4786196" cy="40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33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F0DE2A4-51D6-43B8-0599-49760FCD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737145-2396-F64E-55F2-3408233F7591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EBFC53-E1F0-EB48-1010-5C5273669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F20F01B-5C19-AC69-E242-130F45314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711" y="4160084"/>
            <a:ext cx="5038725" cy="5048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D764928-665F-799E-60F0-4F316C7A6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990" y="5021478"/>
            <a:ext cx="3790950" cy="495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D08069C-77C0-5581-6219-63C3C9757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5990" y="3261076"/>
            <a:ext cx="6000750" cy="5429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FB27078-3264-3888-530E-694570D7E40C}"/>
              </a:ext>
            </a:extLst>
          </p:cNvPr>
          <p:cNvSpPr txBox="1"/>
          <p:nvPr/>
        </p:nvSpPr>
        <p:spPr>
          <a:xfrm>
            <a:off x="1590261" y="116812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knock an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H_k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 the front of every term 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CD2D3EC-CE53-4242-03B7-CBEB986C92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9861" y="892297"/>
            <a:ext cx="3213027" cy="11605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0A1C7E9-62F6-85FF-1ABF-2D55400AF4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0123" y="912793"/>
            <a:ext cx="219475" cy="114005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9789AC9-FAA8-44CB-DD0C-A823D217F32A}"/>
              </a:ext>
            </a:extLst>
          </p:cNvPr>
          <p:cNvSpPr txBox="1"/>
          <p:nvPr/>
        </p:nvSpPr>
        <p:spPr>
          <a:xfrm>
            <a:off x="1689651" y="2360730"/>
            <a:ext cx="71628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H_k.T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 the end of all terms in the equation for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16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95CF998-A817-5C34-7F7D-7A9B57C4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1747C6-D535-32FC-A929-4F58741D5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95" y="1112031"/>
            <a:ext cx="416583" cy="5378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3CD08E6-5E5F-3C72-C08A-2991F29E3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541" y="1737260"/>
            <a:ext cx="402340" cy="5089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540F253-1052-9CE8-7376-C484B225B6F6}"/>
              </a:ext>
            </a:extLst>
          </p:cNvPr>
          <p:cNvSpPr txBox="1"/>
          <p:nvPr/>
        </p:nvSpPr>
        <p:spPr>
          <a:xfrm>
            <a:off x="440633" y="977528"/>
            <a:ext cx="6427305" cy="1845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is our new best estimate, and we can go on and feed it (along with        ) back into another round of prediction or update as many times as we like.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3FCFE55-9AB4-9F10-E4EA-A05AA9984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76" y="481751"/>
            <a:ext cx="4762745" cy="616616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A7363C3-0DFA-79F0-1C39-A05A421E4767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37EB318-A9DE-A532-B4A5-6ACBB89C77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47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F648406-4E88-B14C-6C3F-A44FDFCA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052290-913F-456B-E16A-965ED517B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44201E5-CEA6-E0AA-2BD2-524A8F10C9B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C2F59D-D565-5D9E-C8E0-B12637746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188F2ED-0619-C6D0-F45B-04EA91FBD388}"/>
              </a:ext>
            </a:extLst>
          </p:cNvPr>
          <p:cNvSpPr txBox="1"/>
          <p:nvPr/>
        </p:nvSpPr>
        <p:spPr>
          <a:xfrm>
            <a:off x="828261" y="15354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Bias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F75760-4F96-1BB6-D31C-9EC54814E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053" y="1035675"/>
            <a:ext cx="7417181" cy="253378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4F0020E-258F-2FCB-4A66-2556D24AF63B}"/>
              </a:ext>
            </a:extLst>
          </p:cNvPr>
          <p:cNvSpPr txBox="1"/>
          <p:nvPr/>
        </p:nvSpPr>
        <p:spPr>
          <a:xfrm>
            <a:off x="3045267" y="5782090"/>
            <a:ext cx="294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close to 0, means our prediction is well!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CA4757E-68D9-1AAD-983A-FF0F23FBC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4147" y="4095856"/>
            <a:ext cx="3686175" cy="4762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666212D-0DE4-8E3F-4927-D85C7C7818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7074" y="4935538"/>
            <a:ext cx="34004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77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F648406-4E88-B14C-6C3F-A44FDFCA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DD53A8-CF31-39B1-93A9-DCE1D6131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790" y="1693021"/>
            <a:ext cx="5391427" cy="32069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052290-913F-456B-E16A-965ED517B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44201E5-CEA6-E0AA-2BD2-524A8F10C9B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C2F59D-D565-5D9E-C8E0-B12637746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188F2ED-0619-C6D0-F45B-04EA91FBD388}"/>
              </a:ext>
            </a:extLst>
          </p:cNvPr>
          <p:cNvSpPr txBox="1"/>
          <p:nvPr/>
        </p:nvSpPr>
        <p:spPr>
          <a:xfrm>
            <a:off x="828261" y="15354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Summary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D0B7DC1-58E2-77DA-0FF0-4AE235E7E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517" y="3269413"/>
            <a:ext cx="4076307" cy="16305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0AB8436-53EF-D993-17D7-ED10190991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517" y="1868052"/>
            <a:ext cx="2991403" cy="116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35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7CF6320-53F6-FEE4-B7CD-04021830C91C}"/>
              </a:ext>
            </a:extLst>
          </p:cNvPr>
          <p:cNvSpPr/>
          <p:nvPr/>
        </p:nvSpPr>
        <p:spPr>
          <a:xfrm>
            <a:off x="0" y="0"/>
            <a:ext cx="6261652" cy="6858000"/>
          </a:xfrm>
          <a:prstGeom prst="rect">
            <a:avLst/>
          </a:prstGeom>
          <a:gradFill>
            <a:gsLst>
              <a:gs pos="0">
                <a:srgbClr val="1C2F43"/>
              </a:gs>
              <a:gs pos="10000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865E62-C7AC-CB5F-9D5C-BD6BDB2A5BDD}"/>
              </a:ext>
            </a:extLst>
          </p:cNvPr>
          <p:cNvSpPr txBox="1"/>
          <p:nvPr/>
        </p:nvSpPr>
        <p:spPr>
          <a:xfrm>
            <a:off x="265311" y="575643"/>
            <a:ext cx="538011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Extended Kalman Filter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    (EKF)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汉仪旗黑X1-75W" pitchFamily="18" charset="-122"/>
                <a:cs typeface="Times New Roman" pitchFamily="18" charset="0"/>
                <a:sym typeface="+mn-ea"/>
              </a:rPr>
              <a:t>			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69F59A-DB27-D645-087B-904075C1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02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A052290-913F-456B-E16A-965ED517B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44201E5-CEA6-E0AA-2BD2-524A8F10C9B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C2F59D-D565-5D9E-C8E0-B12637746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28FD2A2-E5CF-14B9-195F-13B3D3990115}"/>
              </a:ext>
            </a:extLst>
          </p:cNvPr>
          <p:cNvSpPr txBox="1"/>
          <p:nvPr/>
        </p:nvSpPr>
        <p:spPr>
          <a:xfrm>
            <a:off x="848139" y="15354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Extended Kalman Filter (EKF)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D1E5DCE-3B68-39ED-4336-B9EB6F045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425" y="553651"/>
            <a:ext cx="2840585" cy="178965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3ABB53A-A74E-D439-02F9-247B57660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929" y="4157768"/>
            <a:ext cx="8947081" cy="91832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D10ED84-44B8-66AB-B4A5-7E33DD7BE034}"/>
              </a:ext>
            </a:extLst>
          </p:cNvPr>
          <p:cNvSpPr/>
          <p:nvPr/>
        </p:nvSpPr>
        <p:spPr>
          <a:xfrm>
            <a:off x="940904" y="3985282"/>
            <a:ext cx="5181600" cy="133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B863008-850E-0D0E-C6AB-B3E09F4CB534}"/>
              </a:ext>
            </a:extLst>
          </p:cNvPr>
          <p:cNvSpPr txBox="1"/>
          <p:nvPr/>
        </p:nvSpPr>
        <p:spPr>
          <a:xfrm>
            <a:off x="1709531" y="5612091"/>
            <a:ext cx="327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Just focus on First-order terms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EC1352D-BB3B-9CCF-69BE-B1610EA5A732}"/>
              </a:ext>
            </a:extLst>
          </p:cNvPr>
          <p:cNvSpPr txBox="1"/>
          <p:nvPr/>
        </p:nvSpPr>
        <p:spPr>
          <a:xfrm>
            <a:off x="848139" y="1112200"/>
            <a:ext cx="5830957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Hint: </a:t>
            </a:r>
            <a:r>
              <a:rPr lang="en-US" altLang="zh-CN" sz="2000" b="0" i="0" dirty="0">
                <a:solidFill>
                  <a:srgbClr val="2926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Linearization treatment of nonlinear systems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D978503-5E79-BF8D-E0E2-4DE6DB74EDB5}"/>
              </a:ext>
            </a:extLst>
          </p:cNvPr>
          <p:cNvSpPr txBox="1"/>
          <p:nvPr/>
        </p:nvSpPr>
        <p:spPr>
          <a:xfrm>
            <a:off x="940904" y="3060139"/>
            <a:ext cx="311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Taylor Expansion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85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A98176E-AD8F-596F-F694-E8AD4A036951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E70FC1-59B0-474C-E18D-E75031C20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73256C-8135-D0E0-C874-384942110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2083640"/>
            <a:ext cx="7997687" cy="6560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C1DA0E0-EB7B-A3E9-752B-FE04CEDEB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912" y="1610068"/>
            <a:ext cx="3435067" cy="3007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1899B2-D60F-D76F-A870-48153E505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912" y="4221196"/>
            <a:ext cx="2046236" cy="3311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FC95F7F-8A2B-6C78-F6DD-9EADD4A781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448" y="4696624"/>
            <a:ext cx="5722248" cy="77680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19DFB19-3AF0-143D-D476-35116D9CA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4603793" y="2452171"/>
            <a:ext cx="219475" cy="11400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BE5CF9C-B9EE-6C4A-6DC1-BCB0CA4003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4287" y="2871031"/>
            <a:ext cx="1140051" cy="2194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FDEF2E0-17D5-9565-CCF1-0240FBCA22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3687864" y="5106404"/>
            <a:ext cx="219475" cy="114005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083D5F5-9F3F-03A3-2912-38EA4B1DC0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6346454" y="5093292"/>
            <a:ext cx="219475" cy="114005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3630237-D29E-AFE9-F66C-828610A614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7273" y="3228792"/>
            <a:ext cx="784569" cy="35348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9B38D92-078F-A888-EAAA-EA202F4375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98038" y="3176828"/>
            <a:ext cx="876300" cy="3905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275B992-AE44-3F85-8072-7933BC6A08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60719" y="5879431"/>
            <a:ext cx="533400" cy="3905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B8A8A94-7A76-9B1D-879B-0CABE70988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6780" y="5856240"/>
            <a:ext cx="600075" cy="39052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E6D57C9-2A3B-94A0-F04F-3D5694B02094}"/>
              </a:ext>
            </a:extLst>
          </p:cNvPr>
          <p:cNvSpPr txBox="1"/>
          <p:nvPr/>
        </p:nvSpPr>
        <p:spPr>
          <a:xfrm>
            <a:off x="710855" y="91884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Linearized motion model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312EAF2-AC1D-4297-8C3A-3610558053A4}"/>
              </a:ext>
            </a:extLst>
          </p:cNvPr>
          <p:cNvSpPr txBox="1"/>
          <p:nvPr/>
        </p:nvSpPr>
        <p:spPr>
          <a:xfrm>
            <a:off x="779419" y="371167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Linearized measurement model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0E0CB6A-1AF8-B662-75F6-F5F631C222D4}"/>
              </a:ext>
            </a:extLst>
          </p:cNvPr>
          <p:cNvCxnSpPr/>
          <p:nvPr/>
        </p:nvCxnSpPr>
        <p:spPr>
          <a:xfrm>
            <a:off x="5283556" y="3644348"/>
            <a:ext cx="4562809" cy="1490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655BEC4-3490-88B4-EE2E-3476DE0A7012}"/>
              </a:ext>
            </a:extLst>
          </p:cNvPr>
          <p:cNvCxnSpPr>
            <a:cxnSpLocks/>
          </p:cNvCxnSpPr>
          <p:nvPr/>
        </p:nvCxnSpPr>
        <p:spPr>
          <a:xfrm>
            <a:off x="8382000" y="3711675"/>
            <a:ext cx="1510748" cy="123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73733D5-D5BE-D0FF-51E7-7D0B549BC16A}"/>
              </a:ext>
            </a:extLst>
          </p:cNvPr>
          <p:cNvCxnSpPr>
            <a:cxnSpLocks/>
          </p:cNvCxnSpPr>
          <p:nvPr/>
        </p:nvCxnSpPr>
        <p:spPr>
          <a:xfrm flipV="1">
            <a:off x="4465983" y="5314122"/>
            <a:ext cx="5380382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3FFA022-9768-FDC9-5459-CBD12821DBCE}"/>
              </a:ext>
            </a:extLst>
          </p:cNvPr>
          <p:cNvCxnSpPr/>
          <p:nvPr/>
        </p:nvCxnSpPr>
        <p:spPr>
          <a:xfrm flipV="1">
            <a:off x="7103165" y="5473427"/>
            <a:ext cx="2743200" cy="69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F59C11F0-B386-78D2-C75C-8A2BD6A2ED48}"/>
              </a:ext>
            </a:extLst>
          </p:cNvPr>
          <p:cNvSpPr/>
          <p:nvPr/>
        </p:nvSpPr>
        <p:spPr>
          <a:xfrm>
            <a:off x="9982200" y="4652402"/>
            <a:ext cx="209281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Jacobian </a:t>
            </a:r>
          </a:p>
          <a:p>
            <a:pPr algn="ctr"/>
            <a:r>
              <a:rPr lang="en-US" altLang="zh-CN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Matrices</a:t>
            </a:r>
            <a:endParaRPr lang="zh-CN" alt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2990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A052290-913F-456B-E16A-965ED517B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44201E5-CEA6-E0AA-2BD2-524A8F10C9B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C2F59D-D565-5D9E-C8E0-B12637746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28FD2A2-E5CF-14B9-195F-13B3D3990115}"/>
              </a:ext>
            </a:extLst>
          </p:cNvPr>
          <p:cNvSpPr txBox="1"/>
          <p:nvPr/>
        </p:nvSpPr>
        <p:spPr>
          <a:xfrm>
            <a:off x="848139" y="15354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Jacobian Matrices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74B77B5-D1C0-BD9A-7012-38DD2D7A4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22" y="1021780"/>
            <a:ext cx="7229475" cy="21145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1BA6F20-428D-3D2F-55F2-0EE871750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759" y="834714"/>
            <a:ext cx="2220390" cy="3741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1835C26-34B9-A4E4-09CA-CD37E450A226}"/>
              </a:ext>
            </a:extLst>
          </p:cNvPr>
          <p:cNvSpPr txBox="1"/>
          <p:nvPr/>
        </p:nvSpPr>
        <p:spPr>
          <a:xfrm>
            <a:off x="595084" y="3323396"/>
            <a:ext cx="2329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73293B5-C243-55FE-7A8E-2ACA400500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950" y="3788541"/>
            <a:ext cx="3362325" cy="6667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9552A9A-2E1E-7CED-F315-09632A8BB1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0016" y="4774127"/>
            <a:ext cx="2619375" cy="66675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0B2E74F-6EAC-D2A5-31F9-83A2895185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2611" y="3231077"/>
            <a:ext cx="3676650" cy="187642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E853436-2323-BBF8-2C74-045546CDD2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9147" y="4059017"/>
            <a:ext cx="536494" cy="39627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D3812060-9F11-D4AC-3F85-DE1281C90B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3801" y="3694776"/>
            <a:ext cx="13906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7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rgbClr val="FFEECB"/>
            </a:gs>
            <a:gs pos="100000">
              <a:schemeClr val="bg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EF09977-769E-0DA2-015A-82E62577106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79BD19-5876-607E-AFE1-D138016C5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4F0C7F9-4280-E426-FD7B-E2CB6ADFF2E7}"/>
              </a:ext>
            </a:extLst>
          </p:cNvPr>
          <p:cNvSpPr txBox="1"/>
          <p:nvPr/>
        </p:nvSpPr>
        <p:spPr>
          <a:xfrm>
            <a:off x="1040295" y="174821"/>
            <a:ext cx="514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Kalman Filter: Start with an simple example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5449F9-A1AC-2212-17DD-117A26ACEF98}"/>
              </a:ext>
            </a:extLst>
          </p:cNvPr>
          <p:cNvSpPr txBox="1"/>
          <p:nvPr/>
        </p:nvSpPr>
        <p:spPr>
          <a:xfrm>
            <a:off x="987286" y="801757"/>
            <a:ext cx="9104244" cy="878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start a car in position X_(k-1) and drive it at a constant speed.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is at time k. It seems very simple because we know the formula is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614FF33-51FA-0872-3C51-26B8C2B46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66" y="2030795"/>
            <a:ext cx="1504950" cy="1143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BE4B115-B979-60B5-285F-1DDF8840D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355" y="2030795"/>
            <a:ext cx="4229100" cy="4381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EC8D286-A969-A696-FEB0-8C54E1FA76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355" y="2954785"/>
            <a:ext cx="1921262" cy="28719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FF98FD1-C9C2-0E28-45CF-64B386B44289}"/>
              </a:ext>
            </a:extLst>
          </p:cNvPr>
          <p:cNvSpPr txBox="1"/>
          <p:nvPr/>
        </p:nvSpPr>
        <p:spPr>
          <a:xfrm>
            <a:off x="1040296" y="36842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Conver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to a matrix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FFA9D6F-D704-4681-EE56-4C6458BD66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35" y="4420973"/>
            <a:ext cx="3695700" cy="11430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5007D63-C84F-3A99-95AC-5856B03E2211}"/>
              </a:ext>
            </a:extLst>
          </p:cNvPr>
          <p:cNvSpPr txBox="1"/>
          <p:nvPr/>
        </p:nvSpPr>
        <p:spPr>
          <a:xfrm>
            <a:off x="6884504" y="3611319"/>
            <a:ext cx="4469295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it is not perfect.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real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world,  there exists many noise and uncertainty.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 we can’t just use an input that you get from the sensor to put it in a formula to get an actual result.</a:t>
            </a:r>
          </a:p>
          <a:p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E4CB0A2-EF5A-D2D4-BCF9-A6BD3CE401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7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1A87EC1-F3BC-B1F8-F4F1-F839573C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0FD122-C103-9FD5-E238-C62DD371CAE5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BC6BC1-8A40-53D7-32B7-D0B5816AD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BEF4FD3-DCD8-5D72-DF67-1AFE27084C12}"/>
              </a:ext>
            </a:extLst>
          </p:cNvPr>
          <p:cNvSpPr txBox="1"/>
          <p:nvPr/>
        </p:nvSpPr>
        <p:spPr>
          <a:xfrm>
            <a:off x="1082654" y="717658"/>
            <a:ext cx="6096000" cy="1229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rest part is the same as the Kalman Filter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 could see more detail in the Project1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530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A2BF8FB-6B2C-560B-C4A0-144BF053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952209-A012-C1C8-9CEC-D6AB774D39E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F6BA3C-4E7F-B5FB-0705-F22DC0CB0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86AB5B-DEFA-3E86-238F-417388F3C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CE9196C-B4E8-07DD-ADAA-F3AE6D97CFA1}"/>
              </a:ext>
            </a:extLst>
          </p:cNvPr>
          <p:cNvSpPr txBox="1"/>
          <p:nvPr/>
        </p:nvSpPr>
        <p:spPr>
          <a:xfrm>
            <a:off x="886018" y="15354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Reference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6C8F8B-3FC3-15A9-4FAD-8E4B84D5755F}"/>
              </a:ext>
            </a:extLst>
          </p:cNvPr>
          <p:cNvSpPr txBox="1"/>
          <p:nvPr/>
        </p:nvSpPr>
        <p:spPr>
          <a:xfrm>
            <a:off x="934279" y="5133590"/>
            <a:ext cx="72773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effectLst/>
              </a:rPr>
              <a:t>STC Lecture series an introduction to the Kalman filter. (n.d.). </a:t>
            </a:r>
            <a:r>
              <a:rPr lang="en-US" altLang="zh-CN" dirty="0">
                <a:effectLst/>
                <a:hlinkClick r:id="rId4"/>
              </a:rPr>
              <a:t>https://www.cs.unc.edu/~welch/media/pdf/kalmanIntroSlides.pdf </a:t>
            </a:r>
            <a:endParaRPr lang="en-US" altLang="zh-CN" dirty="0">
              <a:effectLst/>
            </a:endParaRPr>
          </a:p>
        </p:txBody>
      </p:sp>
      <p:sp>
        <p:nvSpPr>
          <p:cNvPr id="13" name="文本框 12">
            <a:hlinkClick r:id="rId5"/>
            <a:extLst>
              <a:ext uri="{FF2B5EF4-FFF2-40B4-BE49-F238E27FC236}">
                <a16:creationId xmlns:a16="http://schemas.microsoft.com/office/drawing/2014/main" id="{632CD6DA-8B86-8131-E3BD-DFAB8578564D}"/>
              </a:ext>
            </a:extLst>
          </p:cNvPr>
          <p:cNvSpPr txBox="1"/>
          <p:nvPr/>
        </p:nvSpPr>
        <p:spPr>
          <a:xfrm>
            <a:off x="886017" y="897692"/>
            <a:ext cx="7091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effectLst/>
              </a:rPr>
              <a:t>Babb, T. (n.d.). How a Kalman filter works, in pictures. </a:t>
            </a:r>
            <a:r>
              <a:rPr lang="en-US" altLang="zh-CN" i="1" dirty="0" err="1">
                <a:effectLst/>
              </a:rPr>
              <a:t>Bzarg</a:t>
            </a:r>
            <a:r>
              <a:rPr lang="en-US" altLang="zh-CN" dirty="0">
                <a:effectLst/>
              </a:rPr>
              <a:t>. </a:t>
            </a:r>
            <a:r>
              <a:rPr lang="en-US" altLang="zh-CN" dirty="0">
                <a:effectLst/>
                <a:hlinkClick r:id="rId5"/>
              </a:rPr>
              <a:t>https://www.bzarg.com/p/how-a-kalman-filter-works-in-pictures/ </a:t>
            </a:r>
            <a:endParaRPr lang="en-US" altLang="zh-CN" dirty="0">
              <a:effectLst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DFC8385-A7CC-983E-4A17-A4F0292001DD}"/>
              </a:ext>
            </a:extLst>
          </p:cNvPr>
          <p:cNvSpPr txBox="1"/>
          <p:nvPr/>
        </p:nvSpPr>
        <p:spPr>
          <a:xfrm>
            <a:off x="934279" y="1998056"/>
            <a:ext cx="72773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“State Estimation and Localization for Self-Driving Cars” launched by the University of Toronto on Coursera. </a:t>
            </a:r>
            <a:r>
              <a:rPr lang="en-US" altLang="zh-CN" dirty="0">
                <a:hlinkClick r:id="rId6"/>
              </a:rPr>
              <a:t>https://www.coursera.org/learn/state-estimation-localization-self-driving-cars/home/week/2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52AD643-CF10-103E-AF4B-8267A35731BC}"/>
              </a:ext>
            </a:extLst>
          </p:cNvPr>
          <p:cNvSpPr txBox="1"/>
          <p:nvPr/>
        </p:nvSpPr>
        <p:spPr>
          <a:xfrm>
            <a:off x="934279" y="3532382"/>
            <a:ext cx="65399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>
                <a:effectLst/>
              </a:rPr>
              <a:t>Understanding Kalman filters, part 3: Optimal State Estimator</a:t>
            </a:r>
            <a:r>
              <a:rPr lang="en-US" altLang="zh-CN" dirty="0">
                <a:effectLst/>
              </a:rPr>
              <a:t>. MATLAB. (n.d.). </a:t>
            </a:r>
            <a:r>
              <a:rPr lang="en-US" altLang="zh-CN" dirty="0">
                <a:effectLst/>
                <a:hlinkClick r:id="rId7"/>
              </a:rPr>
              <a:t>https://ww2.mathworks.cn/videos/understanding-kalman-filters-part-3-optimal-state-estimator--1490710645421.html 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44701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AF74740-BE54-5E56-323E-3AD8C3AF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A98496B-03BE-2249-B7C3-5EA2CC359DB9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F5338F-1E12-F365-EBC6-E00A4ECF5E09}"/>
              </a:ext>
            </a:extLst>
          </p:cNvPr>
          <p:cNvSpPr txBox="1"/>
          <p:nvPr/>
        </p:nvSpPr>
        <p:spPr>
          <a:xfrm>
            <a:off x="808384" y="741617"/>
            <a:ext cx="8103704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926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just assume that the velocity and position we get from the sensor </a:t>
            </a:r>
            <a:r>
              <a:rPr lang="en-US" altLang="zh-CN" dirty="0">
                <a:solidFill>
                  <a:srgbClr val="292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Gaussian distributed.</a:t>
            </a:r>
            <a:r>
              <a:rPr lang="zh-CN" altLang="en-US" dirty="0">
                <a:solidFill>
                  <a:srgbClr val="292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292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w</a:t>
            </a:r>
            <a:r>
              <a:rPr lang="en-US" altLang="zh-CN" b="0" i="0" dirty="0">
                <a:solidFill>
                  <a:srgbClr val="2926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hen only the mean and variance are known, the Gaussian distribution is the most reasonable choice for modeling uncertainty because it makes the least assumptions about unknown factors.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3846C96-3FDB-8025-074A-E322C1F8E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7C88DBA-D584-3079-9DA3-418EDC85A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3D91C58-591D-7A48-0C6B-957502401150}"/>
              </a:ext>
            </a:extLst>
          </p:cNvPr>
          <p:cNvSpPr txBox="1"/>
          <p:nvPr/>
        </p:nvSpPr>
        <p:spPr>
          <a:xfrm>
            <a:off x="969617" y="15354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Internal Noise and uncertainty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6DE4E8-9A24-F6A9-FC01-7249AE9E9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157" y="2959639"/>
            <a:ext cx="2478601" cy="243972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A363D72-ED95-C975-9FD0-65D3FA5C814F}"/>
              </a:ext>
            </a:extLst>
          </p:cNvPr>
          <p:cNvSpPr/>
          <p:nvPr/>
        </p:nvSpPr>
        <p:spPr>
          <a:xfrm>
            <a:off x="9982200" y="3319062"/>
            <a:ext cx="1371600" cy="13728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2997DF5-2314-2AFB-BECF-590B5B86B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8937" y="3481074"/>
            <a:ext cx="238125" cy="342900"/>
          </a:xfrm>
          <a:prstGeom prst="rect">
            <a:avLst/>
          </a:prstGeom>
        </p:spPr>
      </p:pic>
      <p:sp>
        <p:nvSpPr>
          <p:cNvPr id="10" name="文本框 21">
            <a:extLst>
              <a:ext uri="{FF2B5EF4-FFF2-40B4-BE49-F238E27FC236}">
                <a16:creationId xmlns:a16="http://schemas.microsoft.com/office/drawing/2014/main" id="{170F95CC-210C-9ABE-B3E6-14EA5B78D492}"/>
              </a:ext>
            </a:extLst>
          </p:cNvPr>
          <p:cNvSpPr txBox="1"/>
          <p:nvPr/>
        </p:nvSpPr>
        <p:spPr>
          <a:xfrm>
            <a:off x="10081591" y="3898625"/>
            <a:ext cx="1272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E71F099-BDE7-3085-E5A7-994AE5902E59}"/>
              </a:ext>
            </a:extLst>
          </p:cNvPr>
          <p:cNvSpPr txBox="1"/>
          <p:nvPr/>
        </p:nvSpPr>
        <p:spPr>
          <a:xfrm>
            <a:off x="4976192" y="3023000"/>
            <a:ext cx="3315052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at the initial state k-1, the car position can be any number in the distribution. So we can see it is an estimated value.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11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414D7CA-3829-748C-AED2-0559203B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0B29BC-1C42-12A0-74B0-3EB802BD1F11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D2E4D5-83AA-4148-F7E3-405E12A8A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4618B3-0238-3932-9862-D4AD764F3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48" y="2063377"/>
            <a:ext cx="2962913" cy="27312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D1B0C9-BAB4-C544-05AA-70A681CF8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477" y="1977237"/>
            <a:ext cx="4365114" cy="260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84C11456-1DAA-7B29-2060-2DC6E2BEDB5F}"/>
              </a:ext>
            </a:extLst>
          </p:cNvPr>
          <p:cNvSpPr/>
          <p:nvPr/>
        </p:nvSpPr>
        <p:spPr>
          <a:xfrm>
            <a:off x="424070" y="4320209"/>
            <a:ext cx="3014869" cy="16896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D59A9E7-F0FF-01A2-9D4A-6D8280CE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B7FB21A-0197-FFE3-0624-F6835380773A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4102DF-54AC-D887-2443-3C9456AF8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60B20DC-2E9C-9174-3963-E0B3CF860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75" y="926670"/>
            <a:ext cx="2959252" cy="272429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7FBF955-0322-7661-F5F1-B86DFB31D64A}"/>
              </a:ext>
            </a:extLst>
          </p:cNvPr>
          <p:cNvSpPr txBox="1"/>
          <p:nvPr/>
        </p:nvSpPr>
        <p:spPr>
          <a:xfrm>
            <a:off x="4485604" y="1000533"/>
            <a:ext cx="6096000" cy="878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9261B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 can capture it by using the covariance</a:t>
            </a:r>
            <a:r>
              <a:rPr lang="en-US" altLang="zh-CN" dirty="0">
                <a:solidFill>
                  <a:srgbClr val="29261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It represents your uncertainty about the state of the system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C437AEF-E414-85C3-6410-7456D625B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75" y="2058244"/>
            <a:ext cx="1847850" cy="476250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F0A3DBD6-59EA-4C0C-C9E8-5664A7437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690" y="2922473"/>
            <a:ext cx="62889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Covariance matrices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P_k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are often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labeled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“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MathJax_Main-bold"/>
                <a:cs typeface="Times New Roman" panose="02020603050405020304" pitchFamily="18" charset="0"/>
              </a:rPr>
              <a:t>Σ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”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so we can write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17B73FF-8C3F-78E9-A16B-2F0DBDE8BF9C}"/>
              </a:ext>
            </a:extLst>
          </p:cNvPr>
          <p:cNvSpPr txBox="1"/>
          <p:nvPr/>
        </p:nvSpPr>
        <p:spPr>
          <a:xfrm>
            <a:off x="4568690" y="53448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44444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Next page we will talk about the four element in the matrix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D2CB947-0201-73F8-01AA-47E0BB9DC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49" y="4462774"/>
            <a:ext cx="447675" cy="3905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4DD3522-1AC9-7C9D-3D06-D62C8F737C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049" y="5423485"/>
            <a:ext cx="419100" cy="3048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C26BA17-9BF9-0312-7E7D-7A08367DAA03}"/>
              </a:ext>
            </a:extLst>
          </p:cNvPr>
          <p:cNvSpPr txBox="1"/>
          <p:nvPr/>
        </p:nvSpPr>
        <p:spPr>
          <a:xfrm>
            <a:off x="1093747" y="4568688"/>
            <a:ext cx="240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: Covariance matrices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1F8C1D9-C2B2-1279-4831-DB64B128EAAF}"/>
              </a:ext>
            </a:extLst>
          </p:cNvPr>
          <p:cNvSpPr txBox="1"/>
          <p:nvPr/>
        </p:nvSpPr>
        <p:spPr>
          <a:xfrm>
            <a:off x="1093747" y="5453302"/>
            <a:ext cx="225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: Position at k time</a:t>
            </a: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753D7930-A5D6-5EBB-89DD-DC2E3ECC21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4364" y="3744300"/>
            <a:ext cx="49339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3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B489E9-FF01-E2BC-A52B-B366FAAF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54D9DA-825A-5DB4-248B-9D94E1181E7B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69F890-9AB5-3231-7063-A91CCBAC6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0F75B5C-EB47-9AB8-9E78-AEBFAEB85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51" y="1246947"/>
            <a:ext cx="5181394" cy="60349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EF9A591-8777-15F6-684D-66DED2BF9BDB}"/>
              </a:ext>
            </a:extLst>
          </p:cNvPr>
          <p:cNvSpPr txBox="1"/>
          <p:nvPr/>
        </p:nvSpPr>
        <p:spPr>
          <a:xfrm>
            <a:off x="874642" y="640281"/>
            <a:ext cx="6718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first diagonal element represents the uncertainty of the position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529ACD7-89E2-A9C2-4074-6E80A6533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251" y="3017292"/>
            <a:ext cx="5333792" cy="61611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90EB3DA-A5F3-9CAD-B2E6-E079D7F3B166}"/>
              </a:ext>
            </a:extLst>
          </p:cNvPr>
          <p:cNvSpPr txBox="1"/>
          <p:nvPr/>
        </p:nvSpPr>
        <p:spPr>
          <a:xfrm>
            <a:off x="874640" y="2270948"/>
            <a:ext cx="7348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second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diagonal element represents the uncertainty of the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velocity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75B3A68-78BB-358A-46A8-AAF011566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251" y="5206034"/>
            <a:ext cx="3076575" cy="66675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B317DE0-F53C-5D30-DFEB-B7C48E0CA19F}"/>
              </a:ext>
            </a:extLst>
          </p:cNvPr>
          <p:cNvSpPr txBox="1"/>
          <p:nvPr/>
        </p:nvSpPr>
        <p:spPr>
          <a:xfrm>
            <a:off x="874640" y="4034433"/>
            <a:ext cx="8097082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rest of the two represents the correlation between noise in measurements to the speed and to the position of the car  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802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1C7A75-416F-0722-0FF9-D7ED1E73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CC3B54-612B-C9A9-C6FF-D2F0B5F82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71" y="1308305"/>
            <a:ext cx="2959252" cy="273064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F2C8B9E-C058-5667-ED31-DDE01E12DD4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1F7BF9-B506-FBCD-5701-6B56E830B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10756A6-8CF4-C09E-BF67-677513F48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005" y="1308305"/>
            <a:ext cx="2966150" cy="273064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5CA4A33-3D83-E64C-673A-5CB0B87C2DCA}"/>
              </a:ext>
            </a:extLst>
          </p:cNvPr>
          <p:cNvSpPr txBox="1"/>
          <p:nvPr/>
        </p:nvSpPr>
        <p:spPr>
          <a:xfrm>
            <a:off x="1908312" y="5845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represent this prediction step with a matrix,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506C81-AA11-BC06-7DC8-9EE08DF8E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3989" y="4626147"/>
            <a:ext cx="60579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93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1C7A75-416F-0722-0FF9-D7ED1E73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2C8B9E-C058-5667-ED31-DDE01E12DD4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1F7BF9-B506-FBCD-5701-6B56E830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5CA4A33-3D83-E64C-673A-5CB0B87C2DCA}"/>
              </a:ext>
            </a:extLst>
          </p:cNvPr>
          <p:cNvSpPr txBox="1"/>
          <p:nvPr/>
        </p:nvSpPr>
        <p:spPr>
          <a:xfrm>
            <a:off x="1219199" y="31617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can update our  covariance matrix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8F9467-7E68-E7A4-1625-EA5057DE1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653" y="1736834"/>
            <a:ext cx="4191000" cy="666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EF7C59-8BC7-8BE8-D9AE-6516B7257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653" y="4749764"/>
            <a:ext cx="3641747" cy="61612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F0D5B62-7382-5479-A61E-345B5A2E5404}"/>
              </a:ext>
            </a:extLst>
          </p:cNvPr>
          <p:cNvSpPr txBox="1"/>
          <p:nvPr/>
        </p:nvSpPr>
        <p:spPr>
          <a:xfrm>
            <a:off x="1219199" y="979694"/>
            <a:ext cx="461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know the formula below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F92435-F360-3D21-603B-9D4EA64C7ABD}"/>
              </a:ext>
            </a:extLst>
          </p:cNvPr>
          <p:cNvSpPr txBox="1"/>
          <p:nvPr/>
        </p:nvSpPr>
        <p:spPr>
          <a:xfrm>
            <a:off x="7914860" y="3819418"/>
            <a:ext cx="3783496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it is not done yet, because there also exists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influence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uncertainty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B26A54C-168D-45D4-5B29-AA2649B4D872}"/>
              </a:ext>
            </a:extLst>
          </p:cNvPr>
          <p:cNvSpPr/>
          <p:nvPr/>
        </p:nvSpPr>
        <p:spPr>
          <a:xfrm>
            <a:off x="7798904" y="3717235"/>
            <a:ext cx="4015409" cy="1648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173134-C3AD-2DD3-27DB-A00663A32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6625" y="4035155"/>
            <a:ext cx="3098408" cy="50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9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1270</Words>
  <Application>Microsoft Office PowerPoint</Application>
  <PresentationFormat>宽屏</PresentationFormat>
  <Paragraphs>132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等线</vt:lpstr>
      <vt:lpstr>Arial</vt:lpstr>
      <vt:lpstr>Calibri</vt:lpstr>
      <vt:lpstr>Times New Roman</vt:lpstr>
      <vt:lpstr>Wingdings</vt:lpstr>
      <vt:lpstr>ZapfHumnst BT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XIONG WEITAO</dc:creator>
  <cp:lastModifiedBy>XIONG WEITAO</cp:lastModifiedBy>
  <cp:revision>8</cp:revision>
  <dcterms:created xsi:type="dcterms:W3CDTF">2024-03-22T06:51:11Z</dcterms:created>
  <dcterms:modified xsi:type="dcterms:W3CDTF">2024-03-23T15:06:31Z</dcterms:modified>
</cp:coreProperties>
</file>