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502" r:id="rId2"/>
    <p:sldId id="520" r:id="rId3"/>
    <p:sldId id="498" r:id="rId4"/>
    <p:sldId id="499" r:id="rId5"/>
    <p:sldId id="526" r:id="rId6"/>
    <p:sldId id="500" r:id="rId7"/>
    <p:sldId id="501" r:id="rId8"/>
    <p:sldId id="503" r:id="rId9"/>
    <p:sldId id="504" r:id="rId10"/>
    <p:sldId id="505" r:id="rId11"/>
    <p:sldId id="506" r:id="rId12"/>
    <p:sldId id="507" r:id="rId13"/>
    <p:sldId id="508" r:id="rId14"/>
    <p:sldId id="509" r:id="rId15"/>
    <p:sldId id="510" r:id="rId16"/>
    <p:sldId id="511" r:id="rId17"/>
    <p:sldId id="512" r:id="rId18"/>
    <p:sldId id="527" r:id="rId19"/>
    <p:sldId id="513" r:id="rId20"/>
    <p:sldId id="514" r:id="rId21"/>
    <p:sldId id="515" r:id="rId22"/>
    <p:sldId id="517" r:id="rId23"/>
    <p:sldId id="518" r:id="rId24"/>
    <p:sldId id="525" r:id="rId25"/>
    <p:sldId id="516" r:id="rId26"/>
    <p:sldId id="521" r:id="rId27"/>
    <p:sldId id="519" r:id="rId28"/>
    <p:sldId id="522" r:id="rId29"/>
    <p:sldId id="523" r:id="rId30"/>
    <p:sldId id="524" r:id="rId31"/>
    <p:sldId id="531" r:id="rId32"/>
    <p:sldId id="532" r:id="rId33"/>
    <p:sldId id="529" r:id="rId34"/>
    <p:sldId id="533" r:id="rId35"/>
    <p:sldId id="530" r:id="rId36"/>
    <p:sldId id="534" r:id="rId37"/>
    <p:sldId id="52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4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6" d="100"/>
          <a:sy n="96" d="100"/>
        </p:scale>
        <p:origin x="72" y="264"/>
      </p:cViewPr>
      <p:guideLst>
        <p:guide orient="horz" pos="3543"/>
        <p:guide pos="3840"/>
      </p:guideLst>
    </p:cSldViewPr>
  </p:slideViewPr>
  <p:notesTextViewPr>
    <p:cViewPr>
      <p:scale>
        <a:sx n="1" d="1"/>
        <a:sy n="1" d="1"/>
      </p:scale>
      <p:origin x="0" y="0"/>
    </p:cViewPr>
  </p:notesTextViewPr>
  <p:notesViewPr>
    <p:cSldViewPr snapToGrid="0" showGuides="1">
      <p:cViewPr varScale="1">
        <p:scale>
          <a:sx n="84" d="100"/>
          <a:sy n="84" d="100"/>
        </p:scale>
        <p:origin x="1812" y="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C1DC12-5E17-0B8B-AC81-9D58F3EE21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7CFEE9F-D14C-D259-31FE-17BEBD54C1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1DB76-5993-4784-9EAB-D9A89B457C93}" type="datetimeFigureOut">
              <a:rPr lang="zh-CN" altLang="en-US" smtClean="0"/>
              <a:t>2024-04-01</a:t>
            </a:fld>
            <a:endParaRPr lang="zh-CN" altLang="en-US"/>
          </a:p>
        </p:txBody>
      </p:sp>
      <p:sp>
        <p:nvSpPr>
          <p:cNvPr id="4" name="页脚占位符 3">
            <a:extLst>
              <a:ext uri="{FF2B5EF4-FFF2-40B4-BE49-F238E27FC236}">
                <a16:creationId xmlns:a16="http://schemas.microsoft.com/office/drawing/2014/main" id="{B01F3B64-71CB-73F6-F96E-CF01C96470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7C2A36-D32E-EB94-4FFF-B14FEC61C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AB939E-2F61-4900-941E-6E7342262C9B}" type="slidenum">
              <a:rPr lang="zh-CN" altLang="en-US" smtClean="0"/>
              <a:t>‹#›</a:t>
            </a:fld>
            <a:endParaRPr lang="zh-CN" altLang="en-US"/>
          </a:p>
        </p:txBody>
      </p:sp>
    </p:spTree>
    <p:extLst>
      <p:ext uri="{BB962C8B-B14F-4D97-AF65-F5344CB8AC3E}">
        <p14:creationId xmlns:p14="http://schemas.microsoft.com/office/powerpoint/2010/main" val="267550410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9T16:18:55.283"/>
    </inkml:context>
    <inkml:brush xml:id="br0">
      <inkml:brushProperty name="width" value="0.05" units="cm"/>
      <inkml:brushProperty name="height" value="0.05" units="cm"/>
    </inkml:brush>
  </inkml:definitions>
  <inkml:trace contextRef="#ctx0" brushRef="#br0">0 57 24575,'519'9'0,"22"0"0,50-20 0,-148 14 0,195 6 0,-414-10 0,1291 0 0,-1297 11 0,-26-1 0,969-7 0,-588-4 0,-182 3 0,448-2 0,-459-8 0,227-1 0,-342 1 0,-28 0 0,514 9 0,-361 1 0,-226-11 0,-12 0 0,-113 10 0,6 1 0,-1-2 0,1-2 0,-1-3 0,48-10 0,-77 12-455,-1 2 0,28-3 0,-25 5-6371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9T16:19:29.815"/>
    </inkml:context>
    <inkml:brush xml:id="br0">
      <inkml:brushProperty name="width" value="0.05" units="cm"/>
      <inkml:brushProperty name="height" value="0.05" units="cm"/>
    </inkml:brush>
  </inkml:definitions>
  <inkml:trace contextRef="#ctx0" brushRef="#br0">1 39 24575,'0'-1'0,"1"0"0,-1 0 0,1 0 0,-1 0 0,1 0 0,0 0 0,0 0 0,-1 0 0,1 0 0,0 0 0,0 0 0,0 0 0,0 1 0,0-1 0,0 0 0,0 1 0,0-1 0,0 1 0,0-1 0,0 1 0,1-1 0,-1 1 0,1-1 0,30-7 0,24 1 0,1 2 0,112 6 0,-70 1 0,-34-2 0,0 4 0,0 2 0,-1 4 0,100 26 0,-42-4 0,206 28 0,127-18 0,540-27 0,-648-18 0,656 15 0,-454 0 0,-215-5 0,1077-12 0,-888-35 0,-1 1 0,412 19 0,1010 20 0,-1225-34 0,-655 24 0,-42 6 0,0 0 0,36 0 0,386 5-1365,-426-1-5461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E9ACB-C599-466B-BA40-E77CAABA49E4}" type="datetimeFigureOut">
              <a:rPr lang="zh-CN" altLang="en-US" smtClean="0"/>
              <a:t>2024-04-01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26BA6-99AC-40DA-AFEE-D6019D8F02B5}" type="slidenum">
              <a:rPr lang="zh-CN" altLang="en-US" smtClean="0"/>
              <a:t>‹#›</a:t>
            </a:fld>
            <a:endParaRPr lang="zh-CN" altLang="en-US"/>
          </a:p>
        </p:txBody>
      </p:sp>
    </p:spTree>
    <p:extLst>
      <p:ext uri="{BB962C8B-B14F-4D97-AF65-F5344CB8AC3E}">
        <p14:creationId xmlns:p14="http://schemas.microsoft.com/office/powerpoint/2010/main" val="90056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426BA6-99AC-40DA-AFEE-D6019D8F02B5}" type="slidenum">
              <a:rPr lang="zh-CN" altLang="en-US" smtClean="0"/>
              <a:t>25</a:t>
            </a:fld>
            <a:endParaRPr lang="zh-CN" altLang="en-US"/>
          </a:p>
        </p:txBody>
      </p:sp>
    </p:spTree>
    <p:extLst>
      <p:ext uri="{BB962C8B-B14F-4D97-AF65-F5344CB8AC3E}">
        <p14:creationId xmlns:p14="http://schemas.microsoft.com/office/powerpoint/2010/main" val="392707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446852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280779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78833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纸张纹理空白背景">
    <p:spTree>
      <p:nvGrpSpPr>
        <p:cNvPr id="1" name=""/>
        <p:cNvGrpSpPr/>
        <p:nvPr/>
      </p:nvGrpSpPr>
      <p:grpSpPr>
        <a:xfrm>
          <a:off x="0" y="0"/>
          <a:ext cx="0" cy="0"/>
          <a:chOff x="0" y="0"/>
          <a:chExt cx="0" cy="0"/>
        </a:xfrm>
      </p:grpSpPr>
      <p:pic>
        <p:nvPicPr>
          <p:cNvPr id="6" name="图片 5" descr="图片包含 游戏机, 鸟, 白色&#10;&#10;描述已自动生成"/>
          <p:cNvPicPr>
            <a:picLocks noChangeAspect="1"/>
          </p:cNvPicPr>
          <p:nvPr userDrawn="1"/>
        </p:nvPicPr>
        <p:blipFill>
          <a:blip r:embed="rId2" cstate="screen">
            <a:alphaModFix amt="50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17347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5616368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006389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792562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748652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433784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100952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2599272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2024-04-01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007593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4000">
              <a:srgbClr val="FFEECB"/>
            </a:gs>
            <a:gs pos="100000">
              <a:schemeClr val="bg1"/>
            </a:gs>
          </a:gsLst>
          <a:lin ang="162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2024-04-01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20491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gi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7.gif"/><Relationship Id="rId5" Type="http://schemas.openxmlformats.org/officeDocument/2006/relationships/image" Target="../media/image4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norbert-freier.de/dateien/kalman_filter_multiplying_normal_distributions_norbert_freier_2013.pdf" TargetMode="External"/><Relationship Id="rId7" Type="http://schemas.openxmlformats.org/officeDocument/2006/relationships/image" Target="../media/image5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2.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8.gif"/><Relationship Id="rId5" Type="http://schemas.openxmlformats.org/officeDocument/2006/relationships/image" Target="../media/image57.png"/><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85.png"/><Relationship Id="rId3" Type="http://schemas.openxmlformats.org/officeDocument/2006/relationships/image" Target="../media/image4.png"/><Relationship Id="rId7" Type="http://schemas.openxmlformats.org/officeDocument/2006/relationships/image" Target="../media/image81.png"/><Relationship Id="rId12" Type="http://schemas.openxmlformats.org/officeDocument/2006/relationships/image" Target="../media/image8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3.png"/><Relationship Id="rId5" Type="http://schemas.openxmlformats.org/officeDocument/2006/relationships/image" Target="../media/image79.png"/><Relationship Id="rId10"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image" Target="../media/image8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86.jpg"/></Relationships>
</file>

<file path=ppt/slides/_rels/slide28.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8.png"/><Relationship Id="rId7" Type="http://schemas.openxmlformats.org/officeDocument/2006/relationships/image" Target="../media/image72.png"/><Relationship Id="rId12" Type="http://schemas.openxmlformats.org/officeDocument/2006/relationships/image" Target="../media/image9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5.png"/><Relationship Id="rId5" Type="http://schemas.openxmlformats.org/officeDocument/2006/relationships/image" Target="../media/image90.png"/><Relationship Id="rId10" Type="http://schemas.openxmlformats.org/officeDocument/2006/relationships/image" Target="../media/image94.png"/><Relationship Id="rId4" Type="http://schemas.openxmlformats.org/officeDocument/2006/relationships/image" Target="../media/image89.png"/><Relationship Id="rId9" Type="http://schemas.openxmlformats.org/officeDocument/2006/relationships/image" Target="../media/image93.png"/></Relationships>
</file>

<file path=ppt/slides/_rels/slide29.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2.png"/><Relationship Id="rId7" Type="http://schemas.openxmlformats.org/officeDocument/2006/relationships/image" Target="../media/image10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4.png"/><Relationship Id="rId4" Type="http://schemas.openxmlformats.org/officeDocument/2006/relationships/image" Target="../media/image96.png"/></Relationships>
</file>

<file path=ppt/slides/_rels/slide31.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4.png"/><Relationship Id="rId7" Type="http://schemas.openxmlformats.org/officeDocument/2006/relationships/image" Target="../media/image10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 Id="rId9" Type="http://schemas.openxmlformats.org/officeDocument/2006/relationships/image" Target="../media/image110.png"/></Relationships>
</file>

<file path=ppt/slides/_rels/slide3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3.png"/><Relationship Id="rId4" Type="http://schemas.openxmlformats.org/officeDocument/2006/relationships/image" Target="../media/image1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3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21.png"/><Relationship Id="rId4" Type="http://schemas.openxmlformats.org/officeDocument/2006/relationships/image" Target="../media/image120.jpg"/></Relationships>
</file>

<file path=ppt/slides/_rels/slide3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4.png"/><Relationship Id="rId4" Type="http://schemas.openxmlformats.org/officeDocument/2006/relationships/image" Target="../media/image123.png"/></Relationships>
</file>

<file path=ppt/slides/_rels/slide36.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2.mathworks.cn/videos/understanding-kalman-filters-part-3-optimal-state-estimator--1490710645421.html"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coursera.org/learn/state-estimation-localization-self-driving-cars/home/week/2" TargetMode="External"/><Relationship Id="rId5" Type="http://schemas.openxmlformats.org/officeDocument/2006/relationships/hyperlink" Target="https://www.bzarg.com/p/how-a-kalman-filter-works-in-pictures/" TargetMode="External"/><Relationship Id="rId4" Type="http://schemas.openxmlformats.org/officeDocument/2006/relationships/hyperlink" Target="https://www.cs.unc.edu/~welch/media/pdf/kalmanIntroSlides.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CF6320-53F6-FEE4-B7CD-04021830C91C}"/>
              </a:ext>
            </a:extLst>
          </p:cNvPr>
          <p:cNvSpPr/>
          <p:nvPr/>
        </p:nvSpPr>
        <p:spPr>
          <a:xfrm>
            <a:off x="0" y="0"/>
            <a:ext cx="6294120" cy="6858000"/>
          </a:xfrm>
          <a:prstGeom prst="rect">
            <a:avLst/>
          </a:prstGeom>
          <a:gradFill>
            <a:gsLst>
              <a:gs pos="0">
                <a:srgbClr val="1C2F43"/>
              </a:gs>
              <a:gs pos="10000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itchFamily="18" charset="0"/>
              <a:ea typeface="微软雅黑" panose="020B0503020204020204" pitchFamily="34" charset="-122"/>
              <a:cs typeface="Times New Roman" pitchFamily="18" charset="0"/>
            </a:endParaRPr>
          </a:p>
        </p:txBody>
      </p:sp>
      <p:sp>
        <p:nvSpPr>
          <p:cNvPr id="8" name="文本框 7">
            <a:extLst>
              <a:ext uri="{FF2B5EF4-FFF2-40B4-BE49-F238E27FC236}">
                <a16:creationId xmlns:a16="http://schemas.microsoft.com/office/drawing/2014/main" id="{58865E62-C7AC-CB5F-9D5C-BD6BDB2A5BDD}"/>
              </a:ext>
            </a:extLst>
          </p:cNvPr>
          <p:cNvSpPr txBox="1"/>
          <p:nvPr/>
        </p:nvSpPr>
        <p:spPr>
          <a:xfrm>
            <a:off x="199109" y="489504"/>
            <a:ext cx="7023325" cy="49859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Kalman Filter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Extended Kalman Filter(EKF)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a:ln>
                <a:noFill/>
              </a:ln>
              <a:solidFill>
                <a:prstClr val="white"/>
              </a:solidFill>
              <a:effectLst/>
              <a:uLnTx/>
              <a:uFillTx/>
              <a:latin typeface="Times New Roman" pitchFamily="18" charset="0"/>
              <a:ea typeface="微软雅黑" panose="020B0503020204020204" pitchFamily="34" charset="-122"/>
              <a:cs typeface="Times New Roman"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Times New Roman" pitchFamily="18" charset="0"/>
                <a:ea typeface="汉仪旗黑X1-75W" pitchFamily="18" charset="-122"/>
                <a:cs typeface="Times New Roman" pitchFamily="18" charset="0"/>
                <a:sym typeface="+mn-ea"/>
              </a:rPr>
              <a:t>			</a:t>
            </a:r>
          </a:p>
        </p:txBody>
      </p:sp>
      <p:pic>
        <p:nvPicPr>
          <p:cNvPr id="9" name="图片 8">
            <a:extLst>
              <a:ext uri="{FF2B5EF4-FFF2-40B4-BE49-F238E27FC236}">
                <a16:creationId xmlns:a16="http://schemas.microsoft.com/office/drawing/2014/main" id="{CF69F59A-DB27-D645-087B-904075C1B126}"/>
              </a:ext>
            </a:extLst>
          </p:cNvPr>
          <p:cNvPicPr>
            <a:picLocks noChangeAspect="1"/>
          </p:cNvPicPr>
          <p:nvPr/>
        </p:nvPicPr>
        <p:blipFill>
          <a:blip r:embed="rId2"/>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C5D9EC9E-665D-BF65-FD39-B6569794D56C}"/>
              </a:ext>
            </a:extLst>
          </p:cNvPr>
          <p:cNvSpPr txBox="1"/>
          <p:nvPr/>
        </p:nvSpPr>
        <p:spPr>
          <a:xfrm>
            <a:off x="374073" y="5418417"/>
            <a:ext cx="175161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Weitao Xiong</a:t>
            </a:r>
          </a:p>
        </p:txBody>
      </p:sp>
      <p:sp>
        <p:nvSpPr>
          <p:cNvPr id="2" name="文本框 1">
            <a:extLst>
              <a:ext uri="{FF2B5EF4-FFF2-40B4-BE49-F238E27FC236}">
                <a16:creationId xmlns:a16="http://schemas.microsoft.com/office/drawing/2014/main" id="{AD07A11B-96C6-A4ED-1CEA-7A92956704E1}"/>
              </a:ext>
            </a:extLst>
          </p:cNvPr>
          <p:cNvSpPr txBox="1"/>
          <p:nvPr/>
        </p:nvSpPr>
        <p:spPr>
          <a:xfrm>
            <a:off x="9664146" y="5475484"/>
            <a:ext cx="2965176"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Advisor: </a:t>
            </a:r>
          </a:p>
          <a:p>
            <a:r>
              <a:rPr lang="en-US" altLang="zh-CN" dirty="0">
                <a:latin typeface="Times New Roman" panose="02020603050405020304" pitchFamily="18" charset="0"/>
                <a:cs typeface="Times New Roman" panose="02020603050405020304" pitchFamily="18" charset="0"/>
              </a:rPr>
              <a:t>Prof.</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Hongfei</a:t>
            </a:r>
            <a:r>
              <a:rPr lang="en-US" altLang="zh-CN" dirty="0">
                <a:latin typeface="Times New Roman" panose="02020603050405020304" pitchFamily="18" charset="0"/>
                <a:cs typeface="Times New Roman" panose="02020603050405020304" pitchFamily="18" charset="0"/>
              </a:rPr>
              <a:t> Xue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76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E5CA4A33-3D83-E64C-673A-5CB0B87C2DCA}"/>
              </a:ext>
            </a:extLst>
          </p:cNvPr>
          <p:cNvSpPr txBox="1"/>
          <p:nvPr/>
        </p:nvSpPr>
        <p:spPr>
          <a:xfrm>
            <a:off x="5879867" y="971298"/>
            <a:ext cx="5717049" cy="4993931"/>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For example, if the state models the motion of a train, the train operator might push on the throttle, causing the train to accelerate. </a:t>
            </a:r>
          </a:p>
          <a:p>
            <a:pPr marL="285750" indent="-285750" algn="just">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Similarly, in our robot example, the navigation software might issue a command to turn the wheels or stop. If we know this additional information about what’s going on in the world, we could stuff it into a vector called </a:t>
            </a:r>
            <a:r>
              <a:rPr lang="en-US" altLang="zh-CN" b="1" dirty="0" err="1">
                <a:latin typeface="Times New Roman" panose="02020603050405020304" pitchFamily="18" charset="0"/>
                <a:cs typeface="Times New Roman" panose="02020603050405020304" pitchFamily="18" charset="0"/>
              </a:rPr>
              <a:t>u_k</a:t>
            </a:r>
            <a:r>
              <a:rPr lang="en-US" altLang="zh-CN" dirty="0">
                <a:latin typeface="Times New Roman" panose="02020603050405020304" pitchFamily="18" charset="0"/>
                <a:cs typeface="Times New Roman" panose="02020603050405020304" pitchFamily="18" charset="0"/>
              </a:rPr>
              <a:t>, do something with it, and add it to our prediction as a correction.</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FF0D5B62-7382-5479-A61E-345B5A2E5404}"/>
              </a:ext>
            </a:extLst>
          </p:cNvPr>
          <p:cNvSpPr txBox="1"/>
          <p:nvPr/>
        </p:nvSpPr>
        <p:spPr>
          <a:xfrm>
            <a:off x="595084" y="1011126"/>
            <a:ext cx="4662716" cy="12890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External Influence </a:t>
            </a:r>
            <a:r>
              <a:rPr lang="en-US" altLang="zh-CN" dirty="0">
                <a:latin typeface="Times New Roman" panose="02020603050405020304" pitchFamily="18" charset="0"/>
                <a:cs typeface="Times New Roman" panose="02020603050405020304" pitchFamily="18" charset="0"/>
              </a:rPr>
              <a:t>is the thing in the outside world that could be affecting 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controlling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system.</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7ED91FD-7AD1-FCAD-B2F3-760D573BC897}"/>
              </a:ext>
            </a:extLst>
          </p:cNvPr>
          <p:cNvPicPr>
            <a:picLocks noChangeAspect="1"/>
          </p:cNvPicPr>
          <p:nvPr/>
        </p:nvPicPr>
        <p:blipFill>
          <a:blip r:embed="rId3"/>
          <a:stretch>
            <a:fillRect/>
          </a:stretch>
        </p:blipFill>
        <p:spPr>
          <a:xfrm>
            <a:off x="485347" y="243859"/>
            <a:ext cx="219475" cy="219475"/>
          </a:xfrm>
          <a:prstGeom prst="rect">
            <a:avLst/>
          </a:prstGeom>
        </p:spPr>
      </p:pic>
      <p:sp>
        <p:nvSpPr>
          <p:cNvPr id="13" name="文本框 12">
            <a:extLst>
              <a:ext uri="{FF2B5EF4-FFF2-40B4-BE49-F238E27FC236}">
                <a16:creationId xmlns:a16="http://schemas.microsoft.com/office/drawing/2014/main" id="{C3F09058-56ED-5823-0D91-49F0DB7EC8A3}"/>
              </a:ext>
            </a:extLst>
          </p:cNvPr>
          <p:cNvSpPr txBox="1"/>
          <p:nvPr/>
        </p:nvSpPr>
        <p:spPr>
          <a:xfrm>
            <a:off x="892153" y="143047"/>
            <a:ext cx="6096000" cy="400110"/>
          </a:xfrm>
          <a:prstGeom prst="rect">
            <a:avLst/>
          </a:prstGeom>
          <a:noFill/>
        </p:spPr>
        <p:txBody>
          <a:bodyPr wrap="square">
            <a:spAutoFit/>
          </a:bodyPr>
          <a:lstStyle/>
          <a:p>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External Influence</a:t>
            </a:r>
            <a:endParaRPr lang="zh-CN" altLang="en-US" dirty="0"/>
          </a:p>
        </p:txBody>
      </p:sp>
      <p:pic>
        <p:nvPicPr>
          <p:cNvPr id="14" name="图片 13">
            <a:extLst>
              <a:ext uri="{FF2B5EF4-FFF2-40B4-BE49-F238E27FC236}">
                <a16:creationId xmlns:a16="http://schemas.microsoft.com/office/drawing/2014/main" id="{B62D51D5-B57A-0BF8-7C19-DFCB3C69C776}"/>
              </a:ext>
            </a:extLst>
          </p:cNvPr>
          <p:cNvPicPr>
            <a:picLocks noChangeAspect="1"/>
          </p:cNvPicPr>
          <p:nvPr/>
        </p:nvPicPr>
        <p:blipFill>
          <a:blip r:embed="rId4"/>
          <a:stretch>
            <a:fillRect/>
          </a:stretch>
        </p:blipFill>
        <p:spPr>
          <a:xfrm>
            <a:off x="2330104" y="3355421"/>
            <a:ext cx="830539" cy="793626"/>
          </a:xfrm>
          <a:prstGeom prst="rect">
            <a:avLst/>
          </a:prstGeom>
        </p:spPr>
      </p:pic>
    </p:spTree>
    <p:extLst>
      <p:ext uri="{BB962C8B-B14F-4D97-AF65-F5344CB8AC3E}">
        <p14:creationId xmlns:p14="http://schemas.microsoft.com/office/powerpoint/2010/main" val="276913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E5CA4A33-3D83-E64C-673A-5CB0B87C2DCA}"/>
              </a:ext>
            </a:extLst>
          </p:cNvPr>
          <p:cNvSpPr txBox="1"/>
          <p:nvPr/>
        </p:nvSpPr>
        <p:spPr>
          <a:xfrm>
            <a:off x="698267" y="256595"/>
            <a:ext cx="6875350" cy="1115947"/>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If we know the expected acceleration “a” due to the throttle setting or control commands. Then we can update our formula</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52D38FF-F608-7D2C-8254-934E2415CC43}"/>
              </a:ext>
            </a:extLst>
          </p:cNvPr>
          <p:cNvPicPr>
            <a:picLocks noChangeAspect="1"/>
          </p:cNvPicPr>
          <p:nvPr/>
        </p:nvPicPr>
        <p:blipFill>
          <a:blip r:embed="rId3"/>
          <a:stretch>
            <a:fillRect/>
          </a:stretch>
        </p:blipFill>
        <p:spPr>
          <a:xfrm>
            <a:off x="1097562" y="1372542"/>
            <a:ext cx="5791200" cy="962025"/>
          </a:xfrm>
          <a:prstGeom prst="rect">
            <a:avLst/>
          </a:prstGeom>
        </p:spPr>
      </p:pic>
      <p:pic>
        <p:nvPicPr>
          <p:cNvPr id="7" name="图片 6">
            <a:extLst>
              <a:ext uri="{FF2B5EF4-FFF2-40B4-BE49-F238E27FC236}">
                <a16:creationId xmlns:a16="http://schemas.microsoft.com/office/drawing/2014/main" id="{96C999D0-2A57-A13A-BC24-00A4871B6AF7}"/>
              </a:ext>
            </a:extLst>
          </p:cNvPr>
          <p:cNvPicPr>
            <a:picLocks noChangeAspect="1"/>
          </p:cNvPicPr>
          <p:nvPr/>
        </p:nvPicPr>
        <p:blipFill>
          <a:blip r:embed="rId4"/>
          <a:stretch>
            <a:fillRect/>
          </a:stretch>
        </p:blipFill>
        <p:spPr>
          <a:xfrm>
            <a:off x="1097562" y="2466975"/>
            <a:ext cx="3276600" cy="409575"/>
          </a:xfrm>
          <a:prstGeom prst="rect">
            <a:avLst/>
          </a:prstGeom>
        </p:spPr>
      </p:pic>
      <p:sp>
        <p:nvSpPr>
          <p:cNvPr id="15" name="文本框 14">
            <a:extLst>
              <a:ext uri="{FF2B5EF4-FFF2-40B4-BE49-F238E27FC236}">
                <a16:creationId xmlns:a16="http://schemas.microsoft.com/office/drawing/2014/main" id="{589245DD-1CE9-963C-D1EB-CAD757F8DBAC}"/>
              </a:ext>
            </a:extLst>
          </p:cNvPr>
          <p:cNvSpPr txBox="1"/>
          <p:nvPr/>
        </p:nvSpPr>
        <p:spPr>
          <a:xfrm>
            <a:off x="792762" y="342900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 matrix form:</a:t>
            </a:r>
            <a:endParaRPr lang="zh-CN" altLang="en-US" dirty="0"/>
          </a:p>
        </p:txBody>
      </p:sp>
      <p:pic>
        <p:nvPicPr>
          <p:cNvPr id="16" name="图片 15">
            <a:extLst>
              <a:ext uri="{FF2B5EF4-FFF2-40B4-BE49-F238E27FC236}">
                <a16:creationId xmlns:a16="http://schemas.microsoft.com/office/drawing/2014/main" id="{1C85DE0A-3562-7F60-A121-DC3AEF3F58FF}"/>
              </a:ext>
            </a:extLst>
          </p:cNvPr>
          <p:cNvPicPr>
            <a:picLocks noChangeAspect="1"/>
          </p:cNvPicPr>
          <p:nvPr/>
        </p:nvPicPr>
        <p:blipFill>
          <a:blip r:embed="rId5"/>
          <a:stretch>
            <a:fillRect/>
          </a:stretch>
        </p:blipFill>
        <p:spPr>
          <a:xfrm>
            <a:off x="1097562" y="3970983"/>
            <a:ext cx="4533900" cy="1181100"/>
          </a:xfrm>
          <a:prstGeom prst="rect">
            <a:avLst/>
          </a:prstGeom>
        </p:spPr>
      </p:pic>
      <p:pic>
        <p:nvPicPr>
          <p:cNvPr id="17" name="图片 16">
            <a:extLst>
              <a:ext uri="{FF2B5EF4-FFF2-40B4-BE49-F238E27FC236}">
                <a16:creationId xmlns:a16="http://schemas.microsoft.com/office/drawing/2014/main" id="{CAEF0908-4091-E34B-1C39-87E01754D6C3}"/>
              </a:ext>
            </a:extLst>
          </p:cNvPr>
          <p:cNvPicPr>
            <a:picLocks noChangeAspect="1"/>
          </p:cNvPicPr>
          <p:nvPr/>
        </p:nvPicPr>
        <p:blipFill>
          <a:blip r:embed="rId6"/>
          <a:stretch>
            <a:fillRect/>
          </a:stretch>
        </p:blipFill>
        <p:spPr>
          <a:xfrm>
            <a:off x="1759433" y="5419932"/>
            <a:ext cx="3438525" cy="400050"/>
          </a:xfrm>
          <a:prstGeom prst="rect">
            <a:avLst/>
          </a:prstGeom>
        </p:spPr>
      </p:pic>
      <p:pic>
        <p:nvPicPr>
          <p:cNvPr id="5122" name="Picture 2">
            <a:extLst>
              <a:ext uri="{FF2B5EF4-FFF2-40B4-BE49-F238E27FC236}">
                <a16:creationId xmlns:a16="http://schemas.microsoft.com/office/drawing/2014/main" id="{1F5F03F1-6038-CFC6-9BC3-6F3408681C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5761" y="4366270"/>
            <a:ext cx="504825" cy="39052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106F3A92-0CF0-19A4-9F63-F32357946E71}"/>
              </a:ext>
            </a:extLst>
          </p:cNvPr>
          <p:cNvSpPr txBox="1"/>
          <p:nvPr/>
        </p:nvSpPr>
        <p:spPr>
          <a:xfrm>
            <a:off x="8170586" y="4465982"/>
            <a:ext cx="298833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is called the control matrix</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79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12</a:t>
            </a:fld>
            <a:endParaRPr lang="zh-CN" altLang="en-US"/>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5" name="文本框 14">
            <a:extLst>
              <a:ext uri="{FF2B5EF4-FFF2-40B4-BE49-F238E27FC236}">
                <a16:creationId xmlns:a16="http://schemas.microsoft.com/office/drawing/2014/main" id="{589245DD-1CE9-963C-D1EB-CAD757F8DBAC}"/>
              </a:ext>
            </a:extLst>
          </p:cNvPr>
          <p:cNvSpPr txBox="1"/>
          <p:nvPr/>
        </p:nvSpPr>
        <p:spPr>
          <a:xfrm>
            <a:off x="5037340" y="835181"/>
            <a:ext cx="6298952" cy="1294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For example,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we’re tracking a quadcopter, it could be buffeted around by wind. If we’re tracking a wheeled robot, the wheels could slip, or bumps on the ground could slow it down. </a:t>
            </a:r>
            <a:endParaRPr lang="zh-CN" altLang="en-US" dirty="0"/>
          </a:p>
        </p:txBody>
      </p:sp>
      <p:pic>
        <p:nvPicPr>
          <p:cNvPr id="8" name="图片 7">
            <a:extLst>
              <a:ext uri="{FF2B5EF4-FFF2-40B4-BE49-F238E27FC236}">
                <a16:creationId xmlns:a16="http://schemas.microsoft.com/office/drawing/2014/main" id="{C2CF8BBD-EA44-E926-BC63-509245C44F6D}"/>
              </a:ext>
            </a:extLst>
          </p:cNvPr>
          <p:cNvPicPr>
            <a:picLocks noChangeAspect="1"/>
          </p:cNvPicPr>
          <p:nvPr/>
        </p:nvPicPr>
        <p:blipFill>
          <a:blip r:embed="rId3"/>
          <a:stretch>
            <a:fillRect/>
          </a:stretch>
        </p:blipFill>
        <p:spPr>
          <a:xfrm>
            <a:off x="892153" y="1935775"/>
            <a:ext cx="2959252" cy="2730640"/>
          </a:xfrm>
          <a:prstGeom prst="rect">
            <a:avLst/>
          </a:prstGeom>
        </p:spPr>
      </p:pic>
      <p:pic>
        <p:nvPicPr>
          <p:cNvPr id="9" name="图片 8">
            <a:extLst>
              <a:ext uri="{FF2B5EF4-FFF2-40B4-BE49-F238E27FC236}">
                <a16:creationId xmlns:a16="http://schemas.microsoft.com/office/drawing/2014/main" id="{5050DC8F-7D86-D319-22D6-DADA2ECF0232}"/>
              </a:ext>
            </a:extLst>
          </p:cNvPr>
          <p:cNvPicPr>
            <a:picLocks noChangeAspect="1"/>
          </p:cNvPicPr>
          <p:nvPr/>
        </p:nvPicPr>
        <p:blipFill>
          <a:blip r:embed="rId4"/>
          <a:stretch>
            <a:fillRect/>
          </a:stretch>
        </p:blipFill>
        <p:spPr>
          <a:xfrm>
            <a:off x="485347" y="243859"/>
            <a:ext cx="219475" cy="219475"/>
          </a:xfrm>
          <a:prstGeom prst="rect">
            <a:avLst/>
          </a:prstGeom>
        </p:spPr>
      </p:pic>
      <p:sp>
        <p:nvSpPr>
          <p:cNvPr id="11" name="文本框 10">
            <a:extLst>
              <a:ext uri="{FF2B5EF4-FFF2-40B4-BE49-F238E27FC236}">
                <a16:creationId xmlns:a16="http://schemas.microsoft.com/office/drawing/2014/main" id="{A6EA007C-CDF4-E03C-CB24-9A7534800A64}"/>
              </a:ext>
            </a:extLst>
          </p:cNvPr>
          <p:cNvSpPr txBox="1"/>
          <p:nvPr/>
        </p:nvSpPr>
        <p:spPr>
          <a:xfrm>
            <a:off x="892153" y="143047"/>
            <a:ext cx="6096000" cy="400110"/>
          </a:xfrm>
          <a:prstGeom prst="rect">
            <a:avLst/>
          </a:prstGeom>
          <a:noFill/>
        </p:spPr>
        <p:txBody>
          <a:bodyPr wrap="square">
            <a:spAutoFit/>
          </a:bodyPr>
          <a:lstStyle/>
          <a:p>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External Uncertainty</a:t>
            </a:r>
            <a:endParaRPr lang="zh-CN" altLang="en-US" dirty="0"/>
          </a:p>
        </p:txBody>
      </p:sp>
      <p:pic>
        <p:nvPicPr>
          <p:cNvPr id="19" name="图片 18">
            <a:extLst>
              <a:ext uri="{FF2B5EF4-FFF2-40B4-BE49-F238E27FC236}">
                <a16:creationId xmlns:a16="http://schemas.microsoft.com/office/drawing/2014/main" id="{57AAB605-433D-F6BD-113A-74A88E88D0A1}"/>
              </a:ext>
            </a:extLst>
          </p:cNvPr>
          <p:cNvPicPr>
            <a:picLocks noChangeAspect="1"/>
          </p:cNvPicPr>
          <p:nvPr/>
        </p:nvPicPr>
        <p:blipFill>
          <a:blip r:embed="rId5"/>
          <a:stretch>
            <a:fillRect/>
          </a:stretch>
        </p:blipFill>
        <p:spPr>
          <a:xfrm>
            <a:off x="3626507" y="3189863"/>
            <a:ext cx="2959252" cy="2724290"/>
          </a:xfrm>
          <a:prstGeom prst="rect">
            <a:avLst/>
          </a:prstGeom>
        </p:spPr>
      </p:pic>
      <p:sp>
        <p:nvSpPr>
          <p:cNvPr id="21" name="文本框 20">
            <a:extLst>
              <a:ext uri="{FF2B5EF4-FFF2-40B4-BE49-F238E27FC236}">
                <a16:creationId xmlns:a16="http://schemas.microsoft.com/office/drawing/2014/main" id="{1C691100-32CE-F93E-DAAC-BA98ED7167B4}"/>
              </a:ext>
            </a:extLst>
          </p:cNvPr>
          <p:cNvSpPr txBox="1"/>
          <p:nvPr/>
        </p:nvSpPr>
        <p:spPr>
          <a:xfrm>
            <a:off x="855708" y="842101"/>
            <a:ext cx="4068418" cy="1200329"/>
          </a:xfrm>
          <a:prstGeom prst="rect">
            <a:avLst/>
          </a:prstGeom>
          <a:noFill/>
        </p:spPr>
        <p:txBody>
          <a:bodyPr wrap="square">
            <a:spAutoFit/>
          </a:bodyPr>
          <a:lstStyle/>
          <a:p>
            <a:pPr marL="285750" indent="-285750">
              <a:lnSpc>
                <a:spcPct val="150000"/>
              </a:lnSpc>
              <a:buFont typeface="Arial" panose="020B0604020202020204" pitchFamily="34" charset="0"/>
              <a:buChar cha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External Uncertainty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is something we can’t track outside.</a:t>
            </a:r>
          </a:p>
          <a:p>
            <a:pPr marL="285750" indent="-285750">
              <a:buFont typeface="Arial" panose="020B0604020202020204" pitchFamily="34" charset="0"/>
              <a:buChar char="•"/>
            </a:pPr>
            <a:endParaRPr lang="zh-CN" altLang="en-US" dirty="0"/>
          </a:p>
        </p:txBody>
      </p:sp>
      <p:pic>
        <p:nvPicPr>
          <p:cNvPr id="23" name="图片 22">
            <a:extLst>
              <a:ext uri="{FF2B5EF4-FFF2-40B4-BE49-F238E27FC236}">
                <a16:creationId xmlns:a16="http://schemas.microsoft.com/office/drawing/2014/main" id="{142CFE6B-612F-22CA-E847-62560F6650C0}"/>
              </a:ext>
            </a:extLst>
          </p:cNvPr>
          <p:cNvPicPr>
            <a:picLocks noChangeAspect="1"/>
          </p:cNvPicPr>
          <p:nvPr/>
        </p:nvPicPr>
        <p:blipFill>
          <a:blip r:embed="rId6"/>
          <a:stretch>
            <a:fillRect/>
          </a:stretch>
        </p:blipFill>
        <p:spPr>
          <a:xfrm>
            <a:off x="8020663" y="2763336"/>
            <a:ext cx="2959252" cy="2959252"/>
          </a:xfrm>
          <a:prstGeom prst="rect">
            <a:avLst/>
          </a:prstGeom>
        </p:spPr>
      </p:pic>
      <p:pic>
        <p:nvPicPr>
          <p:cNvPr id="13" name="图片 12">
            <a:extLst>
              <a:ext uri="{FF2B5EF4-FFF2-40B4-BE49-F238E27FC236}">
                <a16:creationId xmlns:a16="http://schemas.microsoft.com/office/drawing/2014/main" id="{D38C1823-5D06-0AD0-A38D-66194F0439BB}"/>
              </a:ext>
            </a:extLst>
          </p:cNvPr>
          <p:cNvPicPr>
            <a:picLocks noChangeAspect="1"/>
          </p:cNvPicPr>
          <p:nvPr/>
        </p:nvPicPr>
        <p:blipFill>
          <a:blip r:embed="rId7"/>
          <a:stretch>
            <a:fillRect/>
          </a:stretch>
        </p:blipFill>
        <p:spPr>
          <a:xfrm>
            <a:off x="495762" y="5820768"/>
            <a:ext cx="6070912" cy="889046"/>
          </a:xfrm>
          <a:prstGeom prst="rect">
            <a:avLst/>
          </a:prstGeom>
        </p:spPr>
      </p:pic>
      <p:pic>
        <p:nvPicPr>
          <p:cNvPr id="27" name="图片 26">
            <a:extLst>
              <a:ext uri="{FF2B5EF4-FFF2-40B4-BE49-F238E27FC236}">
                <a16:creationId xmlns:a16="http://schemas.microsoft.com/office/drawing/2014/main" id="{F3352BCB-6608-80B8-BEA7-1153D7089555}"/>
              </a:ext>
            </a:extLst>
          </p:cNvPr>
          <p:cNvPicPr>
            <a:picLocks noChangeAspect="1"/>
          </p:cNvPicPr>
          <p:nvPr/>
        </p:nvPicPr>
        <p:blipFill>
          <a:blip r:embed="rId8"/>
          <a:stretch>
            <a:fillRect/>
          </a:stretch>
        </p:blipFill>
        <p:spPr>
          <a:xfrm>
            <a:off x="1929665" y="5156131"/>
            <a:ext cx="523875" cy="428625"/>
          </a:xfrm>
          <a:prstGeom prst="rect">
            <a:avLst/>
          </a:prstGeom>
        </p:spPr>
      </p:pic>
      <p:sp>
        <p:nvSpPr>
          <p:cNvPr id="31" name="文本框 30">
            <a:extLst>
              <a:ext uri="{FF2B5EF4-FFF2-40B4-BE49-F238E27FC236}">
                <a16:creationId xmlns:a16="http://schemas.microsoft.com/office/drawing/2014/main" id="{CC43A7E3-B821-F059-1311-70AA90C75EFA}"/>
              </a:ext>
            </a:extLst>
          </p:cNvPr>
          <p:cNvSpPr txBox="1"/>
          <p:nvPr/>
        </p:nvSpPr>
        <p:spPr>
          <a:xfrm>
            <a:off x="7824466" y="5803626"/>
            <a:ext cx="3511826" cy="923330"/>
          </a:xfrm>
          <a:prstGeom prst="rect">
            <a:avLst/>
          </a:prstGeom>
          <a:noFill/>
        </p:spPr>
        <p:txBody>
          <a:bodyPr wrap="square">
            <a:spAutoFit/>
          </a:bodyPr>
          <a:lstStyle/>
          <a:p>
            <a:r>
              <a:rPr lang="en-US" altLang="zh-CN" dirty="0"/>
              <a:t>This produces a new Gaussian blob, with a different covariance (but the same mean)</a:t>
            </a:r>
            <a:endParaRPr lang="zh-CN" altLang="en-US" dirty="0"/>
          </a:p>
        </p:txBody>
      </p:sp>
    </p:spTree>
    <p:extLst>
      <p:ext uri="{BB962C8B-B14F-4D97-AF65-F5344CB8AC3E}">
        <p14:creationId xmlns:p14="http://schemas.microsoft.com/office/powerpoint/2010/main" val="255806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DCE92C-FE51-E127-2FC2-86F2E9CB9307}"/>
              </a:ext>
            </a:extLst>
          </p:cNvPr>
          <p:cNvSpPr>
            <a:spLocks noGrp="1"/>
          </p:cNvSpPr>
          <p:nvPr>
            <p:ph type="sldNum" sz="quarter" idx="12"/>
          </p:nvPr>
        </p:nvSpPr>
        <p:spPr/>
        <p:txBody>
          <a:bodyPr/>
          <a:lstStyle/>
          <a:p>
            <a:fld id="{565CE74E-AB26-4998-AD42-012C4C1AD076}" type="slidenum">
              <a:rPr lang="zh-CN" altLang="en-US" smtClean="0"/>
              <a:t>13</a:t>
            </a:fld>
            <a:endParaRPr lang="zh-CN" altLang="en-US"/>
          </a:p>
        </p:txBody>
      </p:sp>
      <p:sp>
        <p:nvSpPr>
          <p:cNvPr id="4" name="矩形 3">
            <a:extLst>
              <a:ext uri="{FF2B5EF4-FFF2-40B4-BE49-F238E27FC236}">
                <a16:creationId xmlns:a16="http://schemas.microsoft.com/office/drawing/2014/main" id="{142201D4-3733-BE02-A4C4-64152EC3D637}"/>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573246F9-0521-9F32-5884-13CB74FC9A4F}"/>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89FCA050-A3F3-B535-30FA-1CE9C43FB67B}"/>
              </a:ext>
            </a:extLst>
          </p:cNvPr>
          <p:cNvPicPr>
            <a:picLocks noChangeAspect="1"/>
          </p:cNvPicPr>
          <p:nvPr/>
        </p:nvPicPr>
        <p:blipFill>
          <a:blip r:embed="rId3"/>
          <a:stretch>
            <a:fillRect/>
          </a:stretch>
        </p:blipFill>
        <p:spPr>
          <a:xfrm>
            <a:off x="2106798" y="5136875"/>
            <a:ext cx="4286250" cy="533400"/>
          </a:xfrm>
          <a:prstGeom prst="rect">
            <a:avLst/>
          </a:prstGeom>
        </p:spPr>
      </p:pic>
      <p:sp>
        <p:nvSpPr>
          <p:cNvPr id="9" name="文本框 8">
            <a:extLst>
              <a:ext uri="{FF2B5EF4-FFF2-40B4-BE49-F238E27FC236}">
                <a16:creationId xmlns:a16="http://schemas.microsoft.com/office/drawing/2014/main" id="{19D1523D-1519-AE2C-9880-33A3493ABF82}"/>
              </a:ext>
            </a:extLst>
          </p:cNvPr>
          <p:cNvSpPr txBox="1"/>
          <p:nvPr/>
        </p:nvSpPr>
        <p:spPr>
          <a:xfrm>
            <a:off x="1367576" y="829054"/>
            <a:ext cx="6590354" cy="25355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 other words, the new best estimate is a prediction made from the previous best estimate, plus a correction for known external influences.</a:t>
            </a:r>
          </a:p>
          <a:p>
            <a:pPr algn="just">
              <a:lnSpc>
                <a:spcPct val="150000"/>
              </a:lnSpc>
            </a:pPr>
            <a:endParaRPr lang="en-US" altLang="zh-C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And the new uncertainty is predicted from the old uncertainty, with some additional uncertainty from the environment.</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B8BD479A-E658-57CB-B7BA-4FCDAD90F687}"/>
              </a:ext>
            </a:extLst>
          </p:cNvPr>
          <p:cNvPicPr>
            <a:picLocks noChangeAspect="1"/>
          </p:cNvPicPr>
          <p:nvPr/>
        </p:nvPicPr>
        <p:blipFill>
          <a:blip r:embed="rId4"/>
          <a:stretch>
            <a:fillRect/>
          </a:stretch>
        </p:blipFill>
        <p:spPr>
          <a:xfrm>
            <a:off x="2106798" y="4344021"/>
            <a:ext cx="4236050" cy="428589"/>
          </a:xfrm>
          <a:prstGeom prst="rect">
            <a:avLst/>
          </a:prstGeom>
        </p:spPr>
      </p:pic>
    </p:spTree>
    <p:extLst>
      <p:ext uri="{BB962C8B-B14F-4D97-AF65-F5344CB8AC3E}">
        <p14:creationId xmlns:p14="http://schemas.microsoft.com/office/powerpoint/2010/main" val="124871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14</a:t>
            </a:fld>
            <a:endParaRPr lang="zh-CN" altLang="en-US"/>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2" name="文本框 11">
            <a:extLst>
              <a:ext uri="{FF2B5EF4-FFF2-40B4-BE49-F238E27FC236}">
                <a16:creationId xmlns:a16="http://schemas.microsoft.com/office/drawing/2014/main" id="{FF0D5B62-7382-5479-A61E-345B5A2E5404}"/>
              </a:ext>
            </a:extLst>
          </p:cNvPr>
          <p:cNvSpPr txBox="1"/>
          <p:nvPr/>
        </p:nvSpPr>
        <p:spPr>
          <a:xfrm>
            <a:off x="754109" y="926670"/>
            <a:ext cx="5845473"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Each sensor tells us something indirect about the state— in other words, the sensors operate on a state and produce a set of readings.</a:t>
            </a:r>
          </a:p>
          <a:p>
            <a:pPr marL="285750" indent="-285750">
              <a:lnSpc>
                <a:spcPct val="150000"/>
              </a:lnSpc>
              <a:buFont typeface="Arial" panose="020B0604020202020204" pitchFamily="34" charset="0"/>
              <a:buChar char="•"/>
            </a:pPr>
            <a:endParaRPr lang="en-US"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7ED91FD-7AD1-FCAD-B2F3-760D573BC897}"/>
              </a:ext>
            </a:extLst>
          </p:cNvPr>
          <p:cNvPicPr>
            <a:picLocks noChangeAspect="1"/>
          </p:cNvPicPr>
          <p:nvPr/>
        </p:nvPicPr>
        <p:blipFill>
          <a:blip r:embed="rId3"/>
          <a:stretch>
            <a:fillRect/>
          </a:stretch>
        </p:blipFill>
        <p:spPr>
          <a:xfrm>
            <a:off x="485347" y="243859"/>
            <a:ext cx="219475" cy="219475"/>
          </a:xfrm>
          <a:prstGeom prst="rect">
            <a:avLst/>
          </a:prstGeom>
        </p:spPr>
      </p:pic>
      <p:sp>
        <p:nvSpPr>
          <p:cNvPr id="13" name="文本框 12">
            <a:extLst>
              <a:ext uri="{FF2B5EF4-FFF2-40B4-BE49-F238E27FC236}">
                <a16:creationId xmlns:a16="http://schemas.microsoft.com/office/drawing/2014/main" id="{C3F09058-56ED-5823-0D91-49F0DB7EC8A3}"/>
              </a:ext>
            </a:extLst>
          </p:cNvPr>
          <p:cNvSpPr txBox="1"/>
          <p:nvPr/>
        </p:nvSpPr>
        <p:spPr>
          <a:xfrm>
            <a:off x="892153" y="143047"/>
            <a:ext cx="6096000" cy="400110"/>
          </a:xfrm>
          <a:prstGeom prst="rect">
            <a:avLst/>
          </a:prstGeom>
          <a:noFill/>
        </p:spPr>
        <p:txBody>
          <a:bodyPr wrap="square">
            <a:spAutoFit/>
          </a:bodyPr>
          <a:lstStyle/>
          <a:p>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Refining the estimate with measurements</a:t>
            </a:r>
            <a:endParaRPr lang="zh-CN" altLang="en-US" dirty="0"/>
          </a:p>
        </p:txBody>
      </p:sp>
      <p:pic>
        <p:nvPicPr>
          <p:cNvPr id="7" name="图片 6">
            <a:extLst>
              <a:ext uri="{FF2B5EF4-FFF2-40B4-BE49-F238E27FC236}">
                <a16:creationId xmlns:a16="http://schemas.microsoft.com/office/drawing/2014/main" id="{1FFFB351-5213-1908-CBC7-5CBDE35B0545}"/>
              </a:ext>
            </a:extLst>
          </p:cNvPr>
          <p:cNvPicPr>
            <a:picLocks noChangeAspect="1"/>
          </p:cNvPicPr>
          <p:nvPr/>
        </p:nvPicPr>
        <p:blipFill>
          <a:blip r:embed="rId4"/>
          <a:stretch>
            <a:fillRect/>
          </a:stretch>
        </p:blipFill>
        <p:spPr>
          <a:xfrm>
            <a:off x="704822" y="2631239"/>
            <a:ext cx="6368066" cy="2944889"/>
          </a:xfrm>
          <a:prstGeom prst="rect">
            <a:avLst/>
          </a:prstGeom>
        </p:spPr>
      </p:pic>
    </p:spTree>
    <p:extLst>
      <p:ext uri="{BB962C8B-B14F-4D97-AF65-F5344CB8AC3E}">
        <p14:creationId xmlns:p14="http://schemas.microsoft.com/office/powerpoint/2010/main" val="98750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CBDD739-6871-F748-54CF-D797FA8392EB}"/>
              </a:ext>
            </a:extLst>
          </p:cNvPr>
          <p:cNvSpPr>
            <a:spLocks noGrp="1"/>
          </p:cNvSpPr>
          <p:nvPr>
            <p:ph type="sldNum" sz="quarter" idx="12"/>
          </p:nvPr>
        </p:nvSpPr>
        <p:spPr/>
        <p:txBody>
          <a:bodyPr/>
          <a:lstStyle/>
          <a:p>
            <a:fld id="{565CE74E-AB26-4998-AD42-012C4C1AD076}" type="slidenum">
              <a:rPr lang="zh-CN" altLang="en-US" smtClean="0"/>
              <a:t>15</a:t>
            </a:fld>
            <a:endParaRPr lang="zh-CN" altLang="en-US"/>
          </a:p>
        </p:txBody>
      </p:sp>
      <p:pic>
        <p:nvPicPr>
          <p:cNvPr id="4" name="图片 3">
            <a:extLst>
              <a:ext uri="{FF2B5EF4-FFF2-40B4-BE49-F238E27FC236}">
                <a16:creationId xmlns:a16="http://schemas.microsoft.com/office/drawing/2014/main" id="{BCA057DB-1482-67EB-3B82-898ED14EB5E9}"/>
              </a:ext>
            </a:extLst>
          </p:cNvPr>
          <p:cNvPicPr>
            <a:picLocks noChangeAspect="1"/>
          </p:cNvPicPr>
          <p:nvPr/>
        </p:nvPicPr>
        <p:blipFill>
          <a:blip r:embed="rId2"/>
          <a:stretch>
            <a:fillRect/>
          </a:stretch>
        </p:blipFill>
        <p:spPr>
          <a:xfrm>
            <a:off x="512818" y="3117227"/>
            <a:ext cx="6240894" cy="2879382"/>
          </a:xfrm>
          <a:prstGeom prst="rect">
            <a:avLst/>
          </a:prstGeom>
        </p:spPr>
      </p:pic>
      <p:sp>
        <p:nvSpPr>
          <p:cNvPr id="5" name="矩形 4">
            <a:extLst>
              <a:ext uri="{FF2B5EF4-FFF2-40B4-BE49-F238E27FC236}">
                <a16:creationId xmlns:a16="http://schemas.microsoft.com/office/drawing/2014/main" id="{E9C7DDB2-5AB8-C483-D376-F106CBF72FB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6732FFB7-FB3B-D4AD-4ABE-9E24358B8D44}"/>
              </a:ext>
            </a:extLst>
          </p:cNvPr>
          <p:cNvPicPr>
            <a:picLocks noChangeAspect="1"/>
          </p:cNvPicPr>
          <p:nvPr/>
        </p:nvPicPr>
        <p:blipFill>
          <a:blip r:embed="rId3"/>
          <a:stretch>
            <a:fillRect/>
          </a:stretch>
        </p:blipFill>
        <p:spPr>
          <a:xfrm>
            <a:off x="11265327" y="-2"/>
            <a:ext cx="926672" cy="926672"/>
          </a:xfrm>
          <a:prstGeom prst="rect">
            <a:avLst/>
          </a:prstGeom>
        </p:spPr>
      </p:pic>
      <p:sp>
        <p:nvSpPr>
          <p:cNvPr id="8" name="文本框 7">
            <a:extLst>
              <a:ext uri="{FF2B5EF4-FFF2-40B4-BE49-F238E27FC236}">
                <a16:creationId xmlns:a16="http://schemas.microsoft.com/office/drawing/2014/main" id="{ED0F349B-A573-5834-1961-F4C42DF94E85}"/>
              </a:ext>
            </a:extLst>
          </p:cNvPr>
          <p:cNvSpPr txBox="1"/>
          <p:nvPr/>
        </p:nvSpPr>
        <p:spPr>
          <a:xfrm>
            <a:off x="657712" y="795275"/>
            <a:ext cx="6096000" cy="20313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Notice that the units and scale of the reading might not be the same as the units and scale of the state we’re keeping track of. </a:t>
            </a:r>
          </a:p>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So we’ll model the sensors with a matrix, </a:t>
            </a:r>
            <a:r>
              <a:rPr lang="en-US" altLang="zh-CN" dirty="0" err="1">
                <a:latin typeface="Times New Roman" panose="02020603050405020304" pitchFamily="18" charset="0"/>
                <a:cs typeface="Times New Roman" panose="02020603050405020304" pitchFamily="18" charset="0"/>
              </a:rPr>
              <a:t>H_k</a:t>
            </a:r>
            <a:r>
              <a:rPr lang="en-US" altLang="zh-CN" dirty="0">
                <a:latin typeface="Times New Roman" panose="02020603050405020304" pitchFamily="18" charset="0"/>
                <a:cs typeface="Times New Roman" panose="02020603050405020304" pitchFamily="18" charset="0"/>
              </a:rPr>
              <a:t>.</a:t>
            </a:r>
          </a:p>
          <a:p>
            <a:endParaRPr lang="en-US" altLang="zh-CN" dirty="0"/>
          </a:p>
        </p:txBody>
      </p:sp>
      <p:pic>
        <p:nvPicPr>
          <p:cNvPr id="11" name="图片 10">
            <a:extLst>
              <a:ext uri="{FF2B5EF4-FFF2-40B4-BE49-F238E27FC236}">
                <a16:creationId xmlns:a16="http://schemas.microsoft.com/office/drawing/2014/main" id="{CC6ABA3A-B224-9940-212F-44E51A1784D8}"/>
              </a:ext>
            </a:extLst>
          </p:cNvPr>
          <p:cNvPicPr>
            <a:picLocks noChangeAspect="1"/>
          </p:cNvPicPr>
          <p:nvPr/>
        </p:nvPicPr>
        <p:blipFill>
          <a:blip r:embed="rId4"/>
          <a:stretch>
            <a:fillRect/>
          </a:stretch>
        </p:blipFill>
        <p:spPr>
          <a:xfrm>
            <a:off x="7915237" y="4004468"/>
            <a:ext cx="4000500" cy="552450"/>
          </a:xfrm>
          <a:prstGeom prst="rect">
            <a:avLst/>
          </a:prstGeom>
        </p:spPr>
      </p:pic>
      <p:pic>
        <p:nvPicPr>
          <p:cNvPr id="12" name="图片 11">
            <a:extLst>
              <a:ext uri="{FF2B5EF4-FFF2-40B4-BE49-F238E27FC236}">
                <a16:creationId xmlns:a16="http://schemas.microsoft.com/office/drawing/2014/main" id="{8536F580-B1CF-83E0-E683-E6FA34E052A3}"/>
              </a:ext>
            </a:extLst>
          </p:cNvPr>
          <p:cNvPicPr>
            <a:picLocks noChangeAspect="1"/>
          </p:cNvPicPr>
          <p:nvPr/>
        </p:nvPicPr>
        <p:blipFill>
          <a:blip r:embed="rId5"/>
          <a:stretch>
            <a:fillRect/>
          </a:stretch>
        </p:blipFill>
        <p:spPr>
          <a:xfrm>
            <a:off x="7915237" y="3221931"/>
            <a:ext cx="3228975" cy="476250"/>
          </a:xfrm>
          <a:prstGeom prst="rect">
            <a:avLst/>
          </a:prstGeom>
        </p:spPr>
      </p:pic>
    </p:spTree>
    <p:extLst>
      <p:ext uri="{BB962C8B-B14F-4D97-AF65-F5344CB8AC3E}">
        <p14:creationId xmlns:p14="http://schemas.microsoft.com/office/powerpoint/2010/main" val="267995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1911608-B8CB-1C93-F335-4B83505748A3}"/>
              </a:ext>
            </a:extLst>
          </p:cNvPr>
          <p:cNvSpPr>
            <a:spLocks noGrp="1"/>
          </p:cNvSpPr>
          <p:nvPr>
            <p:ph type="sldNum" sz="quarter" idx="12"/>
          </p:nvPr>
        </p:nvSpPr>
        <p:spPr/>
        <p:txBody>
          <a:bodyPr/>
          <a:lstStyle/>
          <a:p>
            <a:fld id="{565CE74E-AB26-4998-AD42-012C4C1AD076}" type="slidenum">
              <a:rPr lang="zh-CN" altLang="en-US" smtClean="0"/>
              <a:t>16</a:t>
            </a:fld>
            <a:endParaRPr lang="zh-CN" altLang="en-US" dirty="0"/>
          </a:p>
        </p:txBody>
      </p:sp>
      <p:pic>
        <p:nvPicPr>
          <p:cNvPr id="4" name="图片 3">
            <a:extLst>
              <a:ext uri="{FF2B5EF4-FFF2-40B4-BE49-F238E27FC236}">
                <a16:creationId xmlns:a16="http://schemas.microsoft.com/office/drawing/2014/main" id="{14C6C34C-E015-00C8-7B2E-C6B1777ECEE2}"/>
              </a:ext>
            </a:extLst>
          </p:cNvPr>
          <p:cNvPicPr>
            <a:picLocks noChangeAspect="1"/>
          </p:cNvPicPr>
          <p:nvPr/>
        </p:nvPicPr>
        <p:blipFill>
          <a:blip r:embed="rId2"/>
          <a:stretch>
            <a:fillRect/>
          </a:stretch>
        </p:blipFill>
        <p:spPr>
          <a:xfrm>
            <a:off x="514827" y="698359"/>
            <a:ext cx="5918504" cy="2730640"/>
          </a:xfrm>
          <a:prstGeom prst="rect">
            <a:avLst/>
          </a:prstGeom>
        </p:spPr>
      </p:pic>
      <p:pic>
        <p:nvPicPr>
          <p:cNvPr id="6" name="图片 5">
            <a:extLst>
              <a:ext uri="{FF2B5EF4-FFF2-40B4-BE49-F238E27FC236}">
                <a16:creationId xmlns:a16="http://schemas.microsoft.com/office/drawing/2014/main" id="{6823B04D-0C63-3438-564F-72D3C3D8FEE7}"/>
              </a:ext>
            </a:extLst>
          </p:cNvPr>
          <p:cNvPicPr>
            <a:picLocks noChangeAspect="1"/>
          </p:cNvPicPr>
          <p:nvPr/>
        </p:nvPicPr>
        <p:blipFill>
          <a:blip r:embed="rId3"/>
          <a:stretch>
            <a:fillRect/>
          </a:stretch>
        </p:blipFill>
        <p:spPr>
          <a:xfrm>
            <a:off x="514827" y="3895655"/>
            <a:ext cx="2959252" cy="2724290"/>
          </a:xfrm>
          <a:prstGeom prst="rect">
            <a:avLst/>
          </a:prstGeom>
        </p:spPr>
      </p:pic>
      <p:sp>
        <p:nvSpPr>
          <p:cNvPr id="7" name="矩形 6">
            <a:extLst>
              <a:ext uri="{FF2B5EF4-FFF2-40B4-BE49-F238E27FC236}">
                <a16:creationId xmlns:a16="http://schemas.microsoft.com/office/drawing/2014/main" id="{23D83A08-5D4F-DFDC-8B86-B1ADC339D844}"/>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13C36C72-F542-2D4E-3BC3-15971FFF084C}"/>
              </a:ext>
            </a:extLst>
          </p:cNvPr>
          <p:cNvPicPr>
            <a:picLocks noChangeAspect="1"/>
          </p:cNvPicPr>
          <p:nvPr/>
        </p:nvPicPr>
        <p:blipFill>
          <a:blip r:embed="rId4"/>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8FA784EB-8034-7D35-B0ED-555EF0D556FD}"/>
              </a:ext>
            </a:extLst>
          </p:cNvPr>
          <p:cNvSpPr txBox="1"/>
          <p:nvPr/>
        </p:nvSpPr>
        <p:spPr>
          <a:xfrm>
            <a:off x="6727606" y="874140"/>
            <a:ext cx="5247861" cy="17045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From each reading we observe, we might guess that our system was in a particular state. But because there is uncertainty, some states are more likely than others to have produced the reading we saw.</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7AD42C4-6652-AF2A-0BE2-D515E8241B6F}"/>
              </a:ext>
            </a:extLst>
          </p:cNvPr>
          <p:cNvSpPr txBox="1"/>
          <p:nvPr/>
        </p:nvSpPr>
        <p:spPr>
          <a:xfrm>
            <a:off x="6591771" y="3955290"/>
            <a:ext cx="5383696"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We’ll call the covariance of this uncertainty (i.e. of the sensor noise) </a:t>
            </a:r>
            <a:r>
              <a:rPr lang="en-US" altLang="zh-CN" dirty="0" err="1">
                <a:latin typeface="Times New Roman" panose="02020603050405020304" pitchFamily="18" charset="0"/>
                <a:cs typeface="Times New Roman" panose="02020603050405020304" pitchFamily="18" charset="0"/>
              </a:rPr>
              <a:t>R_k</a:t>
            </a:r>
            <a:r>
              <a:rPr lang="en-US" altLang="zh-CN"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distribution has a mean equal to the reading we observed, which we’ll call </a:t>
            </a:r>
            <a:r>
              <a:rPr lang="en-US" altLang="zh-CN" dirty="0" err="1">
                <a:latin typeface="Times New Roman" panose="02020603050405020304" pitchFamily="18" charset="0"/>
                <a:cs typeface="Times New Roman" panose="02020603050405020304" pitchFamily="18" charset="0"/>
              </a:rPr>
              <a:t>z_k</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620EB1BD-F919-0AF9-7B25-FD60046FA0DA}"/>
              </a:ext>
            </a:extLst>
          </p:cNvPr>
          <p:cNvPicPr>
            <a:picLocks noChangeAspect="1"/>
          </p:cNvPicPr>
          <p:nvPr/>
        </p:nvPicPr>
        <p:blipFill>
          <a:blip r:embed="rId5"/>
          <a:stretch>
            <a:fillRect/>
          </a:stretch>
        </p:blipFill>
        <p:spPr>
          <a:xfrm>
            <a:off x="4677396" y="4161389"/>
            <a:ext cx="504825" cy="390525"/>
          </a:xfrm>
          <a:prstGeom prst="rect">
            <a:avLst/>
          </a:prstGeom>
        </p:spPr>
      </p:pic>
      <p:pic>
        <p:nvPicPr>
          <p:cNvPr id="7170" name="Picture 2">
            <a:extLst>
              <a:ext uri="{FF2B5EF4-FFF2-40B4-BE49-F238E27FC236}">
                <a16:creationId xmlns:a16="http://schemas.microsoft.com/office/drawing/2014/main" id="{0FB47F28-B9A9-72E0-3F0B-FE5E10F767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070" y="5410822"/>
            <a:ext cx="3714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4B480996-6759-8BC3-384C-D0A44E257C4B}"/>
              </a:ext>
            </a:extLst>
          </p:cNvPr>
          <p:cNvPicPr>
            <a:picLocks noChangeAspect="1"/>
          </p:cNvPicPr>
          <p:nvPr/>
        </p:nvPicPr>
        <p:blipFill>
          <a:blip r:embed="rId7"/>
          <a:stretch>
            <a:fillRect/>
          </a:stretch>
        </p:blipFill>
        <p:spPr>
          <a:xfrm>
            <a:off x="485347" y="243859"/>
            <a:ext cx="219475" cy="219475"/>
          </a:xfrm>
          <a:prstGeom prst="rect">
            <a:avLst/>
          </a:prstGeom>
        </p:spPr>
      </p:pic>
      <p:sp>
        <p:nvSpPr>
          <p:cNvPr id="5" name="文本框 4">
            <a:extLst>
              <a:ext uri="{FF2B5EF4-FFF2-40B4-BE49-F238E27FC236}">
                <a16:creationId xmlns:a16="http://schemas.microsoft.com/office/drawing/2014/main" id="{9196835C-6B4D-A332-F795-C435EB548EBC}"/>
              </a:ext>
            </a:extLst>
          </p:cNvPr>
          <p:cNvSpPr txBox="1"/>
          <p:nvPr/>
        </p:nvSpPr>
        <p:spPr>
          <a:xfrm>
            <a:off x="892153" y="143047"/>
            <a:ext cx="6096000" cy="400110"/>
          </a:xfrm>
          <a:prstGeom prst="rect">
            <a:avLst/>
          </a:prstGeom>
          <a:noFill/>
        </p:spPr>
        <p:txBody>
          <a:bodyPr wrap="square">
            <a:spAutoFit/>
          </a:bodyPr>
          <a:lstStyle/>
          <a:p>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The observed Measurement from sensor</a:t>
            </a:r>
            <a:endParaRPr lang="zh-CN" altLang="en-US" dirty="0"/>
          </a:p>
        </p:txBody>
      </p:sp>
    </p:spTree>
    <p:extLst>
      <p:ext uri="{BB962C8B-B14F-4D97-AF65-F5344CB8AC3E}">
        <p14:creationId xmlns:p14="http://schemas.microsoft.com/office/powerpoint/2010/main" val="191319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2B23DE1-EAA3-B6B2-2C96-AE5C24F7C9F6}"/>
              </a:ext>
            </a:extLst>
          </p:cNvPr>
          <p:cNvSpPr>
            <a:spLocks noGrp="1"/>
          </p:cNvSpPr>
          <p:nvPr>
            <p:ph type="sldNum" sz="quarter" idx="12"/>
          </p:nvPr>
        </p:nvSpPr>
        <p:spPr>
          <a:xfrm>
            <a:off x="9511747" y="6356350"/>
            <a:ext cx="2743200" cy="365125"/>
          </a:xfrm>
        </p:spPr>
        <p:txBody>
          <a:bodyPr/>
          <a:lstStyle/>
          <a:p>
            <a:fld id="{565CE74E-AB26-4998-AD42-012C4C1AD076}" type="slidenum">
              <a:rPr lang="zh-CN" altLang="en-US" smtClean="0"/>
              <a:t>17</a:t>
            </a:fld>
            <a:endParaRPr lang="zh-CN" altLang="en-US"/>
          </a:p>
        </p:txBody>
      </p:sp>
      <p:pic>
        <p:nvPicPr>
          <p:cNvPr id="4" name="图片 3">
            <a:extLst>
              <a:ext uri="{FF2B5EF4-FFF2-40B4-BE49-F238E27FC236}">
                <a16:creationId xmlns:a16="http://schemas.microsoft.com/office/drawing/2014/main" id="{506C1C41-C961-B1FD-EDD2-227A0A699B78}"/>
              </a:ext>
            </a:extLst>
          </p:cNvPr>
          <p:cNvPicPr>
            <a:picLocks noChangeAspect="1"/>
          </p:cNvPicPr>
          <p:nvPr/>
        </p:nvPicPr>
        <p:blipFill>
          <a:blip r:embed="rId2"/>
          <a:stretch>
            <a:fillRect/>
          </a:stretch>
        </p:blipFill>
        <p:spPr>
          <a:xfrm>
            <a:off x="1793660" y="857732"/>
            <a:ext cx="2959252" cy="2730640"/>
          </a:xfrm>
          <a:prstGeom prst="rect">
            <a:avLst/>
          </a:prstGeom>
        </p:spPr>
      </p:pic>
      <p:pic>
        <p:nvPicPr>
          <p:cNvPr id="6" name="图片 5">
            <a:extLst>
              <a:ext uri="{FF2B5EF4-FFF2-40B4-BE49-F238E27FC236}">
                <a16:creationId xmlns:a16="http://schemas.microsoft.com/office/drawing/2014/main" id="{75B5306A-AB2C-469C-FFC5-29158B3F8112}"/>
              </a:ext>
            </a:extLst>
          </p:cNvPr>
          <p:cNvPicPr>
            <a:picLocks noChangeAspect="1"/>
          </p:cNvPicPr>
          <p:nvPr/>
        </p:nvPicPr>
        <p:blipFill>
          <a:blip r:embed="rId3"/>
          <a:stretch>
            <a:fillRect/>
          </a:stretch>
        </p:blipFill>
        <p:spPr>
          <a:xfrm>
            <a:off x="4552724" y="2066855"/>
            <a:ext cx="2959252" cy="2724290"/>
          </a:xfrm>
          <a:prstGeom prst="rect">
            <a:avLst/>
          </a:prstGeom>
        </p:spPr>
      </p:pic>
      <p:pic>
        <p:nvPicPr>
          <p:cNvPr id="8" name="图片 7">
            <a:extLst>
              <a:ext uri="{FF2B5EF4-FFF2-40B4-BE49-F238E27FC236}">
                <a16:creationId xmlns:a16="http://schemas.microsoft.com/office/drawing/2014/main" id="{23C7726D-1069-1FC1-FB3E-34EF4216ED6D}"/>
              </a:ext>
            </a:extLst>
          </p:cNvPr>
          <p:cNvPicPr>
            <a:picLocks noChangeAspect="1"/>
          </p:cNvPicPr>
          <p:nvPr/>
        </p:nvPicPr>
        <p:blipFill>
          <a:blip r:embed="rId4"/>
          <a:stretch>
            <a:fillRect/>
          </a:stretch>
        </p:blipFill>
        <p:spPr>
          <a:xfrm>
            <a:off x="7419209" y="3429000"/>
            <a:ext cx="2959252" cy="2724290"/>
          </a:xfrm>
          <a:prstGeom prst="rect">
            <a:avLst/>
          </a:prstGeom>
        </p:spPr>
      </p:pic>
      <p:sp>
        <p:nvSpPr>
          <p:cNvPr id="9" name="矩形 8">
            <a:extLst>
              <a:ext uri="{FF2B5EF4-FFF2-40B4-BE49-F238E27FC236}">
                <a16:creationId xmlns:a16="http://schemas.microsoft.com/office/drawing/2014/main" id="{D54BD134-8D47-FD53-07C2-A072601380E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10" name="图片 9">
            <a:extLst>
              <a:ext uri="{FF2B5EF4-FFF2-40B4-BE49-F238E27FC236}">
                <a16:creationId xmlns:a16="http://schemas.microsoft.com/office/drawing/2014/main" id="{955FDFE7-A308-FA5B-0EB4-29E5FD81D94B}"/>
              </a:ext>
            </a:extLst>
          </p:cNvPr>
          <p:cNvPicPr>
            <a:picLocks noChangeAspect="1"/>
          </p:cNvPicPr>
          <p:nvPr/>
        </p:nvPicPr>
        <p:blipFill>
          <a:blip r:embed="rId5"/>
          <a:stretch>
            <a:fillRect/>
          </a:stretch>
        </p:blipFill>
        <p:spPr>
          <a:xfrm>
            <a:off x="11265327" y="-2"/>
            <a:ext cx="926672" cy="926672"/>
          </a:xfrm>
          <a:prstGeom prst="rect">
            <a:avLst/>
          </a:prstGeom>
        </p:spPr>
      </p:pic>
      <p:sp>
        <p:nvSpPr>
          <p:cNvPr id="12" name="文本框 11">
            <a:extLst>
              <a:ext uri="{FF2B5EF4-FFF2-40B4-BE49-F238E27FC236}">
                <a16:creationId xmlns:a16="http://schemas.microsoft.com/office/drawing/2014/main" id="{CE5CBB2B-0BE9-F55E-A32B-41F6CFF50DC3}"/>
              </a:ext>
            </a:extLst>
          </p:cNvPr>
          <p:cNvSpPr txBox="1"/>
          <p:nvPr/>
        </p:nvSpPr>
        <p:spPr>
          <a:xfrm>
            <a:off x="4860233" y="610009"/>
            <a:ext cx="6337853" cy="128907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must try to reconcile our guess about the readings we’d see based on the </a:t>
            </a:r>
            <a:r>
              <a:rPr lang="en-US" altLang="zh-CN" b="1" dirty="0">
                <a:latin typeface="Times New Roman" panose="02020603050405020304" pitchFamily="18" charset="0"/>
                <a:cs typeface="Times New Roman" panose="02020603050405020304" pitchFamily="18" charset="0"/>
              </a:rPr>
              <a:t>predicted state </a:t>
            </a:r>
            <a:r>
              <a:rPr lang="en-US" altLang="zh-CN" dirty="0">
                <a:latin typeface="Times New Roman" panose="02020603050405020304" pitchFamily="18" charset="0"/>
                <a:cs typeface="Times New Roman" panose="02020603050405020304" pitchFamily="18" charset="0"/>
              </a:rPr>
              <a:t>(pink) with a different guess based on our </a:t>
            </a:r>
            <a:r>
              <a:rPr lang="en-US" altLang="zh-CN" b="1" dirty="0">
                <a:latin typeface="Times New Roman" panose="02020603050405020304" pitchFamily="18" charset="0"/>
                <a:cs typeface="Times New Roman" panose="02020603050405020304" pitchFamily="18" charset="0"/>
              </a:rPr>
              <a:t>sensor readings </a:t>
            </a:r>
            <a:r>
              <a:rPr lang="en-US" altLang="zh-CN" dirty="0">
                <a:latin typeface="Times New Roman" panose="02020603050405020304" pitchFamily="18" charset="0"/>
                <a:cs typeface="Times New Roman" panose="02020603050405020304" pitchFamily="18" charset="0"/>
              </a:rPr>
              <a:t>(green) that we actually observed.</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3F893B97-DC94-3900-3D55-7CA6B3F4E398}"/>
              </a:ext>
            </a:extLst>
          </p:cNvPr>
          <p:cNvSpPr txBox="1"/>
          <p:nvPr/>
        </p:nvSpPr>
        <p:spPr>
          <a:xfrm>
            <a:off x="308113" y="3756147"/>
            <a:ext cx="3879574" cy="244682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If we have two probabilities and we want to know the chance that both are true, we just multiply them together. So, we take the two Gaussian blobs and multiply them.</a:t>
            </a:r>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597180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6D37A5-6287-B860-034C-9CEE00516DC7}"/>
              </a:ext>
            </a:extLst>
          </p:cNvPr>
          <p:cNvSpPr>
            <a:spLocks noGrp="1"/>
          </p:cNvSpPr>
          <p:nvPr>
            <p:ph type="sldNum" sz="quarter" idx="12"/>
          </p:nvPr>
        </p:nvSpPr>
        <p:spPr/>
        <p:txBody>
          <a:bodyPr/>
          <a:lstStyle/>
          <a:p>
            <a:fld id="{565CE74E-AB26-4998-AD42-012C4C1AD076}" type="slidenum">
              <a:rPr lang="zh-CN" altLang="en-US" smtClean="0"/>
              <a:t>18</a:t>
            </a:fld>
            <a:endParaRPr lang="zh-CN" altLang="en-US"/>
          </a:p>
        </p:txBody>
      </p:sp>
      <p:sp>
        <p:nvSpPr>
          <p:cNvPr id="3" name="矩形 2">
            <a:extLst>
              <a:ext uri="{FF2B5EF4-FFF2-40B4-BE49-F238E27FC236}">
                <a16:creationId xmlns:a16="http://schemas.microsoft.com/office/drawing/2014/main" id="{7A81BF45-52FA-6A2B-7D5C-F429FA0B01DC}"/>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8C535B60-BC4E-D22A-2BFC-E26F440BCBAD}"/>
              </a:ext>
            </a:extLst>
          </p:cNvPr>
          <p:cNvPicPr>
            <a:picLocks noChangeAspect="1"/>
          </p:cNvPicPr>
          <p:nvPr/>
        </p:nvPicPr>
        <p:blipFill>
          <a:blip r:embed="rId2"/>
          <a:stretch>
            <a:fillRect/>
          </a:stretch>
        </p:blipFill>
        <p:spPr>
          <a:xfrm>
            <a:off x="11265327" y="-2"/>
            <a:ext cx="926672" cy="926672"/>
          </a:xfrm>
          <a:prstGeom prst="rect">
            <a:avLst/>
          </a:prstGeom>
        </p:spPr>
      </p:pic>
      <p:pic>
        <p:nvPicPr>
          <p:cNvPr id="6" name="图片 5">
            <a:extLst>
              <a:ext uri="{FF2B5EF4-FFF2-40B4-BE49-F238E27FC236}">
                <a16:creationId xmlns:a16="http://schemas.microsoft.com/office/drawing/2014/main" id="{18FCED03-156D-893F-D1A3-5B1839FB7074}"/>
              </a:ext>
            </a:extLst>
          </p:cNvPr>
          <p:cNvPicPr>
            <a:picLocks noChangeAspect="1"/>
          </p:cNvPicPr>
          <p:nvPr/>
        </p:nvPicPr>
        <p:blipFill>
          <a:blip r:embed="rId3"/>
          <a:stretch>
            <a:fillRect/>
          </a:stretch>
        </p:blipFill>
        <p:spPr>
          <a:xfrm>
            <a:off x="1278641" y="2528475"/>
            <a:ext cx="6737696" cy="2622685"/>
          </a:xfrm>
          <a:prstGeom prst="rect">
            <a:avLst/>
          </a:prstGeom>
        </p:spPr>
      </p:pic>
      <p:sp>
        <p:nvSpPr>
          <p:cNvPr id="8" name="文本框 7">
            <a:extLst>
              <a:ext uri="{FF2B5EF4-FFF2-40B4-BE49-F238E27FC236}">
                <a16:creationId xmlns:a16="http://schemas.microsoft.com/office/drawing/2014/main" id="{27C9C710-A661-9EB7-9B91-4FF3CB3FA2BD}"/>
              </a:ext>
            </a:extLst>
          </p:cNvPr>
          <p:cNvSpPr txBox="1"/>
          <p:nvPr/>
        </p:nvSpPr>
        <p:spPr>
          <a:xfrm>
            <a:off x="1278641" y="1006014"/>
            <a:ext cx="6737696" cy="4580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can get a new Optimal state estimate by combining two of them.</a:t>
            </a:r>
          </a:p>
        </p:txBody>
      </p:sp>
    </p:spTree>
    <p:extLst>
      <p:ext uri="{BB962C8B-B14F-4D97-AF65-F5344CB8AC3E}">
        <p14:creationId xmlns:p14="http://schemas.microsoft.com/office/powerpoint/2010/main" val="388267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0EB3999-803E-4E5D-93BE-B990CA594CAD}"/>
              </a:ext>
            </a:extLst>
          </p:cNvPr>
          <p:cNvSpPr>
            <a:spLocks noGrp="1"/>
          </p:cNvSpPr>
          <p:nvPr>
            <p:ph type="sldNum" sz="quarter" idx="12"/>
          </p:nvPr>
        </p:nvSpPr>
        <p:spPr/>
        <p:txBody>
          <a:bodyPr/>
          <a:lstStyle/>
          <a:p>
            <a:fld id="{565CE74E-AB26-4998-AD42-012C4C1AD076}" type="slidenum">
              <a:rPr lang="zh-CN" altLang="en-US" smtClean="0"/>
              <a:t>19</a:t>
            </a:fld>
            <a:endParaRPr lang="zh-CN" altLang="en-US"/>
          </a:p>
        </p:txBody>
      </p:sp>
      <p:sp>
        <p:nvSpPr>
          <p:cNvPr id="3" name="矩形 2">
            <a:extLst>
              <a:ext uri="{FF2B5EF4-FFF2-40B4-BE49-F238E27FC236}">
                <a16:creationId xmlns:a16="http://schemas.microsoft.com/office/drawing/2014/main" id="{370F8401-80C2-8609-A021-0F08FA65EE1C}"/>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5" name="文本框 4">
            <a:extLst>
              <a:ext uri="{FF2B5EF4-FFF2-40B4-BE49-F238E27FC236}">
                <a16:creationId xmlns:a16="http://schemas.microsoft.com/office/drawing/2014/main" id="{D1045228-EFF3-5293-CC70-E5EC7AF7FABF}"/>
              </a:ext>
            </a:extLst>
          </p:cNvPr>
          <p:cNvSpPr txBox="1"/>
          <p:nvPr/>
        </p:nvSpPr>
        <p:spPr>
          <a:xfrm>
            <a:off x="969617" y="168930"/>
            <a:ext cx="6096000"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Combining Gaussians</a:t>
            </a:r>
            <a:endParaRPr lang="zh-CN" altLang="en-US"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A70F9F9F-C31A-8F02-FF82-62E728E40FB7}"/>
              </a:ext>
            </a:extLst>
          </p:cNvPr>
          <p:cNvPicPr>
            <a:picLocks noChangeAspect="1"/>
          </p:cNvPicPr>
          <p:nvPr/>
        </p:nvPicPr>
        <p:blipFill>
          <a:blip r:embed="rId2"/>
          <a:stretch>
            <a:fillRect/>
          </a:stretch>
        </p:blipFill>
        <p:spPr>
          <a:xfrm>
            <a:off x="485347" y="243859"/>
            <a:ext cx="219475" cy="219475"/>
          </a:xfrm>
          <a:prstGeom prst="rect">
            <a:avLst/>
          </a:prstGeom>
        </p:spPr>
      </p:pic>
      <p:sp>
        <p:nvSpPr>
          <p:cNvPr id="9" name="文本框 8">
            <a:extLst>
              <a:ext uri="{FF2B5EF4-FFF2-40B4-BE49-F238E27FC236}">
                <a16:creationId xmlns:a16="http://schemas.microsoft.com/office/drawing/2014/main" id="{02473B63-C020-4EE6-267A-B674D3DA7F4D}"/>
              </a:ext>
            </a:extLst>
          </p:cNvPr>
          <p:cNvSpPr txBox="1"/>
          <p:nvPr/>
        </p:nvSpPr>
        <p:spPr>
          <a:xfrm>
            <a:off x="5514560" y="4974495"/>
            <a:ext cx="6897757"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For more detail about how to deduct the formula, you can see the paper</a:t>
            </a:r>
            <a:r>
              <a:rPr lang="en-US" altLang="zh-CN" i="1" dirty="0">
                <a:latin typeface="Times New Roman" panose="02020603050405020304" pitchFamily="18" charset="0"/>
                <a:cs typeface="Times New Roman" panose="02020603050405020304" pitchFamily="18" charset="0"/>
              </a:rPr>
              <a:t> </a:t>
            </a:r>
            <a:r>
              <a:rPr lang="en-US" altLang="zh-CN" i="1" dirty="0"/>
              <a:t>Kalman Filter: Multiplying Normal Distributions</a:t>
            </a:r>
            <a:endParaRPr lang="zh-CN" altLang="en-US" i="1" dirty="0"/>
          </a:p>
        </p:txBody>
      </p:sp>
      <p:sp>
        <p:nvSpPr>
          <p:cNvPr id="11" name="文本框 10">
            <a:extLst>
              <a:ext uri="{FF2B5EF4-FFF2-40B4-BE49-F238E27FC236}">
                <a16:creationId xmlns:a16="http://schemas.microsoft.com/office/drawing/2014/main" id="{849FF4DE-5750-9DBB-196B-0B4A408129F8}"/>
              </a:ext>
            </a:extLst>
          </p:cNvPr>
          <p:cNvSpPr txBox="1"/>
          <p:nvPr/>
        </p:nvSpPr>
        <p:spPr>
          <a:xfrm>
            <a:off x="5514560" y="5531632"/>
            <a:ext cx="6684065" cy="923330"/>
          </a:xfrm>
          <a:prstGeom prst="rect">
            <a:avLst/>
          </a:prstGeom>
          <a:noFill/>
        </p:spPr>
        <p:txBody>
          <a:bodyPr wrap="square">
            <a:spAutoFit/>
          </a:bodyPr>
          <a:lstStyle/>
          <a:p>
            <a:r>
              <a:rPr lang="en-US" altLang="zh-CN" dirty="0">
                <a:hlinkClick r:id="rId3"/>
              </a:rPr>
              <a:t>https://www.Norbert-freier.de/dateien/kalman_filter_multiplying_normal_distributions_norbert_freier_2013.pdf</a:t>
            </a:r>
            <a:endParaRPr lang="zh-CN" altLang="en-US" dirty="0"/>
          </a:p>
        </p:txBody>
      </p:sp>
      <p:sp>
        <p:nvSpPr>
          <p:cNvPr id="12" name="Line 6">
            <a:extLst>
              <a:ext uri="{FF2B5EF4-FFF2-40B4-BE49-F238E27FC236}">
                <a16:creationId xmlns:a16="http://schemas.microsoft.com/office/drawing/2014/main" id="{0304D65D-7DD7-5704-A70A-371F7438EC7B}"/>
              </a:ext>
            </a:extLst>
          </p:cNvPr>
          <p:cNvSpPr>
            <a:spLocks noChangeShapeType="1"/>
          </p:cNvSpPr>
          <p:nvPr/>
        </p:nvSpPr>
        <p:spPr bwMode="auto">
          <a:xfrm>
            <a:off x="572149" y="4634001"/>
            <a:ext cx="571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grpSp>
        <p:nvGrpSpPr>
          <p:cNvPr id="13" name="Group 10">
            <a:extLst>
              <a:ext uri="{FF2B5EF4-FFF2-40B4-BE49-F238E27FC236}">
                <a16:creationId xmlns:a16="http://schemas.microsoft.com/office/drawing/2014/main" id="{4018C34C-9B44-C517-1FA7-8C7913B9F3E3}"/>
              </a:ext>
            </a:extLst>
          </p:cNvPr>
          <p:cNvGrpSpPr>
            <a:grpSpLocks/>
          </p:cNvGrpSpPr>
          <p:nvPr/>
        </p:nvGrpSpPr>
        <p:grpSpPr bwMode="auto">
          <a:xfrm>
            <a:off x="724549" y="3475126"/>
            <a:ext cx="4841364" cy="1184275"/>
            <a:chOff x="1056" y="2150"/>
            <a:chExt cx="3648" cy="746"/>
          </a:xfrm>
        </p:grpSpPr>
        <p:sp>
          <p:nvSpPr>
            <p:cNvPr id="14" name="Freeform 7">
              <a:extLst>
                <a:ext uri="{FF2B5EF4-FFF2-40B4-BE49-F238E27FC236}">
                  <a16:creationId xmlns:a16="http://schemas.microsoft.com/office/drawing/2014/main" id="{57582367-B180-0386-AD0C-D8C068987C2B}"/>
                </a:ext>
              </a:extLst>
            </p:cNvPr>
            <p:cNvSpPr>
              <a:spLocks/>
            </p:cNvSpPr>
            <p:nvPr/>
          </p:nvSpPr>
          <p:spPr bwMode="auto">
            <a:xfrm>
              <a:off x="1056" y="2150"/>
              <a:ext cx="1824" cy="746"/>
            </a:xfrm>
            <a:custGeom>
              <a:avLst/>
              <a:gdLst>
                <a:gd name="T0" fmla="*/ 0 w 1824"/>
                <a:gd name="T1" fmla="*/ 730 h 746"/>
                <a:gd name="T2" fmla="*/ 828 w 1824"/>
                <a:gd name="T3" fmla="*/ 639 h 746"/>
                <a:gd name="T4" fmla="*/ 1520 w 1824"/>
                <a:gd name="T5" fmla="*/ 105 h 746"/>
                <a:gd name="T6" fmla="*/ 1824 w 1824"/>
                <a:gd name="T7" fmla="*/ 10 h 746"/>
              </a:gdLst>
              <a:ahLst/>
              <a:cxnLst>
                <a:cxn ang="0">
                  <a:pos x="T0" y="T1"/>
                </a:cxn>
                <a:cxn ang="0">
                  <a:pos x="T2" y="T3"/>
                </a:cxn>
                <a:cxn ang="0">
                  <a:pos x="T4" y="T5"/>
                </a:cxn>
                <a:cxn ang="0">
                  <a:pos x="T6" y="T7"/>
                </a:cxn>
              </a:cxnLst>
              <a:rect l="0" t="0" r="r" b="b"/>
              <a:pathLst>
                <a:path w="1824" h="746">
                  <a:moveTo>
                    <a:pt x="0" y="730"/>
                  </a:moveTo>
                  <a:cubicBezTo>
                    <a:pt x="590" y="697"/>
                    <a:pt x="582" y="746"/>
                    <a:pt x="828" y="639"/>
                  </a:cubicBezTo>
                  <a:cubicBezTo>
                    <a:pt x="1081" y="535"/>
                    <a:pt x="1354" y="210"/>
                    <a:pt x="1520" y="105"/>
                  </a:cubicBezTo>
                  <a:cubicBezTo>
                    <a:pt x="1686" y="0"/>
                    <a:pt x="1761" y="30"/>
                    <a:pt x="1824" y="10"/>
                  </a:cubicBezTo>
                </a:path>
              </a:pathLst>
            </a:custGeom>
            <a:noFill/>
            <a:ln w="25400" cap="flat" cmpd="sng">
              <a:solidFill>
                <a:srgbClr val="2DD751"/>
              </a:solidFill>
              <a:prstDash val="solid"/>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sp>
          <p:nvSpPr>
            <p:cNvPr id="15" name="Freeform 9">
              <a:extLst>
                <a:ext uri="{FF2B5EF4-FFF2-40B4-BE49-F238E27FC236}">
                  <a16:creationId xmlns:a16="http://schemas.microsoft.com/office/drawing/2014/main" id="{C05A2B7C-62AB-EF12-68C2-CEFFC56AD4E0}"/>
                </a:ext>
              </a:extLst>
            </p:cNvPr>
            <p:cNvSpPr>
              <a:spLocks/>
            </p:cNvSpPr>
            <p:nvPr/>
          </p:nvSpPr>
          <p:spPr bwMode="auto">
            <a:xfrm flipH="1">
              <a:off x="2880" y="2150"/>
              <a:ext cx="1824" cy="746"/>
            </a:xfrm>
            <a:custGeom>
              <a:avLst/>
              <a:gdLst>
                <a:gd name="T0" fmla="*/ 0 w 1824"/>
                <a:gd name="T1" fmla="*/ 730 h 746"/>
                <a:gd name="T2" fmla="*/ 828 w 1824"/>
                <a:gd name="T3" fmla="*/ 639 h 746"/>
                <a:gd name="T4" fmla="*/ 1520 w 1824"/>
                <a:gd name="T5" fmla="*/ 105 h 746"/>
                <a:gd name="T6" fmla="*/ 1824 w 1824"/>
                <a:gd name="T7" fmla="*/ 10 h 746"/>
              </a:gdLst>
              <a:ahLst/>
              <a:cxnLst>
                <a:cxn ang="0">
                  <a:pos x="T0" y="T1"/>
                </a:cxn>
                <a:cxn ang="0">
                  <a:pos x="T2" y="T3"/>
                </a:cxn>
                <a:cxn ang="0">
                  <a:pos x="T4" y="T5"/>
                </a:cxn>
                <a:cxn ang="0">
                  <a:pos x="T6" y="T7"/>
                </a:cxn>
              </a:cxnLst>
              <a:rect l="0" t="0" r="r" b="b"/>
              <a:pathLst>
                <a:path w="1824" h="746">
                  <a:moveTo>
                    <a:pt x="0" y="730"/>
                  </a:moveTo>
                  <a:cubicBezTo>
                    <a:pt x="590" y="697"/>
                    <a:pt x="582" y="746"/>
                    <a:pt x="828" y="639"/>
                  </a:cubicBezTo>
                  <a:cubicBezTo>
                    <a:pt x="1081" y="535"/>
                    <a:pt x="1354" y="210"/>
                    <a:pt x="1520" y="105"/>
                  </a:cubicBezTo>
                  <a:cubicBezTo>
                    <a:pt x="1686" y="0"/>
                    <a:pt x="1761" y="30"/>
                    <a:pt x="1824" y="10"/>
                  </a:cubicBezTo>
                </a:path>
              </a:pathLst>
            </a:custGeom>
            <a:noFill/>
            <a:ln w="25400" cap="flat" cmpd="sng">
              <a:solidFill>
                <a:srgbClr val="2DD751"/>
              </a:solidFill>
              <a:prstDash val="solid"/>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grpSp>
      <p:grpSp>
        <p:nvGrpSpPr>
          <p:cNvPr id="16" name="Group 11">
            <a:extLst>
              <a:ext uri="{FF2B5EF4-FFF2-40B4-BE49-F238E27FC236}">
                <a16:creationId xmlns:a16="http://schemas.microsoft.com/office/drawing/2014/main" id="{852813AD-EABB-9760-9FEB-DD83E54303FF}"/>
              </a:ext>
            </a:extLst>
          </p:cNvPr>
          <p:cNvGrpSpPr>
            <a:grpSpLocks/>
          </p:cNvGrpSpPr>
          <p:nvPr/>
        </p:nvGrpSpPr>
        <p:grpSpPr bwMode="auto">
          <a:xfrm>
            <a:off x="2629549" y="2855846"/>
            <a:ext cx="3124200" cy="1803556"/>
            <a:chOff x="1056" y="2150"/>
            <a:chExt cx="3648" cy="746"/>
          </a:xfrm>
        </p:grpSpPr>
        <p:sp>
          <p:nvSpPr>
            <p:cNvPr id="17" name="Freeform 12">
              <a:extLst>
                <a:ext uri="{FF2B5EF4-FFF2-40B4-BE49-F238E27FC236}">
                  <a16:creationId xmlns:a16="http://schemas.microsoft.com/office/drawing/2014/main" id="{BBF1F828-FCA2-867F-9CC9-932B3E1B9A29}"/>
                </a:ext>
              </a:extLst>
            </p:cNvPr>
            <p:cNvSpPr>
              <a:spLocks/>
            </p:cNvSpPr>
            <p:nvPr/>
          </p:nvSpPr>
          <p:spPr bwMode="auto">
            <a:xfrm>
              <a:off x="1056" y="2150"/>
              <a:ext cx="1824" cy="746"/>
            </a:xfrm>
            <a:custGeom>
              <a:avLst/>
              <a:gdLst>
                <a:gd name="T0" fmla="*/ 0 w 1824"/>
                <a:gd name="T1" fmla="*/ 730 h 746"/>
                <a:gd name="T2" fmla="*/ 828 w 1824"/>
                <a:gd name="T3" fmla="*/ 639 h 746"/>
                <a:gd name="T4" fmla="*/ 1520 w 1824"/>
                <a:gd name="T5" fmla="*/ 105 h 746"/>
                <a:gd name="T6" fmla="*/ 1824 w 1824"/>
                <a:gd name="T7" fmla="*/ 10 h 746"/>
              </a:gdLst>
              <a:ahLst/>
              <a:cxnLst>
                <a:cxn ang="0">
                  <a:pos x="T0" y="T1"/>
                </a:cxn>
                <a:cxn ang="0">
                  <a:pos x="T2" y="T3"/>
                </a:cxn>
                <a:cxn ang="0">
                  <a:pos x="T4" y="T5"/>
                </a:cxn>
                <a:cxn ang="0">
                  <a:pos x="T6" y="T7"/>
                </a:cxn>
              </a:cxnLst>
              <a:rect l="0" t="0" r="r" b="b"/>
              <a:pathLst>
                <a:path w="1824" h="746">
                  <a:moveTo>
                    <a:pt x="0" y="730"/>
                  </a:moveTo>
                  <a:cubicBezTo>
                    <a:pt x="590" y="697"/>
                    <a:pt x="582" y="746"/>
                    <a:pt x="828" y="639"/>
                  </a:cubicBezTo>
                  <a:cubicBezTo>
                    <a:pt x="1081" y="535"/>
                    <a:pt x="1354" y="210"/>
                    <a:pt x="1520" y="105"/>
                  </a:cubicBezTo>
                  <a:cubicBezTo>
                    <a:pt x="1686" y="0"/>
                    <a:pt x="1761" y="30"/>
                    <a:pt x="1824" y="10"/>
                  </a:cubicBezTo>
                </a:path>
              </a:pathLst>
            </a:custGeom>
            <a:noFill/>
            <a:ln w="25400" cap="flat" cmpd="sng">
              <a:solidFill>
                <a:srgbClr val="D32B2B"/>
              </a:solidFill>
              <a:prstDash val="solid"/>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sp>
          <p:nvSpPr>
            <p:cNvPr id="18" name="Freeform 13">
              <a:extLst>
                <a:ext uri="{FF2B5EF4-FFF2-40B4-BE49-F238E27FC236}">
                  <a16:creationId xmlns:a16="http://schemas.microsoft.com/office/drawing/2014/main" id="{A330A012-A2E7-F333-B09A-13EF5199AA68}"/>
                </a:ext>
              </a:extLst>
            </p:cNvPr>
            <p:cNvSpPr>
              <a:spLocks/>
            </p:cNvSpPr>
            <p:nvPr/>
          </p:nvSpPr>
          <p:spPr bwMode="auto">
            <a:xfrm flipH="1">
              <a:off x="2880" y="2150"/>
              <a:ext cx="1824" cy="746"/>
            </a:xfrm>
            <a:custGeom>
              <a:avLst/>
              <a:gdLst>
                <a:gd name="T0" fmla="*/ 0 w 1824"/>
                <a:gd name="T1" fmla="*/ 730 h 746"/>
                <a:gd name="T2" fmla="*/ 828 w 1824"/>
                <a:gd name="T3" fmla="*/ 639 h 746"/>
                <a:gd name="T4" fmla="*/ 1520 w 1824"/>
                <a:gd name="T5" fmla="*/ 105 h 746"/>
                <a:gd name="T6" fmla="*/ 1824 w 1824"/>
                <a:gd name="T7" fmla="*/ 10 h 746"/>
              </a:gdLst>
              <a:ahLst/>
              <a:cxnLst>
                <a:cxn ang="0">
                  <a:pos x="T0" y="T1"/>
                </a:cxn>
                <a:cxn ang="0">
                  <a:pos x="T2" y="T3"/>
                </a:cxn>
                <a:cxn ang="0">
                  <a:pos x="T4" y="T5"/>
                </a:cxn>
                <a:cxn ang="0">
                  <a:pos x="T6" y="T7"/>
                </a:cxn>
              </a:cxnLst>
              <a:rect l="0" t="0" r="r" b="b"/>
              <a:pathLst>
                <a:path w="1824" h="746">
                  <a:moveTo>
                    <a:pt x="0" y="730"/>
                  </a:moveTo>
                  <a:cubicBezTo>
                    <a:pt x="590" y="697"/>
                    <a:pt x="582" y="746"/>
                    <a:pt x="828" y="639"/>
                  </a:cubicBezTo>
                  <a:cubicBezTo>
                    <a:pt x="1081" y="535"/>
                    <a:pt x="1354" y="210"/>
                    <a:pt x="1520" y="105"/>
                  </a:cubicBezTo>
                  <a:cubicBezTo>
                    <a:pt x="1686" y="0"/>
                    <a:pt x="1761" y="30"/>
                    <a:pt x="1824" y="10"/>
                  </a:cubicBezTo>
                </a:path>
              </a:pathLst>
            </a:custGeom>
            <a:noFill/>
            <a:ln w="25400" cap="flat" cmpd="sng">
              <a:solidFill>
                <a:srgbClr val="D32B2B"/>
              </a:solidFill>
              <a:prstDash val="solid"/>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grpSp>
      <p:sp>
        <p:nvSpPr>
          <p:cNvPr id="19" name="Line 14">
            <a:extLst>
              <a:ext uri="{FF2B5EF4-FFF2-40B4-BE49-F238E27FC236}">
                <a16:creationId xmlns:a16="http://schemas.microsoft.com/office/drawing/2014/main" id="{A2E09E71-4434-0B4C-3573-EB13E574096D}"/>
              </a:ext>
            </a:extLst>
          </p:cNvPr>
          <p:cNvSpPr>
            <a:spLocks noChangeShapeType="1"/>
          </p:cNvSpPr>
          <p:nvPr/>
        </p:nvSpPr>
        <p:spPr bwMode="auto">
          <a:xfrm flipV="1">
            <a:off x="3174041" y="4634001"/>
            <a:ext cx="0" cy="762000"/>
          </a:xfrm>
          <a:prstGeom prst="line">
            <a:avLst/>
          </a:prstGeom>
          <a:noFill/>
          <a:ln w="25400">
            <a:solidFill>
              <a:srgbClr val="2DD75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sp>
        <p:nvSpPr>
          <p:cNvPr id="20" name="Text Box 15">
            <a:extLst>
              <a:ext uri="{FF2B5EF4-FFF2-40B4-BE49-F238E27FC236}">
                <a16:creationId xmlns:a16="http://schemas.microsoft.com/office/drawing/2014/main" id="{8C72E8D4-1772-0640-0341-9AB8226324B6}"/>
              </a:ext>
            </a:extLst>
          </p:cNvPr>
          <p:cNvSpPr txBox="1">
            <a:spLocks noChangeArrowheads="1"/>
          </p:cNvSpPr>
          <p:nvPr/>
        </p:nvSpPr>
        <p:spPr bwMode="auto">
          <a:xfrm>
            <a:off x="2961302" y="5309965"/>
            <a:ext cx="466794" cy="461665"/>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l-GR" altLang="zh-CN" sz="2400" dirty="0">
                <a:solidFill>
                  <a:srgbClr val="00FF00"/>
                </a:solidFill>
                <a:effectLst>
                  <a:outerShdw blurRad="38100" dist="38100" dir="2700000" algn="tl">
                    <a:srgbClr val="000000"/>
                  </a:outerShdw>
                </a:effectLst>
                <a:latin typeface="ZapfHumnst BT" pitchFamily="34" charset="0"/>
                <a:ea typeface="宋体" panose="02010600030101010101" pitchFamily="2" charset="-122"/>
              </a:rPr>
              <a:t>μ</a:t>
            </a:r>
            <a:r>
              <a:rPr lang="en-US" altLang="zh-CN" sz="2400" baseline="-25000" dirty="0">
                <a:solidFill>
                  <a:srgbClr val="00FF00"/>
                </a:solidFill>
                <a:effectLst>
                  <a:outerShdw blurRad="38100" dist="38100" dir="2700000" algn="tl">
                    <a:srgbClr val="000000"/>
                  </a:outerShdw>
                </a:effectLst>
                <a:latin typeface="ZapfHumnst BT" pitchFamily="34" charset="0"/>
                <a:ea typeface="宋体" panose="02010600030101010101" pitchFamily="2" charset="-122"/>
              </a:rPr>
              <a:t>0</a:t>
            </a:r>
            <a:endParaRPr lang="en-US" altLang="zh-CN" sz="2400" dirty="0">
              <a:solidFill>
                <a:srgbClr val="00FF00"/>
              </a:solidFill>
              <a:effectLst>
                <a:outerShdw blurRad="38100" dist="38100" dir="2700000" algn="tl">
                  <a:srgbClr val="000000"/>
                </a:outerShdw>
              </a:effectLst>
              <a:latin typeface="ZapfHumnst BT" pitchFamily="34" charset="0"/>
              <a:ea typeface="宋体" panose="02010600030101010101" pitchFamily="2" charset="-122"/>
            </a:endParaRPr>
          </a:p>
        </p:txBody>
      </p:sp>
      <p:sp>
        <p:nvSpPr>
          <p:cNvPr id="21" name="Line 16">
            <a:extLst>
              <a:ext uri="{FF2B5EF4-FFF2-40B4-BE49-F238E27FC236}">
                <a16:creationId xmlns:a16="http://schemas.microsoft.com/office/drawing/2014/main" id="{D74992FD-B714-4979-3155-3D72B3CF7023}"/>
              </a:ext>
            </a:extLst>
          </p:cNvPr>
          <p:cNvSpPr>
            <a:spLocks noChangeShapeType="1"/>
          </p:cNvSpPr>
          <p:nvPr/>
        </p:nvSpPr>
        <p:spPr bwMode="auto">
          <a:xfrm flipV="1">
            <a:off x="4191649" y="4634001"/>
            <a:ext cx="0" cy="762000"/>
          </a:xfrm>
          <a:prstGeom prst="line">
            <a:avLst/>
          </a:prstGeom>
          <a:noFill/>
          <a:ln w="25400">
            <a:solidFill>
              <a:srgbClr val="D32B2B"/>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sp>
        <p:nvSpPr>
          <p:cNvPr id="22" name="Text Box 17">
            <a:extLst>
              <a:ext uri="{FF2B5EF4-FFF2-40B4-BE49-F238E27FC236}">
                <a16:creationId xmlns:a16="http://schemas.microsoft.com/office/drawing/2014/main" id="{43436DD5-01B6-B592-8733-37B939FC46A9}"/>
              </a:ext>
            </a:extLst>
          </p:cNvPr>
          <p:cNvSpPr txBox="1">
            <a:spLocks noChangeArrowheads="1"/>
          </p:cNvSpPr>
          <p:nvPr/>
        </p:nvSpPr>
        <p:spPr bwMode="auto">
          <a:xfrm>
            <a:off x="4009052" y="5319801"/>
            <a:ext cx="466794" cy="461665"/>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l-GR" altLang="zh-CN" sz="2400" dirty="0">
                <a:solidFill>
                  <a:srgbClr val="FF0000"/>
                </a:solidFill>
                <a:effectLst>
                  <a:outerShdw blurRad="38100" dist="38100" dir="2700000" algn="tl">
                    <a:srgbClr val="000000"/>
                  </a:outerShdw>
                </a:effectLst>
                <a:latin typeface="ZapfHumnst BT" pitchFamily="34" charset="0"/>
                <a:ea typeface="宋体" panose="02010600030101010101" pitchFamily="2" charset="-122"/>
              </a:rPr>
              <a:t>μ</a:t>
            </a:r>
            <a:r>
              <a:rPr lang="en-US" altLang="zh-CN" sz="2400" baseline="-25000" dirty="0">
                <a:solidFill>
                  <a:srgbClr val="FF0000"/>
                </a:solidFill>
                <a:effectLst>
                  <a:outerShdw blurRad="38100" dist="38100" dir="2700000" algn="tl">
                    <a:srgbClr val="000000"/>
                  </a:outerShdw>
                </a:effectLst>
                <a:latin typeface="ZapfHumnst BT" pitchFamily="34" charset="0"/>
                <a:ea typeface="宋体" panose="02010600030101010101" pitchFamily="2" charset="-122"/>
              </a:rPr>
              <a:t>1</a:t>
            </a:r>
            <a:endParaRPr lang="en-US" altLang="zh-CN" sz="2400" dirty="0">
              <a:solidFill>
                <a:srgbClr val="FF0000"/>
              </a:solidFill>
              <a:effectLst>
                <a:outerShdw blurRad="38100" dist="38100" dir="2700000" algn="tl">
                  <a:srgbClr val="000000"/>
                </a:outerShdw>
              </a:effectLst>
              <a:latin typeface="ZapfHumnst BT" pitchFamily="34" charset="0"/>
              <a:ea typeface="宋体" panose="02010600030101010101" pitchFamily="2" charset="-122"/>
            </a:endParaRPr>
          </a:p>
        </p:txBody>
      </p:sp>
      <p:pic>
        <p:nvPicPr>
          <p:cNvPr id="25" name="图片 24">
            <a:extLst>
              <a:ext uri="{FF2B5EF4-FFF2-40B4-BE49-F238E27FC236}">
                <a16:creationId xmlns:a16="http://schemas.microsoft.com/office/drawing/2014/main" id="{E0E91EAB-902E-9515-9707-40A4ACFFC721}"/>
              </a:ext>
            </a:extLst>
          </p:cNvPr>
          <p:cNvPicPr>
            <a:picLocks noChangeAspect="1"/>
          </p:cNvPicPr>
          <p:nvPr/>
        </p:nvPicPr>
        <p:blipFill>
          <a:blip r:embed="rId4"/>
          <a:stretch>
            <a:fillRect/>
          </a:stretch>
        </p:blipFill>
        <p:spPr>
          <a:xfrm>
            <a:off x="7188448" y="2791706"/>
            <a:ext cx="4354195" cy="907124"/>
          </a:xfrm>
          <a:prstGeom prst="rect">
            <a:avLst/>
          </a:prstGeom>
        </p:spPr>
      </p:pic>
      <p:pic>
        <p:nvPicPr>
          <p:cNvPr id="26" name="图片 25">
            <a:extLst>
              <a:ext uri="{FF2B5EF4-FFF2-40B4-BE49-F238E27FC236}">
                <a16:creationId xmlns:a16="http://schemas.microsoft.com/office/drawing/2014/main" id="{7C2CD1DD-A779-3FB7-919D-9527DADE027E}"/>
              </a:ext>
            </a:extLst>
          </p:cNvPr>
          <p:cNvPicPr>
            <a:picLocks noChangeAspect="1"/>
          </p:cNvPicPr>
          <p:nvPr/>
        </p:nvPicPr>
        <p:blipFill>
          <a:blip r:embed="rId5"/>
          <a:stretch>
            <a:fillRect/>
          </a:stretch>
        </p:blipFill>
        <p:spPr>
          <a:xfrm>
            <a:off x="11265327" y="-2"/>
            <a:ext cx="926672" cy="926672"/>
          </a:xfrm>
          <a:prstGeom prst="rect">
            <a:avLst/>
          </a:prstGeom>
        </p:spPr>
      </p:pic>
      <p:pic>
        <p:nvPicPr>
          <p:cNvPr id="27" name="图片 26">
            <a:extLst>
              <a:ext uri="{FF2B5EF4-FFF2-40B4-BE49-F238E27FC236}">
                <a16:creationId xmlns:a16="http://schemas.microsoft.com/office/drawing/2014/main" id="{1F349736-0E58-7CD8-76A6-138175BDEAED}"/>
              </a:ext>
            </a:extLst>
          </p:cNvPr>
          <p:cNvPicPr>
            <a:picLocks noChangeAspect="1"/>
          </p:cNvPicPr>
          <p:nvPr/>
        </p:nvPicPr>
        <p:blipFill>
          <a:blip r:embed="rId6"/>
          <a:stretch>
            <a:fillRect/>
          </a:stretch>
        </p:blipFill>
        <p:spPr>
          <a:xfrm>
            <a:off x="7087248" y="3832086"/>
            <a:ext cx="2094851" cy="875896"/>
          </a:xfrm>
          <a:prstGeom prst="rect">
            <a:avLst/>
          </a:prstGeom>
        </p:spPr>
      </p:pic>
      <p:pic>
        <p:nvPicPr>
          <p:cNvPr id="29" name="图片 28">
            <a:extLst>
              <a:ext uri="{FF2B5EF4-FFF2-40B4-BE49-F238E27FC236}">
                <a16:creationId xmlns:a16="http://schemas.microsoft.com/office/drawing/2014/main" id="{49B8A91C-15C7-5042-A9F3-E518A28F2419}"/>
              </a:ext>
            </a:extLst>
          </p:cNvPr>
          <p:cNvPicPr>
            <a:picLocks noChangeAspect="1"/>
          </p:cNvPicPr>
          <p:nvPr/>
        </p:nvPicPr>
        <p:blipFill>
          <a:blip r:embed="rId7"/>
          <a:stretch>
            <a:fillRect/>
          </a:stretch>
        </p:blipFill>
        <p:spPr>
          <a:xfrm>
            <a:off x="595084" y="2094589"/>
            <a:ext cx="5909312" cy="369332"/>
          </a:xfrm>
          <a:prstGeom prst="rect">
            <a:avLst/>
          </a:prstGeom>
        </p:spPr>
      </p:pic>
      <p:sp>
        <p:nvSpPr>
          <p:cNvPr id="33" name="文本框 32">
            <a:extLst>
              <a:ext uri="{FF2B5EF4-FFF2-40B4-BE49-F238E27FC236}">
                <a16:creationId xmlns:a16="http://schemas.microsoft.com/office/drawing/2014/main" id="{D6394183-056F-C7EB-8212-6F31295527FD}"/>
              </a:ext>
            </a:extLst>
          </p:cNvPr>
          <p:cNvSpPr txBox="1"/>
          <p:nvPr/>
        </p:nvSpPr>
        <p:spPr>
          <a:xfrm>
            <a:off x="435430" y="1188735"/>
            <a:ext cx="6753018" cy="458074"/>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After we multiply two of the distributions, We can get a new one</a:t>
            </a:r>
          </a:p>
        </p:txBody>
      </p:sp>
    </p:spTree>
    <p:extLst>
      <p:ext uri="{BB962C8B-B14F-4D97-AF65-F5344CB8AC3E}">
        <p14:creationId xmlns:p14="http://schemas.microsoft.com/office/powerpoint/2010/main" val="352050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CF6320-53F6-FEE4-B7CD-04021830C91C}"/>
              </a:ext>
            </a:extLst>
          </p:cNvPr>
          <p:cNvSpPr/>
          <p:nvPr/>
        </p:nvSpPr>
        <p:spPr>
          <a:xfrm>
            <a:off x="-1" y="0"/>
            <a:ext cx="6486939" cy="6858000"/>
          </a:xfrm>
          <a:prstGeom prst="rect">
            <a:avLst/>
          </a:prstGeom>
          <a:gradFill>
            <a:gsLst>
              <a:gs pos="0">
                <a:srgbClr val="1C2F43"/>
              </a:gs>
              <a:gs pos="10000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itchFamily="18" charset="0"/>
              <a:ea typeface="微软雅黑" panose="020B0503020204020204" pitchFamily="34" charset="-122"/>
              <a:cs typeface="Times New Roman" pitchFamily="18" charset="0"/>
            </a:endParaRPr>
          </a:p>
        </p:txBody>
      </p:sp>
      <p:sp>
        <p:nvSpPr>
          <p:cNvPr id="8" name="文本框 7">
            <a:extLst>
              <a:ext uri="{FF2B5EF4-FFF2-40B4-BE49-F238E27FC236}">
                <a16:creationId xmlns:a16="http://schemas.microsoft.com/office/drawing/2014/main" id="{58865E62-C7AC-CB5F-9D5C-BD6BDB2A5BDD}"/>
              </a:ext>
            </a:extLst>
          </p:cNvPr>
          <p:cNvSpPr txBox="1"/>
          <p:nvPr/>
        </p:nvSpPr>
        <p:spPr>
          <a:xfrm>
            <a:off x="265311" y="575643"/>
            <a:ext cx="5380116" cy="2492990"/>
          </a:xfrm>
          <a:prstGeom prst="rect">
            <a:avLst/>
          </a:prstGeom>
          <a:noFill/>
        </p:spPr>
        <p:txBody>
          <a:bodyPr wrap="square">
            <a:spAutoFit/>
          </a:bodyPr>
          <a:lstStyle/>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Kalman Filter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a:ln>
                <a:noFill/>
              </a:ln>
              <a:solidFill>
                <a:prstClr val="white"/>
              </a:solidFill>
              <a:effectLst/>
              <a:uLnTx/>
              <a:uFillTx/>
              <a:latin typeface="Times New Roman" pitchFamily="18" charset="0"/>
              <a:ea typeface="微软雅黑" panose="020B0503020204020204" pitchFamily="34" charset="-122"/>
              <a:cs typeface="Times New Roman"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Times New Roman" pitchFamily="18" charset="0"/>
                <a:ea typeface="汉仪旗黑X1-75W" pitchFamily="18" charset="-122"/>
                <a:cs typeface="Times New Roman" pitchFamily="18" charset="0"/>
                <a:sym typeface="+mn-ea"/>
              </a:rPr>
              <a:t>			</a:t>
            </a:r>
          </a:p>
        </p:txBody>
      </p:sp>
      <p:pic>
        <p:nvPicPr>
          <p:cNvPr id="9" name="图片 8">
            <a:extLst>
              <a:ext uri="{FF2B5EF4-FFF2-40B4-BE49-F238E27FC236}">
                <a16:creationId xmlns:a16="http://schemas.microsoft.com/office/drawing/2014/main" id="{CF69F59A-DB27-D645-087B-904075C1B126}"/>
              </a:ext>
            </a:extLst>
          </p:cNvPr>
          <p:cNvPicPr>
            <a:picLocks noChangeAspect="1"/>
          </p:cNvPicPr>
          <p:nvPr/>
        </p:nvPicPr>
        <p:blipFill>
          <a:blip r:embed="rId2"/>
          <a:stretch>
            <a:fillRect/>
          </a:stretch>
        </p:blipFill>
        <p:spPr>
          <a:xfrm>
            <a:off x="11265327" y="-2"/>
            <a:ext cx="926672" cy="926672"/>
          </a:xfrm>
          <a:prstGeom prst="rect">
            <a:avLst/>
          </a:prstGeom>
        </p:spPr>
      </p:pic>
      <p:pic>
        <p:nvPicPr>
          <p:cNvPr id="3" name="图片 2">
            <a:extLst>
              <a:ext uri="{FF2B5EF4-FFF2-40B4-BE49-F238E27FC236}">
                <a16:creationId xmlns:a16="http://schemas.microsoft.com/office/drawing/2014/main" id="{0590BDC1-7116-D720-3267-FE65C17B90BE}"/>
              </a:ext>
            </a:extLst>
          </p:cNvPr>
          <p:cNvPicPr>
            <a:picLocks noChangeAspect="1"/>
          </p:cNvPicPr>
          <p:nvPr/>
        </p:nvPicPr>
        <p:blipFill>
          <a:blip r:embed="rId3"/>
          <a:stretch>
            <a:fillRect/>
          </a:stretch>
        </p:blipFill>
        <p:spPr>
          <a:xfrm>
            <a:off x="140650" y="2519745"/>
            <a:ext cx="2438611" cy="3084843"/>
          </a:xfrm>
          <a:prstGeom prst="rect">
            <a:avLst/>
          </a:prstGeom>
        </p:spPr>
      </p:pic>
      <p:sp>
        <p:nvSpPr>
          <p:cNvPr id="11" name="文本框 10">
            <a:extLst>
              <a:ext uri="{FF2B5EF4-FFF2-40B4-BE49-F238E27FC236}">
                <a16:creationId xmlns:a16="http://schemas.microsoft.com/office/drawing/2014/main" id="{88467586-0979-E174-0039-023D29BB0352}"/>
              </a:ext>
            </a:extLst>
          </p:cNvPr>
          <p:cNvSpPr txBox="1"/>
          <p:nvPr/>
        </p:nvSpPr>
        <p:spPr>
          <a:xfrm>
            <a:off x="2579261" y="1959989"/>
            <a:ext cx="418603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chemeClr val="bg1"/>
                </a:solidFill>
              </a:rPr>
              <a:t>Seminal paper by </a:t>
            </a:r>
            <a:r>
              <a:rPr lang="en-US" altLang="zh-CN" dirty="0" err="1">
                <a:solidFill>
                  <a:schemeClr val="bg1"/>
                </a:solidFill>
              </a:rPr>
              <a:t>R.E.Kalman</a:t>
            </a:r>
            <a:r>
              <a:rPr lang="en-US" altLang="zh-CN" dirty="0">
                <a:solidFill>
                  <a:schemeClr val="bg1"/>
                </a:solidFill>
              </a:rPr>
              <a:t>, 1960</a:t>
            </a:r>
          </a:p>
          <a:p>
            <a:pPr marL="285750" indent="-285750">
              <a:lnSpc>
                <a:spcPct val="150000"/>
              </a:lnSpc>
              <a:buFont typeface="Arial" panose="020B0604020202020204" pitchFamily="34" charset="0"/>
              <a:buChar char="•"/>
            </a:pPr>
            <a:r>
              <a:rPr lang="en-US" altLang="zh-CN" dirty="0">
                <a:solidFill>
                  <a:schemeClr val="bg1"/>
                </a:solidFill>
              </a:rPr>
              <a:t>Set of mathematical equations</a:t>
            </a:r>
          </a:p>
          <a:p>
            <a:pPr marL="285750" indent="-285750">
              <a:lnSpc>
                <a:spcPct val="150000"/>
              </a:lnSpc>
              <a:buFont typeface="Arial" panose="020B0604020202020204" pitchFamily="34" charset="0"/>
              <a:buChar char="•"/>
            </a:pPr>
            <a:r>
              <a:rPr lang="en-US" altLang="zh-CN" dirty="0">
                <a:solidFill>
                  <a:schemeClr val="bg1"/>
                </a:solidFill>
              </a:rPr>
              <a:t>Optimal estimator</a:t>
            </a:r>
          </a:p>
          <a:p>
            <a:pPr>
              <a:lnSpc>
                <a:spcPct val="150000"/>
              </a:lnSpc>
            </a:pPr>
            <a:r>
              <a:rPr lang="en-US" altLang="zh-CN" dirty="0">
                <a:solidFill>
                  <a:schemeClr val="bg1"/>
                </a:solidFill>
              </a:rPr>
              <a:t>	minimum mean square error</a:t>
            </a:r>
          </a:p>
          <a:p>
            <a:pPr marL="285750" indent="-285750">
              <a:lnSpc>
                <a:spcPct val="150000"/>
              </a:lnSpc>
              <a:buFont typeface="Arial" panose="020B0604020202020204" pitchFamily="34" charset="0"/>
              <a:buChar char="•"/>
            </a:pPr>
            <a:r>
              <a:rPr lang="en-US" altLang="zh-CN" dirty="0">
                <a:solidFill>
                  <a:schemeClr val="bg1"/>
                </a:solidFill>
              </a:rPr>
              <a:t>Versatile</a:t>
            </a:r>
          </a:p>
          <a:p>
            <a:pPr marL="742950" lvl="1" indent="-285750">
              <a:lnSpc>
                <a:spcPct val="150000"/>
              </a:lnSpc>
              <a:buFont typeface="Wingdings" panose="05000000000000000000" pitchFamily="2" charset="2"/>
              <a:buChar char="ü"/>
            </a:pPr>
            <a:r>
              <a:rPr lang="en-US" altLang="zh-CN" dirty="0">
                <a:solidFill>
                  <a:schemeClr val="bg1"/>
                </a:solidFill>
              </a:rPr>
              <a:t>Estimation</a:t>
            </a:r>
          </a:p>
          <a:p>
            <a:pPr marL="742950" lvl="1" indent="-285750">
              <a:lnSpc>
                <a:spcPct val="150000"/>
              </a:lnSpc>
              <a:buFont typeface="Wingdings" panose="05000000000000000000" pitchFamily="2" charset="2"/>
              <a:buChar char="ü"/>
            </a:pPr>
            <a:r>
              <a:rPr lang="en-US" altLang="zh-CN" dirty="0">
                <a:solidFill>
                  <a:schemeClr val="bg1"/>
                </a:solidFill>
              </a:rPr>
              <a:t>Filtering</a:t>
            </a:r>
          </a:p>
          <a:p>
            <a:pPr marL="742950" lvl="1" indent="-285750">
              <a:lnSpc>
                <a:spcPct val="150000"/>
              </a:lnSpc>
              <a:buFont typeface="Wingdings" panose="05000000000000000000" pitchFamily="2" charset="2"/>
              <a:buChar char="ü"/>
            </a:pPr>
            <a:r>
              <a:rPr lang="en-US" altLang="zh-CN" dirty="0">
                <a:solidFill>
                  <a:schemeClr val="bg1"/>
                </a:solidFill>
              </a:rPr>
              <a:t>Prediction</a:t>
            </a:r>
          </a:p>
          <a:p>
            <a:pPr marL="742950" lvl="1" indent="-285750">
              <a:lnSpc>
                <a:spcPct val="150000"/>
              </a:lnSpc>
              <a:buFont typeface="Wingdings" panose="05000000000000000000" pitchFamily="2" charset="2"/>
              <a:buChar char="ü"/>
            </a:pPr>
            <a:r>
              <a:rPr lang="en-US" altLang="zh-CN" dirty="0">
                <a:solidFill>
                  <a:schemeClr val="bg1"/>
                </a:solidFill>
              </a:rPr>
              <a:t>Fusion</a:t>
            </a:r>
            <a:endParaRPr lang="zh-CN" altLang="en-US" dirty="0">
              <a:solidFill>
                <a:schemeClr val="bg1"/>
              </a:solidFill>
            </a:endParaRPr>
          </a:p>
        </p:txBody>
      </p:sp>
    </p:spTree>
    <p:extLst>
      <p:ext uri="{BB962C8B-B14F-4D97-AF65-F5344CB8AC3E}">
        <p14:creationId xmlns:p14="http://schemas.microsoft.com/office/powerpoint/2010/main" val="24282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9882017-CDE6-D487-17A8-F25D529240B8}"/>
              </a:ext>
            </a:extLst>
          </p:cNvPr>
          <p:cNvSpPr>
            <a:spLocks noGrp="1"/>
          </p:cNvSpPr>
          <p:nvPr>
            <p:ph type="sldNum" sz="quarter" idx="12"/>
          </p:nvPr>
        </p:nvSpPr>
        <p:spPr/>
        <p:txBody>
          <a:bodyPr/>
          <a:lstStyle/>
          <a:p>
            <a:fld id="{565CE74E-AB26-4998-AD42-012C4C1AD076}" type="slidenum">
              <a:rPr lang="zh-CN" altLang="en-US" smtClean="0"/>
              <a:t>20</a:t>
            </a:fld>
            <a:endParaRPr lang="zh-CN" altLang="en-US"/>
          </a:p>
        </p:txBody>
      </p:sp>
      <p:sp>
        <p:nvSpPr>
          <p:cNvPr id="3" name="矩形 2">
            <a:extLst>
              <a:ext uri="{FF2B5EF4-FFF2-40B4-BE49-F238E27FC236}">
                <a16:creationId xmlns:a16="http://schemas.microsoft.com/office/drawing/2014/main" id="{5CDD2813-E88C-0891-EF12-5E437B4567E2}"/>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C00350B1-3EDC-0F26-A1AB-708CD9DB1FBE}"/>
              </a:ext>
            </a:extLst>
          </p:cNvPr>
          <p:cNvPicPr>
            <a:picLocks noChangeAspect="1"/>
          </p:cNvPicPr>
          <p:nvPr/>
        </p:nvPicPr>
        <p:blipFill>
          <a:blip r:embed="rId2"/>
          <a:stretch>
            <a:fillRect/>
          </a:stretch>
        </p:blipFill>
        <p:spPr>
          <a:xfrm>
            <a:off x="11265327" y="-2"/>
            <a:ext cx="926672" cy="926672"/>
          </a:xfrm>
          <a:prstGeom prst="rect">
            <a:avLst/>
          </a:prstGeom>
        </p:spPr>
      </p:pic>
      <p:pic>
        <p:nvPicPr>
          <p:cNvPr id="5" name="图片 4">
            <a:extLst>
              <a:ext uri="{FF2B5EF4-FFF2-40B4-BE49-F238E27FC236}">
                <a16:creationId xmlns:a16="http://schemas.microsoft.com/office/drawing/2014/main" id="{E7F0A19D-A45C-64A4-B2FA-F2321928D845}"/>
              </a:ext>
            </a:extLst>
          </p:cNvPr>
          <p:cNvPicPr>
            <a:picLocks noChangeAspect="1"/>
          </p:cNvPicPr>
          <p:nvPr/>
        </p:nvPicPr>
        <p:blipFill>
          <a:blip r:embed="rId3"/>
          <a:stretch>
            <a:fillRect/>
          </a:stretch>
        </p:blipFill>
        <p:spPr>
          <a:xfrm>
            <a:off x="859528" y="1883466"/>
            <a:ext cx="2428875" cy="1143000"/>
          </a:xfrm>
          <a:prstGeom prst="rect">
            <a:avLst/>
          </a:prstGeom>
        </p:spPr>
      </p:pic>
      <p:pic>
        <p:nvPicPr>
          <p:cNvPr id="6" name="图片 5">
            <a:extLst>
              <a:ext uri="{FF2B5EF4-FFF2-40B4-BE49-F238E27FC236}">
                <a16:creationId xmlns:a16="http://schemas.microsoft.com/office/drawing/2014/main" id="{34E225DF-C6AB-03CF-C27E-78FF556A2F8C}"/>
              </a:ext>
            </a:extLst>
          </p:cNvPr>
          <p:cNvPicPr>
            <a:picLocks noChangeAspect="1"/>
          </p:cNvPicPr>
          <p:nvPr/>
        </p:nvPicPr>
        <p:blipFill>
          <a:blip r:embed="rId4"/>
          <a:stretch>
            <a:fillRect/>
          </a:stretch>
        </p:blipFill>
        <p:spPr>
          <a:xfrm>
            <a:off x="724521" y="3176587"/>
            <a:ext cx="4143375" cy="504825"/>
          </a:xfrm>
          <a:prstGeom prst="rect">
            <a:avLst/>
          </a:prstGeom>
        </p:spPr>
      </p:pic>
      <p:pic>
        <p:nvPicPr>
          <p:cNvPr id="7" name="图片 6">
            <a:extLst>
              <a:ext uri="{FF2B5EF4-FFF2-40B4-BE49-F238E27FC236}">
                <a16:creationId xmlns:a16="http://schemas.microsoft.com/office/drawing/2014/main" id="{7DE36567-E24F-6427-5417-0EC282308818}"/>
              </a:ext>
            </a:extLst>
          </p:cNvPr>
          <p:cNvPicPr>
            <a:picLocks noChangeAspect="1"/>
          </p:cNvPicPr>
          <p:nvPr/>
        </p:nvPicPr>
        <p:blipFill>
          <a:blip r:embed="rId5"/>
          <a:stretch>
            <a:fillRect/>
          </a:stretch>
        </p:blipFill>
        <p:spPr>
          <a:xfrm>
            <a:off x="576469" y="4030110"/>
            <a:ext cx="2914650" cy="523875"/>
          </a:xfrm>
          <a:prstGeom prst="rect">
            <a:avLst/>
          </a:prstGeom>
        </p:spPr>
      </p:pic>
      <p:pic>
        <p:nvPicPr>
          <p:cNvPr id="12290" name="Picture 2">
            <a:extLst>
              <a:ext uri="{FF2B5EF4-FFF2-40B4-BE49-F238E27FC236}">
                <a16:creationId xmlns:a16="http://schemas.microsoft.com/office/drawing/2014/main" id="{61DCBD96-CC8A-BD43-77C6-B917AA16EB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821" y="2235441"/>
            <a:ext cx="39433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13853C7-ECAA-0ACC-9D6E-2CB25734723E}"/>
              </a:ext>
            </a:extLst>
          </p:cNvPr>
          <p:cNvPicPr>
            <a:picLocks noChangeAspect="1"/>
          </p:cNvPicPr>
          <p:nvPr/>
        </p:nvPicPr>
        <p:blipFill>
          <a:blip r:embed="rId7"/>
          <a:stretch>
            <a:fillRect/>
          </a:stretch>
        </p:blipFill>
        <p:spPr>
          <a:xfrm>
            <a:off x="6453187" y="3176586"/>
            <a:ext cx="4314825" cy="504825"/>
          </a:xfrm>
          <a:prstGeom prst="rect">
            <a:avLst/>
          </a:prstGeom>
        </p:spPr>
      </p:pic>
      <p:pic>
        <p:nvPicPr>
          <p:cNvPr id="11" name="图片 10">
            <a:extLst>
              <a:ext uri="{FF2B5EF4-FFF2-40B4-BE49-F238E27FC236}">
                <a16:creationId xmlns:a16="http://schemas.microsoft.com/office/drawing/2014/main" id="{EF5819DF-920C-E290-8128-21844C101EF3}"/>
              </a:ext>
            </a:extLst>
          </p:cNvPr>
          <p:cNvPicPr>
            <a:picLocks noChangeAspect="1"/>
          </p:cNvPicPr>
          <p:nvPr/>
        </p:nvPicPr>
        <p:blipFill>
          <a:blip r:embed="rId8"/>
          <a:stretch>
            <a:fillRect/>
          </a:stretch>
        </p:blipFill>
        <p:spPr>
          <a:xfrm>
            <a:off x="6453187" y="4106310"/>
            <a:ext cx="3076575" cy="447675"/>
          </a:xfrm>
          <a:prstGeom prst="rect">
            <a:avLst/>
          </a:prstGeom>
        </p:spPr>
      </p:pic>
      <p:sp>
        <p:nvSpPr>
          <p:cNvPr id="13" name="文本框 12">
            <a:extLst>
              <a:ext uri="{FF2B5EF4-FFF2-40B4-BE49-F238E27FC236}">
                <a16:creationId xmlns:a16="http://schemas.microsoft.com/office/drawing/2014/main" id="{68E3E042-A19E-5740-5A67-A1DA6FF71652}"/>
              </a:ext>
            </a:extLst>
          </p:cNvPr>
          <p:cNvSpPr txBox="1"/>
          <p:nvPr/>
        </p:nvSpPr>
        <p:spPr>
          <a:xfrm>
            <a:off x="6383821" y="5187482"/>
            <a:ext cx="60960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 is a matrix called the </a:t>
            </a:r>
            <a:r>
              <a:rPr lang="en-US" altLang="zh-CN" sz="2000" b="1" dirty="0">
                <a:latin typeface="Times New Roman" panose="02020603050405020304" pitchFamily="18" charset="0"/>
                <a:cs typeface="Times New Roman" panose="02020603050405020304" pitchFamily="18" charset="0"/>
              </a:rPr>
              <a:t>Kalman gain</a:t>
            </a:r>
            <a:endParaRPr lang="zh-CN" altLang="en-US" sz="20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4C0B551-6E63-2D11-E76F-BF374506C019}"/>
              </a:ext>
            </a:extLst>
          </p:cNvPr>
          <p:cNvSpPr txBox="1"/>
          <p:nvPr/>
        </p:nvSpPr>
        <p:spPr>
          <a:xfrm>
            <a:off x="5903844" y="1470463"/>
            <a:ext cx="634779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Convert in matrix version:</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507B65FF-E331-5D2F-E1CA-A8107995D60A}"/>
              </a:ext>
            </a:extLst>
          </p:cNvPr>
          <p:cNvSpPr txBox="1"/>
          <p:nvPr/>
        </p:nvSpPr>
        <p:spPr>
          <a:xfrm>
            <a:off x="576469" y="1470463"/>
            <a:ext cx="3538330"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We can simplify as below</a:t>
            </a:r>
            <a:r>
              <a:rPr lang="zh-CN" altLang="en-US" sz="2000" dirty="0">
                <a:latin typeface="Times New Roman" panose="02020603050405020304" pitchFamily="18" charset="0"/>
                <a:cs typeface="Times New Roman" panose="02020603050405020304" pitchFamily="18" charset="0"/>
              </a:rPr>
              <a:t>：</a:t>
            </a:r>
          </a:p>
        </p:txBody>
      </p:sp>
      <p:sp>
        <p:nvSpPr>
          <p:cNvPr id="17" name="箭头: 右 16">
            <a:extLst>
              <a:ext uri="{FF2B5EF4-FFF2-40B4-BE49-F238E27FC236}">
                <a16:creationId xmlns:a16="http://schemas.microsoft.com/office/drawing/2014/main" id="{A42C280A-F4BF-ABA6-6D52-B872B7C31ACC}"/>
              </a:ext>
            </a:extLst>
          </p:cNvPr>
          <p:cNvSpPr/>
          <p:nvPr/>
        </p:nvSpPr>
        <p:spPr>
          <a:xfrm>
            <a:off x="5117592" y="304439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5651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5C9BF7A-6396-7C18-6075-9C707812A910}"/>
              </a:ext>
            </a:extLst>
          </p:cNvPr>
          <p:cNvSpPr>
            <a:spLocks noGrp="1"/>
          </p:cNvSpPr>
          <p:nvPr>
            <p:ph type="sldNum" sz="quarter" idx="12"/>
          </p:nvPr>
        </p:nvSpPr>
        <p:spPr/>
        <p:txBody>
          <a:bodyPr/>
          <a:lstStyle/>
          <a:p>
            <a:fld id="{565CE74E-AB26-4998-AD42-012C4C1AD076}" type="slidenum">
              <a:rPr lang="zh-CN" altLang="en-US" smtClean="0"/>
              <a:t>21</a:t>
            </a:fld>
            <a:endParaRPr lang="zh-CN" altLang="en-US"/>
          </a:p>
        </p:txBody>
      </p:sp>
      <p:sp>
        <p:nvSpPr>
          <p:cNvPr id="3" name="矩形 2">
            <a:extLst>
              <a:ext uri="{FF2B5EF4-FFF2-40B4-BE49-F238E27FC236}">
                <a16:creationId xmlns:a16="http://schemas.microsoft.com/office/drawing/2014/main" id="{2515FD44-86C2-26ED-DB1B-A9BAE8F71344}"/>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DBCFB4B8-6E28-F360-B196-E6E108012CD6}"/>
              </a:ext>
            </a:extLst>
          </p:cNvPr>
          <p:cNvPicPr>
            <a:picLocks noChangeAspect="1"/>
          </p:cNvPicPr>
          <p:nvPr/>
        </p:nvPicPr>
        <p:blipFill>
          <a:blip r:embed="rId2"/>
          <a:stretch>
            <a:fillRect/>
          </a:stretch>
        </p:blipFill>
        <p:spPr>
          <a:xfrm>
            <a:off x="11265327" y="-2"/>
            <a:ext cx="926672" cy="926672"/>
          </a:xfrm>
          <a:prstGeom prst="rect">
            <a:avLst/>
          </a:prstGeom>
        </p:spPr>
      </p:pic>
      <p:pic>
        <p:nvPicPr>
          <p:cNvPr id="5" name="图片 4">
            <a:extLst>
              <a:ext uri="{FF2B5EF4-FFF2-40B4-BE49-F238E27FC236}">
                <a16:creationId xmlns:a16="http://schemas.microsoft.com/office/drawing/2014/main" id="{72265491-3547-3988-02FD-FF5AA0779178}"/>
              </a:ext>
            </a:extLst>
          </p:cNvPr>
          <p:cNvPicPr>
            <a:picLocks noChangeAspect="1"/>
          </p:cNvPicPr>
          <p:nvPr/>
        </p:nvPicPr>
        <p:blipFill>
          <a:blip r:embed="rId3"/>
          <a:stretch>
            <a:fillRect/>
          </a:stretch>
        </p:blipFill>
        <p:spPr>
          <a:xfrm>
            <a:off x="3369697" y="5267243"/>
            <a:ext cx="4574203" cy="378801"/>
          </a:xfrm>
          <a:prstGeom prst="rect">
            <a:avLst/>
          </a:prstGeom>
        </p:spPr>
      </p:pic>
      <p:pic>
        <p:nvPicPr>
          <p:cNvPr id="6" name="图片 5">
            <a:extLst>
              <a:ext uri="{FF2B5EF4-FFF2-40B4-BE49-F238E27FC236}">
                <a16:creationId xmlns:a16="http://schemas.microsoft.com/office/drawing/2014/main" id="{8D20BC25-DFCD-400B-C24C-F99B08520CC2}"/>
              </a:ext>
            </a:extLst>
          </p:cNvPr>
          <p:cNvPicPr>
            <a:picLocks noChangeAspect="1"/>
          </p:cNvPicPr>
          <p:nvPr/>
        </p:nvPicPr>
        <p:blipFill>
          <a:blip r:embed="rId4"/>
          <a:stretch>
            <a:fillRect/>
          </a:stretch>
        </p:blipFill>
        <p:spPr>
          <a:xfrm>
            <a:off x="2865885" y="5972630"/>
            <a:ext cx="5188862" cy="400243"/>
          </a:xfrm>
          <a:prstGeom prst="rect">
            <a:avLst/>
          </a:prstGeom>
        </p:spPr>
      </p:pic>
      <p:pic>
        <p:nvPicPr>
          <p:cNvPr id="7" name="图片 6">
            <a:extLst>
              <a:ext uri="{FF2B5EF4-FFF2-40B4-BE49-F238E27FC236}">
                <a16:creationId xmlns:a16="http://schemas.microsoft.com/office/drawing/2014/main" id="{40E20929-3C9D-A945-2E69-6CE988ABE925}"/>
              </a:ext>
            </a:extLst>
          </p:cNvPr>
          <p:cNvPicPr>
            <a:picLocks noChangeAspect="1"/>
          </p:cNvPicPr>
          <p:nvPr/>
        </p:nvPicPr>
        <p:blipFill>
          <a:blip r:embed="rId5"/>
          <a:stretch>
            <a:fillRect/>
          </a:stretch>
        </p:blipFill>
        <p:spPr>
          <a:xfrm>
            <a:off x="2549297" y="1024983"/>
            <a:ext cx="4991190" cy="492211"/>
          </a:xfrm>
          <a:prstGeom prst="rect">
            <a:avLst/>
          </a:prstGeom>
        </p:spPr>
      </p:pic>
      <p:pic>
        <p:nvPicPr>
          <p:cNvPr id="8" name="图片 7">
            <a:extLst>
              <a:ext uri="{FF2B5EF4-FFF2-40B4-BE49-F238E27FC236}">
                <a16:creationId xmlns:a16="http://schemas.microsoft.com/office/drawing/2014/main" id="{36F8EE8F-584A-5069-D918-BCCD7E4D08D5}"/>
              </a:ext>
            </a:extLst>
          </p:cNvPr>
          <p:cNvPicPr>
            <a:picLocks noChangeAspect="1"/>
          </p:cNvPicPr>
          <p:nvPr/>
        </p:nvPicPr>
        <p:blipFill>
          <a:blip r:embed="rId6"/>
          <a:stretch>
            <a:fillRect/>
          </a:stretch>
        </p:blipFill>
        <p:spPr>
          <a:xfrm>
            <a:off x="2568050" y="2361159"/>
            <a:ext cx="3349046" cy="436074"/>
          </a:xfrm>
          <a:prstGeom prst="rect">
            <a:avLst/>
          </a:prstGeom>
        </p:spPr>
      </p:pic>
      <p:sp>
        <p:nvSpPr>
          <p:cNvPr id="12" name="文本框 11">
            <a:extLst>
              <a:ext uri="{FF2B5EF4-FFF2-40B4-BE49-F238E27FC236}">
                <a16:creationId xmlns:a16="http://schemas.microsoft.com/office/drawing/2014/main" id="{009A57AD-538A-6A1D-B562-67F7A770988A}"/>
              </a:ext>
            </a:extLst>
          </p:cNvPr>
          <p:cNvSpPr txBox="1"/>
          <p:nvPr/>
        </p:nvSpPr>
        <p:spPr>
          <a:xfrm>
            <a:off x="776404" y="588235"/>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Predicted Measurement:</a:t>
            </a:r>
            <a:endParaRPr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FCBE43D-5BB8-9FD5-8A4C-C2B311A5FEF4}"/>
              </a:ext>
            </a:extLst>
          </p:cNvPr>
          <p:cNvSpPr txBox="1"/>
          <p:nvPr/>
        </p:nvSpPr>
        <p:spPr>
          <a:xfrm>
            <a:off x="776404" y="1783019"/>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Observed Measurement:</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A609CEED-2ECD-238A-7440-3805519B3605}"/>
              </a:ext>
            </a:extLst>
          </p:cNvPr>
          <p:cNvSpPr txBox="1"/>
          <p:nvPr/>
        </p:nvSpPr>
        <p:spPr>
          <a:xfrm>
            <a:off x="828260" y="3515299"/>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Then we can convert these</a:t>
            </a:r>
            <a:endParaRPr lang="zh-CN" altLang="en-US" sz="2000"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1946355C-8FA8-1797-BF46-9A2E34B57A27}"/>
              </a:ext>
            </a:extLst>
          </p:cNvPr>
          <p:cNvPicPr>
            <a:picLocks noChangeAspect="1"/>
          </p:cNvPicPr>
          <p:nvPr/>
        </p:nvPicPr>
        <p:blipFill>
          <a:blip r:embed="rId7"/>
          <a:stretch>
            <a:fillRect/>
          </a:stretch>
        </p:blipFill>
        <p:spPr>
          <a:xfrm>
            <a:off x="4093780" y="3236738"/>
            <a:ext cx="220551" cy="1138011"/>
          </a:xfrm>
          <a:prstGeom prst="rect">
            <a:avLst/>
          </a:prstGeom>
        </p:spPr>
      </p:pic>
      <p:sp>
        <p:nvSpPr>
          <p:cNvPr id="20" name="文本框 19">
            <a:extLst>
              <a:ext uri="{FF2B5EF4-FFF2-40B4-BE49-F238E27FC236}">
                <a16:creationId xmlns:a16="http://schemas.microsoft.com/office/drawing/2014/main" id="{EFC5C5E8-5C13-2D82-30C9-A5FC703FD7B0}"/>
              </a:ext>
            </a:extLst>
          </p:cNvPr>
          <p:cNvSpPr txBox="1"/>
          <p:nvPr/>
        </p:nvSpPr>
        <p:spPr>
          <a:xfrm>
            <a:off x="7479905" y="3462527"/>
            <a:ext cx="198782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as below</a:t>
            </a:r>
            <a:endParaRPr lang="zh-CN" altLang="en-US" sz="2000" dirty="0">
              <a:latin typeface="Times New Roman" panose="02020603050405020304" pitchFamily="18" charset="0"/>
              <a:cs typeface="Times New Roman" panose="02020603050405020304" pitchFamily="18" charset="0"/>
            </a:endParaRPr>
          </a:p>
        </p:txBody>
      </p:sp>
      <p:pic>
        <p:nvPicPr>
          <p:cNvPr id="24" name="图片 23">
            <a:extLst>
              <a:ext uri="{FF2B5EF4-FFF2-40B4-BE49-F238E27FC236}">
                <a16:creationId xmlns:a16="http://schemas.microsoft.com/office/drawing/2014/main" id="{F8B85C17-97D0-67CF-F58B-EE516091CD23}"/>
              </a:ext>
            </a:extLst>
          </p:cNvPr>
          <p:cNvPicPr>
            <a:picLocks noChangeAspect="1"/>
          </p:cNvPicPr>
          <p:nvPr/>
        </p:nvPicPr>
        <p:blipFill>
          <a:blip r:embed="rId8"/>
          <a:stretch>
            <a:fillRect/>
          </a:stretch>
        </p:blipFill>
        <p:spPr>
          <a:xfrm>
            <a:off x="4520357" y="3101341"/>
            <a:ext cx="2272885" cy="1326692"/>
          </a:xfrm>
          <a:prstGeom prst="rect">
            <a:avLst/>
          </a:prstGeom>
        </p:spPr>
      </p:pic>
      <p:pic>
        <p:nvPicPr>
          <p:cNvPr id="25" name="图片 24">
            <a:extLst>
              <a:ext uri="{FF2B5EF4-FFF2-40B4-BE49-F238E27FC236}">
                <a16:creationId xmlns:a16="http://schemas.microsoft.com/office/drawing/2014/main" id="{2690BC0C-F3C3-1728-714E-EAB0E5B54FEA}"/>
              </a:ext>
            </a:extLst>
          </p:cNvPr>
          <p:cNvPicPr>
            <a:picLocks noChangeAspect="1"/>
          </p:cNvPicPr>
          <p:nvPr/>
        </p:nvPicPr>
        <p:blipFill>
          <a:blip r:embed="rId9"/>
          <a:stretch>
            <a:fillRect/>
          </a:stretch>
        </p:blipFill>
        <p:spPr>
          <a:xfrm>
            <a:off x="3824404" y="4676842"/>
            <a:ext cx="4786196" cy="401196"/>
          </a:xfrm>
          <a:prstGeom prst="rect">
            <a:avLst/>
          </a:prstGeom>
        </p:spPr>
      </p:pic>
    </p:spTree>
    <p:extLst>
      <p:ext uri="{BB962C8B-B14F-4D97-AF65-F5344CB8AC3E}">
        <p14:creationId xmlns:p14="http://schemas.microsoft.com/office/powerpoint/2010/main" val="991733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0DE2A4-51D6-43B8-0599-49760FCDBF0F}"/>
              </a:ext>
            </a:extLst>
          </p:cNvPr>
          <p:cNvSpPr>
            <a:spLocks noGrp="1"/>
          </p:cNvSpPr>
          <p:nvPr>
            <p:ph type="sldNum" sz="quarter" idx="12"/>
          </p:nvPr>
        </p:nvSpPr>
        <p:spPr/>
        <p:txBody>
          <a:bodyPr/>
          <a:lstStyle/>
          <a:p>
            <a:fld id="{565CE74E-AB26-4998-AD42-012C4C1AD076}" type="slidenum">
              <a:rPr lang="zh-CN" altLang="en-US" smtClean="0"/>
              <a:t>22</a:t>
            </a:fld>
            <a:endParaRPr lang="zh-CN" altLang="en-US"/>
          </a:p>
        </p:txBody>
      </p:sp>
      <p:sp>
        <p:nvSpPr>
          <p:cNvPr id="3" name="矩形 2">
            <a:extLst>
              <a:ext uri="{FF2B5EF4-FFF2-40B4-BE49-F238E27FC236}">
                <a16:creationId xmlns:a16="http://schemas.microsoft.com/office/drawing/2014/main" id="{A4737145-2396-F64E-55F2-3408233F7591}"/>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6FEBFC53-E1F0-EB48-1010-5C52736696B9}"/>
              </a:ext>
            </a:extLst>
          </p:cNvPr>
          <p:cNvPicPr>
            <a:picLocks noChangeAspect="1"/>
          </p:cNvPicPr>
          <p:nvPr/>
        </p:nvPicPr>
        <p:blipFill>
          <a:blip r:embed="rId2"/>
          <a:stretch>
            <a:fillRect/>
          </a:stretch>
        </p:blipFill>
        <p:spPr>
          <a:xfrm>
            <a:off x="11265327" y="-2"/>
            <a:ext cx="926672" cy="926672"/>
          </a:xfrm>
          <a:prstGeom prst="rect">
            <a:avLst/>
          </a:prstGeom>
        </p:spPr>
      </p:pic>
      <p:pic>
        <p:nvPicPr>
          <p:cNvPr id="5" name="图片 4">
            <a:extLst>
              <a:ext uri="{FF2B5EF4-FFF2-40B4-BE49-F238E27FC236}">
                <a16:creationId xmlns:a16="http://schemas.microsoft.com/office/drawing/2014/main" id="{CF20F01B-5C19-AC69-E242-130F45314637}"/>
              </a:ext>
            </a:extLst>
          </p:cNvPr>
          <p:cNvPicPr>
            <a:picLocks noChangeAspect="1"/>
          </p:cNvPicPr>
          <p:nvPr/>
        </p:nvPicPr>
        <p:blipFill>
          <a:blip r:embed="rId3"/>
          <a:stretch>
            <a:fillRect/>
          </a:stretch>
        </p:blipFill>
        <p:spPr>
          <a:xfrm>
            <a:off x="3092711" y="4160084"/>
            <a:ext cx="5038725" cy="504825"/>
          </a:xfrm>
          <a:prstGeom prst="rect">
            <a:avLst/>
          </a:prstGeom>
        </p:spPr>
      </p:pic>
      <p:pic>
        <p:nvPicPr>
          <p:cNvPr id="6" name="图片 5">
            <a:extLst>
              <a:ext uri="{FF2B5EF4-FFF2-40B4-BE49-F238E27FC236}">
                <a16:creationId xmlns:a16="http://schemas.microsoft.com/office/drawing/2014/main" id="{4D764928-665F-799E-60F0-4F316C7A667B}"/>
              </a:ext>
            </a:extLst>
          </p:cNvPr>
          <p:cNvPicPr>
            <a:picLocks noChangeAspect="1"/>
          </p:cNvPicPr>
          <p:nvPr/>
        </p:nvPicPr>
        <p:blipFill>
          <a:blip r:embed="rId4"/>
          <a:stretch>
            <a:fillRect/>
          </a:stretch>
        </p:blipFill>
        <p:spPr>
          <a:xfrm>
            <a:off x="3035990" y="5021478"/>
            <a:ext cx="3790950" cy="495300"/>
          </a:xfrm>
          <a:prstGeom prst="rect">
            <a:avLst/>
          </a:prstGeom>
        </p:spPr>
      </p:pic>
      <p:pic>
        <p:nvPicPr>
          <p:cNvPr id="7" name="图片 6">
            <a:extLst>
              <a:ext uri="{FF2B5EF4-FFF2-40B4-BE49-F238E27FC236}">
                <a16:creationId xmlns:a16="http://schemas.microsoft.com/office/drawing/2014/main" id="{0D08069C-77C0-5581-6219-63C3C97571B5}"/>
              </a:ext>
            </a:extLst>
          </p:cNvPr>
          <p:cNvPicPr>
            <a:picLocks noChangeAspect="1"/>
          </p:cNvPicPr>
          <p:nvPr/>
        </p:nvPicPr>
        <p:blipFill>
          <a:blip r:embed="rId5"/>
          <a:stretch>
            <a:fillRect/>
          </a:stretch>
        </p:blipFill>
        <p:spPr>
          <a:xfrm>
            <a:off x="3035990" y="3261076"/>
            <a:ext cx="6000750" cy="542925"/>
          </a:xfrm>
          <a:prstGeom prst="rect">
            <a:avLst/>
          </a:prstGeom>
        </p:spPr>
      </p:pic>
      <p:sp>
        <p:nvSpPr>
          <p:cNvPr id="9" name="文本框 8">
            <a:extLst>
              <a:ext uri="{FF2B5EF4-FFF2-40B4-BE49-F238E27FC236}">
                <a16:creationId xmlns:a16="http://schemas.microsoft.com/office/drawing/2014/main" id="{1FB27078-3264-3888-530E-694570D7E40C}"/>
              </a:ext>
            </a:extLst>
          </p:cNvPr>
          <p:cNvSpPr txBox="1"/>
          <p:nvPr/>
        </p:nvSpPr>
        <p:spPr>
          <a:xfrm>
            <a:off x="1590261" y="1168121"/>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We can knock an </a:t>
            </a:r>
            <a:r>
              <a:rPr lang="en-US" altLang="zh-CN" sz="2000" dirty="0" err="1">
                <a:latin typeface="Times New Roman" panose="02020603050405020304" pitchFamily="18" charset="0"/>
                <a:cs typeface="Times New Roman" panose="02020603050405020304" pitchFamily="18" charset="0"/>
              </a:rPr>
              <a:t>H_k</a:t>
            </a:r>
            <a:r>
              <a:rPr lang="en-US" altLang="zh-CN" sz="2000" dirty="0">
                <a:latin typeface="Times New Roman" panose="02020603050405020304" pitchFamily="18" charset="0"/>
                <a:cs typeface="Times New Roman" panose="02020603050405020304" pitchFamily="18" charset="0"/>
              </a:rPr>
              <a:t> off the front of every term in</a:t>
            </a:r>
            <a:endParaRPr lang="zh-CN" altLang="en-US" sz="20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0CD2D3EC-CE53-4242-03B7-CBEB986C92EC}"/>
              </a:ext>
            </a:extLst>
          </p:cNvPr>
          <p:cNvPicPr>
            <a:picLocks noChangeAspect="1"/>
          </p:cNvPicPr>
          <p:nvPr/>
        </p:nvPicPr>
        <p:blipFill>
          <a:blip r:embed="rId6"/>
          <a:stretch>
            <a:fillRect/>
          </a:stretch>
        </p:blipFill>
        <p:spPr>
          <a:xfrm>
            <a:off x="7489861" y="892297"/>
            <a:ext cx="3213027" cy="1160547"/>
          </a:xfrm>
          <a:prstGeom prst="rect">
            <a:avLst/>
          </a:prstGeom>
        </p:spPr>
      </p:pic>
      <p:pic>
        <p:nvPicPr>
          <p:cNvPr id="12" name="图片 11">
            <a:extLst>
              <a:ext uri="{FF2B5EF4-FFF2-40B4-BE49-F238E27FC236}">
                <a16:creationId xmlns:a16="http://schemas.microsoft.com/office/drawing/2014/main" id="{D0A1C7E9-62F6-85FF-1ABF-2D55400AF4D1}"/>
              </a:ext>
            </a:extLst>
          </p:cNvPr>
          <p:cNvPicPr>
            <a:picLocks noChangeAspect="1"/>
          </p:cNvPicPr>
          <p:nvPr/>
        </p:nvPicPr>
        <p:blipFill>
          <a:blip r:embed="rId7"/>
          <a:stretch>
            <a:fillRect/>
          </a:stretch>
        </p:blipFill>
        <p:spPr>
          <a:xfrm>
            <a:off x="7380123" y="912793"/>
            <a:ext cx="219475" cy="1140051"/>
          </a:xfrm>
          <a:prstGeom prst="rect">
            <a:avLst/>
          </a:prstGeom>
        </p:spPr>
      </p:pic>
      <p:sp>
        <p:nvSpPr>
          <p:cNvPr id="14" name="文本框 13">
            <a:extLst>
              <a:ext uri="{FF2B5EF4-FFF2-40B4-BE49-F238E27FC236}">
                <a16:creationId xmlns:a16="http://schemas.microsoft.com/office/drawing/2014/main" id="{D9789AC9-FAA8-44CB-DD0C-A823D217F32A}"/>
              </a:ext>
            </a:extLst>
          </p:cNvPr>
          <p:cNvSpPr txBox="1"/>
          <p:nvPr/>
        </p:nvSpPr>
        <p:spPr>
          <a:xfrm>
            <a:off x="1689651" y="2360730"/>
            <a:ext cx="7162801"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And an </a:t>
            </a:r>
            <a:r>
              <a:rPr lang="en-US" altLang="zh-CN" sz="2000" dirty="0" err="1">
                <a:latin typeface="Times New Roman" panose="02020603050405020304" pitchFamily="18" charset="0"/>
                <a:cs typeface="Times New Roman" panose="02020603050405020304" pitchFamily="18" charset="0"/>
              </a:rPr>
              <a:t>H_k.T</a:t>
            </a:r>
            <a:r>
              <a:rPr lang="en-US" altLang="zh-CN" sz="2000" dirty="0">
                <a:latin typeface="Times New Roman" panose="02020603050405020304" pitchFamily="18" charset="0"/>
                <a:cs typeface="Times New Roman" panose="02020603050405020304" pitchFamily="18" charset="0"/>
              </a:rPr>
              <a:t> off the end of all terms in the equation for </a:t>
            </a:r>
            <a:r>
              <a:rPr lang="en-US" altLang="zh-CN" sz="2000" dirty="0" err="1">
                <a:latin typeface="Times New Roman" panose="02020603050405020304" pitchFamily="18" charset="0"/>
                <a:cs typeface="Times New Roman" panose="02020603050405020304" pitchFamily="18" charset="0"/>
              </a:rPr>
              <a:t>P_k</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16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5CF998-A817-5C34-7F7D-7A9B57C47EBA}"/>
              </a:ext>
            </a:extLst>
          </p:cNvPr>
          <p:cNvSpPr>
            <a:spLocks noGrp="1"/>
          </p:cNvSpPr>
          <p:nvPr>
            <p:ph type="sldNum" sz="quarter" idx="12"/>
          </p:nvPr>
        </p:nvSpPr>
        <p:spPr/>
        <p:txBody>
          <a:bodyPr/>
          <a:lstStyle/>
          <a:p>
            <a:fld id="{565CE74E-AB26-4998-AD42-012C4C1AD076}" type="slidenum">
              <a:rPr lang="zh-CN" altLang="en-US" smtClean="0"/>
              <a:t>23</a:t>
            </a:fld>
            <a:endParaRPr lang="zh-CN" altLang="en-US"/>
          </a:p>
        </p:txBody>
      </p:sp>
      <p:pic>
        <p:nvPicPr>
          <p:cNvPr id="4" name="图片 3">
            <a:extLst>
              <a:ext uri="{FF2B5EF4-FFF2-40B4-BE49-F238E27FC236}">
                <a16:creationId xmlns:a16="http://schemas.microsoft.com/office/drawing/2014/main" id="{C61747C6-D535-32FC-A929-4F58741D5413}"/>
              </a:ext>
            </a:extLst>
          </p:cNvPr>
          <p:cNvPicPr>
            <a:picLocks noChangeAspect="1"/>
          </p:cNvPicPr>
          <p:nvPr/>
        </p:nvPicPr>
        <p:blipFill>
          <a:blip r:embed="rId2"/>
          <a:stretch>
            <a:fillRect/>
          </a:stretch>
        </p:blipFill>
        <p:spPr>
          <a:xfrm>
            <a:off x="354495" y="1112031"/>
            <a:ext cx="416583" cy="537866"/>
          </a:xfrm>
          <a:prstGeom prst="rect">
            <a:avLst/>
          </a:prstGeom>
        </p:spPr>
      </p:pic>
      <p:pic>
        <p:nvPicPr>
          <p:cNvPr id="6" name="图片 5">
            <a:extLst>
              <a:ext uri="{FF2B5EF4-FFF2-40B4-BE49-F238E27FC236}">
                <a16:creationId xmlns:a16="http://schemas.microsoft.com/office/drawing/2014/main" id="{63CD08E6-5E5F-3C72-C08A-2991F29E3D46}"/>
              </a:ext>
            </a:extLst>
          </p:cNvPr>
          <p:cNvPicPr>
            <a:picLocks noChangeAspect="1"/>
          </p:cNvPicPr>
          <p:nvPr/>
        </p:nvPicPr>
        <p:blipFill>
          <a:blip r:embed="rId3"/>
          <a:stretch>
            <a:fillRect/>
          </a:stretch>
        </p:blipFill>
        <p:spPr>
          <a:xfrm>
            <a:off x="1737541" y="1737260"/>
            <a:ext cx="402340" cy="508984"/>
          </a:xfrm>
          <a:prstGeom prst="rect">
            <a:avLst/>
          </a:prstGeom>
        </p:spPr>
      </p:pic>
      <p:sp>
        <p:nvSpPr>
          <p:cNvPr id="8" name="文本框 7">
            <a:extLst>
              <a:ext uri="{FF2B5EF4-FFF2-40B4-BE49-F238E27FC236}">
                <a16:creationId xmlns:a16="http://schemas.microsoft.com/office/drawing/2014/main" id="{D540F253-1052-9CE8-7376-C484B225B6F6}"/>
              </a:ext>
            </a:extLst>
          </p:cNvPr>
          <p:cNvSpPr txBox="1"/>
          <p:nvPr/>
        </p:nvSpPr>
        <p:spPr>
          <a:xfrm>
            <a:off x="440633" y="977528"/>
            <a:ext cx="6427305" cy="1845185"/>
          </a:xfrm>
          <a:prstGeom prst="rect">
            <a:avLst/>
          </a:prstGeom>
          <a:noFill/>
        </p:spPr>
        <p:txBody>
          <a:bodyPr wrap="square">
            <a:spAutoFit/>
          </a:bodyPr>
          <a:lstStyle/>
          <a:p>
            <a:pPr>
              <a:lnSpc>
                <a:spcPct val="200000"/>
              </a:lnSpc>
            </a:pPr>
            <a:r>
              <a:rPr lang="en-US" altLang="zh-CN" sz="2000" dirty="0">
                <a:latin typeface="Times New Roman" panose="02020603050405020304" pitchFamily="18" charset="0"/>
                <a:cs typeface="Times New Roman" panose="02020603050405020304" pitchFamily="18" charset="0"/>
              </a:rPr>
              <a:t>    is our new best estimate, and we can go on and feed it (along with        ) back into another round of prediction or update as many times as we like.</a:t>
            </a:r>
            <a:endParaRPr lang="zh-CN" altLang="en-US" sz="20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13FCFE55-9AB4-9F10-E4EA-A05AA9984FBE}"/>
              </a:ext>
            </a:extLst>
          </p:cNvPr>
          <p:cNvPicPr>
            <a:picLocks noChangeAspect="1"/>
          </p:cNvPicPr>
          <p:nvPr/>
        </p:nvPicPr>
        <p:blipFill>
          <a:blip r:embed="rId4"/>
          <a:stretch>
            <a:fillRect/>
          </a:stretch>
        </p:blipFill>
        <p:spPr>
          <a:xfrm>
            <a:off x="6954076" y="481751"/>
            <a:ext cx="4762745" cy="6166167"/>
          </a:xfrm>
          <a:prstGeom prst="rect">
            <a:avLst/>
          </a:prstGeom>
        </p:spPr>
      </p:pic>
      <p:sp>
        <p:nvSpPr>
          <p:cNvPr id="11" name="矩形 10">
            <a:extLst>
              <a:ext uri="{FF2B5EF4-FFF2-40B4-BE49-F238E27FC236}">
                <a16:creationId xmlns:a16="http://schemas.microsoft.com/office/drawing/2014/main" id="{6A7363C3-0DFA-79F0-1C39-A05A421E4767}"/>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13" name="图片 12">
            <a:extLst>
              <a:ext uri="{FF2B5EF4-FFF2-40B4-BE49-F238E27FC236}">
                <a16:creationId xmlns:a16="http://schemas.microsoft.com/office/drawing/2014/main" id="{637EB318-A9DE-A532-B4A5-6ACBB89C77D7}"/>
              </a:ext>
            </a:extLst>
          </p:cNvPr>
          <p:cNvPicPr>
            <a:picLocks noChangeAspect="1"/>
          </p:cNvPicPr>
          <p:nvPr/>
        </p:nvPicPr>
        <p:blipFill>
          <a:blip r:embed="rId5"/>
          <a:stretch>
            <a:fillRect/>
          </a:stretch>
        </p:blipFill>
        <p:spPr>
          <a:xfrm>
            <a:off x="11265327" y="-2"/>
            <a:ext cx="926672" cy="926672"/>
          </a:xfrm>
          <a:prstGeom prst="rect">
            <a:avLst/>
          </a:prstGeom>
        </p:spPr>
      </p:pic>
    </p:spTree>
    <p:extLst>
      <p:ext uri="{BB962C8B-B14F-4D97-AF65-F5344CB8AC3E}">
        <p14:creationId xmlns:p14="http://schemas.microsoft.com/office/powerpoint/2010/main" val="2145947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648406-4E88-B14C-6C3F-A44FDFCAE28C}"/>
              </a:ext>
            </a:extLst>
          </p:cNvPr>
          <p:cNvSpPr>
            <a:spLocks noGrp="1"/>
          </p:cNvSpPr>
          <p:nvPr>
            <p:ph type="sldNum" sz="quarter" idx="12"/>
          </p:nvPr>
        </p:nvSpPr>
        <p:spPr/>
        <p:txBody>
          <a:bodyPr/>
          <a:lstStyle/>
          <a:p>
            <a:fld id="{565CE74E-AB26-4998-AD42-012C4C1AD076}" type="slidenum">
              <a:rPr lang="zh-CN" altLang="en-US" smtClean="0"/>
              <a:t>24</a:t>
            </a:fld>
            <a:endParaRPr lang="zh-CN" altLang="en-US"/>
          </a:p>
        </p:txBody>
      </p:sp>
      <p:pic>
        <p:nvPicPr>
          <p:cNvPr id="6" name="图片 5">
            <a:extLst>
              <a:ext uri="{FF2B5EF4-FFF2-40B4-BE49-F238E27FC236}">
                <a16:creationId xmlns:a16="http://schemas.microsoft.com/office/drawing/2014/main" id="{FA052290-913F-456B-E16A-965ED517BD4D}"/>
              </a:ext>
            </a:extLst>
          </p:cNvPr>
          <p:cNvPicPr>
            <a:picLocks noChangeAspect="1"/>
          </p:cNvPicPr>
          <p:nvPr/>
        </p:nvPicPr>
        <p:blipFill>
          <a:blip r:embed="rId2"/>
          <a:stretch>
            <a:fillRect/>
          </a:stretch>
        </p:blipFill>
        <p:spPr>
          <a:xfrm>
            <a:off x="485347" y="243859"/>
            <a:ext cx="219475" cy="219475"/>
          </a:xfrm>
          <a:prstGeom prst="rect">
            <a:avLst/>
          </a:prstGeom>
        </p:spPr>
      </p:pic>
      <p:sp>
        <p:nvSpPr>
          <p:cNvPr id="7" name="矩形 6">
            <a:extLst>
              <a:ext uri="{FF2B5EF4-FFF2-40B4-BE49-F238E27FC236}">
                <a16:creationId xmlns:a16="http://schemas.microsoft.com/office/drawing/2014/main" id="{444201E5-CEA6-E0AA-2BD2-524A8F10C9B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41C2F59D-D565-5D9E-C8E0-B12637746913}"/>
              </a:ext>
            </a:extLst>
          </p:cNvPr>
          <p:cNvPicPr>
            <a:picLocks noChangeAspect="1"/>
          </p:cNvPicPr>
          <p:nvPr/>
        </p:nvPicPr>
        <p:blipFill>
          <a:blip r:embed="rId3"/>
          <a:stretch>
            <a:fillRect/>
          </a:stretch>
        </p:blipFill>
        <p:spPr>
          <a:xfrm>
            <a:off x="11265327" y="-2"/>
            <a:ext cx="926672" cy="926672"/>
          </a:xfrm>
          <a:prstGeom prst="rect">
            <a:avLst/>
          </a:prstGeom>
        </p:spPr>
      </p:pic>
      <p:sp>
        <p:nvSpPr>
          <p:cNvPr id="11" name="文本框 10">
            <a:extLst>
              <a:ext uri="{FF2B5EF4-FFF2-40B4-BE49-F238E27FC236}">
                <a16:creationId xmlns:a16="http://schemas.microsoft.com/office/drawing/2014/main" id="{8188F2ED-0619-C6D0-F45B-04EA91FBD388}"/>
              </a:ext>
            </a:extLst>
          </p:cNvPr>
          <p:cNvSpPr txBox="1"/>
          <p:nvPr/>
        </p:nvSpPr>
        <p:spPr>
          <a:xfrm>
            <a:off x="828261"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Bias</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64F75760-4F96-1BB6-D31C-9EC54814EBC3}"/>
              </a:ext>
            </a:extLst>
          </p:cNvPr>
          <p:cNvPicPr>
            <a:picLocks noChangeAspect="1"/>
          </p:cNvPicPr>
          <p:nvPr/>
        </p:nvPicPr>
        <p:blipFill>
          <a:blip r:embed="rId4"/>
          <a:stretch>
            <a:fillRect/>
          </a:stretch>
        </p:blipFill>
        <p:spPr>
          <a:xfrm>
            <a:off x="976053" y="1035675"/>
            <a:ext cx="7417181" cy="2533780"/>
          </a:xfrm>
          <a:prstGeom prst="rect">
            <a:avLst/>
          </a:prstGeom>
        </p:spPr>
      </p:pic>
      <p:sp>
        <p:nvSpPr>
          <p:cNvPr id="14" name="文本框 13">
            <a:extLst>
              <a:ext uri="{FF2B5EF4-FFF2-40B4-BE49-F238E27FC236}">
                <a16:creationId xmlns:a16="http://schemas.microsoft.com/office/drawing/2014/main" id="{74F0020E-258F-2FCB-4A66-2556D24AF63B}"/>
              </a:ext>
            </a:extLst>
          </p:cNvPr>
          <p:cNvSpPr txBox="1"/>
          <p:nvPr/>
        </p:nvSpPr>
        <p:spPr>
          <a:xfrm>
            <a:off x="3045267" y="5782090"/>
            <a:ext cx="2948609" cy="646331"/>
          </a:xfrm>
          <a:prstGeom prst="rect">
            <a:avLst/>
          </a:prstGeom>
          <a:noFill/>
        </p:spPr>
        <p:txBody>
          <a:bodyPr wrap="square" rtlCol="0">
            <a:spAutoFit/>
          </a:bodyPr>
          <a:lstStyle/>
          <a:p>
            <a:r>
              <a:rPr lang="en-US" altLang="zh-CN" dirty="0"/>
              <a:t>If close to 0, means our prediction is well!</a:t>
            </a:r>
            <a:endParaRPr lang="zh-CN" altLang="en-US" dirty="0"/>
          </a:p>
        </p:txBody>
      </p:sp>
      <p:pic>
        <p:nvPicPr>
          <p:cNvPr id="17" name="图片 16">
            <a:extLst>
              <a:ext uri="{FF2B5EF4-FFF2-40B4-BE49-F238E27FC236}">
                <a16:creationId xmlns:a16="http://schemas.microsoft.com/office/drawing/2014/main" id="{ACA4757E-68D9-1AAD-983A-FF0F23FBC3A0}"/>
              </a:ext>
            </a:extLst>
          </p:cNvPr>
          <p:cNvPicPr>
            <a:picLocks noChangeAspect="1"/>
          </p:cNvPicPr>
          <p:nvPr/>
        </p:nvPicPr>
        <p:blipFill>
          <a:blip r:embed="rId5"/>
          <a:stretch>
            <a:fillRect/>
          </a:stretch>
        </p:blipFill>
        <p:spPr>
          <a:xfrm>
            <a:off x="1874147" y="4095856"/>
            <a:ext cx="3686175" cy="476250"/>
          </a:xfrm>
          <a:prstGeom prst="rect">
            <a:avLst/>
          </a:prstGeom>
        </p:spPr>
      </p:pic>
      <p:pic>
        <p:nvPicPr>
          <p:cNvPr id="18" name="图片 17">
            <a:extLst>
              <a:ext uri="{FF2B5EF4-FFF2-40B4-BE49-F238E27FC236}">
                <a16:creationId xmlns:a16="http://schemas.microsoft.com/office/drawing/2014/main" id="{A666212D-0DE4-8E3F-4927-D85C7C7818D4}"/>
              </a:ext>
            </a:extLst>
          </p:cNvPr>
          <p:cNvPicPr>
            <a:picLocks noChangeAspect="1"/>
          </p:cNvPicPr>
          <p:nvPr/>
        </p:nvPicPr>
        <p:blipFill>
          <a:blip r:embed="rId6"/>
          <a:stretch>
            <a:fillRect/>
          </a:stretch>
        </p:blipFill>
        <p:spPr>
          <a:xfrm>
            <a:off x="3097074" y="4935538"/>
            <a:ext cx="3400425" cy="476250"/>
          </a:xfrm>
          <a:prstGeom prst="rect">
            <a:avLst/>
          </a:prstGeom>
        </p:spPr>
      </p:pic>
    </p:spTree>
    <p:extLst>
      <p:ext uri="{BB962C8B-B14F-4D97-AF65-F5344CB8AC3E}">
        <p14:creationId xmlns:p14="http://schemas.microsoft.com/office/powerpoint/2010/main" val="3155977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648406-4E88-B14C-6C3F-A44FDFCAE28C}"/>
              </a:ext>
            </a:extLst>
          </p:cNvPr>
          <p:cNvSpPr>
            <a:spLocks noGrp="1"/>
          </p:cNvSpPr>
          <p:nvPr>
            <p:ph type="sldNum" sz="quarter" idx="12"/>
          </p:nvPr>
        </p:nvSpPr>
        <p:spPr/>
        <p:txBody>
          <a:bodyPr/>
          <a:lstStyle/>
          <a:p>
            <a:fld id="{565CE74E-AB26-4998-AD42-012C4C1AD076}" type="slidenum">
              <a:rPr lang="zh-CN" altLang="en-US" smtClean="0"/>
              <a:t>25</a:t>
            </a:fld>
            <a:endParaRPr lang="zh-CN" altLang="en-US"/>
          </a:p>
        </p:txBody>
      </p:sp>
      <p:pic>
        <p:nvPicPr>
          <p:cNvPr id="6" name="图片 5">
            <a:extLst>
              <a:ext uri="{FF2B5EF4-FFF2-40B4-BE49-F238E27FC236}">
                <a16:creationId xmlns:a16="http://schemas.microsoft.com/office/drawing/2014/main" id="{FA052290-913F-456B-E16A-965ED517BD4D}"/>
              </a:ext>
            </a:extLst>
          </p:cNvPr>
          <p:cNvPicPr>
            <a:picLocks noChangeAspect="1"/>
          </p:cNvPicPr>
          <p:nvPr/>
        </p:nvPicPr>
        <p:blipFill>
          <a:blip r:embed="rId3"/>
          <a:stretch>
            <a:fillRect/>
          </a:stretch>
        </p:blipFill>
        <p:spPr>
          <a:xfrm>
            <a:off x="485347" y="243859"/>
            <a:ext cx="219475" cy="219475"/>
          </a:xfrm>
          <a:prstGeom prst="rect">
            <a:avLst/>
          </a:prstGeom>
        </p:spPr>
      </p:pic>
      <p:sp>
        <p:nvSpPr>
          <p:cNvPr id="7" name="矩形 6">
            <a:extLst>
              <a:ext uri="{FF2B5EF4-FFF2-40B4-BE49-F238E27FC236}">
                <a16:creationId xmlns:a16="http://schemas.microsoft.com/office/drawing/2014/main" id="{444201E5-CEA6-E0AA-2BD2-524A8F10C9B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41C2F59D-D565-5D9E-C8E0-B12637746913}"/>
              </a:ext>
            </a:extLst>
          </p:cNvPr>
          <p:cNvPicPr>
            <a:picLocks noChangeAspect="1"/>
          </p:cNvPicPr>
          <p:nvPr/>
        </p:nvPicPr>
        <p:blipFill>
          <a:blip r:embed="rId4"/>
          <a:stretch>
            <a:fillRect/>
          </a:stretch>
        </p:blipFill>
        <p:spPr>
          <a:xfrm>
            <a:off x="11265327" y="-2"/>
            <a:ext cx="926672" cy="926672"/>
          </a:xfrm>
          <a:prstGeom prst="rect">
            <a:avLst/>
          </a:prstGeom>
        </p:spPr>
      </p:pic>
      <p:sp>
        <p:nvSpPr>
          <p:cNvPr id="11" name="文本框 10">
            <a:extLst>
              <a:ext uri="{FF2B5EF4-FFF2-40B4-BE49-F238E27FC236}">
                <a16:creationId xmlns:a16="http://schemas.microsoft.com/office/drawing/2014/main" id="{8188F2ED-0619-C6D0-F45B-04EA91FBD388}"/>
              </a:ext>
            </a:extLst>
          </p:cNvPr>
          <p:cNvSpPr txBox="1"/>
          <p:nvPr/>
        </p:nvSpPr>
        <p:spPr>
          <a:xfrm>
            <a:off x="828261"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Summary</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4D0B7DC1-58E2-77DA-0FF0-4AE235E7E4FB}"/>
              </a:ext>
            </a:extLst>
          </p:cNvPr>
          <p:cNvPicPr>
            <a:picLocks noChangeAspect="1"/>
          </p:cNvPicPr>
          <p:nvPr/>
        </p:nvPicPr>
        <p:blipFill>
          <a:blip r:embed="rId5"/>
          <a:stretch>
            <a:fillRect/>
          </a:stretch>
        </p:blipFill>
        <p:spPr>
          <a:xfrm>
            <a:off x="6924261" y="2501902"/>
            <a:ext cx="4076307" cy="1630523"/>
          </a:xfrm>
          <a:prstGeom prst="rect">
            <a:avLst/>
          </a:prstGeom>
        </p:spPr>
      </p:pic>
      <p:pic>
        <p:nvPicPr>
          <p:cNvPr id="15" name="图片 14">
            <a:extLst>
              <a:ext uri="{FF2B5EF4-FFF2-40B4-BE49-F238E27FC236}">
                <a16:creationId xmlns:a16="http://schemas.microsoft.com/office/drawing/2014/main" id="{80AB8436-53EF-D993-17D7-ED10190991B3}"/>
              </a:ext>
            </a:extLst>
          </p:cNvPr>
          <p:cNvPicPr>
            <a:picLocks noChangeAspect="1"/>
          </p:cNvPicPr>
          <p:nvPr/>
        </p:nvPicPr>
        <p:blipFill>
          <a:blip r:embed="rId6"/>
          <a:stretch>
            <a:fillRect/>
          </a:stretch>
        </p:blipFill>
        <p:spPr>
          <a:xfrm>
            <a:off x="2032884" y="2588688"/>
            <a:ext cx="2991403" cy="1163790"/>
          </a:xfrm>
          <a:prstGeom prst="rect">
            <a:avLst/>
          </a:prstGeom>
        </p:spPr>
      </p:pic>
      <p:sp>
        <p:nvSpPr>
          <p:cNvPr id="3" name="矩形 2">
            <a:extLst>
              <a:ext uri="{FF2B5EF4-FFF2-40B4-BE49-F238E27FC236}">
                <a16:creationId xmlns:a16="http://schemas.microsoft.com/office/drawing/2014/main" id="{7498947C-95A9-E6FB-ECBA-CD2594EAC76B}"/>
              </a:ext>
            </a:extLst>
          </p:cNvPr>
          <p:cNvSpPr/>
          <p:nvPr/>
        </p:nvSpPr>
        <p:spPr>
          <a:xfrm>
            <a:off x="1546369" y="1563757"/>
            <a:ext cx="4076307" cy="3061252"/>
          </a:xfrm>
          <a:prstGeom prst="rect">
            <a:avLst/>
          </a:prstGeom>
          <a:no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A4C10EF-EFAE-8076-BE4C-99647DDCEA75}"/>
              </a:ext>
            </a:extLst>
          </p:cNvPr>
          <p:cNvPicPr>
            <a:picLocks noChangeAspect="1"/>
          </p:cNvPicPr>
          <p:nvPr/>
        </p:nvPicPr>
        <p:blipFill>
          <a:blip r:embed="rId7"/>
          <a:stretch>
            <a:fillRect/>
          </a:stretch>
        </p:blipFill>
        <p:spPr>
          <a:xfrm>
            <a:off x="6811200" y="1563757"/>
            <a:ext cx="4255450" cy="3072650"/>
          </a:xfrm>
          <a:prstGeom prst="rect">
            <a:avLst/>
          </a:prstGeom>
        </p:spPr>
      </p:pic>
      <mc:AlternateContent xmlns:mc="http://schemas.openxmlformats.org/markup-compatibility/2006" xmlns:p14="http://schemas.microsoft.com/office/powerpoint/2010/main">
        <mc:Choice Requires="p14">
          <p:contentPart p14:bwMode="auto" r:id="rId8">
            <p14:nvContentPartPr>
              <p14:cNvPr id="22" name="墨迹 21">
                <a:extLst>
                  <a:ext uri="{FF2B5EF4-FFF2-40B4-BE49-F238E27FC236}">
                    <a16:creationId xmlns:a16="http://schemas.microsoft.com/office/drawing/2014/main" id="{0302E788-6626-0344-EC60-E393FAE79B41}"/>
                  </a:ext>
                </a:extLst>
              </p14:cNvPr>
              <p14:cNvContentPartPr/>
              <p14:nvPr/>
            </p14:nvContentPartPr>
            <p14:xfrm>
              <a:off x="1563730" y="2278878"/>
              <a:ext cx="4027680" cy="34200"/>
            </p14:xfrm>
          </p:contentPart>
        </mc:Choice>
        <mc:Fallback xmlns="">
          <p:pic>
            <p:nvPicPr>
              <p:cNvPr id="22" name="墨迹 21">
                <a:extLst>
                  <a:ext uri="{FF2B5EF4-FFF2-40B4-BE49-F238E27FC236}">
                    <a16:creationId xmlns:a16="http://schemas.microsoft.com/office/drawing/2014/main" id="{0302E788-6626-0344-EC60-E393FAE79B41}"/>
                  </a:ext>
                </a:extLst>
              </p:cNvPr>
              <p:cNvPicPr/>
              <p:nvPr/>
            </p:nvPicPr>
            <p:blipFill>
              <a:blip r:embed="rId9"/>
              <a:stretch>
                <a:fillRect/>
              </a:stretch>
            </p:blipFill>
            <p:spPr>
              <a:xfrm>
                <a:off x="1554730" y="2270238"/>
                <a:ext cx="40453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墨迹 29">
                <a:extLst>
                  <a:ext uri="{FF2B5EF4-FFF2-40B4-BE49-F238E27FC236}">
                    <a16:creationId xmlns:a16="http://schemas.microsoft.com/office/drawing/2014/main" id="{333C0397-E351-2A34-A67C-FA80F00874EE}"/>
                  </a:ext>
                </a:extLst>
              </p14:cNvPr>
              <p14:cNvContentPartPr/>
              <p14:nvPr/>
            </p14:nvContentPartPr>
            <p14:xfrm>
              <a:off x="6864370" y="2231718"/>
              <a:ext cx="4202280" cy="85320"/>
            </p14:xfrm>
          </p:contentPart>
        </mc:Choice>
        <mc:Fallback xmlns="">
          <p:pic>
            <p:nvPicPr>
              <p:cNvPr id="30" name="墨迹 29">
                <a:extLst>
                  <a:ext uri="{FF2B5EF4-FFF2-40B4-BE49-F238E27FC236}">
                    <a16:creationId xmlns:a16="http://schemas.microsoft.com/office/drawing/2014/main" id="{333C0397-E351-2A34-A67C-FA80F00874EE}"/>
                  </a:ext>
                </a:extLst>
              </p:cNvPr>
              <p:cNvPicPr/>
              <p:nvPr/>
            </p:nvPicPr>
            <p:blipFill>
              <a:blip r:embed="rId11"/>
              <a:stretch>
                <a:fillRect/>
              </a:stretch>
            </p:blipFill>
            <p:spPr>
              <a:xfrm>
                <a:off x="6855730" y="2222718"/>
                <a:ext cx="4219920" cy="102960"/>
              </a:xfrm>
              <a:prstGeom prst="rect">
                <a:avLst/>
              </a:prstGeom>
            </p:spPr>
          </p:pic>
        </mc:Fallback>
      </mc:AlternateContent>
      <p:sp>
        <p:nvSpPr>
          <p:cNvPr id="31" name="箭头: 下弧形 30">
            <a:extLst>
              <a:ext uri="{FF2B5EF4-FFF2-40B4-BE49-F238E27FC236}">
                <a16:creationId xmlns:a16="http://schemas.microsoft.com/office/drawing/2014/main" id="{70F5C8C2-3451-6B0E-091E-F869BED7342B}"/>
              </a:ext>
            </a:extLst>
          </p:cNvPr>
          <p:cNvSpPr/>
          <p:nvPr/>
        </p:nvSpPr>
        <p:spPr>
          <a:xfrm flipH="1">
            <a:off x="4651512" y="4772746"/>
            <a:ext cx="3087757" cy="97840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箭头: 下弧形 31">
            <a:extLst>
              <a:ext uri="{FF2B5EF4-FFF2-40B4-BE49-F238E27FC236}">
                <a16:creationId xmlns:a16="http://schemas.microsoft.com/office/drawing/2014/main" id="{23B623FF-4CD4-77E3-641C-6CBC9708C909}"/>
              </a:ext>
            </a:extLst>
          </p:cNvPr>
          <p:cNvSpPr/>
          <p:nvPr/>
        </p:nvSpPr>
        <p:spPr>
          <a:xfrm rot="10800000" flipH="1">
            <a:off x="4717773" y="363337"/>
            <a:ext cx="3087757" cy="995849"/>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a:extLst>
              <a:ext uri="{FF2B5EF4-FFF2-40B4-BE49-F238E27FC236}">
                <a16:creationId xmlns:a16="http://schemas.microsoft.com/office/drawing/2014/main" id="{3F6EF990-32CB-24C9-71D3-3B8E13483C7D}"/>
              </a:ext>
            </a:extLst>
          </p:cNvPr>
          <p:cNvSpPr txBox="1"/>
          <p:nvPr/>
        </p:nvSpPr>
        <p:spPr>
          <a:xfrm>
            <a:off x="2434229" y="1596919"/>
            <a:ext cx="2257698" cy="646331"/>
          </a:xfrm>
          <a:prstGeom prst="rect">
            <a:avLst/>
          </a:prstGeom>
          <a:noFill/>
        </p:spPr>
        <p:txBody>
          <a:bodyPr wrap="square" rtlCol="0">
            <a:spAutoFit/>
          </a:bodyPr>
          <a:lstStyle/>
          <a:p>
            <a:pPr algn="ctr"/>
            <a:r>
              <a:rPr lang="en-US" altLang="zh-CN" dirty="0"/>
              <a:t>Time Update</a:t>
            </a:r>
          </a:p>
          <a:p>
            <a:pPr algn="ctr"/>
            <a:r>
              <a:rPr lang="en-US" altLang="zh-CN" dirty="0"/>
              <a:t>(Predict)</a:t>
            </a:r>
            <a:endParaRPr lang="zh-CN" altLang="en-US" dirty="0"/>
          </a:p>
        </p:txBody>
      </p:sp>
      <p:sp>
        <p:nvSpPr>
          <p:cNvPr id="34" name="箭头: 下 33">
            <a:extLst>
              <a:ext uri="{FF2B5EF4-FFF2-40B4-BE49-F238E27FC236}">
                <a16:creationId xmlns:a16="http://schemas.microsoft.com/office/drawing/2014/main" id="{F32F48D6-BD93-0B4C-6892-FD03B02E26C9}"/>
              </a:ext>
            </a:extLst>
          </p:cNvPr>
          <p:cNvSpPr/>
          <p:nvPr/>
        </p:nvSpPr>
        <p:spPr>
          <a:xfrm rot="10800000">
            <a:off x="2932004" y="4829580"/>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D217FCC-D6A5-3261-BF09-6737B9963C9E}"/>
              </a:ext>
            </a:extLst>
          </p:cNvPr>
          <p:cNvSpPr txBox="1"/>
          <p:nvPr/>
        </p:nvSpPr>
        <p:spPr>
          <a:xfrm>
            <a:off x="1842052" y="6016487"/>
            <a:ext cx="2007705" cy="369332"/>
          </a:xfrm>
          <a:prstGeom prst="rect">
            <a:avLst/>
          </a:prstGeom>
          <a:noFill/>
        </p:spPr>
        <p:txBody>
          <a:bodyPr wrap="square" rtlCol="0">
            <a:spAutoFit/>
          </a:bodyPr>
          <a:lstStyle/>
          <a:p>
            <a:r>
              <a:rPr lang="en-US" altLang="zh-CN" dirty="0"/>
              <a:t>Input               and          </a:t>
            </a:r>
            <a:endParaRPr lang="zh-CN" altLang="en-US" dirty="0"/>
          </a:p>
        </p:txBody>
      </p:sp>
      <p:pic>
        <p:nvPicPr>
          <p:cNvPr id="37" name="图片 36">
            <a:extLst>
              <a:ext uri="{FF2B5EF4-FFF2-40B4-BE49-F238E27FC236}">
                <a16:creationId xmlns:a16="http://schemas.microsoft.com/office/drawing/2014/main" id="{9603324E-9EA4-4D70-30CF-F1A9D3AF22D4}"/>
              </a:ext>
            </a:extLst>
          </p:cNvPr>
          <p:cNvPicPr>
            <a:picLocks noChangeAspect="1"/>
          </p:cNvPicPr>
          <p:nvPr/>
        </p:nvPicPr>
        <p:blipFill>
          <a:blip r:embed="rId12"/>
          <a:stretch>
            <a:fillRect/>
          </a:stretch>
        </p:blipFill>
        <p:spPr>
          <a:xfrm>
            <a:off x="3705460" y="6045956"/>
            <a:ext cx="642480" cy="339863"/>
          </a:xfrm>
          <a:prstGeom prst="rect">
            <a:avLst/>
          </a:prstGeom>
        </p:spPr>
      </p:pic>
      <p:pic>
        <p:nvPicPr>
          <p:cNvPr id="39" name="图片 38">
            <a:extLst>
              <a:ext uri="{FF2B5EF4-FFF2-40B4-BE49-F238E27FC236}">
                <a16:creationId xmlns:a16="http://schemas.microsoft.com/office/drawing/2014/main" id="{76907663-81FC-F00D-8BE6-CF8212CD0D0B}"/>
              </a:ext>
            </a:extLst>
          </p:cNvPr>
          <p:cNvPicPr>
            <a:picLocks noChangeAspect="1"/>
          </p:cNvPicPr>
          <p:nvPr/>
        </p:nvPicPr>
        <p:blipFill>
          <a:blip r:embed="rId13"/>
          <a:stretch>
            <a:fillRect/>
          </a:stretch>
        </p:blipFill>
        <p:spPr>
          <a:xfrm>
            <a:off x="2517487" y="6044214"/>
            <a:ext cx="656833" cy="343345"/>
          </a:xfrm>
          <a:prstGeom prst="rect">
            <a:avLst/>
          </a:prstGeom>
        </p:spPr>
      </p:pic>
      <p:sp>
        <p:nvSpPr>
          <p:cNvPr id="40" name="文本框 39">
            <a:extLst>
              <a:ext uri="{FF2B5EF4-FFF2-40B4-BE49-F238E27FC236}">
                <a16:creationId xmlns:a16="http://schemas.microsoft.com/office/drawing/2014/main" id="{4BBFBD5E-22FC-0C88-FAC1-74348F156B88}"/>
              </a:ext>
            </a:extLst>
          </p:cNvPr>
          <p:cNvSpPr txBox="1"/>
          <p:nvPr/>
        </p:nvSpPr>
        <p:spPr>
          <a:xfrm>
            <a:off x="7857727" y="1585387"/>
            <a:ext cx="2533733" cy="646331"/>
          </a:xfrm>
          <a:prstGeom prst="rect">
            <a:avLst/>
          </a:prstGeom>
          <a:noFill/>
        </p:spPr>
        <p:txBody>
          <a:bodyPr wrap="square" rtlCol="0">
            <a:spAutoFit/>
          </a:bodyPr>
          <a:lstStyle/>
          <a:p>
            <a:pPr algn="ctr"/>
            <a:r>
              <a:rPr lang="en-US" altLang="zh-CN" dirty="0"/>
              <a:t>Measurement Update</a:t>
            </a:r>
          </a:p>
          <a:p>
            <a:pPr algn="ctr"/>
            <a:r>
              <a:rPr lang="en-US" altLang="zh-CN" dirty="0"/>
              <a:t>(Correct)</a:t>
            </a:r>
            <a:endParaRPr lang="zh-CN" altLang="en-US" dirty="0"/>
          </a:p>
        </p:txBody>
      </p:sp>
    </p:spTree>
    <p:extLst>
      <p:ext uri="{BB962C8B-B14F-4D97-AF65-F5344CB8AC3E}">
        <p14:creationId xmlns:p14="http://schemas.microsoft.com/office/powerpoint/2010/main" val="1992035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CF6320-53F6-FEE4-B7CD-04021830C91C}"/>
              </a:ext>
            </a:extLst>
          </p:cNvPr>
          <p:cNvSpPr/>
          <p:nvPr/>
        </p:nvSpPr>
        <p:spPr>
          <a:xfrm>
            <a:off x="0" y="0"/>
            <a:ext cx="6261652" cy="6858000"/>
          </a:xfrm>
          <a:prstGeom prst="rect">
            <a:avLst/>
          </a:prstGeom>
          <a:gradFill>
            <a:gsLst>
              <a:gs pos="0">
                <a:srgbClr val="1C2F43"/>
              </a:gs>
              <a:gs pos="10000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itchFamily="18" charset="0"/>
              <a:ea typeface="微软雅黑" panose="020B0503020204020204" pitchFamily="34" charset="-122"/>
              <a:cs typeface="Times New Roman" pitchFamily="18" charset="0"/>
            </a:endParaRPr>
          </a:p>
        </p:txBody>
      </p:sp>
      <p:sp>
        <p:nvSpPr>
          <p:cNvPr id="8" name="文本框 7">
            <a:extLst>
              <a:ext uri="{FF2B5EF4-FFF2-40B4-BE49-F238E27FC236}">
                <a16:creationId xmlns:a16="http://schemas.microsoft.com/office/drawing/2014/main" id="{58865E62-C7AC-CB5F-9D5C-BD6BDB2A5BDD}"/>
              </a:ext>
            </a:extLst>
          </p:cNvPr>
          <p:cNvSpPr txBox="1"/>
          <p:nvPr/>
        </p:nvSpPr>
        <p:spPr>
          <a:xfrm>
            <a:off x="265311" y="575643"/>
            <a:ext cx="5380116" cy="4154984"/>
          </a:xfrm>
          <a:prstGeom prst="rect">
            <a:avLst/>
          </a:prstGeom>
          <a:noFill/>
        </p:spPr>
        <p:txBody>
          <a:bodyPr wrap="square">
            <a:spAutoFit/>
          </a:bodyPr>
          <a:lstStyle/>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Extended Kalman Filter</a:t>
            </a:r>
          </a:p>
          <a:p>
            <a:pPr marR="0" lvl="0" algn="l" defTabSz="914400" rtl="0" eaLnBrk="1" fontAlgn="auto" latinLnBrk="0" hangingPunct="1">
              <a:lnSpc>
                <a:spcPct val="100000"/>
              </a:lnSpc>
              <a:spcBef>
                <a:spcPts val="0"/>
              </a:spcBef>
              <a:spcAft>
                <a:spcPts val="0"/>
              </a:spcAft>
              <a:buClrTx/>
              <a:buSzTx/>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    (EKF)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a:ln>
                <a:noFill/>
              </a:ln>
              <a:solidFill>
                <a:prstClr val="white"/>
              </a:solidFill>
              <a:effectLst/>
              <a:uLnTx/>
              <a:uFillTx/>
              <a:latin typeface="Times New Roman" pitchFamily="18" charset="0"/>
              <a:ea typeface="微软雅黑" panose="020B0503020204020204" pitchFamily="34" charset="-122"/>
              <a:cs typeface="Times New Roman"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Times New Roman" pitchFamily="18" charset="0"/>
                <a:ea typeface="汉仪旗黑X1-75W" pitchFamily="18" charset="-122"/>
                <a:cs typeface="Times New Roman" pitchFamily="18" charset="0"/>
                <a:sym typeface="+mn-ea"/>
              </a:rPr>
              <a:t>			</a:t>
            </a:r>
          </a:p>
        </p:txBody>
      </p:sp>
      <p:pic>
        <p:nvPicPr>
          <p:cNvPr id="9" name="图片 8">
            <a:extLst>
              <a:ext uri="{FF2B5EF4-FFF2-40B4-BE49-F238E27FC236}">
                <a16:creationId xmlns:a16="http://schemas.microsoft.com/office/drawing/2014/main" id="{CF69F59A-DB27-D645-087B-904075C1B126}"/>
              </a:ext>
            </a:extLst>
          </p:cNvPr>
          <p:cNvPicPr>
            <a:picLocks noChangeAspect="1"/>
          </p:cNvPicPr>
          <p:nvPr/>
        </p:nvPicPr>
        <p:blipFill>
          <a:blip r:embed="rId2"/>
          <a:stretch>
            <a:fillRect/>
          </a:stretch>
        </p:blipFill>
        <p:spPr>
          <a:xfrm>
            <a:off x="11265327" y="-2"/>
            <a:ext cx="926672" cy="926672"/>
          </a:xfrm>
          <a:prstGeom prst="rect">
            <a:avLst/>
          </a:prstGeom>
        </p:spPr>
      </p:pic>
    </p:spTree>
    <p:extLst>
      <p:ext uri="{BB962C8B-B14F-4D97-AF65-F5344CB8AC3E}">
        <p14:creationId xmlns:p14="http://schemas.microsoft.com/office/powerpoint/2010/main" val="1172302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A052290-913F-456B-E16A-965ED517BD4D}"/>
              </a:ext>
            </a:extLst>
          </p:cNvPr>
          <p:cNvPicPr>
            <a:picLocks noChangeAspect="1"/>
          </p:cNvPicPr>
          <p:nvPr/>
        </p:nvPicPr>
        <p:blipFill>
          <a:blip r:embed="rId2"/>
          <a:stretch>
            <a:fillRect/>
          </a:stretch>
        </p:blipFill>
        <p:spPr>
          <a:xfrm>
            <a:off x="485347" y="243859"/>
            <a:ext cx="219475" cy="219475"/>
          </a:xfrm>
          <a:prstGeom prst="rect">
            <a:avLst/>
          </a:prstGeom>
        </p:spPr>
      </p:pic>
      <p:sp>
        <p:nvSpPr>
          <p:cNvPr id="7" name="矩形 6">
            <a:extLst>
              <a:ext uri="{FF2B5EF4-FFF2-40B4-BE49-F238E27FC236}">
                <a16:creationId xmlns:a16="http://schemas.microsoft.com/office/drawing/2014/main" id="{444201E5-CEA6-E0AA-2BD2-524A8F10C9B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41C2F59D-D565-5D9E-C8E0-B12637746913}"/>
              </a:ext>
            </a:extLst>
          </p:cNvPr>
          <p:cNvPicPr>
            <a:picLocks noChangeAspect="1"/>
          </p:cNvPicPr>
          <p:nvPr/>
        </p:nvPicPr>
        <p:blipFill>
          <a:blip r:embed="rId3"/>
          <a:stretch>
            <a:fillRect/>
          </a:stretch>
        </p:blipFill>
        <p:spPr>
          <a:xfrm>
            <a:off x="11265327" y="-2"/>
            <a:ext cx="926672" cy="926672"/>
          </a:xfrm>
          <a:prstGeom prst="rect">
            <a:avLst/>
          </a:prstGeom>
        </p:spPr>
      </p:pic>
      <p:sp>
        <p:nvSpPr>
          <p:cNvPr id="12" name="文本框 11">
            <a:extLst>
              <a:ext uri="{FF2B5EF4-FFF2-40B4-BE49-F238E27FC236}">
                <a16:creationId xmlns:a16="http://schemas.microsoft.com/office/drawing/2014/main" id="{628FD2A2-E5CF-14B9-195F-13B3D3990115}"/>
              </a:ext>
            </a:extLst>
          </p:cNvPr>
          <p:cNvSpPr txBox="1"/>
          <p:nvPr/>
        </p:nvSpPr>
        <p:spPr>
          <a:xfrm>
            <a:off x="848139"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Extended Kalman Filter (EKF)</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7D1E5DCE-3B68-39ED-4336-B9EB6F045B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4425" y="553651"/>
            <a:ext cx="2840585" cy="1789656"/>
          </a:xfrm>
          <a:prstGeom prst="rect">
            <a:avLst/>
          </a:prstGeom>
        </p:spPr>
      </p:pic>
      <p:pic>
        <p:nvPicPr>
          <p:cNvPr id="15" name="图片 14">
            <a:extLst>
              <a:ext uri="{FF2B5EF4-FFF2-40B4-BE49-F238E27FC236}">
                <a16:creationId xmlns:a16="http://schemas.microsoft.com/office/drawing/2014/main" id="{73ABB53A-A74E-D439-02F9-247B57660F34}"/>
              </a:ext>
            </a:extLst>
          </p:cNvPr>
          <p:cNvPicPr>
            <a:picLocks noChangeAspect="1"/>
          </p:cNvPicPr>
          <p:nvPr/>
        </p:nvPicPr>
        <p:blipFill>
          <a:blip r:embed="rId5"/>
          <a:stretch>
            <a:fillRect/>
          </a:stretch>
        </p:blipFill>
        <p:spPr>
          <a:xfrm>
            <a:off x="1127929" y="4157768"/>
            <a:ext cx="8947081" cy="918322"/>
          </a:xfrm>
          <a:prstGeom prst="rect">
            <a:avLst/>
          </a:prstGeom>
        </p:spPr>
      </p:pic>
      <p:sp>
        <p:nvSpPr>
          <p:cNvPr id="16" name="矩形 15">
            <a:extLst>
              <a:ext uri="{FF2B5EF4-FFF2-40B4-BE49-F238E27FC236}">
                <a16:creationId xmlns:a16="http://schemas.microsoft.com/office/drawing/2014/main" id="{ED10ED84-44B8-66AB-B4A5-7E33DD7BE034}"/>
              </a:ext>
            </a:extLst>
          </p:cNvPr>
          <p:cNvSpPr/>
          <p:nvPr/>
        </p:nvSpPr>
        <p:spPr>
          <a:xfrm>
            <a:off x="940904" y="3985282"/>
            <a:ext cx="5181600" cy="133847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B863008-850E-0D0E-C6AB-B3E09F4CB534}"/>
              </a:ext>
            </a:extLst>
          </p:cNvPr>
          <p:cNvSpPr txBox="1"/>
          <p:nvPr/>
        </p:nvSpPr>
        <p:spPr>
          <a:xfrm>
            <a:off x="1709531" y="5612091"/>
            <a:ext cx="3279913" cy="369332"/>
          </a:xfrm>
          <a:prstGeom prst="rect">
            <a:avLst/>
          </a:prstGeom>
          <a:noFill/>
        </p:spPr>
        <p:txBody>
          <a:bodyPr wrap="square" rtlCol="0">
            <a:spAutoFit/>
          </a:bodyPr>
          <a:lstStyle/>
          <a:p>
            <a:r>
              <a:rPr lang="en-US" altLang="zh-CN" dirty="0">
                <a:solidFill>
                  <a:srgbClr val="FF0000"/>
                </a:solidFill>
              </a:rPr>
              <a:t>Just focus on First-order terms</a:t>
            </a:r>
            <a:endParaRPr lang="zh-CN" altLang="en-US" dirty="0">
              <a:solidFill>
                <a:srgbClr val="FF0000"/>
              </a:solidFill>
            </a:endParaRPr>
          </a:p>
        </p:txBody>
      </p:sp>
      <p:sp>
        <p:nvSpPr>
          <p:cNvPr id="18" name="文本框 17">
            <a:extLst>
              <a:ext uri="{FF2B5EF4-FFF2-40B4-BE49-F238E27FC236}">
                <a16:creationId xmlns:a16="http://schemas.microsoft.com/office/drawing/2014/main" id="{DEC1352D-BB3B-9CCF-69BE-B1610EA5A732}"/>
              </a:ext>
            </a:extLst>
          </p:cNvPr>
          <p:cNvSpPr txBox="1"/>
          <p:nvPr/>
        </p:nvSpPr>
        <p:spPr>
          <a:xfrm>
            <a:off x="848139" y="1112200"/>
            <a:ext cx="5830957" cy="4986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Hint: </a:t>
            </a:r>
            <a:r>
              <a:rPr lang="en-US" altLang="zh-CN" sz="2000" b="0" i="0" dirty="0">
                <a:solidFill>
                  <a:srgbClr val="29261B"/>
                </a:solidFill>
                <a:effectLst/>
                <a:latin typeface="Times New Roman" panose="02020603050405020304" pitchFamily="18" charset="0"/>
                <a:cs typeface="Times New Roman" panose="02020603050405020304" pitchFamily="18" charset="0"/>
              </a:rPr>
              <a:t>Linearization treatment of nonlinear systems</a:t>
            </a:r>
            <a:endParaRPr lang="zh-CN" altLang="en-US" sz="20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4D978503-5E79-BF8D-E0E2-4DE6DB74EDB5}"/>
              </a:ext>
            </a:extLst>
          </p:cNvPr>
          <p:cNvSpPr txBox="1"/>
          <p:nvPr/>
        </p:nvSpPr>
        <p:spPr>
          <a:xfrm>
            <a:off x="940904" y="3060139"/>
            <a:ext cx="3114261"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Use Taylor Expansion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285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A98176E-AD8F-596F-F694-E8AD4A036951}"/>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5" name="图片 4">
            <a:extLst>
              <a:ext uri="{FF2B5EF4-FFF2-40B4-BE49-F238E27FC236}">
                <a16:creationId xmlns:a16="http://schemas.microsoft.com/office/drawing/2014/main" id="{2EE70FC1-59B0-474C-E18D-E75031C200F0}"/>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6673256C-8135-D0E0-C874-384942110022}"/>
              </a:ext>
            </a:extLst>
          </p:cNvPr>
          <p:cNvPicPr>
            <a:picLocks noChangeAspect="1"/>
          </p:cNvPicPr>
          <p:nvPr/>
        </p:nvPicPr>
        <p:blipFill>
          <a:blip r:embed="rId3"/>
          <a:stretch>
            <a:fillRect/>
          </a:stretch>
        </p:blipFill>
        <p:spPr>
          <a:xfrm>
            <a:off x="1524001" y="2083640"/>
            <a:ext cx="7997687" cy="656041"/>
          </a:xfrm>
          <a:prstGeom prst="rect">
            <a:avLst/>
          </a:prstGeom>
        </p:spPr>
      </p:pic>
      <p:pic>
        <p:nvPicPr>
          <p:cNvPr id="8" name="图片 7">
            <a:extLst>
              <a:ext uri="{FF2B5EF4-FFF2-40B4-BE49-F238E27FC236}">
                <a16:creationId xmlns:a16="http://schemas.microsoft.com/office/drawing/2014/main" id="{9C1DA0E0-EB7B-A3E9-752B-FE04CEDEBA86}"/>
              </a:ext>
            </a:extLst>
          </p:cNvPr>
          <p:cNvPicPr>
            <a:picLocks noChangeAspect="1"/>
          </p:cNvPicPr>
          <p:nvPr/>
        </p:nvPicPr>
        <p:blipFill>
          <a:blip r:embed="rId4"/>
          <a:stretch>
            <a:fillRect/>
          </a:stretch>
        </p:blipFill>
        <p:spPr>
          <a:xfrm>
            <a:off x="1140912" y="1610068"/>
            <a:ext cx="3435067" cy="300794"/>
          </a:xfrm>
          <a:prstGeom prst="rect">
            <a:avLst/>
          </a:prstGeom>
        </p:spPr>
      </p:pic>
      <p:pic>
        <p:nvPicPr>
          <p:cNvPr id="9" name="图片 8">
            <a:extLst>
              <a:ext uri="{FF2B5EF4-FFF2-40B4-BE49-F238E27FC236}">
                <a16:creationId xmlns:a16="http://schemas.microsoft.com/office/drawing/2014/main" id="{441899B2-D60F-D76F-A870-48153E505D32}"/>
              </a:ext>
            </a:extLst>
          </p:cNvPr>
          <p:cNvPicPr>
            <a:picLocks noChangeAspect="1"/>
          </p:cNvPicPr>
          <p:nvPr/>
        </p:nvPicPr>
        <p:blipFill>
          <a:blip r:embed="rId5"/>
          <a:stretch>
            <a:fillRect/>
          </a:stretch>
        </p:blipFill>
        <p:spPr>
          <a:xfrm>
            <a:off x="1140912" y="4221196"/>
            <a:ext cx="2046236" cy="331106"/>
          </a:xfrm>
          <a:prstGeom prst="rect">
            <a:avLst/>
          </a:prstGeom>
        </p:spPr>
      </p:pic>
      <p:pic>
        <p:nvPicPr>
          <p:cNvPr id="10" name="图片 9">
            <a:extLst>
              <a:ext uri="{FF2B5EF4-FFF2-40B4-BE49-F238E27FC236}">
                <a16:creationId xmlns:a16="http://schemas.microsoft.com/office/drawing/2014/main" id="{7FC95F7F-8A2B-6C78-F6DD-9EADD4A7817D}"/>
              </a:ext>
            </a:extLst>
          </p:cNvPr>
          <p:cNvPicPr>
            <a:picLocks noChangeAspect="1"/>
          </p:cNvPicPr>
          <p:nvPr/>
        </p:nvPicPr>
        <p:blipFill>
          <a:blip r:embed="rId6"/>
          <a:stretch>
            <a:fillRect/>
          </a:stretch>
        </p:blipFill>
        <p:spPr>
          <a:xfrm>
            <a:off x="1566448" y="4696624"/>
            <a:ext cx="5722248" cy="776803"/>
          </a:xfrm>
          <a:prstGeom prst="rect">
            <a:avLst/>
          </a:prstGeom>
        </p:spPr>
      </p:pic>
      <p:pic>
        <p:nvPicPr>
          <p:cNvPr id="12" name="图片 11">
            <a:extLst>
              <a:ext uri="{FF2B5EF4-FFF2-40B4-BE49-F238E27FC236}">
                <a16:creationId xmlns:a16="http://schemas.microsoft.com/office/drawing/2014/main" id="{B19DFB19-3AF0-143D-D476-35116D9CA603}"/>
              </a:ext>
            </a:extLst>
          </p:cNvPr>
          <p:cNvPicPr>
            <a:picLocks noChangeAspect="1"/>
          </p:cNvPicPr>
          <p:nvPr/>
        </p:nvPicPr>
        <p:blipFill>
          <a:blip r:embed="rId7"/>
          <a:stretch>
            <a:fillRect/>
          </a:stretch>
        </p:blipFill>
        <p:spPr>
          <a:xfrm rot="16200000">
            <a:off x="4603793" y="2452171"/>
            <a:ext cx="219475" cy="1140051"/>
          </a:xfrm>
          <a:prstGeom prst="rect">
            <a:avLst/>
          </a:prstGeom>
        </p:spPr>
      </p:pic>
      <p:pic>
        <p:nvPicPr>
          <p:cNvPr id="13" name="图片 12">
            <a:extLst>
              <a:ext uri="{FF2B5EF4-FFF2-40B4-BE49-F238E27FC236}">
                <a16:creationId xmlns:a16="http://schemas.microsoft.com/office/drawing/2014/main" id="{4BE5CF9C-B9EE-6C4A-6DC1-BCB0CA400332}"/>
              </a:ext>
            </a:extLst>
          </p:cNvPr>
          <p:cNvPicPr>
            <a:picLocks noChangeAspect="1"/>
          </p:cNvPicPr>
          <p:nvPr/>
        </p:nvPicPr>
        <p:blipFill>
          <a:blip r:embed="rId8"/>
          <a:stretch>
            <a:fillRect/>
          </a:stretch>
        </p:blipFill>
        <p:spPr>
          <a:xfrm>
            <a:off x="7434287" y="2871031"/>
            <a:ext cx="1140051" cy="219475"/>
          </a:xfrm>
          <a:prstGeom prst="rect">
            <a:avLst/>
          </a:prstGeom>
        </p:spPr>
      </p:pic>
      <p:pic>
        <p:nvPicPr>
          <p:cNvPr id="14" name="图片 13">
            <a:extLst>
              <a:ext uri="{FF2B5EF4-FFF2-40B4-BE49-F238E27FC236}">
                <a16:creationId xmlns:a16="http://schemas.microsoft.com/office/drawing/2014/main" id="{CFDEF2E0-17D5-9565-CCF1-0240FBCA22EF}"/>
              </a:ext>
            </a:extLst>
          </p:cNvPr>
          <p:cNvPicPr>
            <a:picLocks noChangeAspect="1"/>
          </p:cNvPicPr>
          <p:nvPr/>
        </p:nvPicPr>
        <p:blipFill>
          <a:blip r:embed="rId7"/>
          <a:stretch>
            <a:fillRect/>
          </a:stretch>
        </p:blipFill>
        <p:spPr>
          <a:xfrm rot="16200000">
            <a:off x="3687864" y="5106404"/>
            <a:ext cx="219475" cy="1140051"/>
          </a:xfrm>
          <a:prstGeom prst="rect">
            <a:avLst/>
          </a:prstGeom>
        </p:spPr>
      </p:pic>
      <p:pic>
        <p:nvPicPr>
          <p:cNvPr id="15" name="图片 14">
            <a:extLst>
              <a:ext uri="{FF2B5EF4-FFF2-40B4-BE49-F238E27FC236}">
                <a16:creationId xmlns:a16="http://schemas.microsoft.com/office/drawing/2014/main" id="{4083D5F5-9F3F-03A3-2912-38EA4B1DC0BD}"/>
              </a:ext>
            </a:extLst>
          </p:cNvPr>
          <p:cNvPicPr>
            <a:picLocks noChangeAspect="1"/>
          </p:cNvPicPr>
          <p:nvPr/>
        </p:nvPicPr>
        <p:blipFill>
          <a:blip r:embed="rId7"/>
          <a:stretch>
            <a:fillRect/>
          </a:stretch>
        </p:blipFill>
        <p:spPr>
          <a:xfrm rot="16200000">
            <a:off x="6346454" y="5093292"/>
            <a:ext cx="219475" cy="1140051"/>
          </a:xfrm>
          <a:prstGeom prst="rect">
            <a:avLst/>
          </a:prstGeom>
        </p:spPr>
      </p:pic>
      <p:pic>
        <p:nvPicPr>
          <p:cNvPr id="16" name="图片 15">
            <a:extLst>
              <a:ext uri="{FF2B5EF4-FFF2-40B4-BE49-F238E27FC236}">
                <a16:creationId xmlns:a16="http://schemas.microsoft.com/office/drawing/2014/main" id="{63630237-D29E-AFE9-F66C-828610A6143B}"/>
              </a:ext>
            </a:extLst>
          </p:cNvPr>
          <p:cNvPicPr>
            <a:picLocks noChangeAspect="1"/>
          </p:cNvPicPr>
          <p:nvPr/>
        </p:nvPicPr>
        <p:blipFill>
          <a:blip r:embed="rId9"/>
          <a:stretch>
            <a:fillRect/>
          </a:stretch>
        </p:blipFill>
        <p:spPr>
          <a:xfrm>
            <a:off x="4357273" y="3228792"/>
            <a:ext cx="784569" cy="353487"/>
          </a:xfrm>
          <a:prstGeom prst="rect">
            <a:avLst/>
          </a:prstGeom>
        </p:spPr>
      </p:pic>
      <p:pic>
        <p:nvPicPr>
          <p:cNvPr id="17" name="图片 16">
            <a:extLst>
              <a:ext uri="{FF2B5EF4-FFF2-40B4-BE49-F238E27FC236}">
                <a16:creationId xmlns:a16="http://schemas.microsoft.com/office/drawing/2014/main" id="{A9B38D92-078F-A888-EAAA-EA202F43753C}"/>
              </a:ext>
            </a:extLst>
          </p:cNvPr>
          <p:cNvPicPr>
            <a:picLocks noChangeAspect="1"/>
          </p:cNvPicPr>
          <p:nvPr/>
        </p:nvPicPr>
        <p:blipFill>
          <a:blip r:embed="rId10"/>
          <a:stretch>
            <a:fillRect/>
          </a:stretch>
        </p:blipFill>
        <p:spPr>
          <a:xfrm>
            <a:off x="7698038" y="3176828"/>
            <a:ext cx="876300" cy="390525"/>
          </a:xfrm>
          <a:prstGeom prst="rect">
            <a:avLst/>
          </a:prstGeom>
        </p:spPr>
      </p:pic>
      <p:pic>
        <p:nvPicPr>
          <p:cNvPr id="18" name="图片 17">
            <a:extLst>
              <a:ext uri="{FF2B5EF4-FFF2-40B4-BE49-F238E27FC236}">
                <a16:creationId xmlns:a16="http://schemas.microsoft.com/office/drawing/2014/main" id="{7275B992-AE44-3F85-8072-7933BC6A0895}"/>
              </a:ext>
            </a:extLst>
          </p:cNvPr>
          <p:cNvPicPr>
            <a:picLocks noChangeAspect="1"/>
          </p:cNvPicPr>
          <p:nvPr/>
        </p:nvPicPr>
        <p:blipFill>
          <a:blip r:embed="rId11"/>
          <a:stretch>
            <a:fillRect/>
          </a:stretch>
        </p:blipFill>
        <p:spPr>
          <a:xfrm>
            <a:off x="3560719" y="5879431"/>
            <a:ext cx="533400" cy="390525"/>
          </a:xfrm>
          <a:prstGeom prst="rect">
            <a:avLst/>
          </a:prstGeom>
        </p:spPr>
      </p:pic>
      <p:pic>
        <p:nvPicPr>
          <p:cNvPr id="19" name="图片 18">
            <a:extLst>
              <a:ext uri="{FF2B5EF4-FFF2-40B4-BE49-F238E27FC236}">
                <a16:creationId xmlns:a16="http://schemas.microsoft.com/office/drawing/2014/main" id="{1B8A8A94-7A76-9B1D-879B-0CABE7098885}"/>
              </a:ext>
            </a:extLst>
          </p:cNvPr>
          <p:cNvPicPr>
            <a:picLocks noChangeAspect="1"/>
          </p:cNvPicPr>
          <p:nvPr/>
        </p:nvPicPr>
        <p:blipFill>
          <a:blip r:embed="rId12"/>
          <a:stretch>
            <a:fillRect/>
          </a:stretch>
        </p:blipFill>
        <p:spPr>
          <a:xfrm>
            <a:off x="6206780" y="5856240"/>
            <a:ext cx="600075" cy="390525"/>
          </a:xfrm>
          <a:prstGeom prst="rect">
            <a:avLst/>
          </a:prstGeom>
        </p:spPr>
      </p:pic>
      <p:sp>
        <p:nvSpPr>
          <p:cNvPr id="21" name="文本框 20">
            <a:extLst>
              <a:ext uri="{FF2B5EF4-FFF2-40B4-BE49-F238E27FC236}">
                <a16:creationId xmlns:a16="http://schemas.microsoft.com/office/drawing/2014/main" id="{6E6D57C9-2A3B-94A0-F04F-3D5694B02094}"/>
              </a:ext>
            </a:extLst>
          </p:cNvPr>
          <p:cNvSpPr txBox="1"/>
          <p:nvPr/>
        </p:nvSpPr>
        <p:spPr>
          <a:xfrm>
            <a:off x="710855" y="918840"/>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Linearized motion model</a:t>
            </a:r>
            <a:endParaRPr lang="zh-CN" altLang="en-US" sz="2000"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4312EAF2-AC1D-4297-8C3A-3610558053A4}"/>
              </a:ext>
            </a:extLst>
          </p:cNvPr>
          <p:cNvSpPr txBox="1"/>
          <p:nvPr/>
        </p:nvSpPr>
        <p:spPr>
          <a:xfrm>
            <a:off x="779419" y="3711675"/>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Linearized measurement model</a:t>
            </a:r>
            <a:endParaRPr lang="zh-CN" altLang="en-US" sz="20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F0E0CB6A-1AF8-B662-75F6-F5F631C222D4}"/>
              </a:ext>
            </a:extLst>
          </p:cNvPr>
          <p:cNvCxnSpPr/>
          <p:nvPr/>
        </p:nvCxnSpPr>
        <p:spPr>
          <a:xfrm>
            <a:off x="5283556" y="3644348"/>
            <a:ext cx="4562809" cy="149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655BEC4-3490-88B4-EE2E-3476DE0A7012}"/>
              </a:ext>
            </a:extLst>
          </p:cNvPr>
          <p:cNvCxnSpPr>
            <a:cxnSpLocks/>
          </p:cNvCxnSpPr>
          <p:nvPr/>
        </p:nvCxnSpPr>
        <p:spPr>
          <a:xfrm>
            <a:off x="8382000" y="3711675"/>
            <a:ext cx="1510748" cy="123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73733D5-D5BE-D0FF-51E7-7D0B549BC16A}"/>
              </a:ext>
            </a:extLst>
          </p:cNvPr>
          <p:cNvCxnSpPr>
            <a:cxnSpLocks/>
          </p:cNvCxnSpPr>
          <p:nvPr/>
        </p:nvCxnSpPr>
        <p:spPr>
          <a:xfrm flipV="1">
            <a:off x="4465983" y="5314122"/>
            <a:ext cx="5380382" cy="71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F3FFA022-9768-FDC9-5459-CBD12821DBCE}"/>
              </a:ext>
            </a:extLst>
          </p:cNvPr>
          <p:cNvCxnSpPr/>
          <p:nvPr/>
        </p:nvCxnSpPr>
        <p:spPr>
          <a:xfrm flipV="1">
            <a:off x="7103165" y="5473427"/>
            <a:ext cx="2743200" cy="695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59C11F0-B386-78D2-C75C-8A2BD6A2ED48}"/>
              </a:ext>
            </a:extLst>
          </p:cNvPr>
          <p:cNvSpPr/>
          <p:nvPr/>
        </p:nvSpPr>
        <p:spPr>
          <a:xfrm>
            <a:off x="9982200" y="4652402"/>
            <a:ext cx="2092817" cy="1323439"/>
          </a:xfrm>
          <a:prstGeom prst="rect">
            <a:avLst/>
          </a:prstGeom>
          <a:noFill/>
        </p:spPr>
        <p:txBody>
          <a:bodyPr wrap="none" lIns="91440" tIns="45720" rIns="91440" bIns="45720">
            <a:spAutoFit/>
          </a:bodyPr>
          <a:lstStyle/>
          <a:p>
            <a:pPr algn="ctr"/>
            <a:r>
              <a:rPr lang="en-US" altLang="zh-CN" sz="4000" b="0" cap="none" spc="0" dirty="0">
                <a:ln w="0"/>
                <a:solidFill>
                  <a:schemeClr val="accent1"/>
                </a:solidFill>
                <a:effectLst>
                  <a:outerShdw blurRad="38100" dist="25400" dir="5400000" algn="ctr" rotWithShape="0">
                    <a:srgbClr val="6E747A">
                      <a:alpha val="43000"/>
                    </a:srgbClr>
                  </a:outerShdw>
                </a:effectLst>
              </a:rPr>
              <a:t>Jacobian </a:t>
            </a:r>
          </a:p>
          <a:p>
            <a:pPr algn="ctr"/>
            <a:r>
              <a:rPr lang="en-US" altLang="zh-CN" sz="4000" b="0" cap="none" spc="0" dirty="0">
                <a:ln w="0"/>
                <a:solidFill>
                  <a:schemeClr val="accent1"/>
                </a:solidFill>
                <a:effectLst>
                  <a:outerShdw blurRad="38100" dist="25400" dir="5400000" algn="ctr" rotWithShape="0">
                    <a:srgbClr val="6E747A">
                      <a:alpha val="43000"/>
                    </a:srgbClr>
                  </a:outerShdw>
                </a:effectLst>
              </a:rPr>
              <a:t>Matrices</a:t>
            </a:r>
            <a:endParaRPr lang="zh-CN" altLang="en-US" sz="4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4299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A052290-913F-456B-E16A-965ED517BD4D}"/>
              </a:ext>
            </a:extLst>
          </p:cNvPr>
          <p:cNvPicPr>
            <a:picLocks noChangeAspect="1"/>
          </p:cNvPicPr>
          <p:nvPr/>
        </p:nvPicPr>
        <p:blipFill>
          <a:blip r:embed="rId2"/>
          <a:stretch>
            <a:fillRect/>
          </a:stretch>
        </p:blipFill>
        <p:spPr>
          <a:xfrm>
            <a:off x="485347" y="243859"/>
            <a:ext cx="219475" cy="219475"/>
          </a:xfrm>
          <a:prstGeom prst="rect">
            <a:avLst/>
          </a:prstGeom>
        </p:spPr>
      </p:pic>
      <p:sp>
        <p:nvSpPr>
          <p:cNvPr id="7" name="矩形 6">
            <a:extLst>
              <a:ext uri="{FF2B5EF4-FFF2-40B4-BE49-F238E27FC236}">
                <a16:creationId xmlns:a16="http://schemas.microsoft.com/office/drawing/2014/main" id="{444201E5-CEA6-E0AA-2BD2-524A8F10C9B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41C2F59D-D565-5D9E-C8E0-B12637746913}"/>
              </a:ext>
            </a:extLst>
          </p:cNvPr>
          <p:cNvPicPr>
            <a:picLocks noChangeAspect="1"/>
          </p:cNvPicPr>
          <p:nvPr/>
        </p:nvPicPr>
        <p:blipFill>
          <a:blip r:embed="rId3"/>
          <a:stretch>
            <a:fillRect/>
          </a:stretch>
        </p:blipFill>
        <p:spPr>
          <a:xfrm>
            <a:off x="11265327" y="-2"/>
            <a:ext cx="926672" cy="926672"/>
          </a:xfrm>
          <a:prstGeom prst="rect">
            <a:avLst/>
          </a:prstGeom>
        </p:spPr>
      </p:pic>
      <p:sp>
        <p:nvSpPr>
          <p:cNvPr id="12" name="文本框 11">
            <a:extLst>
              <a:ext uri="{FF2B5EF4-FFF2-40B4-BE49-F238E27FC236}">
                <a16:creationId xmlns:a16="http://schemas.microsoft.com/office/drawing/2014/main" id="{628FD2A2-E5CF-14B9-195F-13B3D3990115}"/>
              </a:ext>
            </a:extLst>
          </p:cNvPr>
          <p:cNvSpPr txBox="1"/>
          <p:nvPr/>
        </p:nvSpPr>
        <p:spPr>
          <a:xfrm>
            <a:off x="848139"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Jacobian Matrices</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774B77B5-D1C0-BD9A-7012-38DD2D7A4A52}"/>
              </a:ext>
            </a:extLst>
          </p:cNvPr>
          <p:cNvPicPr>
            <a:picLocks noChangeAspect="1"/>
          </p:cNvPicPr>
          <p:nvPr/>
        </p:nvPicPr>
        <p:blipFill>
          <a:blip r:embed="rId4"/>
          <a:stretch>
            <a:fillRect/>
          </a:stretch>
        </p:blipFill>
        <p:spPr>
          <a:xfrm>
            <a:off x="704822" y="1021780"/>
            <a:ext cx="7229475" cy="2114550"/>
          </a:xfrm>
          <a:prstGeom prst="rect">
            <a:avLst/>
          </a:prstGeom>
        </p:spPr>
      </p:pic>
      <p:pic>
        <p:nvPicPr>
          <p:cNvPr id="3" name="图片 2">
            <a:extLst>
              <a:ext uri="{FF2B5EF4-FFF2-40B4-BE49-F238E27FC236}">
                <a16:creationId xmlns:a16="http://schemas.microsoft.com/office/drawing/2014/main" id="{E1BA6F20-428D-3D2F-55F2-0EE871750988}"/>
              </a:ext>
            </a:extLst>
          </p:cNvPr>
          <p:cNvPicPr>
            <a:picLocks noChangeAspect="1"/>
          </p:cNvPicPr>
          <p:nvPr/>
        </p:nvPicPr>
        <p:blipFill>
          <a:blip r:embed="rId5"/>
          <a:stretch>
            <a:fillRect/>
          </a:stretch>
        </p:blipFill>
        <p:spPr>
          <a:xfrm>
            <a:off x="966759" y="834714"/>
            <a:ext cx="2220390" cy="374132"/>
          </a:xfrm>
          <a:prstGeom prst="rect">
            <a:avLst/>
          </a:prstGeom>
        </p:spPr>
      </p:pic>
      <p:sp>
        <p:nvSpPr>
          <p:cNvPr id="4" name="文本框 3">
            <a:extLst>
              <a:ext uri="{FF2B5EF4-FFF2-40B4-BE49-F238E27FC236}">
                <a16:creationId xmlns:a16="http://schemas.microsoft.com/office/drawing/2014/main" id="{21835C26-34B9-A4E4-09CA-CD37E450A226}"/>
              </a:ext>
            </a:extLst>
          </p:cNvPr>
          <p:cNvSpPr txBox="1"/>
          <p:nvPr/>
        </p:nvSpPr>
        <p:spPr>
          <a:xfrm>
            <a:off x="595084" y="3323396"/>
            <a:ext cx="2329926"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For example:</a:t>
            </a:r>
            <a:endParaRPr lang="zh-CN" altLang="en-US" sz="2000"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873293B5-C243-55FE-7A8E-2ACA400500D3}"/>
              </a:ext>
            </a:extLst>
          </p:cNvPr>
          <p:cNvPicPr>
            <a:picLocks noChangeAspect="1"/>
          </p:cNvPicPr>
          <p:nvPr/>
        </p:nvPicPr>
        <p:blipFill>
          <a:blip r:embed="rId6"/>
          <a:stretch>
            <a:fillRect/>
          </a:stretch>
        </p:blipFill>
        <p:spPr>
          <a:xfrm>
            <a:off x="1293950" y="3788541"/>
            <a:ext cx="3362325" cy="666750"/>
          </a:xfrm>
          <a:prstGeom prst="rect">
            <a:avLst/>
          </a:prstGeom>
        </p:spPr>
      </p:pic>
      <p:pic>
        <p:nvPicPr>
          <p:cNvPr id="22" name="图片 21">
            <a:extLst>
              <a:ext uri="{FF2B5EF4-FFF2-40B4-BE49-F238E27FC236}">
                <a16:creationId xmlns:a16="http://schemas.microsoft.com/office/drawing/2014/main" id="{29552A9A-2E1E-7CED-F315-09632A8BB1B0}"/>
              </a:ext>
            </a:extLst>
          </p:cNvPr>
          <p:cNvPicPr>
            <a:picLocks noChangeAspect="1"/>
          </p:cNvPicPr>
          <p:nvPr/>
        </p:nvPicPr>
        <p:blipFill>
          <a:blip r:embed="rId7"/>
          <a:stretch>
            <a:fillRect/>
          </a:stretch>
        </p:blipFill>
        <p:spPr>
          <a:xfrm>
            <a:off x="1460016" y="4774127"/>
            <a:ext cx="2619375" cy="666750"/>
          </a:xfrm>
          <a:prstGeom prst="rect">
            <a:avLst/>
          </a:prstGeom>
        </p:spPr>
      </p:pic>
      <p:pic>
        <p:nvPicPr>
          <p:cNvPr id="25" name="图片 24">
            <a:extLst>
              <a:ext uri="{FF2B5EF4-FFF2-40B4-BE49-F238E27FC236}">
                <a16:creationId xmlns:a16="http://schemas.microsoft.com/office/drawing/2014/main" id="{C0B2E74F-6EAC-D2A5-31F9-83A289518540}"/>
              </a:ext>
            </a:extLst>
          </p:cNvPr>
          <p:cNvPicPr>
            <a:picLocks noChangeAspect="1"/>
          </p:cNvPicPr>
          <p:nvPr/>
        </p:nvPicPr>
        <p:blipFill>
          <a:blip r:embed="rId8"/>
          <a:stretch>
            <a:fillRect/>
          </a:stretch>
        </p:blipFill>
        <p:spPr>
          <a:xfrm>
            <a:off x="8112611" y="3231077"/>
            <a:ext cx="3676650" cy="1876425"/>
          </a:xfrm>
          <a:prstGeom prst="rect">
            <a:avLst/>
          </a:prstGeom>
        </p:spPr>
      </p:pic>
      <p:pic>
        <p:nvPicPr>
          <p:cNvPr id="26" name="图片 25">
            <a:extLst>
              <a:ext uri="{FF2B5EF4-FFF2-40B4-BE49-F238E27FC236}">
                <a16:creationId xmlns:a16="http://schemas.microsoft.com/office/drawing/2014/main" id="{0E853436-2323-BBF8-2C74-045546CDD24D}"/>
              </a:ext>
            </a:extLst>
          </p:cNvPr>
          <p:cNvPicPr>
            <a:picLocks noChangeAspect="1"/>
          </p:cNvPicPr>
          <p:nvPr/>
        </p:nvPicPr>
        <p:blipFill>
          <a:blip r:embed="rId9"/>
          <a:stretch>
            <a:fillRect/>
          </a:stretch>
        </p:blipFill>
        <p:spPr>
          <a:xfrm>
            <a:off x="5289147" y="4059017"/>
            <a:ext cx="536494" cy="396274"/>
          </a:xfrm>
          <a:prstGeom prst="rect">
            <a:avLst/>
          </a:prstGeom>
        </p:spPr>
      </p:pic>
      <p:pic>
        <p:nvPicPr>
          <p:cNvPr id="27" name="图片 26">
            <a:extLst>
              <a:ext uri="{FF2B5EF4-FFF2-40B4-BE49-F238E27FC236}">
                <a16:creationId xmlns:a16="http://schemas.microsoft.com/office/drawing/2014/main" id="{D3812060-9F11-D4AC-3F85-DE1281C90B51}"/>
              </a:ext>
            </a:extLst>
          </p:cNvPr>
          <p:cNvPicPr>
            <a:picLocks noChangeAspect="1"/>
          </p:cNvPicPr>
          <p:nvPr/>
        </p:nvPicPr>
        <p:blipFill>
          <a:blip r:embed="rId10"/>
          <a:stretch>
            <a:fillRect/>
          </a:stretch>
        </p:blipFill>
        <p:spPr>
          <a:xfrm>
            <a:off x="6273801" y="3694776"/>
            <a:ext cx="1390650" cy="1057275"/>
          </a:xfrm>
          <a:prstGeom prst="rect">
            <a:avLst/>
          </a:prstGeom>
        </p:spPr>
      </p:pic>
    </p:spTree>
    <p:extLst>
      <p:ext uri="{BB962C8B-B14F-4D97-AF65-F5344CB8AC3E}">
        <p14:creationId xmlns:p14="http://schemas.microsoft.com/office/powerpoint/2010/main" val="426187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000">
              <a:srgbClr val="FFEECB"/>
            </a:gs>
            <a:gs pos="100000">
              <a:schemeClr val="bg1"/>
            </a:gs>
          </a:gsLst>
          <a:lin ang="16200000" scaled="0"/>
        </a:gra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EF09977-769E-0DA2-015A-82E62577106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3679BD19-5876-607E-AFE1-D138016C52C7}"/>
              </a:ext>
            </a:extLst>
          </p:cNvPr>
          <p:cNvPicPr>
            <a:picLocks noChangeAspect="1"/>
          </p:cNvPicPr>
          <p:nvPr/>
        </p:nvPicPr>
        <p:blipFill>
          <a:blip r:embed="rId2"/>
          <a:stretch>
            <a:fillRect/>
          </a:stretch>
        </p:blipFill>
        <p:spPr>
          <a:xfrm>
            <a:off x="485347" y="243859"/>
            <a:ext cx="219475" cy="219475"/>
          </a:xfrm>
          <a:prstGeom prst="rect">
            <a:avLst/>
          </a:prstGeom>
        </p:spPr>
      </p:pic>
      <p:sp>
        <p:nvSpPr>
          <p:cNvPr id="5" name="文本框 4">
            <a:extLst>
              <a:ext uri="{FF2B5EF4-FFF2-40B4-BE49-F238E27FC236}">
                <a16:creationId xmlns:a16="http://schemas.microsoft.com/office/drawing/2014/main" id="{14F0C7F9-4280-E426-FD7B-E2CB6ADFF2E7}"/>
              </a:ext>
            </a:extLst>
          </p:cNvPr>
          <p:cNvSpPr txBox="1"/>
          <p:nvPr/>
        </p:nvSpPr>
        <p:spPr>
          <a:xfrm>
            <a:off x="1040295" y="174821"/>
            <a:ext cx="514847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Kalman Filter: Start with an simple example</a:t>
            </a:r>
            <a:endParaRPr lang="zh-CN" altLang="en-US" sz="20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B5449F9-A1AC-2212-17DD-117A26ACEF98}"/>
              </a:ext>
            </a:extLst>
          </p:cNvPr>
          <p:cNvSpPr txBox="1"/>
          <p:nvPr/>
        </p:nvSpPr>
        <p:spPr>
          <a:xfrm>
            <a:off x="987286" y="801757"/>
            <a:ext cx="9104244" cy="8788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start a car in position X_(k-1) and drive it at a constant speed.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track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where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 is at time k. It seems very simple because we know the formula is</a:t>
            </a:r>
            <a:endParaRPr lang="zh-CN" altLang="en-US" dirty="0"/>
          </a:p>
        </p:txBody>
      </p:sp>
      <p:pic>
        <p:nvPicPr>
          <p:cNvPr id="11" name="图片 10">
            <a:extLst>
              <a:ext uri="{FF2B5EF4-FFF2-40B4-BE49-F238E27FC236}">
                <a16:creationId xmlns:a16="http://schemas.microsoft.com/office/drawing/2014/main" id="{F614FF33-51FA-0872-3C51-26B8C2B46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866" y="2030795"/>
            <a:ext cx="1504950" cy="1143000"/>
          </a:xfrm>
          <a:prstGeom prst="rect">
            <a:avLst/>
          </a:prstGeom>
        </p:spPr>
      </p:pic>
      <p:pic>
        <p:nvPicPr>
          <p:cNvPr id="14" name="图片 13">
            <a:extLst>
              <a:ext uri="{FF2B5EF4-FFF2-40B4-BE49-F238E27FC236}">
                <a16:creationId xmlns:a16="http://schemas.microsoft.com/office/drawing/2014/main" id="{8BE4B115-B979-60B5-285F-1DDF8840D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0355" y="2030795"/>
            <a:ext cx="4229100" cy="438150"/>
          </a:xfrm>
          <a:prstGeom prst="rect">
            <a:avLst/>
          </a:prstGeom>
        </p:spPr>
      </p:pic>
      <p:pic>
        <p:nvPicPr>
          <p:cNvPr id="16" name="图片 15">
            <a:extLst>
              <a:ext uri="{FF2B5EF4-FFF2-40B4-BE49-F238E27FC236}">
                <a16:creationId xmlns:a16="http://schemas.microsoft.com/office/drawing/2014/main" id="{3EC8D286-A969-A696-FEB0-8C54E1FA76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0355" y="2954785"/>
            <a:ext cx="1921262" cy="287199"/>
          </a:xfrm>
          <a:prstGeom prst="rect">
            <a:avLst/>
          </a:prstGeom>
        </p:spPr>
      </p:pic>
      <p:sp>
        <p:nvSpPr>
          <p:cNvPr id="18" name="文本框 17">
            <a:extLst>
              <a:ext uri="{FF2B5EF4-FFF2-40B4-BE49-F238E27FC236}">
                <a16:creationId xmlns:a16="http://schemas.microsoft.com/office/drawing/2014/main" id="{5FF98FD1-C9C2-0E28-45CF-64B386B44289}"/>
              </a:ext>
            </a:extLst>
          </p:cNvPr>
          <p:cNvSpPr txBox="1"/>
          <p:nvPr/>
        </p:nvSpPr>
        <p:spPr>
          <a:xfrm>
            <a:off x="1040296" y="3684206"/>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Conver</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them</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to a matrix</a:t>
            </a:r>
            <a:endParaRPr lang="zh-CN" altLang="en-US" dirty="0"/>
          </a:p>
        </p:txBody>
      </p:sp>
      <p:pic>
        <p:nvPicPr>
          <p:cNvPr id="20" name="图片 19">
            <a:extLst>
              <a:ext uri="{FF2B5EF4-FFF2-40B4-BE49-F238E27FC236}">
                <a16:creationId xmlns:a16="http://schemas.microsoft.com/office/drawing/2014/main" id="{EFFA9D6F-D704-4681-EE56-4C6458BD66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4135" y="4420973"/>
            <a:ext cx="3695700" cy="1143000"/>
          </a:xfrm>
          <a:prstGeom prst="rect">
            <a:avLst/>
          </a:prstGeom>
        </p:spPr>
      </p:pic>
      <p:sp>
        <p:nvSpPr>
          <p:cNvPr id="21" name="文本框 20">
            <a:extLst>
              <a:ext uri="{FF2B5EF4-FFF2-40B4-BE49-F238E27FC236}">
                <a16:creationId xmlns:a16="http://schemas.microsoft.com/office/drawing/2014/main" id="{15007D63-C84F-3A99-95AC-5856B03E2211}"/>
              </a:ext>
            </a:extLst>
          </p:cNvPr>
          <p:cNvSpPr txBox="1"/>
          <p:nvPr/>
        </p:nvSpPr>
        <p:spPr>
          <a:xfrm>
            <a:off x="6884504" y="3611319"/>
            <a:ext cx="4469295" cy="2446824"/>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dirty="0">
                <a:latin typeface="Times New Roman" panose="02020603050405020304" pitchFamily="18" charset="0"/>
                <a:cs typeface="Times New Roman" panose="02020603050405020304" pitchFamily="18" charset="0"/>
              </a:rPr>
              <a:t>However, it is not perfect.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real</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world,  there exists many noise and uncertainty.</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So we can’t just use an input that you get from the sensor to put it in a formula to get an actual result.</a:t>
            </a:r>
          </a:p>
          <a:p>
            <a:endParaRPr lang="zh-CN" altLang="en-US" dirty="0"/>
          </a:p>
        </p:txBody>
      </p:sp>
      <p:pic>
        <p:nvPicPr>
          <p:cNvPr id="23" name="图片 22">
            <a:extLst>
              <a:ext uri="{FF2B5EF4-FFF2-40B4-BE49-F238E27FC236}">
                <a16:creationId xmlns:a16="http://schemas.microsoft.com/office/drawing/2014/main" id="{DE4CB0A2-EF5A-D2D4-BCF9-A6BD3CE40164}"/>
              </a:ext>
            </a:extLst>
          </p:cNvPr>
          <p:cNvPicPr>
            <a:picLocks noChangeAspect="1"/>
          </p:cNvPicPr>
          <p:nvPr/>
        </p:nvPicPr>
        <p:blipFill>
          <a:blip r:embed="rId7"/>
          <a:stretch>
            <a:fillRect/>
          </a:stretch>
        </p:blipFill>
        <p:spPr>
          <a:xfrm>
            <a:off x="11265327" y="-2"/>
            <a:ext cx="926672" cy="926672"/>
          </a:xfrm>
          <a:prstGeom prst="rect">
            <a:avLst/>
          </a:prstGeom>
        </p:spPr>
      </p:pic>
      <p:sp>
        <p:nvSpPr>
          <p:cNvPr id="2" name="灯片编号占位符 1">
            <a:extLst>
              <a:ext uri="{FF2B5EF4-FFF2-40B4-BE49-F238E27FC236}">
                <a16:creationId xmlns:a16="http://schemas.microsoft.com/office/drawing/2014/main" id="{F1AC9F72-FD9C-1DE2-B7A3-41C6E4996E9A}"/>
              </a:ext>
            </a:extLst>
          </p:cNvPr>
          <p:cNvSpPr>
            <a:spLocks noGrp="1"/>
          </p:cNvSpPr>
          <p:nvPr>
            <p:ph type="sldNum" sz="quarter" idx="12"/>
          </p:nvPr>
        </p:nvSpPr>
        <p:spPr>
          <a:xfrm>
            <a:off x="8610600" y="6356350"/>
            <a:ext cx="2743200" cy="365125"/>
          </a:xfrm>
        </p:spPr>
        <p:txBody>
          <a:bodyPr/>
          <a:lstStyle/>
          <a:p>
            <a:fld id="{565CE74E-AB26-4998-AD42-012C4C1AD076}" type="slidenum">
              <a:rPr lang="zh-CN" altLang="en-US" smtClean="0"/>
              <a:t>3</a:t>
            </a:fld>
            <a:endParaRPr lang="zh-CN" altLang="en-US" dirty="0"/>
          </a:p>
        </p:txBody>
      </p:sp>
    </p:spTree>
    <p:extLst>
      <p:ext uri="{BB962C8B-B14F-4D97-AF65-F5344CB8AC3E}">
        <p14:creationId xmlns:p14="http://schemas.microsoft.com/office/powerpoint/2010/main" val="329987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1A87EC1-F3BC-B1F8-F4F1-F839573CC2A2}"/>
              </a:ext>
            </a:extLst>
          </p:cNvPr>
          <p:cNvSpPr>
            <a:spLocks noGrp="1"/>
          </p:cNvSpPr>
          <p:nvPr>
            <p:ph type="sldNum" sz="quarter" idx="12"/>
          </p:nvPr>
        </p:nvSpPr>
        <p:spPr/>
        <p:txBody>
          <a:bodyPr/>
          <a:lstStyle/>
          <a:p>
            <a:fld id="{565CE74E-AB26-4998-AD42-012C4C1AD076}" type="slidenum">
              <a:rPr lang="zh-CN" altLang="en-US" smtClean="0"/>
              <a:t>30</a:t>
            </a:fld>
            <a:endParaRPr lang="zh-CN" altLang="en-US"/>
          </a:p>
        </p:txBody>
      </p:sp>
      <p:sp>
        <p:nvSpPr>
          <p:cNvPr id="4" name="矩形 3">
            <a:extLst>
              <a:ext uri="{FF2B5EF4-FFF2-40B4-BE49-F238E27FC236}">
                <a16:creationId xmlns:a16="http://schemas.microsoft.com/office/drawing/2014/main" id="{1C0FD122-C103-9FD5-E238-C62DD371CAE5}"/>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5" name="图片 4">
            <a:extLst>
              <a:ext uri="{FF2B5EF4-FFF2-40B4-BE49-F238E27FC236}">
                <a16:creationId xmlns:a16="http://schemas.microsoft.com/office/drawing/2014/main" id="{38BC6BC1-8A40-53D7-32B7-D0B5816AD14E}"/>
              </a:ext>
            </a:extLst>
          </p:cNvPr>
          <p:cNvPicPr>
            <a:picLocks noChangeAspect="1"/>
          </p:cNvPicPr>
          <p:nvPr/>
        </p:nvPicPr>
        <p:blipFill>
          <a:blip r:embed="rId2"/>
          <a:stretch>
            <a:fillRect/>
          </a:stretch>
        </p:blipFill>
        <p:spPr>
          <a:xfrm>
            <a:off x="11265327" y="-2"/>
            <a:ext cx="926672" cy="926672"/>
          </a:xfrm>
          <a:prstGeom prst="rect">
            <a:avLst/>
          </a:prstGeom>
        </p:spPr>
      </p:pic>
      <p:sp>
        <p:nvSpPr>
          <p:cNvPr id="7" name="文本框 6">
            <a:extLst>
              <a:ext uri="{FF2B5EF4-FFF2-40B4-BE49-F238E27FC236}">
                <a16:creationId xmlns:a16="http://schemas.microsoft.com/office/drawing/2014/main" id="{5BEF4FD3-DCD8-5D72-DF67-1AFE27084C12}"/>
              </a:ext>
            </a:extLst>
          </p:cNvPr>
          <p:cNvSpPr txBox="1"/>
          <p:nvPr/>
        </p:nvSpPr>
        <p:spPr>
          <a:xfrm>
            <a:off x="943375" y="4629594"/>
            <a:ext cx="6096000" cy="1229632"/>
          </a:xfrm>
          <a:prstGeom prst="rect">
            <a:avLst/>
          </a:prstGeom>
          <a:noFill/>
        </p:spPr>
        <p:txBody>
          <a:bodyPr wrap="square">
            <a:spAutoFit/>
          </a:bodyPr>
          <a:lstStyle/>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The rest part is the same as the Kalman Filter</a:t>
            </a:r>
          </a:p>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We could see more detail in the Project1</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D4B29E20-8C65-51AD-0C3F-B6EF03168E74}"/>
              </a:ext>
            </a:extLst>
          </p:cNvPr>
          <p:cNvPicPr>
            <a:picLocks noChangeAspect="1"/>
          </p:cNvPicPr>
          <p:nvPr/>
        </p:nvPicPr>
        <p:blipFill>
          <a:blip r:embed="rId3"/>
          <a:stretch>
            <a:fillRect/>
          </a:stretch>
        </p:blipFill>
        <p:spPr>
          <a:xfrm>
            <a:off x="1315474" y="1263865"/>
            <a:ext cx="461791" cy="341096"/>
          </a:xfrm>
          <a:prstGeom prst="rect">
            <a:avLst/>
          </a:prstGeom>
        </p:spPr>
      </p:pic>
      <p:pic>
        <p:nvPicPr>
          <p:cNvPr id="6" name="图片 5">
            <a:extLst>
              <a:ext uri="{FF2B5EF4-FFF2-40B4-BE49-F238E27FC236}">
                <a16:creationId xmlns:a16="http://schemas.microsoft.com/office/drawing/2014/main" id="{F7D9EE6C-108C-9E7A-028B-E8AF19725F36}"/>
              </a:ext>
            </a:extLst>
          </p:cNvPr>
          <p:cNvPicPr>
            <a:picLocks noChangeAspect="1"/>
          </p:cNvPicPr>
          <p:nvPr/>
        </p:nvPicPr>
        <p:blipFill>
          <a:blip r:embed="rId4"/>
          <a:stretch>
            <a:fillRect/>
          </a:stretch>
        </p:blipFill>
        <p:spPr>
          <a:xfrm>
            <a:off x="2179787" y="1263865"/>
            <a:ext cx="524124" cy="341096"/>
          </a:xfrm>
          <a:prstGeom prst="rect">
            <a:avLst/>
          </a:prstGeom>
        </p:spPr>
      </p:pic>
      <p:pic>
        <p:nvPicPr>
          <p:cNvPr id="8" name="图片 7">
            <a:extLst>
              <a:ext uri="{FF2B5EF4-FFF2-40B4-BE49-F238E27FC236}">
                <a16:creationId xmlns:a16="http://schemas.microsoft.com/office/drawing/2014/main" id="{766325A1-0C59-CF97-2592-B9FC4E485085}"/>
              </a:ext>
            </a:extLst>
          </p:cNvPr>
          <p:cNvPicPr>
            <a:picLocks noChangeAspect="1"/>
          </p:cNvPicPr>
          <p:nvPr/>
        </p:nvPicPr>
        <p:blipFill>
          <a:blip r:embed="rId5"/>
          <a:stretch>
            <a:fillRect/>
          </a:stretch>
        </p:blipFill>
        <p:spPr>
          <a:xfrm>
            <a:off x="1315474" y="2662962"/>
            <a:ext cx="5430473" cy="460323"/>
          </a:xfrm>
          <a:prstGeom prst="rect">
            <a:avLst/>
          </a:prstGeom>
        </p:spPr>
      </p:pic>
      <p:sp>
        <p:nvSpPr>
          <p:cNvPr id="9" name="文本框 8">
            <a:extLst>
              <a:ext uri="{FF2B5EF4-FFF2-40B4-BE49-F238E27FC236}">
                <a16:creationId xmlns:a16="http://schemas.microsoft.com/office/drawing/2014/main" id="{9C028844-4CEC-6CCC-6E74-7E9328ABCA9A}"/>
              </a:ext>
            </a:extLst>
          </p:cNvPr>
          <p:cNvSpPr txBox="1"/>
          <p:nvPr/>
        </p:nvSpPr>
        <p:spPr>
          <a:xfrm>
            <a:off x="2987769" y="1281795"/>
            <a:ext cx="5380606"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is Jacobian Matrices. </a:t>
            </a:r>
          </a:p>
          <a:p>
            <a:r>
              <a:rPr lang="en-US" altLang="zh-CN" dirty="0"/>
              <a:t> </a:t>
            </a:r>
            <a:endParaRPr lang="zh-CN" altLang="en-US" dirty="0"/>
          </a:p>
        </p:txBody>
      </p:sp>
      <p:sp>
        <p:nvSpPr>
          <p:cNvPr id="11" name="文本框 10">
            <a:extLst>
              <a:ext uri="{FF2B5EF4-FFF2-40B4-BE49-F238E27FC236}">
                <a16:creationId xmlns:a16="http://schemas.microsoft.com/office/drawing/2014/main" id="{B5CBE76A-1EF5-DD70-72A4-B1CC637D9706}"/>
              </a:ext>
            </a:extLst>
          </p:cNvPr>
          <p:cNvSpPr txBox="1"/>
          <p:nvPr/>
        </p:nvSpPr>
        <p:spPr>
          <a:xfrm>
            <a:off x="744549" y="2110878"/>
            <a:ext cx="6094990" cy="369332"/>
          </a:xfrm>
          <a:prstGeom prst="rect">
            <a:avLst/>
          </a:prstGeom>
          <a:noFill/>
        </p:spPr>
        <p:txBody>
          <a:bodyPr wrap="square">
            <a:spAutoFit/>
          </a:bodyPr>
          <a:lstStyle/>
          <a:p>
            <a:pPr lvl="1"/>
            <a:r>
              <a:rPr lang="en-US" altLang="zh-CN" dirty="0">
                <a:latin typeface="Times New Roman" panose="02020603050405020304" pitchFamily="18" charset="0"/>
                <a:cs typeface="Times New Roman" panose="02020603050405020304" pitchFamily="18" charset="0"/>
              </a:rPr>
              <a:t>So the Kalman gain will change a little: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530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45A284-91E4-11AF-F7A8-ED4A6907BE10}"/>
              </a:ext>
            </a:extLst>
          </p:cNvPr>
          <p:cNvSpPr>
            <a:spLocks noGrp="1"/>
          </p:cNvSpPr>
          <p:nvPr>
            <p:ph type="sldNum" sz="quarter" idx="12"/>
          </p:nvPr>
        </p:nvSpPr>
        <p:spPr/>
        <p:txBody>
          <a:bodyPr/>
          <a:lstStyle/>
          <a:p>
            <a:fld id="{565CE74E-AB26-4998-AD42-012C4C1AD076}" type="slidenum">
              <a:rPr lang="zh-CN" altLang="en-US" smtClean="0"/>
              <a:t>31</a:t>
            </a:fld>
            <a:endParaRPr lang="zh-CN" altLang="en-US"/>
          </a:p>
        </p:txBody>
      </p:sp>
      <p:sp>
        <p:nvSpPr>
          <p:cNvPr id="3" name="矩形 2">
            <a:extLst>
              <a:ext uri="{FF2B5EF4-FFF2-40B4-BE49-F238E27FC236}">
                <a16:creationId xmlns:a16="http://schemas.microsoft.com/office/drawing/2014/main" id="{880020DD-B6E5-A998-7839-FF822E78D3A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D68BD983-7CE4-09FC-96A5-2722A8D55230}"/>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602F1398-4C16-1D78-AEAB-D56D4F0629E2}"/>
              </a:ext>
            </a:extLst>
          </p:cNvPr>
          <p:cNvPicPr>
            <a:picLocks noChangeAspect="1"/>
          </p:cNvPicPr>
          <p:nvPr/>
        </p:nvPicPr>
        <p:blipFill>
          <a:blip r:embed="rId3"/>
          <a:stretch>
            <a:fillRect/>
          </a:stretch>
        </p:blipFill>
        <p:spPr>
          <a:xfrm>
            <a:off x="485347" y="243859"/>
            <a:ext cx="219475" cy="219475"/>
          </a:xfrm>
          <a:prstGeom prst="rect">
            <a:avLst/>
          </a:prstGeom>
        </p:spPr>
      </p:pic>
      <p:sp>
        <p:nvSpPr>
          <p:cNvPr id="9" name="文本框 8">
            <a:extLst>
              <a:ext uri="{FF2B5EF4-FFF2-40B4-BE49-F238E27FC236}">
                <a16:creationId xmlns:a16="http://schemas.microsoft.com/office/drawing/2014/main" id="{BC7D9FE3-A1B4-9980-2933-560ED9485326}"/>
              </a:ext>
            </a:extLst>
          </p:cNvPr>
          <p:cNvSpPr txBox="1"/>
          <p:nvPr/>
        </p:nvSpPr>
        <p:spPr>
          <a:xfrm>
            <a:off x="868017"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Background of Project 1</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F626C264-2182-4631-907A-51141118C955}"/>
              </a:ext>
            </a:extLst>
          </p:cNvPr>
          <p:cNvPicPr>
            <a:picLocks noChangeAspect="1"/>
          </p:cNvPicPr>
          <p:nvPr/>
        </p:nvPicPr>
        <p:blipFill>
          <a:blip r:embed="rId4"/>
          <a:stretch>
            <a:fillRect/>
          </a:stretch>
        </p:blipFill>
        <p:spPr>
          <a:xfrm>
            <a:off x="4989233" y="3216279"/>
            <a:ext cx="1878185" cy="1278309"/>
          </a:xfrm>
          <a:prstGeom prst="rect">
            <a:avLst/>
          </a:prstGeom>
        </p:spPr>
      </p:pic>
      <p:pic>
        <p:nvPicPr>
          <p:cNvPr id="12" name="图片 11">
            <a:extLst>
              <a:ext uri="{FF2B5EF4-FFF2-40B4-BE49-F238E27FC236}">
                <a16:creationId xmlns:a16="http://schemas.microsoft.com/office/drawing/2014/main" id="{8DC8CA41-FE55-A70B-CBB7-31B39195554C}"/>
              </a:ext>
            </a:extLst>
          </p:cNvPr>
          <p:cNvPicPr>
            <a:picLocks noChangeAspect="1"/>
          </p:cNvPicPr>
          <p:nvPr/>
        </p:nvPicPr>
        <p:blipFill>
          <a:blip r:embed="rId5"/>
          <a:stretch>
            <a:fillRect/>
          </a:stretch>
        </p:blipFill>
        <p:spPr>
          <a:xfrm>
            <a:off x="780207" y="4164734"/>
            <a:ext cx="652669" cy="979004"/>
          </a:xfrm>
          <a:prstGeom prst="rect">
            <a:avLst/>
          </a:prstGeom>
        </p:spPr>
      </p:pic>
      <p:sp>
        <p:nvSpPr>
          <p:cNvPr id="14" name="文本框 13">
            <a:extLst>
              <a:ext uri="{FF2B5EF4-FFF2-40B4-BE49-F238E27FC236}">
                <a16:creationId xmlns:a16="http://schemas.microsoft.com/office/drawing/2014/main" id="{A84DDD6F-F85E-D4A8-9CA8-919D1A9CEC9F}"/>
              </a:ext>
            </a:extLst>
          </p:cNvPr>
          <p:cNvSpPr txBox="1"/>
          <p:nvPr/>
        </p:nvSpPr>
        <p:spPr>
          <a:xfrm>
            <a:off x="432338" y="3669549"/>
            <a:ext cx="2880705"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Velocity Vector:</a:t>
            </a:r>
            <a:endParaRPr lang="zh-CN" altLang="en-US"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302FC360-E37B-2FB7-E268-30A6F45AF409}"/>
              </a:ext>
            </a:extLst>
          </p:cNvPr>
          <p:cNvPicPr>
            <a:picLocks noChangeAspect="1"/>
          </p:cNvPicPr>
          <p:nvPr/>
        </p:nvPicPr>
        <p:blipFill>
          <a:blip r:embed="rId6"/>
          <a:stretch>
            <a:fillRect/>
          </a:stretch>
        </p:blipFill>
        <p:spPr>
          <a:xfrm>
            <a:off x="4989233" y="5032135"/>
            <a:ext cx="5393846" cy="1191974"/>
          </a:xfrm>
          <a:prstGeom prst="rect">
            <a:avLst/>
          </a:prstGeom>
        </p:spPr>
      </p:pic>
      <p:sp>
        <p:nvSpPr>
          <p:cNvPr id="21" name="文本框 20">
            <a:extLst>
              <a:ext uri="{FF2B5EF4-FFF2-40B4-BE49-F238E27FC236}">
                <a16:creationId xmlns:a16="http://schemas.microsoft.com/office/drawing/2014/main" id="{4F5BB13E-9C39-8676-4821-D4C2221ABBEA}"/>
              </a:ext>
            </a:extLst>
          </p:cNvPr>
          <p:cNvSpPr txBox="1"/>
          <p:nvPr/>
        </p:nvSpPr>
        <p:spPr>
          <a:xfrm>
            <a:off x="432338" y="2570150"/>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Time between status updates:</a:t>
            </a:r>
            <a:endParaRPr lang="zh-CN" altLang="en-US" dirty="0">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5E126FAC-E7D7-221D-965F-DF77B2A2AC04}"/>
              </a:ext>
            </a:extLst>
          </p:cNvPr>
          <p:cNvPicPr>
            <a:picLocks noChangeAspect="1"/>
          </p:cNvPicPr>
          <p:nvPr/>
        </p:nvPicPr>
        <p:blipFill>
          <a:blip r:embed="rId7"/>
          <a:stretch>
            <a:fillRect/>
          </a:stretch>
        </p:blipFill>
        <p:spPr>
          <a:xfrm>
            <a:off x="829236" y="3137988"/>
            <a:ext cx="277306" cy="277306"/>
          </a:xfrm>
          <a:prstGeom prst="rect">
            <a:avLst/>
          </a:prstGeom>
        </p:spPr>
      </p:pic>
      <p:sp>
        <p:nvSpPr>
          <p:cNvPr id="23" name="文本框 22">
            <a:extLst>
              <a:ext uri="{FF2B5EF4-FFF2-40B4-BE49-F238E27FC236}">
                <a16:creationId xmlns:a16="http://schemas.microsoft.com/office/drawing/2014/main" id="{E9FE64CF-93A4-7D6B-378A-E4F8B47D0CF5}"/>
              </a:ext>
            </a:extLst>
          </p:cNvPr>
          <p:cNvSpPr txBox="1"/>
          <p:nvPr/>
        </p:nvSpPr>
        <p:spPr>
          <a:xfrm>
            <a:off x="4491224" y="2539969"/>
            <a:ext cx="2186608"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Rotation Matrix:</a:t>
            </a:r>
            <a:endParaRPr lang="zh-CN" altLang="en-US" dirty="0">
              <a:latin typeface="Times New Roman" panose="02020603050405020304" pitchFamily="18" charset="0"/>
              <a:cs typeface="Times New Roman" panose="02020603050405020304" pitchFamily="18" charset="0"/>
            </a:endParaRPr>
          </a:p>
        </p:txBody>
      </p:sp>
      <p:pic>
        <p:nvPicPr>
          <p:cNvPr id="24" name="图片 23">
            <a:extLst>
              <a:ext uri="{FF2B5EF4-FFF2-40B4-BE49-F238E27FC236}">
                <a16:creationId xmlns:a16="http://schemas.microsoft.com/office/drawing/2014/main" id="{84377951-77FA-E517-1041-2487FD6E9948}"/>
              </a:ext>
            </a:extLst>
          </p:cNvPr>
          <p:cNvPicPr>
            <a:picLocks noChangeAspect="1"/>
          </p:cNvPicPr>
          <p:nvPr/>
        </p:nvPicPr>
        <p:blipFill>
          <a:blip r:embed="rId8"/>
          <a:stretch>
            <a:fillRect/>
          </a:stretch>
        </p:blipFill>
        <p:spPr>
          <a:xfrm>
            <a:off x="826849" y="5865081"/>
            <a:ext cx="437338" cy="222505"/>
          </a:xfrm>
          <a:prstGeom prst="rect">
            <a:avLst/>
          </a:prstGeom>
        </p:spPr>
      </p:pic>
      <p:sp>
        <p:nvSpPr>
          <p:cNvPr id="26" name="文本框 25">
            <a:extLst>
              <a:ext uri="{FF2B5EF4-FFF2-40B4-BE49-F238E27FC236}">
                <a16:creationId xmlns:a16="http://schemas.microsoft.com/office/drawing/2014/main" id="{5C45D3DC-FB67-818A-194F-CD538B939668}"/>
              </a:ext>
            </a:extLst>
          </p:cNvPr>
          <p:cNvSpPr txBox="1"/>
          <p:nvPr/>
        </p:nvSpPr>
        <p:spPr>
          <a:xfrm>
            <a:off x="485347" y="5369896"/>
            <a:ext cx="1815547"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Noise:</a:t>
            </a:r>
            <a:endParaRPr lang="zh-CN" altLang="en-US" dirty="0">
              <a:latin typeface="Times New Roman" panose="02020603050405020304" pitchFamily="18" charset="0"/>
              <a:cs typeface="Times New Roman" panose="02020603050405020304" pitchFamily="18" charset="0"/>
            </a:endParaRPr>
          </a:p>
        </p:txBody>
      </p:sp>
      <p:pic>
        <p:nvPicPr>
          <p:cNvPr id="27" name="图片 26">
            <a:extLst>
              <a:ext uri="{FF2B5EF4-FFF2-40B4-BE49-F238E27FC236}">
                <a16:creationId xmlns:a16="http://schemas.microsoft.com/office/drawing/2014/main" id="{51880D54-5D13-60C7-FCF5-993C56885E7B}"/>
              </a:ext>
            </a:extLst>
          </p:cNvPr>
          <p:cNvPicPr>
            <a:picLocks noChangeAspect="1"/>
          </p:cNvPicPr>
          <p:nvPr/>
        </p:nvPicPr>
        <p:blipFill>
          <a:blip r:embed="rId9"/>
          <a:stretch>
            <a:fillRect/>
          </a:stretch>
        </p:blipFill>
        <p:spPr>
          <a:xfrm>
            <a:off x="967889" y="906485"/>
            <a:ext cx="8919601" cy="1278309"/>
          </a:xfrm>
          <a:prstGeom prst="rect">
            <a:avLst/>
          </a:prstGeom>
        </p:spPr>
      </p:pic>
    </p:spTree>
    <p:extLst>
      <p:ext uri="{BB962C8B-B14F-4D97-AF65-F5344CB8AC3E}">
        <p14:creationId xmlns:p14="http://schemas.microsoft.com/office/powerpoint/2010/main" val="4041867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45A284-91E4-11AF-F7A8-ED4A6907BE10}"/>
              </a:ext>
            </a:extLst>
          </p:cNvPr>
          <p:cNvSpPr>
            <a:spLocks noGrp="1"/>
          </p:cNvSpPr>
          <p:nvPr>
            <p:ph type="sldNum" sz="quarter" idx="12"/>
          </p:nvPr>
        </p:nvSpPr>
        <p:spPr/>
        <p:txBody>
          <a:bodyPr/>
          <a:lstStyle/>
          <a:p>
            <a:fld id="{565CE74E-AB26-4998-AD42-012C4C1AD076}" type="slidenum">
              <a:rPr lang="zh-CN" altLang="en-US" smtClean="0"/>
              <a:t>32</a:t>
            </a:fld>
            <a:endParaRPr lang="zh-CN" altLang="en-US"/>
          </a:p>
        </p:txBody>
      </p:sp>
      <p:sp>
        <p:nvSpPr>
          <p:cNvPr id="3" name="矩形 2">
            <a:extLst>
              <a:ext uri="{FF2B5EF4-FFF2-40B4-BE49-F238E27FC236}">
                <a16:creationId xmlns:a16="http://schemas.microsoft.com/office/drawing/2014/main" id="{880020DD-B6E5-A998-7839-FF822E78D3A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D68BD983-7CE4-09FC-96A5-2722A8D55230}"/>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2F857F1D-A1C2-609B-9CEF-F4E9A024AC41}"/>
              </a:ext>
            </a:extLst>
          </p:cNvPr>
          <p:cNvPicPr>
            <a:picLocks noChangeAspect="1"/>
          </p:cNvPicPr>
          <p:nvPr/>
        </p:nvPicPr>
        <p:blipFill>
          <a:blip r:embed="rId3"/>
          <a:stretch>
            <a:fillRect/>
          </a:stretch>
        </p:blipFill>
        <p:spPr>
          <a:xfrm>
            <a:off x="899803" y="1856285"/>
            <a:ext cx="10453997" cy="790584"/>
          </a:xfrm>
          <a:prstGeom prst="rect">
            <a:avLst/>
          </a:prstGeom>
        </p:spPr>
      </p:pic>
      <p:pic>
        <p:nvPicPr>
          <p:cNvPr id="8" name="图片 7">
            <a:extLst>
              <a:ext uri="{FF2B5EF4-FFF2-40B4-BE49-F238E27FC236}">
                <a16:creationId xmlns:a16="http://schemas.microsoft.com/office/drawing/2014/main" id="{903E3713-1D70-D8E7-7EAB-CEC3F7223D35}"/>
              </a:ext>
            </a:extLst>
          </p:cNvPr>
          <p:cNvPicPr>
            <a:picLocks noChangeAspect="1"/>
          </p:cNvPicPr>
          <p:nvPr/>
        </p:nvPicPr>
        <p:blipFill>
          <a:blip r:embed="rId4"/>
          <a:stretch>
            <a:fillRect/>
          </a:stretch>
        </p:blipFill>
        <p:spPr>
          <a:xfrm>
            <a:off x="858157" y="3138489"/>
            <a:ext cx="1189304" cy="797299"/>
          </a:xfrm>
          <a:prstGeom prst="rect">
            <a:avLst/>
          </a:prstGeom>
        </p:spPr>
      </p:pic>
      <p:sp>
        <p:nvSpPr>
          <p:cNvPr id="11" name="文本框 10">
            <a:extLst>
              <a:ext uri="{FF2B5EF4-FFF2-40B4-BE49-F238E27FC236}">
                <a16:creationId xmlns:a16="http://schemas.microsoft.com/office/drawing/2014/main" id="{B098BF00-19F1-3B92-BCC3-9CDBBF7F0A5C}"/>
              </a:ext>
            </a:extLst>
          </p:cNvPr>
          <p:cNvSpPr txBox="1"/>
          <p:nvPr/>
        </p:nvSpPr>
        <p:spPr>
          <a:xfrm>
            <a:off x="899803" y="610779"/>
            <a:ext cx="8607288" cy="87357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This function relates the vehicle's current state—its position and orientation—to the range and bearing measurements obtained from LIDAR for a specific landmark.</a:t>
            </a:r>
            <a:endParaRPr lang="zh-CN" altLang="en-US"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567A39C3-0227-0EF1-BD9A-851A24CEC05C}"/>
              </a:ext>
            </a:extLst>
          </p:cNvPr>
          <p:cNvPicPr>
            <a:picLocks noChangeAspect="1"/>
          </p:cNvPicPr>
          <p:nvPr/>
        </p:nvPicPr>
        <p:blipFill>
          <a:blip r:embed="rId5"/>
          <a:stretch>
            <a:fillRect/>
          </a:stretch>
        </p:blipFill>
        <p:spPr>
          <a:xfrm>
            <a:off x="777895" y="4301007"/>
            <a:ext cx="6578938" cy="1822544"/>
          </a:xfrm>
          <a:prstGeom prst="rect">
            <a:avLst/>
          </a:prstGeom>
        </p:spPr>
      </p:pic>
      <p:sp>
        <p:nvSpPr>
          <p:cNvPr id="17" name="文本框 16">
            <a:extLst>
              <a:ext uri="{FF2B5EF4-FFF2-40B4-BE49-F238E27FC236}">
                <a16:creationId xmlns:a16="http://schemas.microsoft.com/office/drawing/2014/main" id="{44FD4A9B-744A-0766-BD56-20C53E8AFB96}"/>
              </a:ext>
            </a:extLst>
          </p:cNvPr>
          <p:cNvSpPr txBox="1"/>
          <p:nvPr/>
        </p:nvSpPr>
        <p:spPr>
          <a:xfrm>
            <a:off x="2170439" y="3584213"/>
            <a:ext cx="1189304" cy="369332"/>
          </a:xfrm>
          <a:prstGeom prst="rect">
            <a:avLst/>
          </a:prstGeom>
          <a:noFill/>
        </p:spPr>
        <p:txBody>
          <a:bodyPr wrap="square">
            <a:spAutoFit/>
          </a:bodyPr>
          <a:lstStyle/>
          <a:p>
            <a:r>
              <a:rPr lang="en-US" altLang="zh-CN" dirty="0"/>
              <a:t>Azimuth</a:t>
            </a:r>
            <a:endParaRPr lang="zh-CN" altLang="en-US" dirty="0"/>
          </a:p>
        </p:txBody>
      </p:sp>
      <p:sp>
        <p:nvSpPr>
          <p:cNvPr id="19" name="文本框 18">
            <a:extLst>
              <a:ext uri="{FF2B5EF4-FFF2-40B4-BE49-F238E27FC236}">
                <a16:creationId xmlns:a16="http://schemas.microsoft.com/office/drawing/2014/main" id="{10375880-EA7F-D2B5-C93D-919797BFD36A}"/>
              </a:ext>
            </a:extLst>
          </p:cNvPr>
          <p:cNvSpPr txBox="1"/>
          <p:nvPr/>
        </p:nvSpPr>
        <p:spPr>
          <a:xfrm>
            <a:off x="2155952" y="3167806"/>
            <a:ext cx="1059587" cy="369332"/>
          </a:xfrm>
          <a:prstGeom prst="rect">
            <a:avLst/>
          </a:prstGeom>
          <a:noFill/>
        </p:spPr>
        <p:txBody>
          <a:bodyPr wrap="square">
            <a:spAutoFit/>
          </a:bodyPr>
          <a:lstStyle/>
          <a:p>
            <a:r>
              <a:rPr lang="en-US" altLang="zh-CN" dirty="0"/>
              <a:t>Distance</a:t>
            </a:r>
            <a:endParaRPr lang="zh-CN" altLang="en-US" dirty="0"/>
          </a:p>
        </p:txBody>
      </p:sp>
      <p:sp>
        <p:nvSpPr>
          <p:cNvPr id="21" name="文本框 20">
            <a:extLst>
              <a:ext uri="{FF2B5EF4-FFF2-40B4-BE49-F238E27FC236}">
                <a16:creationId xmlns:a16="http://schemas.microsoft.com/office/drawing/2014/main" id="{9FEA1E31-0E08-7470-3289-03E755CEB55B}"/>
              </a:ext>
            </a:extLst>
          </p:cNvPr>
          <p:cNvSpPr txBox="1"/>
          <p:nvPr/>
        </p:nvSpPr>
        <p:spPr>
          <a:xfrm>
            <a:off x="7587938" y="3352472"/>
            <a:ext cx="4160749" cy="263899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“Landmark" refers to any distinct physical object or feature in the environment that can be easily identified and has a known location that doesn't change over time. Landmarks are crucial for localization because they serve as reference points; robots or vehicles can determine their own location and orientation by measuring their distance and angle relative to these landmarks.</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75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45A284-91E4-11AF-F7A8-ED4A6907BE10}"/>
              </a:ext>
            </a:extLst>
          </p:cNvPr>
          <p:cNvSpPr>
            <a:spLocks noGrp="1"/>
          </p:cNvSpPr>
          <p:nvPr>
            <p:ph type="sldNum" sz="quarter" idx="12"/>
          </p:nvPr>
        </p:nvSpPr>
        <p:spPr/>
        <p:txBody>
          <a:bodyPr/>
          <a:lstStyle/>
          <a:p>
            <a:fld id="{565CE74E-AB26-4998-AD42-012C4C1AD076}" type="slidenum">
              <a:rPr lang="zh-CN" altLang="en-US" smtClean="0"/>
              <a:t>33</a:t>
            </a:fld>
            <a:endParaRPr lang="zh-CN" altLang="en-US"/>
          </a:p>
        </p:txBody>
      </p:sp>
      <p:sp>
        <p:nvSpPr>
          <p:cNvPr id="3" name="矩形 2">
            <a:extLst>
              <a:ext uri="{FF2B5EF4-FFF2-40B4-BE49-F238E27FC236}">
                <a16:creationId xmlns:a16="http://schemas.microsoft.com/office/drawing/2014/main" id="{880020DD-B6E5-A998-7839-FF822E78D3A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D68BD983-7CE4-09FC-96A5-2722A8D55230}"/>
              </a:ext>
            </a:extLst>
          </p:cNvPr>
          <p:cNvPicPr>
            <a:picLocks noChangeAspect="1"/>
          </p:cNvPicPr>
          <p:nvPr/>
        </p:nvPicPr>
        <p:blipFill>
          <a:blip r:embed="rId2"/>
          <a:stretch>
            <a:fillRect/>
          </a:stretch>
        </p:blipFill>
        <p:spPr>
          <a:xfrm>
            <a:off x="11265327" y="-2"/>
            <a:ext cx="926672" cy="926672"/>
          </a:xfrm>
          <a:prstGeom prst="rect">
            <a:avLst/>
          </a:prstGeom>
        </p:spPr>
      </p:pic>
      <p:pic>
        <p:nvPicPr>
          <p:cNvPr id="5" name="图片 4">
            <a:extLst>
              <a:ext uri="{FF2B5EF4-FFF2-40B4-BE49-F238E27FC236}">
                <a16:creationId xmlns:a16="http://schemas.microsoft.com/office/drawing/2014/main" id="{ACF8F4F4-A5F1-201D-0E38-98FA646971E9}"/>
              </a:ext>
            </a:extLst>
          </p:cNvPr>
          <p:cNvPicPr>
            <a:picLocks noChangeAspect="1"/>
          </p:cNvPicPr>
          <p:nvPr/>
        </p:nvPicPr>
        <p:blipFill>
          <a:blip r:embed="rId3"/>
          <a:stretch>
            <a:fillRect/>
          </a:stretch>
        </p:blipFill>
        <p:spPr>
          <a:xfrm>
            <a:off x="1037939" y="2915478"/>
            <a:ext cx="3136667" cy="3021492"/>
          </a:xfrm>
          <a:prstGeom prst="rect">
            <a:avLst/>
          </a:prstGeom>
        </p:spPr>
      </p:pic>
      <p:sp>
        <p:nvSpPr>
          <p:cNvPr id="10" name="文本框 9">
            <a:extLst>
              <a:ext uri="{FF2B5EF4-FFF2-40B4-BE49-F238E27FC236}">
                <a16:creationId xmlns:a16="http://schemas.microsoft.com/office/drawing/2014/main" id="{E1B51D3B-7C96-3346-0657-EB3357B2DE86}"/>
              </a:ext>
            </a:extLst>
          </p:cNvPr>
          <p:cNvSpPr txBox="1"/>
          <p:nvPr/>
        </p:nvSpPr>
        <p:spPr>
          <a:xfrm>
            <a:off x="697733" y="830419"/>
            <a:ext cx="5550204" cy="171136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azimuth angle is the angular measurement in a spherical coordinate system that represents the horizontal angle from a cardinal direction, most commonly north.</a:t>
            </a:r>
            <a:endParaRPr lang="zh-CN" altLang="en-US"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FCF6628B-DC26-35F8-B5D1-45EF84FD3A7F}"/>
              </a:ext>
            </a:extLst>
          </p:cNvPr>
          <p:cNvPicPr>
            <a:picLocks noChangeAspect="1"/>
          </p:cNvPicPr>
          <p:nvPr/>
        </p:nvPicPr>
        <p:blipFill>
          <a:blip r:embed="rId4"/>
          <a:stretch>
            <a:fillRect/>
          </a:stretch>
        </p:blipFill>
        <p:spPr>
          <a:xfrm>
            <a:off x="6643112" y="4136992"/>
            <a:ext cx="4523754" cy="371408"/>
          </a:xfrm>
          <a:prstGeom prst="rect">
            <a:avLst/>
          </a:prstGeom>
        </p:spPr>
      </p:pic>
      <p:pic>
        <p:nvPicPr>
          <p:cNvPr id="12" name="图片 11">
            <a:extLst>
              <a:ext uri="{FF2B5EF4-FFF2-40B4-BE49-F238E27FC236}">
                <a16:creationId xmlns:a16="http://schemas.microsoft.com/office/drawing/2014/main" id="{902425E3-1413-5AB4-E2A5-CF11C0285968}"/>
              </a:ext>
            </a:extLst>
          </p:cNvPr>
          <p:cNvPicPr>
            <a:picLocks noChangeAspect="1"/>
          </p:cNvPicPr>
          <p:nvPr/>
        </p:nvPicPr>
        <p:blipFill>
          <a:blip r:embed="rId5"/>
          <a:stretch>
            <a:fillRect/>
          </a:stretch>
        </p:blipFill>
        <p:spPr>
          <a:xfrm>
            <a:off x="6689495" y="5323266"/>
            <a:ext cx="3028848" cy="786113"/>
          </a:xfrm>
          <a:prstGeom prst="rect">
            <a:avLst/>
          </a:prstGeom>
        </p:spPr>
      </p:pic>
      <p:pic>
        <p:nvPicPr>
          <p:cNvPr id="13" name="图片 12">
            <a:extLst>
              <a:ext uri="{FF2B5EF4-FFF2-40B4-BE49-F238E27FC236}">
                <a16:creationId xmlns:a16="http://schemas.microsoft.com/office/drawing/2014/main" id="{1C7497DA-3F05-84A9-1B8E-926171FCDD15}"/>
              </a:ext>
            </a:extLst>
          </p:cNvPr>
          <p:cNvPicPr>
            <a:picLocks noChangeAspect="1"/>
          </p:cNvPicPr>
          <p:nvPr/>
        </p:nvPicPr>
        <p:blipFill>
          <a:blip r:embed="rId6"/>
          <a:stretch>
            <a:fillRect/>
          </a:stretch>
        </p:blipFill>
        <p:spPr>
          <a:xfrm>
            <a:off x="7096176" y="1073657"/>
            <a:ext cx="2160518" cy="2296034"/>
          </a:xfrm>
          <a:prstGeom prst="rect">
            <a:avLst/>
          </a:prstGeom>
        </p:spPr>
      </p:pic>
      <p:sp>
        <p:nvSpPr>
          <p:cNvPr id="6" name="文本框 5">
            <a:extLst>
              <a:ext uri="{FF2B5EF4-FFF2-40B4-BE49-F238E27FC236}">
                <a16:creationId xmlns:a16="http://schemas.microsoft.com/office/drawing/2014/main" id="{E46A9964-F02E-22E5-7C1E-7A4BADB81495}"/>
              </a:ext>
            </a:extLst>
          </p:cNvPr>
          <p:cNvSpPr txBox="1"/>
          <p:nvPr/>
        </p:nvSpPr>
        <p:spPr>
          <a:xfrm>
            <a:off x="6456177" y="3616662"/>
            <a:ext cx="4897623"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We know two points, we can get azimuth angle</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49D59FFE-5480-7826-B47A-27F0BD1CE171}"/>
              </a:ext>
            </a:extLst>
          </p:cNvPr>
          <p:cNvSpPr txBox="1"/>
          <p:nvPr/>
        </p:nvSpPr>
        <p:spPr>
          <a:xfrm>
            <a:off x="6424359" y="4778821"/>
            <a:ext cx="5481757"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We know one azimuth angle, we can get another point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653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F3FF0AA-2B8B-9F79-2769-DF208973E468}"/>
              </a:ext>
            </a:extLst>
          </p:cNvPr>
          <p:cNvSpPr>
            <a:spLocks noGrp="1"/>
          </p:cNvSpPr>
          <p:nvPr>
            <p:ph type="sldNum" sz="quarter" idx="12"/>
          </p:nvPr>
        </p:nvSpPr>
        <p:spPr/>
        <p:txBody>
          <a:bodyPr/>
          <a:lstStyle/>
          <a:p>
            <a:fld id="{565CE74E-AB26-4998-AD42-012C4C1AD076}" type="slidenum">
              <a:rPr lang="zh-CN" altLang="en-US" smtClean="0"/>
              <a:t>34</a:t>
            </a:fld>
            <a:endParaRPr lang="zh-CN" altLang="en-US"/>
          </a:p>
        </p:txBody>
      </p:sp>
      <p:sp>
        <p:nvSpPr>
          <p:cNvPr id="4" name="文本框 3">
            <a:extLst>
              <a:ext uri="{FF2B5EF4-FFF2-40B4-BE49-F238E27FC236}">
                <a16:creationId xmlns:a16="http://schemas.microsoft.com/office/drawing/2014/main" id="{BA36301C-F883-1A68-B8C8-9B43AA6BC6A2}"/>
              </a:ext>
            </a:extLst>
          </p:cNvPr>
          <p:cNvSpPr txBox="1"/>
          <p:nvPr/>
        </p:nvSpPr>
        <p:spPr>
          <a:xfrm>
            <a:off x="488004" y="1205401"/>
            <a:ext cx="4893596" cy="170456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When the lidar is not at the geometric center of the vehicle, you must correct the lidar readings to ensure that they are accurate relative to the geometric center of the vehicle</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D11F844-1BBD-08FE-9163-1E4FCCF25762}"/>
              </a:ext>
            </a:extLst>
          </p:cNvPr>
          <p:cNvPicPr>
            <a:picLocks noChangeAspect="1"/>
          </p:cNvPicPr>
          <p:nvPr/>
        </p:nvPicPr>
        <p:blipFill>
          <a:blip r:embed="rId2"/>
          <a:stretch>
            <a:fillRect/>
          </a:stretch>
        </p:blipFill>
        <p:spPr>
          <a:xfrm>
            <a:off x="906218" y="501650"/>
            <a:ext cx="7621865" cy="384554"/>
          </a:xfrm>
          <a:prstGeom prst="rect">
            <a:avLst/>
          </a:prstGeom>
        </p:spPr>
      </p:pic>
      <p:pic>
        <p:nvPicPr>
          <p:cNvPr id="18" name="图片 17">
            <a:extLst>
              <a:ext uri="{FF2B5EF4-FFF2-40B4-BE49-F238E27FC236}">
                <a16:creationId xmlns:a16="http://schemas.microsoft.com/office/drawing/2014/main" id="{1415DF46-0DB7-8C16-4635-64F2091A315A}"/>
              </a:ext>
            </a:extLst>
          </p:cNvPr>
          <p:cNvPicPr>
            <a:picLocks noChangeAspect="1"/>
          </p:cNvPicPr>
          <p:nvPr/>
        </p:nvPicPr>
        <p:blipFill>
          <a:blip r:embed="rId3"/>
          <a:stretch>
            <a:fillRect/>
          </a:stretch>
        </p:blipFill>
        <p:spPr>
          <a:xfrm>
            <a:off x="7436367" y="3827444"/>
            <a:ext cx="3407888" cy="2604237"/>
          </a:xfrm>
          <a:prstGeom prst="rect">
            <a:avLst/>
          </a:prstGeom>
        </p:spPr>
      </p:pic>
      <p:pic>
        <p:nvPicPr>
          <p:cNvPr id="21" name="图片 20">
            <a:extLst>
              <a:ext uri="{FF2B5EF4-FFF2-40B4-BE49-F238E27FC236}">
                <a16:creationId xmlns:a16="http://schemas.microsoft.com/office/drawing/2014/main" id="{FD59CED2-BA88-B16C-5997-E5FE162CB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608" y="3598089"/>
            <a:ext cx="3190875" cy="2758261"/>
          </a:xfrm>
          <a:prstGeom prst="rect">
            <a:avLst/>
          </a:prstGeom>
        </p:spPr>
      </p:pic>
      <p:sp>
        <p:nvSpPr>
          <p:cNvPr id="22" name="矩形 21">
            <a:extLst>
              <a:ext uri="{FF2B5EF4-FFF2-40B4-BE49-F238E27FC236}">
                <a16:creationId xmlns:a16="http://schemas.microsoft.com/office/drawing/2014/main" id="{9FE9327D-031A-2EB9-307D-FFAA7F0F8575}"/>
              </a:ext>
            </a:extLst>
          </p:cNvPr>
          <p:cNvSpPr/>
          <p:nvPr/>
        </p:nvSpPr>
        <p:spPr>
          <a:xfrm>
            <a:off x="3303181" y="328875"/>
            <a:ext cx="1389321" cy="659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FCA95C45-D8B1-424D-6C67-7717BB78B0AE}"/>
              </a:ext>
            </a:extLst>
          </p:cNvPr>
          <p:cNvPicPr>
            <a:picLocks noChangeAspect="1"/>
          </p:cNvPicPr>
          <p:nvPr/>
        </p:nvPicPr>
        <p:blipFill>
          <a:blip r:embed="rId5"/>
          <a:stretch>
            <a:fillRect/>
          </a:stretch>
        </p:blipFill>
        <p:spPr>
          <a:xfrm>
            <a:off x="6174619" y="330264"/>
            <a:ext cx="1402202" cy="670618"/>
          </a:xfrm>
          <a:prstGeom prst="rect">
            <a:avLst/>
          </a:prstGeom>
        </p:spPr>
      </p:pic>
      <p:cxnSp>
        <p:nvCxnSpPr>
          <p:cNvPr id="25" name="直接箭头连接符 24">
            <a:extLst>
              <a:ext uri="{FF2B5EF4-FFF2-40B4-BE49-F238E27FC236}">
                <a16:creationId xmlns:a16="http://schemas.microsoft.com/office/drawing/2014/main" id="{5569971D-5B2B-260F-CA5F-05C18C5B4009}"/>
              </a:ext>
            </a:extLst>
          </p:cNvPr>
          <p:cNvCxnSpPr>
            <a:stCxn id="22" idx="2"/>
          </p:cNvCxnSpPr>
          <p:nvPr/>
        </p:nvCxnSpPr>
        <p:spPr>
          <a:xfrm flipH="1">
            <a:off x="2991293" y="988094"/>
            <a:ext cx="1006549" cy="31160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E10A615-7B63-84CA-38C4-FF7FB299F3D0}"/>
              </a:ext>
            </a:extLst>
          </p:cNvPr>
          <p:cNvCxnSpPr>
            <a:cxnSpLocks/>
          </p:cNvCxnSpPr>
          <p:nvPr/>
        </p:nvCxnSpPr>
        <p:spPr>
          <a:xfrm flipH="1">
            <a:off x="3147237" y="1000882"/>
            <a:ext cx="3419054" cy="31032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ECC6A8EC-5894-6B82-9D93-746CCDF4CD63}"/>
              </a:ext>
            </a:extLst>
          </p:cNvPr>
          <p:cNvSpPr txBox="1"/>
          <p:nvPr/>
        </p:nvSpPr>
        <p:spPr>
          <a:xfrm>
            <a:off x="6266121" y="1089041"/>
            <a:ext cx="5564372" cy="253556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When you use the atan2 function, what you get is the angle of the vector pointing from the global coordinate system to the landmark. To convert this angle to an angle relative to the vehicle's current heading, you need to subtract the vehicle's heading angle </a:t>
            </a:r>
            <a:r>
              <a:rPr lang="en-US" altLang="zh-CN" dirty="0" err="1">
                <a:latin typeface="Times New Roman" panose="02020603050405020304" pitchFamily="18" charset="0"/>
                <a:cs typeface="Times New Roman" panose="02020603050405020304" pitchFamily="18" charset="0"/>
              </a:rPr>
              <a:t>θk</a:t>
            </a:r>
            <a:r>
              <a:rPr lang="en-US" altLang="zh-CN" dirty="0">
                <a:latin typeface="Times New Roman" panose="02020603050405020304" pitchFamily="18" charset="0"/>
                <a:cs typeface="Times New Roman" panose="02020603050405020304" pitchFamily="18" charset="0"/>
              </a:rPr>
              <a:t> from the result of atan2</a:t>
            </a:r>
            <a:endParaRPr lang="zh-CN" altLang="en-US" dirty="0">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72D3209A-56B7-B860-80D6-98DE2B64CC73}"/>
              </a:ext>
            </a:extLst>
          </p:cNvPr>
          <p:cNvSpPr/>
          <p:nvPr/>
        </p:nvSpPr>
        <p:spPr>
          <a:xfrm>
            <a:off x="8052391" y="432391"/>
            <a:ext cx="623776" cy="555703"/>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A76D35E5-8851-236D-1589-A8FCFB224F7B}"/>
              </a:ext>
            </a:extLst>
          </p:cNvPr>
          <p:cNvCxnSpPr>
            <a:cxnSpLocks/>
            <a:stCxn id="31" idx="2"/>
          </p:cNvCxnSpPr>
          <p:nvPr/>
        </p:nvCxnSpPr>
        <p:spPr>
          <a:xfrm>
            <a:off x="8364279" y="988094"/>
            <a:ext cx="311888" cy="311607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60897A46-03C0-1D0F-9010-070723D185D3}"/>
              </a:ext>
            </a:extLst>
          </p:cNvPr>
          <p:cNvPicPr>
            <a:picLocks noChangeAspect="1"/>
          </p:cNvPicPr>
          <p:nvPr/>
        </p:nvPicPr>
        <p:blipFill>
          <a:blip r:embed="rId6"/>
          <a:stretch>
            <a:fillRect/>
          </a:stretch>
        </p:blipFill>
        <p:spPr>
          <a:xfrm>
            <a:off x="11265327" y="-2"/>
            <a:ext cx="926672" cy="926672"/>
          </a:xfrm>
          <a:prstGeom prst="rect">
            <a:avLst/>
          </a:prstGeom>
        </p:spPr>
      </p:pic>
      <p:sp>
        <p:nvSpPr>
          <p:cNvPr id="36" name="矩形 35">
            <a:extLst>
              <a:ext uri="{FF2B5EF4-FFF2-40B4-BE49-F238E27FC236}">
                <a16:creationId xmlns:a16="http://schemas.microsoft.com/office/drawing/2014/main" id="{99A9C526-F8AB-DD28-53AB-C961F0C2A64E}"/>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984537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32BBA5A-9D8E-3481-922A-CF2624FE6DB7}"/>
              </a:ext>
            </a:extLst>
          </p:cNvPr>
          <p:cNvSpPr>
            <a:spLocks noGrp="1"/>
          </p:cNvSpPr>
          <p:nvPr>
            <p:ph type="sldNum" sz="quarter" idx="12"/>
          </p:nvPr>
        </p:nvSpPr>
        <p:spPr/>
        <p:txBody>
          <a:bodyPr/>
          <a:lstStyle/>
          <a:p>
            <a:fld id="{565CE74E-AB26-4998-AD42-012C4C1AD076}" type="slidenum">
              <a:rPr lang="zh-CN" altLang="en-US" smtClean="0"/>
              <a:t>35</a:t>
            </a:fld>
            <a:endParaRPr lang="zh-CN" altLang="en-US" dirty="0"/>
          </a:p>
        </p:txBody>
      </p:sp>
      <p:sp>
        <p:nvSpPr>
          <p:cNvPr id="3" name="矩形 2">
            <a:extLst>
              <a:ext uri="{FF2B5EF4-FFF2-40B4-BE49-F238E27FC236}">
                <a16:creationId xmlns:a16="http://schemas.microsoft.com/office/drawing/2014/main" id="{DB1E211B-2C5E-6E77-8756-A4962FE5C33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BD07F775-2607-6C5B-AF68-45D29DFF43AE}"/>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21086EC1-19C0-9263-A164-B17DD82BD135}"/>
              </a:ext>
            </a:extLst>
          </p:cNvPr>
          <p:cNvPicPr>
            <a:picLocks noChangeAspect="1"/>
          </p:cNvPicPr>
          <p:nvPr/>
        </p:nvPicPr>
        <p:blipFill>
          <a:blip r:embed="rId3"/>
          <a:stretch>
            <a:fillRect/>
          </a:stretch>
        </p:blipFill>
        <p:spPr>
          <a:xfrm>
            <a:off x="673677" y="4346881"/>
            <a:ext cx="5283396" cy="1526535"/>
          </a:xfrm>
          <a:prstGeom prst="rect">
            <a:avLst/>
          </a:prstGeom>
        </p:spPr>
      </p:pic>
      <p:pic>
        <p:nvPicPr>
          <p:cNvPr id="8" name="图片 7">
            <a:extLst>
              <a:ext uri="{FF2B5EF4-FFF2-40B4-BE49-F238E27FC236}">
                <a16:creationId xmlns:a16="http://schemas.microsoft.com/office/drawing/2014/main" id="{BC84376C-BB11-D3A4-A2F9-14E3C07F3BAF}"/>
              </a:ext>
            </a:extLst>
          </p:cNvPr>
          <p:cNvPicPr>
            <a:picLocks noChangeAspect="1"/>
          </p:cNvPicPr>
          <p:nvPr/>
        </p:nvPicPr>
        <p:blipFill>
          <a:blip r:embed="rId4"/>
          <a:stretch>
            <a:fillRect/>
          </a:stretch>
        </p:blipFill>
        <p:spPr>
          <a:xfrm>
            <a:off x="7114323" y="4108440"/>
            <a:ext cx="2195412" cy="1001709"/>
          </a:xfrm>
          <a:prstGeom prst="rect">
            <a:avLst/>
          </a:prstGeom>
        </p:spPr>
      </p:pic>
      <p:sp>
        <p:nvSpPr>
          <p:cNvPr id="11" name="文本框 10">
            <a:extLst>
              <a:ext uri="{FF2B5EF4-FFF2-40B4-BE49-F238E27FC236}">
                <a16:creationId xmlns:a16="http://schemas.microsoft.com/office/drawing/2014/main" id="{3C20E055-6901-D5D5-0E2B-67D3363DD6B5}"/>
              </a:ext>
            </a:extLst>
          </p:cNvPr>
          <p:cNvSpPr txBox="1"/>
          <p:nvPr/>
        </p:nvSpPr>
        <p:spPr>
          <a:xfrm>
            <a:off x="6939246" y="5280220"/>
            <a:ext cx="3652049" cy="873572"/>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Mk is an Identity Matrix. It is an Additive and independent Noise</a:t>
            </a:r>
            <a:endParaRPr lang="zh-CN" altLang="en-US"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687F1318-28B1-D894-7472-0B89A6C8FC17}"/>
              </a:ext>
            </a:extLst>
          </p:cNvPr>
          <p:cNvPicPr>
            <a:picLocks noChangeAspect="1"/>
          </p:cNvPicPr>
          <p:nvPr/>
        </p:nvPicPr>
        <p:blipFill>
          <a:blip r:embed="rId5"/>
          <a:stretch>
            <a:fillRect/>
          </a:stretch>
        </p:blipFill>
        <p:spPr>
          <a:xfrm>
            <a:off x="1456344" y="70425"/>
            <a:ext cx="7853391" cy="3920234"/>
          </a:xfrm>
          <a:prstGeom prst="rect">
            <a:avLst/>
          </a:prstGeom>
        </p:spPr>
      </p:pic>
      <p:cxnSp>
        <p:nvCxnSpPr>
          <p:cNvPr id="15" name="直接箭头连接符 14">
            <a:extLst>
              <a:ext uri="{FF2B5EF4-FFF2-40B4-BE49-F238E27FC236}">
                <a16:creationId xmlns:a16="http://schemas.microsoft.com/office/drawing/2014/main" id="{60C6F800-3A75-E821-D053-2656017CB512}"/>
              </a:ext>
            </a:extLst>
          </p:cNvPr>
          <p:cNvCxnSpPr/>
          <p:nvPr/>
        </p:nvCxnSpPr>
        <p:spPr>
          <a:xfrm>
            <a:off x="5559068" y="3039926"/>
            <a:ext cx="1380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1D6383C-072F-1CD4-FD08-CB7C2FF4D016}"/>
              </a:ext>
            </a:extLst>
          </p:cNvPr>
          <p:cNvSpPr txBox="1"/>
          <p:nvPr/>
        </p:nvSpPr>
        <p:spPr>
          <a:xfrm>
            <a:off x="7315200" y="2855260"/>
            <a:ext cx="3276095" cy="369332"/>
          </a:xfrm>
          <a:prstGeom prst="rect">
            <a:avLst/>
          </a:prstGeom>
          <a:noFill/>
        </p:spPr>
        <p:txBody>
          <a:bodyPr wrap="square" rtlCol="0">
            <a:spAutoFit/>
          </a:bodyPr>
          <a:lstStyle/>
          <a:p>
            <a:r>
              <a:rPr lang="en-US" altLang="zh-CN" dirty="0">
                <a:solidFill>
                  <a:schemeClr val="accent6">
                    <a:lumMod val="75000"/>
                  </a:schemeClr>
                </a:solidFill>
              </a:rPr>
              <a:t>Suppose there is no noise</a:t>
            </a:r>
            <a:endParaRPr lang="zh-CN" altLang="en-US" dirty="0">
              <a:solidFill>
                <a:schemeClr val="accent6">
                  <a:lumMod val="75000"/>
                </a:schemeClr>
              </a:solidFill>
            </a:endParaRPr>
          </a:p>
        </p:txBody>
      </p:sp>
    </p:spTree>
    <p:extLst>
      <p:ext uri="{BB962C8B-B14F-4D97-AF65-F5344CB8AC3E}">
        <p14:creationId xmlns:p14="http://schemas.microsoft.com/office/powerpoint/2010/main" val="2620699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6305A8-3D5F-F698-B25B-43B2D864E416}"/>
              </a:ext>
            </a:extLst>
          </p:cNvPr>
          <p:cNvSpPr>
            <a:spLocks noGrp="1"/>
          </p:cNvSpPr>
          <p:nvPr>
            <p:ph type="sldNum" sz="quarter" idx="12"/>
          </p:nvPr>
        </p:nvSpPr>
        <p:spPr/>
        <p:txBody>
          <a:bodyPr/>
          <a:lstStyle/>
          <a:p>
            <a:fld id="{565CE74E-AB26-4998-AD42-012C4C1AD076}" type="slidenum">
              <a:rPr lang="zh-CN" altLang="en-US" smtClean="0"/>
              <a:t>36</a:t>
            </a:fld>
            <a:endParaRPr lang="zh-CN" altLang="en-US"/>
          </a:p>
        </p:txBody>
      </p:sp>
      <p:sp>
        <p:nvSpPr>
          <p:cNvPr id="3" name="矩形 2">
            <a:extLst>
              <a:ext uri="{FF2B5EF4-FFF2-40B4-BE49-F238E27FC236}">
                <a16:creationId xmlns:a16="http://schemas.microsoft.com/office/drawing/2014/main" id="{DBE76A14-D5A7-F2FC-C090-FCC76BCC8B2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C2119169-4835-21D0-6787-356F253D7595}"/>
              </a:ext>
            </a:extLst>
          </p:cNvPr>
          <p:cNvPicPr>
            <a:picLocks noChangeAspect="1"/>
          </p:cNvPicPr>
          <p:nvPr/>
        </p:nvPicPr>
        <p:blipFill>
          <a:blip r:embed="rId2"/>
          <a:stretch>
            <a:fillRect/>
          </a:stretch>
        </p:blipFill>
        <p:spPr>
          <a:xfrm>
            <a:off x="11265327" y="-2"/>
            <a:ext cx="926672" cy="926672"/>
          </a:xfrm>
          <a:prstGeom prst="rect">
            <a:avLst/>
          </a:prstGeom>
        </p:spPr>
      </p:pic>
      <p:pic>
        <p:nvPicPr>
          <p:cNvPr id="6" name="图片 5">
            <a:extLst>
              <a:ext uri="{FF2B5EF4-FFF2-40B4-BE49-F238E27FC236}">
                <a16:creationId xmlns:a16="http://schemas.microsoft.com/office/drawing/2014/main" id="{FA01AFDD-C942-ADA2-43CF-82BB7FD52D2F}"/>
              </a:ext>
            </a:extLst>
          </p:cNvPr>
          <p:cNvPicPr>
            <a:picLocks noChangeAspect="1"/>
          </p:cNvPicPr>
          <p:nvPr/>
        </p:nvPicPr>
        <p:blipFill>
          <a:blip r:embed="rId3"/>
          <a:stretch>
            <a:fillRect/>
          </a:stretch>
        </p:blipFill>
        <p:spPr>
          <a:xfrm>
            <a:off x="1071779" y="365156"/>
            <a:ext cx="9186456" cy="2634739"/>
          </a:xfrm>
          <a:prstGeom prst="rect">
            <a:avLst/>
          </a:prstGeom>
        </p:spPr>
      </p:pic>
      <p:pic>
        <p:nvPicPr>
          <p:cNvPr id="7" name="图片 6">
            <a:extLst>
              <a:ext uri="{FF2B5EF4-FFF2-40B4-BE49-F238E27FC236}">
                <a16:creationId xmlns:a16="http://schemas.microsoft.com/office/drawing/2014/main" id="{8B06102F-3A12-C820-79CD-427B2E60C202}"/>
              </a:ext>
            </a:extLst>
          </p:cNvPr>
          <p:cNvPicPr>
            <a:picLocks noChangeAspect="1"/>
          </p:cNvPicPr>
          <p:nvPr/>
        </p:nvPicPr>
        <p:blipFill>
          <a:blip r:embed="rId4"/>
          <a:stretch>
            <a:fillRect/>
          </a:stretch>
        </p:blipFill>
        <p:spPr>
          <a:xfrm>
            <a:off x="8320896" y="1244289"/>
            <a:ext cx="3322608" cy="493819"/>
          </a:xfrm>
          <a:prstGeom prst="rect">
            <a:avLst/>
          </a:prstGeom>
        </p:spPr>
      </p:pic>
      <p:cxnSp>
        <p:nvCxnSpPr>
          <p:cNvPr id="8" name="直接箭头连接符 7">
            <a:extLst>
              <a:ext uri="{FF2B5EF4-FFF2-40B4-BE49-F238E27FC236}">
                <a16:creationId xmlns:a16="http://schemas.microsoft.com/office/drawing/2014/main" id="{84F40C0C-3215-F1CC-D362-DF3421741582}"/>
              </a:ext>
            </a:extLst>
          </p:cNvPr>
          <p:cNvCxnSpPr/>
          <p:nvPr/>
        </p:nvCxnSpPr>
        <p:spPr>
          <a:xfrm>
            <a:off x="6655137" y="1477573"/>
            <a:ext cx="1380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B7810783-6288-C934-051B-E7CFB59E4BBA}"/>
              </a:ext>
            </a:extLst>
          </p:cNvPr>
          <p:cNvPicPr>
            <a:picLocks noChangeAspect="1"/>
          </p:cNvPicPr>
          <p:nvPr/>
        </p:nvPicPr>
        <p:blipFill>
          <a:blip r:embed="rId5"/>
          <a:stretch>
            <a:fillRect/>
          </a:stretch>
        </p:blipFill>
        <p:spPr>
          <a:xfrm>
            <a:off x="853777" y="3526517"/>
            <a:ext cx="3428937" cy="922960"/>
          </a:xfrm>
          <a:prstGeom prst="rect">
            <a:avLst/>
          </a:prstGeom>
        </p:spPr>
      </p:pic>
      <p:pic>
        <p:nvPicPr>
          <p:cNvPr id="11" name="图片 10">
            <a:extLst>
              <a:ext uri="{FF2B5EF4-FFF2-40B4-BE49-F238E27FC236}">
                <a16:creationId xmlns:a16="http://schemas.microsoft.com/office/drawing/2014/main" id="{A12E1D33-1E67-4B6B-09D0-CEDDA39D219E}"/>
              </a:ext>
            </a:extLst>
          </p:cNvPr>
          <p:cNvPicPr>
            <a:picLocks noChangeAspect="1"/>
          </p:cNvPicPr>
          <p:nvPr/>
        </p:nvPicPr>
        <p:blipFill>
          <a:blip r:embed="rId6"/>
          <a:stretch>
            <a:fillRect/>
          </a:stretch>
        </p:blipFill>
        <p:spPr>
          <a:xfrm>
            <a:off x="4728465" y="3317514"/>
            <a:ext cx="6536862" cy="1219222"/>
          </a:xfrm>
          <a:prstGeom prst="rect">
            <a:avLst/>
          </a:prstGeom>
        </p:spPr>
      </p:pic>
      <p:pic>
        <p:nvPicPr>
          <p:cNvPr id="12" name="图片 11">
            <a:extLst>
              <a:ext uri="{FF2B5EF4-FFF2-40B4-BE49-F238E27FC236}">
                <a16:creationId xmlns:a16="http://schemas.microsoft.com/office/drawing/2014/main" id="{A99C1888-3A17-65BC-374C-6FEFA9673CAC}"/>
              </a:ext>
            </a:extLst>
          </p:cNvPr>
          <p:cNvPicPr>
            <a:picLocks noChangeAspect="1"/>
          </p:cNvPicPr>
          <p:nvPr/>
        </p:nvPicPr>
        <p:blipFill>
          <a:blip r:embed="rId7"/>
          <a:stretch>
            <a:fillRect/>
          </a:stretch>
        </p:blipFill>
        <p:spPr>
          <a:xfrm>
            <a:off x="4833762" y="5232816"/>
            <a:ext cx="5798551" cy="1197157"/>
          </a:xfrm>
          <a:prstGeom prst="rect">
            <a:avLst/>
          </a:prstGeom>
        </p:spPr>
      </p:pic>
    </p:spTree>
    <p:extLst>
      <p:ext uri="{BB962C8B-B14F-4D97-AF65-F5344CB8AC3E}">
        <p14:creationId xmlns:p14="http://schemas.microsoft.com/office/powerpoint/2010/main" val="3278701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2BF8FB-6B2C-560B-C4A0-144BF053CB9D}"/>
              </a:ext>
            </a:extLst>
          </p:cNvPr>
          <p:cNvSpPr>
            <a:spLocks noGrp="1"/>
          </p:cNvSpPr>
          <p:nvPr>
            <p:ph type="sldNum" sz="quarter" idx="12"/>
          </p:nvPr>
        </p:nvSpPr>
        <p:spPr/>
        <p:txBody>
          <a:bodyPr/>
          <a:lstStyle/>
          <a:p>
            <a:fld id="{565CE74E-AB26-4998-AD42-012C4C1AD076}" type="slidenum">
              <a:rPr lang="zh-CN" altLang="en-US" smtClean="0"/>
              <a:t>37</a:t>
            </a:fld>
            <a:endParaRPr lang="zh-CN" altLang="en-US"/>
          </a:p>
        </p:txBody>
      </p:sp>
      <p:sp>
        <p:nvSpPr>
          <p:cNvPr id="3" name="矩形 2">
            <a:extLst>
              <a:ext uri="{FF2B5EF4-FFF2-40B4-BE49-F238E27FC236}">
                <a16:creationId xmlns:a16="http://schemas.microsoft.com/office/drawing/2014/main" id="{FC952209-A012-C1C8-9CEC-D6AB774D39E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52F6BA3C-4E7F-B5FB-0705-F22DC0CB06D7}"/>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2386AB5B-DEFA-3E86-238F-417388F3CE80}"/>
              </a:ext>
            </a:extLst>
          </p:cNvPr>
          <p:cNvPicPr>
            <a:picLocks noChangeAspect="1"/>
          </p:cNvPicPr>
          <p:nvPr/>
        </p:nvPicPr>
        <p:blipFill>
          <a:blip r:embed="rId3"/>
          <a:stretch>
            <a:fillRect/>
          </a:stretch>
        </p:blipFill>
        <p:spPr>
          <a:xfrm>
            <a:off x="485347" y="243859"/>
            <a:ext cx="219475" cy="219475"/>
          </a:xfrm>
          <a:prstGeom prst="rect">
            <a:avLst/>
          </a:prstGeom>
        </p:spPr>
      </p:pic>
      <p:sp>
        <p:nvSpPr>
          <p:cNvPr id="9" name="文本框 8">
            <a:extLst>
              <a:ext uri="{FF2B5EF4-FFF2-40B4-BE49-F238E27FC236}">
                <a16:creationId xmlns:a16="http://schemas.microsoft.com/office/drawing/2014/main" id="{8CE9196C-B4E8-07DD-ADAA-F3AE6D97CFA1}"/>
              </a:ext>
            </a:extLst>
          </p:cNvPr>
          <p:cNvSpPr txBox="1"/>
          <p:nvPr/>
        </p:nvSpPr>
        <p:spPr>
          <a:xfrm>
            <a:off x="886018"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Reference</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166C8F8B-3FC3-15A9-4FAD-8E4B84D5755F}"/>
              </a:ext>
            </a:extLst>
          </p:cNvPr>
          <p:cNvSpPr txBox="1"/>
          <p:nvPr/>
        </p:nvSpPr>
        <p:spPr>
          <a:xfrm>
            <a:off x="934279" y="5133590"/>
            <a:ext cx="7277321"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effectLst/>
              </a:rPr>
              <a:t>STC Lecture series an introduction to the Kalman filter. (n.d.). </a:t>
            </a:r>
            <a:r>
              <a:rPr lang="en-US" altLang="zh-CN" dirty="0">
                <a:effectLst/>
                <a:hlinkClick r:id="rId4"/>
              </a:rPr>
              <a:t>https://www.cs.unc.edu/~welch/media/pdf/kalmanIntroSlides.pdf </a:t>
            </a:r>
            <a:endParaRPr lang="en-US" altLang="zh-CN" dirty="0">
              <a:effectLst/>
            </a:endParaRPr>
          </a:p>
        </p:txBody>
      </p:sp>
      <p:sp>
        <p:nvSpPr>
          <p:cNvPr id="13" name="文本框 12">
            <a:hlinkClick r:id="rId5"/>
            <a:extLst>
              <a:ext uri="{FF2B5EF4-FFF2-40B4-BE49-F238E27FC236}">
                <a16:creationId xmlns:a16="http://schemas.microsoft.com/office/drawing/2014/main" id="{632CD6DA-8B86-8131-E3BD-DFAB8578564D}"/>
              </a:ext>
            </a:extLst>
          </p:cNvPr>
          <p:cNvSpPr txBox="1"/>
          <p:nvPr/>
        </p:nvSpPr>
        <p:spPr>
          <a:xfrm>
            <a:off x="886017" y="897692"/>
            <a:ext cx="7091791"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effectLst/>
              </a:rPr>
              <a:t>Babb, T. (n.d.). How a Kalman filter works, in pictures. </a:t>
            </a:r>
            <a:r>
              <a:rPr lang="en-US" altLang="zh-CN" i="1" dirty="0" err="1">
                <a:effectLst/>
              </a:rPr>
              <a:t>Bzarg</a:t>
            </a:r>
            <a:r>
              <a:rPr lang="en-US" altLang="zh-CN" dirty="0">
                <a:effectLst/>
              </a:rPr>
              <a:t>. </a:t>
            </a:r>
            <a:r>
              <a:rPr lang="en-US" altLang="zh-CN" dirty="0">
                <a:effectLst/>
                <a:hlinkClick r:id="rId5"/>
              </a:rPr>
              <a:t>https://www.bzarg.com/p/how-a-kalman-filter-works-in-pictures/ </a:t>
            </a:r>
            <a:endParaRPr lang="en-US" altLang="zh-CN" dirty="0">
              <a:effectLst/>
            </a:endParaRPr>
          </a:p>
        </p:txBody>
      </p:sp>
      <p:sp>
        <p:nvSpPr>
          <p:cNvPr id="15" name="文本框 14">
            <a:extLst>
              <a:ext uri="{FF2B5EF4-FFF2-40B4-BE49-F238E27FC236}">
                <a16:creationId xmlns:a16="http://schemas.microsoft.com/office/drawing/2014/main" id="{9DFC8385-A7CC-983E-4A17-A4F0292001DD}"/>
              </a:ext>
            </a:extLst>
          </p:cNvPr>
          <p:cNvSpPr txBox="1"/>
          <p:nvPr/>
        </p:nvSpPr>
        <p:spPr>
          <a:xfrm>
            <a:off x="934279" y="1998056"/>
            <a:ext cx="7277321" cy="1754326"/>
          </a:xfrm>
          <a:prstGeom prst="rect">
            <a:avLst/>
          </a:prstGeom>
          <a:noFill/>
        </p:spPr>
        <p:txBody>
          <a:bodyPr wrap="square">
            <a:spAutoFit/>
          </a:bodyPr>
          <a:lstStyle/>
          <a:p>
            <a:pPr marL="285750" indent="-285750">
              <a:buFont typeface="Arial" panose="020B0604020202020204" pitchFamily="34" charset="0"/>
              <a:buChar char="•"/>
            </a:pPr>
            <a:r>
              <a:rPr lang="en-US" altLang="zh-CN" dirty="0"/>
              <a:t>“State Estimation and Localization for Self-Driving Cars” launched by the University of Toronto on Coursera. </a:t>
            </a:r>
            <a:r>
              <a:rPr lang="en-US" altLang="zh-CN" dirty="0">
                <a:hlinkClick r:id="rId6"/>
              </a:rPr>
              <a:t>https://www.coursera.org/learn/state-estimation-localization-self-driving-cars/home/week/2</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17" name="文本框 16">
            <a:extLst>
              <a:ext uri="{FF2B5EF4-FFF2-40B4-BE49-F238E27FC236}">
                <a16:creationId xmlns:a16="http://schemas.microsoft.com/office/drawing/2014/main" id="{752AD643-CF10-103E-AF4B-8267A35731BC}"/>
              </a:ext>
            </a:extLst>
          </p:cNvPr>
          <p:cNvSpPr txBox="1"/>
          <p:nvPr/>
        </p:nvSpPr>
        <p:spPr>
          <a:xfrm>
            <a:off x="934279" y="3532382"/>
            <a:ext cx="6539947" cy="1200329"/>
          </a:xfrm>
          <a:prstGeom prst="rect">
            <a:avLst/>
          </a:prstGeom>
          <a:noFill/>
        </p:spPr>
        <p:txBody>
          <a:bodyPr wrap="square">
            <a:spAutoFit/>
          </a:bodyPr>
          <a:lstStyle/>
          <a:p>
            <a:pPr marL="285750" indent="-285750">
              <a:buFont typeface="Arial" panose="020B0604020202020204" pitchFamily="34" charset="0"/>
              <a:buChar char="•"/>
            </a:pPr>
            <a:r>
              <a:rPr lang="en-US" altLang="zh-CN" i="1" dirty="0">
                <a:effectLst/>
              </a:rPr>
              <a:t>Understanding Kalman filters, part 3: Optimal State Estimator</a:t>
            </a:r>
            <a:r>
              <a:rPr lang="en-US" altLang="zh-CN" dirty="0">
                <a:effectLst/>
              </a:rPr>
              <a:t>. MATLAB. (n.d.). </a:t>
            </a:r>
            <a:r>
              <a:rPr lang="en-US" altLang="zh-CN" dirty="0">
                <a:effectLst/>
                <a:hlinkClick r:id="rId7"/>
              </a:rPr>
              <a:t>https://ww2.mathworks.cn/videos/understanding-kalman-filters-part-3-optimal-state-estimator--1490710645421.html </a:t>
            </a:r>
            <a:endParaRPr lang="en-US" altLang="zh-CN" dirty="0">
              <a:effectLst/>
            </a:endParaRPr>
          </a:p>
        </p:txBody>
      </p:sp>
    </p:spTree>
    <p:extLst>
      <p:ext uri="{BB962C8B-B14F-4D97-AF65-F5344CB8AC3E}">
        <p14:creationId xmlns:p14="http://schemas.microsoft.com/office/powerpoint/2010/main" val="44470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AF74740-BE54-5E56-323E-3AD8C3AF59C4}"/>
              </a:ext>
            </a:extLst>
          </p:cNvPr>
          <p:cNvSpPr>
            <a:spLocks noGrp="1"/>
          </p:cNvSpPr>
          <p:nvPr>
            <p:ph type="sldNum" sz="quarter" idx="12"/>
          </p:nvPr>
        </p:nvSpPr>
        <p:spPr/>
        <p:txBody>
          <a:bodyPr/>
          <a:lstStyle/>
          <a:p>
            <a:fld id="{565CE74E-AB26-4998-AD42-012C4C1AD076}" type="slidenum">
              <a:rPr lang="zh-CN" altLang="en-US" smtClean="0"/>
              <a:t>4</a:t>
            </a:fld>
            <a:endParaRPr lang="zh-CN" altLang="en-US" dirty="0"/>
          </a:p>
        </p:txBody>
      </p:sp>
      <p:sp>
        <p:nvSpPr>
          <p:cNvPr id="3" name="矩形 2">
            <a:extLst>
              <a:ext uri="{FF2B5EF4-FFF2-40B4-BE49-F238E27FC236}">
                <a16:creationId xmlns:a16="http://schemas.microsoft.com/office/drawing/2014/main" id="{9A98496B-03BE-2249-B7C3-5EA2CC359DB9}"/>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5" name="文本框 4">
            <a:extLst>
              <a:ext uri="{FF2B5EF4-FFF2-40B4-BE49-F238E27FC236}">
                <a16:creationId xmlns:a16="http://schemas.microsoft.com/office/drawing/2014/main" id="{39F5338F-1E12-F365-EBC6-E00A4ECF5E09}"/>
              </a:ext>
            </a:extLst>
          </p:cNvPr>
          <p:cNvSpPr txBox="1"/>
          <p:nvPr/>
        </p:nvSpPr>
        <p:spPr>
          <a:xfrm>
            <a:off x="808384" y="741617"/>
            <a:ext cx="8103704" cy="17045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b="0" i="0" dirty="0">
                <a:solidFill>
                  <a:srgbClr val="29261B"/>
                </a:solidFill>
                <a:effectLst/>
                <a:latin typeface="Times New Roman" panose="02020603050405020304" pitchFamily="18" charset="0"/>
                <a:cs typeface="Times New Roman" panose="02020603050405020304" pitchFamily="18" charset="0"/>
              </a:rPr>
              <a:t>We can just assume that the velocity and position we get from the sensor </a:t>
            </a:r>
            <a:r>
              <a:rPr lang="en-US" altLang="zh-CN" dirty="0">
                <a:solidFill>
                  <a:srgbClr val="29261B"/>
                </a:solidFill>
                <a:latin typeface="Times New Roman" panose="02020603050405020304" pitchFamily="18" charset="0"/>
                <a:cs typeface="Times New Roman" panose="02020603050405020304" pitchFamily="18" charset="0"/>
              </a:rPr>
              <a:t>are Gaussian distributed.</a:t>
            </a:r>
            <a:r>
              <a:rPr lang="zh-CN" altLang="en-US" dirty="0">
                <a:solidFill>
                  <a:srgbClr val="29261B"/>
                </a:solidFill>
                <a:latin typeface="Times New Roman" panose="02020603050405020304" pitchFamily="18" charset="0"/>
                <a:cs typeface="Times New Roman" panose="02020603050405020304" pitchFamily="18" charset="0"/>
              </a:rPr>
              <a:t> </a:t>
            </a:r>
            <a:r>
              <a:rPr lang="en-US" altLang="zh-CN" dirty="0">
                <a:solidFill>
                  <a:srgbClr val="29261B"/>
                </a:solidFill>
                <a:latin typeface="Times New Roman" panose="02020603050405020304" pitchFamily="18" charset="0"/>
                <a:cs typeface="Times New Roman" panose="02020603050405020304" pitchFamily="18" charset="0"/>
              </a:rPr>
              <a:t>Because w</a:t>
            </a:r>
            <a:r>
              <a:rPr lang="en-US" altLang="zh-CN" b="0" i="0" dirty="0">
                <a:solidFill>
                  <a:srgbClr val="29261B"/>
                </a:solidFill>
                <a:effectLst/>
                <a:latin typeface="Times New Roman" panose="02020603050405020304" pitchFamily="18" charset="0"/>
                <a:cs typeface="Times New Roman" panose="02020603050405020304" pitchFamily="18" charset="0"/>
              </a:rPr>
              <a:t>hen only the mean and variance are known, the Gaussian distribution is the most reasonable choice for modeling uncertainty because it makes the least assumptions about unknown factors.</a:t>
            </a:r>
            <a:endParaRPr lang="zh-CN" altLang="en-US"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C3846C96-3FDB-8025-074A-E322C1F8E27C}"/>
              </a:ext>
            </a:extLst>
          </p:cNvPr>
          <p:cNvPicPr>
            <a:picLocks noChangeAspect="1"/>
          </p:cNvPicPr>
          <p:nvPr/>
        </p:nvPicPr>
        <p:blipFill>
          <a:blip r:embed="rId2"/>
          <a:stretch>
            <a:fillRect/>
          </a:stretch>
        </p:blipFill>
        <p:spPr>
          <a:xfrm>
            <a:off x="11265327" y="-2"/>
            <a:ext cx="926672" cy="926672"/>
          </a:xfrm>
          <a:prstGeom prst="rect">
            <a:avLst/>
          </a:prstGeom>
        </p:spPr>
      </p:pic>
      <p:pic>
        <p:nvPicPr>
          <p:cNvPr id="17" name="图片 16">
            <a:extLst>
              <a:ext uri="{FF2B5EF4-FFF2-40B4-BE49-F238E27FC236}">
                <a16:creationId xmlns:a16="http://schemas.microsoft.com/office/drawing/2014/main" id="{17C88DBA-D584-3079-9DA3-418EDC85A9AF}"/>
              </a:ext>
            </a:extLst>
          </p:cNvPr>
          <p:cNvPicPr>
            <a:picLocks noChangeAspect="1"/>
          </p:cNvPicPr>
          <p:nvPr/>
        </p:nvPicPr>
        <p:blipFill>
          <a:blip r:embed="rId3"/>
          <a:stretch>
            <a:fillRect/>
          </a:stretch>
        </p:blipFill>
        <p:spPr>
          <a:xfrm>
            <a:off x="485347" y="243859"/>
            <a:ext cx="219475" cy="219475"/>
          </a:xfrm>
          <a:prstGeom prst="rect">
            <a:avLst/>
          </a:prstGeom>
        </p:spPr>
      </p:pic>
      <p:sp>
        <p:nvSpPr>
          <p:cNvPr id="21" name="文本框 20">
            <a:extLst>
              <a:ext uri="{FF2B5EF4-FFF2-40B4-BE49-F238E27FC236}">
                <a16:creationId xmlns:a16="http://schemas.microsoft.com/office/drawing/2014/main" id="{C3D91C58-591D-7A48-0C6B-957502401150}"/>
              </a:ext>
            </a:extLst>
          </p:cNvPr>
          <p:cNvSpPr txBox="1"/>
          <p:nvPr/>
        </p:nvSpPr>
        <p:spPr>
          <a:xfrm>
            <a:off x="969617" y="153541"/>
            <a:ext cx="6096000" cy="400110"/>
          </a:xfrm>
          <a:prstGeom prst="rect">
            <a:avLst/>
          </a:prstGeom>
          <a:noFill/>
        </p:spPr>
        <p:txBody>
          <a:bodyPr wrap="square">
            <a:spAutoFit/>
          </a:bodyPr>
          <a:lstStyle/>
          <a:p>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Internal Noise and uncertainty</a:t>
            </a:r>
            <a:endParaRPr lang="zh-CN" altLang="en-US" dirty="0"/>
          </a:p>
        </p:txBody>
      </p:sp>
      <p:pic>
        <p:nvPicPr>
          <p:cNvPr id="6" name="图片 5">
            <a:extLst>
              <a:ext uri="{FF2B5EF4-FFF2-40B4-BE49-F238E27FC236}">
                <a16:creationId xmlns:a16="http://schemas.microsoft.com/office/drawing/2014/main" id="{776DE4E8-9A24-F6A9-FC01-7249AE9E91D1}"/>
              </a:ext>
            </a:extLst>
          </p:cNvPr>
          <p:cNvPicPr>
            <a:picLocks noChangeAspect="1"/>
          </p:cNvPicPr>
          <p:nvPr/>
        </p:nvPicPr>
        <p:blipFill>
          <a:blip r:embed="rId4"/>
          <a:stretch>
            <a:fillRect/>
          </a:stretch>
        </p:blipFill>
        <p:spPr>
          <a:xfrm>
            <a:off x="1422157" y="2959639"/>
            <a:ext cx="2478601" cy="2439721"/>
          </a:xfrm>
          <a:prstGeom prst="rect">
            <a:avLst/>
          </a:prstGeom>
        </p:spPr>
      </p:pic>
      <p:sp>
        <p:nvSpPr>
          <p:cNvPr id="7" name="矩形 6">
            <a:extLst>
              <a:ext uri="{FF2B5EF4-FFF2-40B4-BE49-F238E27FC236}">
                <a16:creationId xmlns:a16="http://schemas.microsoft.com/office/drawing/2014/main" id="{3A363D72-ED95-C975-9FD0-65D3FA5C814F}"/>
              </a:ext>
            </a:extLst>
          </p:cNvPr>
          <p:cNvSpPr/>
          <p:nvPr/>
        </p:nvSpPr>
        <p:spPr>
          <a:xfrm>
            <a:off x="9982200" y="3319062"/>
            <a:ext cx="1371600" cy="137281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8" name="图片 7">
            <a:extLst>
              <a:ext uri="{FF2B5EF4-FFF2-40B4-BE49-F238E27FC236}">
                <a16:creationId xmlns:a16="http://schemas.microsoft.com/office/drawing/2014/main" id="{22997DF5-2314-2AFB-BECF-590B5B86BD1E}"/>
              </a:ext>
            </a:extLst>
          </p:cNvPr>
          <p:cNvPicPr>
            <a:picLocks noChangeAspect="1"/>
          </p:cNvPicPr>
          <p:nvPr/>
        </p:nvPicPr>
        <p:blipFill>
          <a:blip r:embed="rId5"/>
          <a:stretch>
            <a:fillRect/>
          </a:stretch>
        </p:blipFill>
        <p:spPr>
          <a:xfrm>
            <a:off x="10548937" y="3481074"/>
            <a:ext cx="238125" cy="342900"/>
          </a:xfrm>
          <a:prstGeom prst="rect">
            <a:avLst/>
          </a:prstGeom>
        </p:spPr>
      </p:pic>
      <p:sp>
        <p:nvSpPr>
          <p:cNvPr id="10" name="文本框 21">
            <a:extLst>
              <a:ext uri="{FF2B5EF4-FFF2-40B4-BE49-F238E27FC236}">
                <a16:creationId xmlns:a16="http://schemas.microsoft.com/office/drawing/2014/main" id="{170F95CC-210C-9ABE-B3E6-14EA5B78D492}"/>
              </a:ext>
            </a:extLst>
          </p:cNvPr>
          <p:cNvSpPr txBox="1"/>
          <p:nvPr/>
        </p:nvSpPr>
        <p:spPr>
          <a:xfrm>
            <a:off x="10081591" y="3898625"/>
            <a:ext cx="127220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latin typeface="Times New Roman" panose="02020603050405020304" pitchFamily="18" charset="0"/>
                <a:cs typeface="Times New Roman" panose="02020603050405020304" pitchFamily="18" charset="0"/>
              </a:rPr>
              <a:t>Estimated </a:t>
            </a:r>
          </a:p>
          <a:p>
            <a:pPr algn="ctr"/>
            <a:r>
              <a:rPr lang="en-US" altLang="zh-CN" sz="2000" dirty="0">
                <a:latin typeface="Times New Roman" panose="02020603050405020304" pitchFamily="18" charset="0"/>
                <a:cs typeface="Times New Roman" panose="02020603050405020304" pitchFamily="18" charset="0"/>
              </a:rPr>
              <a:t>Stated</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E71F099-BDE7-3085-E5A7-994AE5902E59}"/>
              </a:ext>
            </a:extLst>
          </p:cNvPr>
          <p:cNvSpPr txBox="1"/>
          <p:nvPr/>
        </p:nvSpPr>
        <p:spPr>
          <a:xfrm>
            <a:off x="4976192" y="3023000"/>
            <a:ext cx="3315052" cy="2120068"/>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For at the initial state k-1, the car position can be any number in the distribution. So we can see it is an estimated value.</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2511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4D7CA-3829-748C-AED2-0559203B53C5}"/>
              </a:ext>
            </a:extLst>
          </p:cNvPr>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4" name="矩形 3">
            <a:extLst>
              <a:ext uri="{FF2B5EF4-FFF2-40B4-BE49-F238E27FC236}">
                <a16:creationId xmlns:a16="http://schemas.microsoft.com/office/drawing/2014/main" id="{AC0B29BC-1C42-12A0-74B0-3EB802BD1F11}"/>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5FD2E4D5-83AA-4148-F7E3-405E12A8ABB4}"/>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064618B3-0238-3932-9862-D4AD764F3AB1}"/>
              </a:ext>
            </a:extLst>
          </p:cNvPr>
          <p:cNvPicPr>
            <a:picLocks noChangeAspect="1"/>
          </p:cNvPicPr>
          <p:nvPr/>
        </p:nvPicPr>
        <p:blipFill>
          <a:blip r:embed="rId3"/>
          <a:stretch>
            <a:fillRect/>
          </a:stretch>
        </p:blipFill>
        <p:spPr>
          <a:xfrm>
            <a:off x="1135848" y="2063377"/>
            <a:ext cx="2962913" cy="2731245"/>
          </a:xfrm>
          <a:prstGeom prst="rect">
            <a:avLst/>
          </a:prstGeom>
        </p:spPr>
      </p:pic>
      <p:pic>
        <p:nvPicPr>
          <p:cNvPr id="8" name="图片 7">
            <a:extLst>
              <a:ext uri="{FF2B5EF4-FFF2-40B4-BE49-F238E27FC236}">
                <a16:creationId xmlns:a16="http://schemas.microsoft.com/office/drawing/2014/main" id="{C4D1B0C9-BAB4-C544-05AA-70A681CF81D3}"/>
              </a:ext>
            </a:extLst>
          </p:cNvPr>
          <p:cNvPicPr>
            <a:picLocks noChangeAspect="1"/>
          </p:cNvPicPr>
          <p:nvPr/>
        </p:nvPicPr>
        <p:blipFill>
          <a:blip r:embed="rId4"/>
          <a:stretch>
            <a:fillRect/>
          </a:stretch>
        </p:blipFill>
        <p:spPr>
          <a:xfrm>
            <a:off x="5716477" y="1977237"/>
            <a:ext cx="4365114" cy="2609314"/>
          </a:xfrm>
          <a:prstGeom prst="rect">
            <a:avLst/>
          </a:prstGeom>
        </p:spPr>
      </p:pic>
    </p:spTree>
    <p:extLst>
      <p:ext uri="{BB962C8B-B14F-4D97-AF65-F5344CB8AC3E}">
        <p14:creationId xmlns:p14="http://schemas.microsoft.com/office/powerpoint/2010/main" val="22016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84C11456-1DAA-7B29-2060-2DC6E2BEDB5F}"/>
              </a:ext>
            </a:extLst>
          </p:cNvPr>
          <p:cNvSpPr/>
          <p:nvPr/>
        </p:nvSpPr>
        <p:spPr>
          <a:xfrm>
            <a:off x="424070" y="4320209"/>
            <a:ext cx="3014869" cy="168965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a:extLst>
              <a:ext uri="{FF2B5EF4-FFF2-40B4-BE49-F238E27FC236}">
                <a16:creationId xmlns:a16="http://schemas.microsoft.com/office/drawing/2014/main" id="{2D59A9E7-F0FF-01A2-9D4A-6D8280CE7EB8}"/>
              </a:ext>
            </a:extLst>
          </p:cNvPr>
          <p:cNvSpPr>
            <a:spLocks noGrp="1"/>
          </p:cNvSpPr>
          <p:nvPr>
            <p:ph type="sldNum" sz="quarter" idx="12"/>
          </p:nvPr>
        </p:nvSpPr>
        <p:spPr/>
        <p:txBody>
          <a:bodyPr/>
          <a:lstStyle/>
          <a:p>
            <a:fld id="{565CE74E-AB26-4998-AD42-012C4C1AD076}" type="slidenum">
              <a:rPr lang="zh-CN" altLang="en-US" smtClean="0"/>
              <a:t>6</a:t>
            </a:fld>
            <a:endParaRPr lang="zh-CN" altLang="en-US"/>
          </a:p>
        </p:txBody>
      </p:sp>
      <p:sp>
        <p:nvSpPr>
          <p:cNvPr id="3" name="矩形 2">
            <a:extLst>
              <a:ext uri="{FF2B5EF4-FFF2-40B4-BE49-F238E27FC236}">
                <a16:creationId xmlns:a16="http://schemas.microsoft.com/office/drawing/2014/main" id="{1B7FB21A-0197-FFE3-0624-F6835380773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784102DF-54AC-D887-2443-3C9456AF8B09}"/>
              </a:ext>
            </a:extLst>
          </p:cNvPr>
          <p:cNvPicPr>
            <a:picLocks noChangeAspect="1"/>
          </p:cNvPicPr>
          <p:nvPr/>
        </p:nvPicPr>
        <p:blipFill>
          <a:blip r:embed="rId2"/>
          <a:stretch>
            <a:fillRect/>
          </a:stretch>
        </p:blipFill>
        <p:spPr>
          <a:xfrm>
            <a:off x="11265327" y="-2"/>
            <a:ext cx="926672" cy="926672"/>
          </a:xfrm>
          <a:prstGeom prst="rect">
            <a:avLst/>
          </a:prstGeom>
        </p:spPr>
      </p:pic>
      <p:pic>
        <p:nvPicPr>
          <p:cNvPr id="6" name="图片 5">
            <a:extLst>
              <a:ext uri="{FF2B5EF4-FFF2-40B4-BE49-F238E27FC236}">
                <a16:creationId xmlns:a16="http://schemas.microsoft.com/office/drawing/2014/main" id="{E60B20DC-2E9C-9174-3963-E0B3CF860B87}"/>
              </a:ext>
            </a:extLst>
          </p:cNvPr>
          <p:cNvPicPr>
            <a:picLocks noChangeAspect="1"/>
          </p:cNvPicPr>
          <p:nvPr/>
        </p:nvPicPr>
        <p:blipFill>
          <a:blip r:embed="rId3"/>
          <a:stretch>
            <a:fillRect/>
          </a:stretch>
        </p:blipFill>
        <p:spPr>
          <a:xfrm>
            <a:off x="904275" y="926670"/>
            <a:ext cx="2959252" cy="2724290"/>
          </a:xfrm>
          <a:prstGeom prst="rect">
            <a:avLst/>
          </a:prstGeom>
        </p:spPr>
      </p:pic>
      <p:sp>
        <p:nvSpPr>
          <p:cNvPr id="10" name="文本框 9">
            <a:extLst>
              <a:ext uri="{FF2B5EF4-FFF2-40B4-BE49-F238E27FC236}">
                <a16:creationId xmlns:a16="http://schemas.microsoft.com/office/drawing/2014/main" id="{F7FBF955-0322-7661-F5F1-B86DFB31D64A}"/>
              </a:ext>
            </a:extLst>
          </p:cNvPr>
          <p:cNvSpPr txBox="1"/>
          <p:nvPr/>
        </p:nvSpPr>
        <p:spPr>
          <a:xfrm>
            <a:off x="4485604" y="1000533"/>
            <a:ext cx="6096000" cy="878895"/>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29261B"/>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We can capture it by using the covariance</a:t>
            </a:r>
            <a:r>
              <a:rPr lang="en-US" altLang="zh-CN" dirty="0">
                <a:solidFill>
                  <a:srgbClr val="29261B"/>
                </a:solidFill>
                <a:latin typeface="Times New Roman" panose="02020603050405020304" pitchFamily="18" charset="0"/>
                <a:ea typeface="微软雅黑" panose="020B0503020204020204" pitchFamily="34" charset="-122"/>
                <a:cs typeface="Times New Roman" panose="02020603050405020304" pitchFamily="18" charset="0"/>
              </a:rPr>
              <a:t>. It represents your uncertainty about the state of the system </a:t>
            </a:r>
            <a:endPar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pic>
        <p:nvPicPr>
          <p:cNvPr id="12" name="图片 11">
            <a:extLst>
              <a:ext uri="{FF2B5EF4-FFF2-40B4-BE49-F238E27FC236}">
                <a16:creationId xmlns:a16="http://schemas.microsoft.com/office/drawing/2014/main" id="{1C437AEF-E414-85C3-6410-7456D625B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275" y="2058244"/>
            <a:ext cx="1847850" cy="476250"/>
          </a:xfrm>
          <a:prstGeom prst="rect">
            <a:avLst/>
          </a:prstGeom>
        </p:spPr>
      </p:pic>
      <p:sp>
        <p:nvSpPr>
          <p:cNvPr id="13" name="Rectangle 1">
            <a:extLst>
              <a:ext uri="{FF2B5EF4-FFF2-40B4-BE49-F238E27FC236}">
                <a16:creationId xmlns:a16="http://schemas.microsoft.com/office/drawing/2014/main" id="{F0A3DBD6-59EA-4C0C-C9E8-5664A74371B1}"/>
              </a:ext>
            </a:extLst>
          </p:cNvPr>
          <p:cNvSpPr>
            <a:spLocks noChangeArrowheads="1"/>
          </p:cNvSpPr>
          <p:nvPr/>
        </p:nvSpPr>
        <p:spPr bwMode="auto">
          <a:xfrm>
            <a:off x="4568690" y="2922473"/>
            <a:ext cx="62889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Covariance matrices </a:t>
            </a:r>
            <a:r>
              <a:rPr kumimoji="0" lang="en-US" altLang="zh-CN" b="0" i="0" u="none" strike="noStrike" cap="none" normalizeH="0" baseline="0" dirty="0" err="1">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P_k</a:t>
            </a:r>
            <a:r>
              <a:rPr kumimoji="0" lang="en-US"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 </a:t>
            </a:r>
            <a:r>
              <a:rPr kumimoji="0" lang="zh-CN"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are often </a:t>
            </a:r>
            <a:r>
              <a:rPr kumimoji="0" lang="en-US"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labeled</a:t>
            </a:r>
            <a:r>
              <a:rPr kumimoji="0" lang="zh-CN"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 “</a:t>
            </a:r>
            <a:r>
              <a:rPr kumimoji="0" lang="zh-CN" altLang="zh-CN" b="0" i="0" u="none" strike="noStrike" cap="none" normalizeH="0" baseline="0" dirty="0">
                <a:ln>
                  <a:noFill/>
                </a:ln>
                <a:solidFill>
                  <a:srgbClr val="444444"/>
                </a:solidFill>
                <a:effectLst/>
                <a:latin typeface="Times New Roman" panose="02020603050405020304" pitchFamily="18" charset="0"/>
                <a:ea typeface="MathJax_Main-bold"/>
                <a:cs typeface="Times New Roman" panose="02020603050405020304" pitchFamily="18" charset="0"/>
              </a:rPr>
              <a:t>Σ</a:t>
            </a:r>
            <a:r>
              <a:rPr kumimoji="0" lang="zh-CN"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a:t>
            </a:r>
            <a:r>
              <a:rPr kumimoji="0" lang="en-US"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 so we can write</a:t>
            </a:r>
            <a:r>
              <a:rPr kumimoji="0" lang="zh-CN"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7" name="文本框 16">
            <a:extLst>
              <a:ext uri="{FF2B5EF4-FFF2-40B4-BE49-F238E27FC236}">
                <a16:creationId xmlns:a16="http://schemas.microsoft.com/office/drawing/2014/main" id="{B17B73FF-8C3F-78E9-A16B-2F0DBDE8BF9C}"/>
              </a:ext>
            </a:extLst>
          </p:cNvPr>
          <p:cNvSpPr txBox="1"/>
          <p:nvPr/>
        </p:nvSpPr>
        <p:spPr>
          <a:xfrm>
            <a:off x="4568690" y="5344803"/>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444444"/>
                </a:solidFill>
                <a:latin typeface="Times New Roman" panose="02020603050405020304" pitchFamily="18" charset="0"/>
                <a:ea typeface="Open Sans" panose="020B0606030504020204" pitchFamily="34" charset="0"/>
                <a:cs typeface="Times New Roman" panose="02020603050405020304" pitchFamily="18" charset="0"/>
              </a:rPr>
              <a:t>Next page we will talk about the four element in the matrix</a:t>
            </a:r>
            <a:r>
              <a:rPr kumimoji="0" lang="zh-CN"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zh-CN" altLang="en-US" dirty="0"/>
          </a:p>
        </p:txBody>
      </p:sp>
      <p:pic>
        <p:nvPicPr>
          <p:cNvPr id="18" name="图片 17">
            <a:extLst>
              <a:ext uri="{FF2B5EF4-FFF2-40B4-BE49-F238E27FC236}">
                <a16:creationId xmlns:a16="http://schemas.microsoft.com/office/drawing/2014/main" id="{4D2CB947-0201-73F8-01AA-47E0BB9DC88C}"/>
              </a:ext>
            </a:extLst>
          </p:cNvPr>
          <p:cNvPicPr>
            <a:picLocks noChangeAspect="1"/>
          </p:cNvPicPr>
          <p:nvPr/>
        </p:nvPicPr>
        <p:blipFill>
          <a:blip r:embed="rId5"/>
          <a:stretch>
            <a:fillRect/>
          </a:stretch>
        </p:blipFill>
        <p:spPr>
          <a:xfrm>
            <a:off x="611049" y="4462774"/>
            <a:ext cx="447675" cy="390525"/>
          </a:xfrm>
          <a:prstGeom prst="rect">
            <a:avLst/>
          </a:prstGeom>
        </p:spPr>
      </p:pic>
      <p:pic>
        <p:nvPicPr>
          <p:cNvPr id="19" name="图片 18">
            <a:extLst>
              <a:ext uri="{FF2B5EF4-FFF2-40B4-BE49-F238E27FC236}">
                <a16:creationId xmlns:a16="http://schemas.microsoft.com/office/drawing/2014/main" id="{44DD3522-1AC9-7C9D-3D06-D62C8F737CF6}"/>
              </a:ext>
            </a:extLst>
          </p:cNvPr>
          <p:cNvPicPr>
            <a:picLocks noChangeAspect="1"/>
          </p:cNvPicPr>
          <p:nvPr/>
        </p:nvPicPr>
        <p:blipFill>
          <a:blip r:embed="rId6"/>
          <a:stretch>
            <a:fillRect/>
          </a:stretch>
        </p:blipFill>
        <p:spPr>
          <a:xfrm>
            <a:off x="611049" y="5423485"/>
            <a:ext cx="419100" cy="304800"/>
          </a:xfrm>
          <a:prstGeom prst="rect">
            <a:avLst/>
          </a:prstGeom>
        </p:spPr>
      </p:pic>
      <p:sp>
        <p:nvSpPr>
          <p:cNvPr id="20" name="文本框 19">
            <a:extLst>
              <a:ext uri="{FF2B5EF4-FFF2-40B4-BE49-F238E27FC236}">
                <a16:creationId xmlns:a16="http://schemas.microsoft.com/office/drawing/2014/main" id="{EC26BA17-9BF9-0312-7E7D-7A08367DAA03}"/>
              </a:ext>
            </a:extLst>
          </p:cNvPr>
          <p:cNvSpPr txBox="1"/>
          <p:nvPr/>
        </p:nvSpPr>
        <p:spPr>
          <a:xfrm>
            <a:off x="1093747" y="4568688"/>
            <a:ext cx="2405788" cy="369332"/>
          </a:xfrm>
          <a:prstGeom prst="rect">
            <a:avLst/>
          </a:prstGeom>
          <a:noFill/>
        </p:spPr>
        <p:txBody>
          <a:bodyPr wrap="square" rtlCol="0">
            <a:spAutoFit/>
          </a:bodyPr>
          <a:lstStyle/>
          <a:p>
            <a:r>
              <a:rPr lang="en-US" altLang="zh-CN" dirty="0"/>
              <a:t>: Covariance matrices</a:t>
            </a:r>
            <a:endParaRPr lang="zh-CN" altLang="en-US" dirty="0"/>
          </a:p>
        </p:txBody>
      </p:sp>
      <p:sp>
        <p:nvSpPr>
          <p:cNvPr id="22" name="文本框 21">
            <a:extLst>
              <a:ext uri="{FF2B5EF4-FFF2-40B4-BE49-F238E27FC236}">
                <a16:creationId xmlns:a16="http://schemas.microsoft.com/office/drawing/2014/main" id="{B1F8C1D9-C2B2-1279-4831-DB64B128EAAF}"/>
              </a:ext>
            </a:extLst>
          </p:cNvPr>
          <p:cNvSpPr txBox="1"/>
          <p:nvPr/>
        </p:nvSpPr>
        <p:spPr>
          <a:xfrm>
            <a:off x="1093747" y="5453302"/>
            <a:ext cx="2255720" cy="369332"/>
          </a:xfrm>
          <a:prstGeom prst="rect">
            <a:avLst/>
          </a:prstGeom>
          <a:noFill/>
        </p:spPr>
        <p:txBody>
          <a:bodyPr wrap="square" rtlCol="0">
            <a:spAutoFit/>
          </a:bodyPr>
          <a:lstStyle/>
          <a:p>
            <a:r>
              <a:rPr lang="en-US" altLang="zh-CN" dirty="0"/>
              <a:t>: Position at k time</a:t>
            </a:r>
            <a:endParaRPr lang="zh-CN" altLang="en-US" dirty="0"/>
          </a:p>
        </p:txBody>
      </p:sp>
      <p:pic>
        <p:nvPicPr>
          <p:cNvPr id="24" name="图片 23">
            <a:extLst>
              <a:ext uri="{FF2B5EF4-FFF2-40B4-BE49-F238E27FC236}">
                <a16:creationId xmlns:a16="http://schemas.microsoft.com/office/drawing/2014/main" id="{753D7930-A5D6-5EBB-89DD-DC2E3ECC2162}"/>
              </a:ext>
            </a:extLst>
          </p:cNvPr>
          <p:cNvPicPr>
            <a:picLocks noChangeAspect="1"/>
          </p:cNvPicPr>
          <p:nvPr/>
        </p:nvPicPr>
        <p:blipFill>
          <a:blip r:embed="rId7"/>
          <a:stretch>
            <a:fillRect/>
          </a:stretch>
        </p:blipFill>
        <p:spPr>
          <a:xfrm>
            <a:off x="4934364" y="3744300"/>
            <a:ext cx="4933950" cy="1181100"/>
          </a:xfrm>
          <a:prstGeom prst="rect">
            <a:avLst/>
          </a:prstGeom>
        </p:spPr>
      </p:pic>
    </p:spTree>
    <p:extLst>
      <p:ext uri="{BB962C8B-B14F-4D97-AF65-F5344CB8AC3E}">
        <p14:creationId xmlns:p14="http://schemas.microsoft.com/office/powerpoint/2010/main" val="349723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AB489E9-FF01-E2BC-A52B-B366FAAF549B}"/>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sp>
        <p:nvSpPr>
          <p:cNvPr id="3" name="矩形 2">
            <a:extLst>
              <a:ext uri="{FF2B5EF4-FFF2-40B4-BE49-F238E27FC236}">
                <a16:creationId xmlns:a16="http://schemas.microsoft.com/office/drawing/2014/main" id="{2C54D9DA-825A-5DB4-248B-9D94E1181E7B}"/>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4C69F890-9AB5-3231-7063-A91CCBAC62C5}"/>
              </a:ext>
            </a:extLst>
          </p:cNvPr>
          <p:cNvPicPr>
            <a:picLocks noChangeAspect="1"/>
          </p:cNvPicPr>
          <p:nvPr/>
        </p:nvPicPr>
        <p:blipFill>
          <a:blip r:embed="rId2"/>
          <a:stretch>
            <a:fillRect/>
          </a:stretch>
        </p:blipFill>
        <p:spPr>
          <a:xfrm>
            <a:off x="11265327" y="-2"/>
            <a:ext cx="926672" cy="926672"/>
          </a:xfrm>
          <a:prstGeom prst="rect">
            <a:avLst/>
          </a:prstGeom>
        </p:spPr>
      </p:pic>
      <p:pic>
        <p:nvPicPr>
          <p:cNvPr id="6" name="图片 5">
            <a:extLst>
              <a:ext uri="{FF2B5EF4-FFF2-40B4-BE49-F238E27FC236}">
                <a16:creationId xmlns:a16="http://schemas.microsoft.com/office/drawing/2014/main" id="{50F75B5C-EB47-9AB8-9E78-AEBFAEB85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251" y="1246947"/>
            <a:ext cx="5181394" cy="603490"/>
          </a:xfrm>
          <a:prstGeom prst="rect">
            <a:avLst/>
          </a:prstGeom>
        </p:spPr>
      </p:pic>
      <p:sp>
        <p:nvSpPr>
          <p:cNvPr id="8" name="文本框 7">
            <a:extLst>
              <a:ext uri="{FF2B5EF4-FFF2-40B4-BE49-F238E27FC236}">
                <a16:creationId xmlns:a16="http://schemas.microsoft.com/office/drawing/2014/main" id="{5EF9A591-8777-15F6-684D-66DED2BF9BDB}"/>
              </a:ext>
            </a:extLst>
          </p:cNvPr>
          <p:cNvSpPr txBox="1"/>
          <p:nvPr/>
        </p:nvSpPr>
        <p:spPr>
          <a:xfrm>
            <a:off x="874642" y="640281"/>
            <a:ext cx="6718854"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first diagonal element represents the uncertainty of the position</a:t>
            </a:r>
            <a:endPar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D529ACD7-89E2-A9C2-4074-6E80A653385B}"/>
              </a:ext>
            </a:extLst>
          </p:cNvPr>
          <p:cNvPicPr>
            <a:picLocks noChangeAspect="1"/>
          </p:cNvPicPr>
          <p:nvPr/>
        </p:nvPicPr>
        <p:blipFill>
          <a:blip r:embed="rId4"/>
          <a:stretch>
            <a:fillRect/>
          </a:stretch>
        </p:blipFill>
        <p:spPr>
          <a:xfrm>
            <a:off x="1027251" y="3017292"/>
            <a:ext cx="5333792" cy="616114"/>
          </a:xfrm>
          <a:prstGeom prst="rect">
            <a:avLst/>
          </a:prstGeom>
        </p:spPr>
      </p:pic>
      <p:sp>
        <p:nvSpPr>
          <p:cNvPr id="13" name="文本框 12">
            <a:extLst>
              <a:ext uri="{FF2B5EF4-FFF2-40B4-BE49-F238E27FC236}">
                <a16:creationId xmlns:a16="http://schemas.microsoft.com/office/drawing/2014/main" id="{F90EB3DA-A5F3-9CAD-B2E6-E079D7F3B166}"/>
              </a:ext>
            </a:extLst>
          </p:cNvPr>
          <p:cNvSpPr txBox="1"/>
          <p:nvPr/>
        </p:nvSpPr>
        <p:spPr>
          <a:xfrm>
            <a:off x="874640" y="2270948"/>
            <a:ext cx="7348333"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second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diagonal element represents the uncertainty of the </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velocity</a:t>
            </a:r>
            <a:endPar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6" name="图片 15">
            <a:extLst>
              <a:ext uri="{FF2B5EF4-FFF2-40B4-BE49-F238E27FC236}">
                <a16:creationId xmlns:a16="http://schemas.microsoft.com/office/drawing/2014/main" id="{A75B3A68-78BB-358A-46A8-AAF011566F54}"/>
              </a:ext>
            </a:extLst>
          </p:cNvPr>
          <p:cNvPicPr>
            <a:picLocks noChangeAspect="1"/>
          </p:cNvPicPr>
          <p:nvPr/>
        </p:nvPicPr>
        <p:blipFill>
          <a:blip r:embed="rId5"/>
          <a:stretch>
            <a:fillRect/>
          </a:stretch>
        </p:blipFill>
        <p:spPr>
          <a:xfrm>
            <a:off x="1027251" y="5206034"/>
            <a:ext cx="3076575" cy="666750"/>
          </a:xfrm>
          <a:prstGeom prst="rect">
            <a:avLst/>
          </a:prstGeom>
        </p:spPr>
      </p:pic>
      <p:sp>
        <p:nvSpPr>
          <p:cNvPr id="18" name="文本框 17">
            <a:extLst>
              <a:ext uri="{FF2B5EF4-FFF2-40B4-BE49-F238E27FC236}">
                <a16:creationId xmlns:a16="http://schemas.microsoft.com/office/drawing/2014/main" id="{DB317DE0-F53C-5D30-DFEB-B7C48E0CA19F}"/>
              </a:ext>
            </a:extLst>
          </p:cNvPr>
          <p:cNvSpPr txBox="1"/>
          <p:nvPr/>
        </p:nvSpPr>
        <p:spPr>
          <a:xfrm>
            <a:off x="874640" y="4034433"/>
            <a:ext cx="8097082" cy="873572"/>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rest of the two represents the correlation between noise in measurements to the speed and to the position of the car  </a:t>
            </a:r>
            <a:endPar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6180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4" name="图片 3">
            <a:extLst>
              <a:ext uri="{FF2B5EF4-FFF2-40B4-BE49-F238E27FC236}">
                <a16:creationId xmlns:a16="http://schemas.microsoft.com/office/drawing/2014/main" id="{7BCC3B54-612B-C9A9-C6FF-D2F0B5F822F0}"/>
              </a:ext>
            </a:extLst>
          </p:cNvPr>
          <p:cNvPicPr>
            <a:picLocks noChangeAspect="1"/>
          </p:cNvPicPr>
          <p:nvPr/>
        </p:nvPicPr>
        <p:blipFill>
          <a:blip r:embed="rId2"/>
          <a:stretch>
            <a:fillRect/>
          </a:stretch>
        </p:blipFill>
        <p:spPr>
          <a:xfrm>
            <a:off x="2357471" y="1308305"/>
            <a:ext cx="2959252" cy="2730640"/>
          </a:xfrm>
          <a:prstGeom prst="rect">
            <a:avLst/>
          </a:prstGeom>
        </p:spPr>
      </p:pic>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3"/>
          <a:stretch>
            <a:fillRect/>
          </a:stretch>
        </p:blipFill>
        <p:spPr>
          <a:xfrm>
            <a:off x="11265327" y="-2"/>
            <a:ext cx="926672" cy="926672"/>
          </a:xfrm>
          <a:prstGeom prst="rect">
            <a:avLst/>
          </a:prstGeom>
        </p:spPr>
      </p:pic>
      <p:pic>
        <p:nvPicPr>
          <p:cNvPr id="8" name="图片 7">
            <a:extLst>
              <a:ext uri="{FF2B5EF4-FFF2-40B4-BE49-F238E27FC236}">
                <a16:creationId xmlns:a16="http://schemas.microsoft.com/office/drawing/2014/main" id="{210756A6-8CF4-C09E-BF67-677513F480A1}"/>
              </a:ext>
            </a:extLst>
          </p:cNvPr>
          <p:cNvPicPr>
            <a:picLocks noChangeAspect="1"/>
          </p:cNvPicPr>
          <p:nvPr/>
        </p:nvPicPr>
        <p:blipFill>
          <a:blip r:embed="rId4"/>
          <a:stretch>
            <a:fillRect/>
          </a:stretch>
        </p:blipFill>
        <p:spPr>
          <a:xfrm>
            <a:off x="7081005" y="1308305"/>
            <a:ext cx="2966150" cy="2730640"/>
          </a:xfrm>
          <a:prstGeom prst="rect">
            <a:avLst/>
          </a:prstGeom>
        </p:spPr>
      </p:pic>
      <p:sp>
        <p:nvSpPr>
          <p:cNvPr id="10" name="文本框 9">
            <a:extLst>
              <a:ext uri="{FF2B5EF4-FFF2-40B4-BE49-F238E27FC236}">
                <a16:creationId xmlns:a16="http://schemas.microsoft.com/office/drawing/2014/main" id="{E5CA4A33-3D83-E64C-673A-5CB0B87C2DCA}"/>
              </a:ext>
            </a:extLst>
          </p:cNvPr>
          <p:cNvSpPr txBox="1"/>
          <p:nvPr/>
        </p:nvSpPr>
        <p:spPr>
          <a:xfrm>
            <a:off x="1908312" y="584545"/>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can represent this prediction step with a matrix, </a:t>
            </a:r>
            <a:r>
              <a:rPr lang="en-US" altLang="zh-CN" dirty="0" err="1">
                <a:latin typeface="Times New Roman" panose="02020603050405020304" pitchFamily="18" charset="0"/>
                <a:cs typeface="Times New Roman" panose="02020603050405020304" pitchFamily="18" charset="0"/>
              </a:rPr>
              <a:t>F_k</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6506C81-AA11-BC06-7DC8-9EE08DF8E79C}"/>
              </a:ext>
            </a:extLst>
          </p:cNvPr>
          <p:cNvPicPr>
            <a:picLocks noChangeAspect="1"/>
          </p:cNvPicPr>
          <p:nvPr/>
        </p:nvPicPr>
        <p:blipFill>
          <a:blip r:embed="rId5"/>
          <a:stretch>
            <a:fillRect/>
          </a:stretch>
        </p:blipFill>
        <p:spPr>
          <a:xfrm>
            <a:off x="2713989" y="4626147"/>
            <a:ext cx="6057900" cy="1143000"/>
          </a:xfrm>
          <a:prstGeom prst="rect">
            <a:avLst/>
          </a:prstGeom>
        </p:spPr>
      </p:pic>
    </p:spTree>
    <p:extLst>
      <p:ext uri="{BB962C8B-B14F-4D97-AF65-F5344CB8AC3E}">
        <p14:creationId xmlns:p14="http://schemas.microsoft.com/office/powerpoint/2010/main" val="116909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9</a:t>
            </a:fld>
            <a:endParaRPr lang="zh-CN" altLang="en-US" dirty="0"/>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E5CA4A33-3D83-E64C-673A-5CB0B87C2DCA}"/>
              </a:ext>
            </a:extLst>
          </p:cNvPr>
          <p:cNvSpPr txBox="1"/>
          <p:nvPr/>
        </p:nvSpPr>
        <p:spPr>
          <a:xfrm>
            <a:off x="1219199" y="3161787"/>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Then we can update our  covariance matrix   </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C8F9467-7E68-E7A4-1625-EA5057DE1B5B}"/>
              </a:ext>
            </a:extLst>
          </p:cNvPr>
          <p:cNvPicPr>
            <a:picLocks noChangeAspect="1"/>
          </p:cNvPicPr>
          <p:nvPr/>
        </p:nvPicPr>
        <p:blipFill>
          <a:blip r:embed="rId3"/>
          <a:stretch>
            <a:fillRect/>
          </a:stretch>
        </p:blipFill>
        <p:spPr>
          <a:xfrm>
            <a:off x="1844653" y="1736834"/>
            <a:ext cx="4191000" cy="666750"/>
          </a:xfrm>
          <a:prstGeom prst="rect">
            <a:avLst/>
          </a:prstGeom>
        </p:spPr>
      </p:pic>
      <p:pic>
        <p:nvPicPr>
          <p:cNvPr id="7" name="图片 6">
            <a:extLst>
              <a:ext uri="{FF2B5EF4-FFF2-40B4-BE49-F238E27FC236}">
                <a16:creationId xmlns:a16="http://schemas.microsoft.com/office/drawing/2014/main" id="{CAEF7C59-8BC7-8BE8-D9AE-6516B72573F0}"/>
              </a:ext>
            </a:extLst>
          </p:cNvPr>
          <p:cNvPicPr>
            <a:picLocks noChangeAspect="1"/>
          </p:cNvPicPr>
          <p:nvPr/>
        </p:nvPicPr>
        <p:blipFill>
          <a:blip r:embed="rId4"/>
          <a:stretch>
            <a:fillRect/>
          </a:stretch>
        </p:blipFill>
        <p:spPr>
          <a:xfrm>
            <a:off x="1844653" y="4749764"/>
            <a:ext cx="3641747" cy="616126"/>
          </a:xfrm>
          <a:prstGeom prst="rect">
            <a:avLst/>
          </a:prstGeom>
        </p:spPr>
      </p:pic>
      <p:sp>
        <p:nvSpPr>
          <p:cNvPr id="12" name="文本框 11">
            <a:extLst>
              <a:ext uri="{FF2B5EF4-FFF2-40B4-BE49-F238E27FC236}">
                <a16:creationId xmlns:a16="http://schemas.microsoft.com/office/drawing/2014/main" id="{FF0D5B62-7382-5479-A61E-345B5A2E5404}"/>
              </a:ext>
            </a:extLst>
          </p:cNvPr>
          <p:cNvSpPr txBox="1"/>
          <p:nvPr/>
        </p:nvSpPr>
        <p:spPr>
          <a:xfrm>
            <a:off x="1219199" y="979694"/>
            <a:ext cx="461175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know the formula below</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27F92435-F360-3D21-603B-9D4EA64C7ABD}"/>
              </a:ext>
            </a:extLst>
          </p:cNvPr>
          <p:cNvSpPr txBox="1"/>
          <p:nvPr/>
        </p:nvSpPr>
        <p:spPr>
          <a:xfrm>
            <a:off x="7914860" y="3819418"/>
            <a:ext cx="3783496" cy="12890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However, it is not done yet, because there also exists </a:t>
            </a:r>
            <a:r>
              <a:rPr lang="en-US" altLang="zh-CN" b="1" dirty="0">
                <a:latin typeface="Times New Roman" panose="02020603050405020304" pitchFamily="18" charset="0"/>
                <a:cs typeface="Times New Roman" panose="02020603050405020304" pitchFamily="18" charset="0"/>
              </a:rPr>
              <a:t>External influence</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External uncertainty</a:t>
            </a:r>
            <a:endParaRPr lang="zh-CN" altLang="en-US" b="1"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5B26A54C-168D-45D4-5B29-AA2649B4D872}"/>
              </a:ext>
            </a:extLst>
          </p:cNvPr>
          <p:cNvSpPr/>
          <p:nvPr/>
        </p:nvSpPr>
        <p:spPr>
          <a:xfrm>
            <a:off x="7798904" y="3717235"/>
            <a:ext cx="4015409" cy="16486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0173134-C3AD-2DD3-27DB-A00663A327A2}"/>
              </a:ext>
            </a:extLst>
          </p:cNvPr>
          <p:cNvPicPr>
            <a:picLocks noChangeAspect="1"/>
          </p:cNvPicPr>
          <p:nvPr/>
        </p:nvPicPr>
        <p:blipFill>
          <a:blip r:embed="rId5"/>
          <a:stretch>
            <a:fillRect/>
          </a:stretch>
        </p:blipFill>
        <p:spPr>
          <a:xfrm>
            <a:off x="1756625" y="4035155"/>
            <a:ext cx="3098408" cy="508333"/>
          </a:xfrm>
          <a:prstGeom prst="rect">
            <a:avLst/>
          </a:prstGeom>
        </p:spPr>
      </p:pic>
    </p:spTree>
    <p:extLst>
      <p:ext uri="{BB962C8B-B14F-4D97-AF65-F5344CB8AC3E}">
        <p14:creationId xmlns:p14="http://schemas.microsoft.com/office/powerpoint/2010/main" val="42685988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1564</Words>
  <Application>Microsoft Office PowerPoint</Application>
  <PresentationFormat>宽屏</PresentationFormat>
  <Paragraphs>164</Paragraphs>
  <Slides>37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ZapfHumnst BT</vt:lpstr>
      <vt:lpstr>等线</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XIONG WEITAO</dc:creator>
  <cp:lastModifiedBy>XIONG WEITAO</cp:lastModifiedBy>
  <cp:revision>16</cp:revision>
  <dcterms:created xsi:type="dcterms:W3CDTF">2024-03-22T06:51:11Z</dcterms:created>
  <dcterms:modified xsi:type="dcterms:W3CDTF">2024-04-01T13:01:38Z</dcterms:modified>
</cp:coreProperties>
</file>