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502" r:id="rId2"/>
    <p:sldId id="520" r:id="rId3"/>
    <p:sldId id="498" r:id="rId4"/>
    <p:sldId id="499" r:id="rId5"/>
    <p:sldId id="526" r:id="rId6"/>
    <p:sldId id="500" r:id="rId7"/>
    <p:sldId id="501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27" r:id="rId19"/>
    <p:sldId id="513" r:id="rId20"/>
    <p:sldId id="514" r:id="rId21"/>
    <p:sldId id="515" r:id="rId22"/>
    <p:sldId id="517" r:id="rId23"/>
    <p:sldId id="518" r:id="rId24"/>
    <p:sldId id="525" r:id="rId25"/>
    <p:sldId id="516" r:id="rId26"/>
    <p:sldId id="521" r:id="rId27"/>
    <p:sldId id="519" r:id="rId28"/>
    <p:sldId id="522" r:id="rId29"/>
    <p:sldId id="523" r:id="rId30"/>
    <p:sldId id="524" r:id="rId31"/>
    <p:sldId id="52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8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C1DC12-5E17-0B8B-AC81-9D58F3EE21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FEE9F-D14C-D259-31FE-17BEBD54C1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DB76-5993-4784-9EAB-D9A89B457C93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1F3B64-71CB-73F6-F96E-CF01C96470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C2A36-D32E-EB94-4FFF-B14FEC61C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B939E-2F61-4900-941E-6E7342262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0410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9T16:18:5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24575,'519'9'0,"22"0"0,50-20 0,-148 14 0,195 6 0,-414-10 0,1291 0 0,-1297 11 0,-26-1 0,969-7 0,-588-4 0,-182 3 0,448-2 0,-459-8 0,227-1 0,-342 1 0,-28 0 0,514 9 0,-361 1 0,-226-11 0,-12 0 0,-113 10 0,6 1 0,-1-2 0,1-2 0,-1-3 0,48-10 0,-77 12-455,-1 2 0,28-3 0,-25 5-6371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9T16:19:2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24575,'0'-1'0,"1"0"0,-1 0 0,1 0 0,-1 0 0,1 0 0,0 0 0,0 0 0,-1 0 0,1 0 0,0 0 0,0 0 0,0 0 0,0 1 0,0-1 0,0 0 0,0 1 0,0-1 0,0 1 0,0-1 0,0 1 0,1-1 0,-1 1 0,1-1 0,30-7 0,24 1 0,1 2 0,112 6 0,-70 1 0,-34-2 0,0 4 0,0 2 0,-1 4 0,100 26 0,-42-4 0,206 28 0,127-18 0,540-27 0,-648-18 0,656 15 0,-454 0 0,-215-5 0,1077-12 0,-888-35 0,-1 1 0,412 19 0,1010 20 0,-1225-34 0,-655 24 0,-42 6 0,0 0 0,36 0 0,386 5-1365,-426-1-5461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9ACB-C599-466B-BA40-E77CAABA49E4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6BA6-99AC-40DA-AFEE-D6019D8F0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6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6BA6-99AC-40DA-AFEE-D6019D8F02B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52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7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833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47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36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389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562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652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784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952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927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593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9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gif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bert-freier.de/dateien/kalman_filter_multiplying_normal_distributions_norbert_freier_2013.pdf" TargetMode="External"/><Relationship Id="rId7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2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gif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85.png"/><Relationship Id="rId3" Type="http://schemas.openxmlformats.org/officeDocument/2006/relationships/image" Target="../media/image4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3.png"/><Relationship Id="rId5" Type="http://schemas.openxmlformats.org/officeDocument/2006/relationships/image" Target="../media/image79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png"/><Relationship Id="rId7" Type="http://schemas.openxmlformats.org/officeDocument/2006/relationships/image" Target="../media/image72.png"/><Relationship Id="rId12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2.mathworks.cn/videos/understanding-kalman-filters-part-3-optimal-state-estimator--149071064542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ursera.org/learn/state-estimation-localization-self-driving-cars/home/week/2" TargetMode="External"/><Relationship Id="rId5" Type="http://schemas.openxmlformats.org/officeDocument/2006/relationships/hyperlink" Target="https://www.bzarg.com/p/how-a-kalman-filter-works-in-pictures/" TargetMode="External"/><Relationship Id="rId4" Type="http://schemas.openxmlformats.org/officeDocument/2006/relationships/hyperlink" Target="https://www.cs.unc.edu/~welch/media/pdf/kalmanIntroSlide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9412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702332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Filter(EKF)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5879867" y="971298"/>
            <a:ext cx="5717049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state models the motion of a train, the train operator might push on the throttle, causing the train to accelerate.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 our robot example, the navigation software might issue a command to turn the wheels or stop. If we know this additional information about what’s going on in the world, we could stuff it into a vector called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something with it, and add it to our prediction as a correction.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595084" y="1011126"/>
            <a:ext cx="466271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thing in the outside world that could be affecting 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Influence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2D51D5-B57A-0BF8-7C19-DFCB3C69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04" y="3355421"/>
            <a:ext cx="830539" cy="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698267" y="256595"/>
            <a:ext cx="6875350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expected acceleration “a” due to the throttle setting or control commands. Then we can update our formula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2D38FF-F608-7D2C-8254-934E2415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62" y="1372542"/>
            <a:ext cx="5791200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C999D0-2A57-A13A-BC24-00A4871B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62" y="2466975"/>
            <a:ext cx="3276600" cy="4095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79276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matrix form: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85DE0A-3562-7F60-A121-DC3AEF3F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62" y="3970983"/>
            <a:ext cx="4533900" cy="1181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EF0908-4091-E34B-1C39-87E01754D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33" y="5419932"/>
            <a:ext cx="3438525" cy="4000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F5F03F1-6038-CFC6-9BC3-6F340868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61" y="4366270"/>
            <a:ext cx="5048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06F3A92-0CF0-19A4-9F63-F32357946E71}"/>
              </a:ext>
            </a:extLst>
          </p:cNvPr>
          <p:cNvSpPr txBox="1"/>
          <p:nvPr/>
        </p:nvSpPr>
        <p:spPr>
          <a:xfrm>
            <a:off x="8170586" y="4465982"/>
            <a:ext cx="29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called the control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9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5037340" y="835181"/>
            <a:ext cx="6298952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we’re tracking a quadcopter, it could be buffeted around by wind. If we’re tracking a wheeled robot, the wheels could slip, or bumps on the ground could slow it down.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F8BBD-EA44-E926-BC63-509245C4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3" y="1935775"/>
            <a:ext cx="2959252" cy="2730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0DC8F-7D86-D319-22D6-DADA2ECF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EA007C-CDF4-E03C-CB24-9A7534800A64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AAB605-433D-F6BD-113A-74A88E88D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507" y="3189863"/>
            <a:ext cx="2959252" cy="272429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C691100-32CE-F93E-DAAC-BA98ED7167B4}"/>
              </a:ext>
            </a:extLst>
          </p:cNvPr>
          <p:cNvSpPr txBox="1"/>
          <p:nvPr/>
        </p:nvSpPr>
        <p:spPr>
          <a:xfrm>
            <a:off x="855708" y="842101"/>
            <a:ext cx="4068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something we can’t track outside.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42CFE6B-612F-22CA-E847-62560F665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663" y="2763336"/>
            <a:ext cx="2959252" cy="29592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C1823-5D06-0AD0-A38D-66194F043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62" y="5820768"/>
            <a:ext cx="6070912" cy="88904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352BCB-6608-80B8-BEA7-1153D7089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665" y="5156131"/>
            <a:ext cx="523875" cy="42862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C43A7E3-B821-F059-1311-70AA90C75EFA}"/>
              </a:ext>
            </a:extLst>
          </p:cNvPr>
          <p:cNvSpPr txBox="1"/>
          <p:nvPr/>
        </p:nvSpPr>
        <p:spPr>
          <a:xfrm>
            <a:off x="7824466" y="5803626"/>
            <a:ext cx="3511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This produces a new Gaussian blob, with a different covariance (but the same mean)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6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DCE92C-FE51-E127-2FC2-86F2E9CB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201D4-3733-BE02-A4C4-64152EC3D63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3246F9-0521-9F32-5884-13CB74F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CA050-A3F3-B535-30FA-1CE9C43F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98" y="5136875"/>
            <a:ext cx="428625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D1523D-1519-AE2C-9880-33A3493ABF82}"/>
              </a:ext>
            </a:extLst>
          </p:cNvPr>
          <p:cNvSpPr txBox="1"/>
          <p:nvPr/>
        </p:nvSpPr>
        <p:spPr>
          <a:xfrm>
            <a:off x="1367576" y="829054"/>
            <a:ext cx="659035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new best estimate is a prediction made from the previous best estimate, plus a correction for known external influences.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new uncertainty is predicted from the old uncertainty, with some additional uncertainty from the environment.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D479A-E658-57CB-B7BA-4FCDAD90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98" y="4344021"/>
            <a:ext cx="4236050" cy="4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754109" y="926670"/>
            <a:ext cx="58454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tells us something indirect about the state— in other words, the sensors operate on a state and produce a set of readings.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Refining the estimate with measurements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FB351-5213-1908-CBC7-5CBDE35B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2631239"/>
            <a:ext cx="6368066" cy="29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BDD739-6871-F748-54CF-D797FA8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A057DB-1482-67EB-3B82-898ED14E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8" y="3117227"/>
            <a:ext cx="6240894" cy="28793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C7DDB2-5AB8-C483-D376-F106CBF72FB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2FFB7-FB3B-D4AD-4ABE-9E24358B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0F349B-A573-5834-1961-F4C42DF94E85}"/>
              </a:ext>
            </a:extLst>
          </p:cNvPr>
          <p:cNvSpPr txBox="1"/>
          <p:nvPr/>
        </p:nvSpPr>
        <p:spPr>
          <a:xfrm>
            <a:off x="657712" y="7952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units and scale of the reading might not be the same as the units and scale of the state we’re keeping track of.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we’ll model the sensors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6ABA3A-B224-9940-212F-44E51A17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37" y="4004468"/>
            <a:ext cx="4000500" cy="5524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36F580-B1CF-83E0-E683-E6FA34E05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237" y="3221931"/>
            <a:ext cx="3228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5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911608-B8CB-1C93-F335-4B835057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6C34C-E015-00C8-7B2E-C6B1777E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7" y="698359"/>
            <a:ext cx="5918504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23B04D-0C63-3438-564F-72D3C3D8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7" y="3895655"/>
            <a:ext cx="2959252" cy="27242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3D83A08-5D4F-DFDC-8B86-B1ADC339D8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C36C72-F542-2D4E-3BC3-15971FFF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A784EB-8034-7D35-B0ED-555EF0D556FD}"/>
              </a:ext>
            </a:extLst>
          </p:cNvPr>
          <p:cNvSpPr txBox="1"/>
          <p:nvPr/>
        </p:nvSpPr>
        <p:spPr>
          <a:xfrm>
            <a:off x="6727606" y="874140"/>
            <a:ext cx="524786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reading we observe, we might guess that our system was in a particular state. But because there is uncertainty, some states are more likely than others to have produced the reading we saw.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AD42C4-6652-AF2A-0BE2-D515E8241B6F}"/>
              </a:ext>
            </a:extLst>
          </p:cNvPr>
          <p:cNvSpPr txBox="1"/>
          <p:nvPr/>
        </p:nvSpPr>
        <p:spPr>
          <a:xfrm>
            <a:off x="6591771" y="3955290"/>
            <a:ext cx="538369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call the covariance of this uncertainty (i.e. of the sensor noise)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has a mean equal to the reading we observed, which we’ll call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0EB1BD-F919-0AF9-7B25-FD60046FA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96" y="4161389"/>
            <a:ext cx="504825" cy="3905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B47F28-B9A9-72E0-3F0B-FE5E10F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70" y="5410822"/>
            <a:ext cx="3714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480996-6759-8BC3-384C-D0A44E257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96835C-6B4D-A332-F795-C435EB548EBC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observed Measurement from sensor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19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23DE1-EAA3-B6B2-2C96-AE5C24F7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11747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C1C41-C961-B1FD-EDD2-227A0A69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60" y="857732"/>
            <a:ext cx="2959252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B5306A-AB2C-469C-FFC5-29158B3F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24" y="2066855"/>
            <a:ext cx="2959252" cy="2724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C7726D-1069-1FC1-FB3E-34EF4216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09" y="3429000"/>
            <a:ext cx="2959252" cy="27242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4BD134-8D47-FD53-07C2-A072601380E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5FDFE7-A308-FA5B-0EB4-29E5FD81D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5CBB2B-0BE9-F55E-A32B-41F6CFF50DC3}"/>
              </a:ext>
            </a:extLst>
          </p:cNvPr>
          <p:cNvSpPr txBox="1"/>
          <p:nvPr/>
        </p:nvSpPr>
        <p:spPr>
          <a:xfrm>
            <a:off x="4860233" y="610009"/>
            <a:ext cx="633785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try to reconcile our guess about the readings we’d see based on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state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(pink) with a different guess based on our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readings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(green) that we actually observed.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93B97-DC94-3900-3D55-7CA6B3F4E398}"/>
              </a:ext>
            </a:extLst>
          </p:cNvPr>
          <p:cNvSpPr txBox="1"/>
          <p:nvPr/>
        </p:nvSpPr>
        <p:spPr>
          <a:xfrm>
            <a:off x="308113" y="3756147"/>
            <a:ext cx="38795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two probabilities and we want to know the chance that both are true, we just multiply them together. So, we take the two Gaussian blobs and multiply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18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6D37A5-6287-B860-034C-9CEE0051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81BF45-52FA-6A2B-7D5C-F429FA0B01D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35B60-BC4E-D22A-2BFC-E26F440B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FCED03-156D-893F-D1A3-5B1839FB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41" y="2528475"/>
            <a:ext cx="6737696" cy="26226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C9C710-A661-9EB7-9B91-4FF3CB3FA2BD}"/>
              </a:ext>
            </a:extLst>
          </p:cNvPr>
          <p:cNvSpPr txBox="1"/>
          <p:nvPr/>
        </p:nvSpPr>
        <p:spPr>
          <a:xfrm>
            <a:off x="1278641" y="1006014"/>
            <a:ext cx="673769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a new Optimal state estimate by combining two of them.</a:t>
            </a:r>
          </a:p>
        </p:txBody>
      </p:sp>
    </p:spTree>
    <p:extLst>
      <p:ext uri="{BB962C8B-B14F-4D97-AF65-F5344CB8AC3E}">
        <p14:creationId xmlns:p14="http://schemas.microsoft.com/office/powerpoint/2010/main" val="38826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EB3999-803E-4E5D-93BE-B990CA59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0F8401-80C2-8609-A021-0F08FA65EE1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45228-EFF3-5293-CC70-E5EC7AF7FABF}"/>
              </a:ext>
            </a:extLst>
          </p:cNvPr>
          <p:cNvSpPr txBox="1"/>
          <p:nvPr/>
        </p:nvSpPr>
        <p:spPr>
          <a:xfrm>
            <a:off x="969617" y="168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Gaussians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0F9F9F-C31A-8F02-FF82-62E728E4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473B63-C020-4EE6-267A-B674D3DA7F4D}"/>
              </a:ext>
            </a:extLst>
          </p:cNvPr>
          <p:cNvSpPr txBox="1"/>
          <p:nvPr/>
        </p:nvSpPr>
        <p:spPr>
          <a:xfrm>
            <a:off x="5514560" y="4974495"/>
            <a:ext cx="6897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 about how to deduct the formula, you can see the paper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/>
              <a:t>Kalman Filter: Multiplying Normal Distributions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9FF4DE-5750-9DBB-196B-0B4A408129F8}"/>
              </a:ext>
            </a:extLst>
          </p:cNvPr>
          <p:cNvSpPr txBox="1"/>
          <p:nvPr/>
        </p:nvSpPr>
        <p:spPr>
          <a:xfrm>
            <a:off x="5514560" y="5531632"/>
            <a:ext cx="6684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https://www.Norbert-freier.de/dateien/kalman_filter_multiplying_normal_distributions_norbert_freier_2013.pdf</a:t>
            </a:r>
            <a:endParaRPr lang="zh-CN" altLang="en-US" dirty="0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0304D65D-7DD7-5704-A70A-371F7438E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49" y="4634001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018C34C-9B44-C517-1FA7-8C7913B9F3E3}"/>
              </a:ext>
            </a:extLst>
          </p:cNvPr>
          <p:cNvGrpSpPr>
            <a:grpSpLocks/>
          </p:cNvGrpSpPr>
          <p:nvPr/>
        </p:nvGrpSpPr>
        <p:grpSpPr bwMode="auto">
          <a:xfrm>
            <a:off x="724549" y="3475126"/>
            <a:ext cx="4841364" cy="1184275"/>
            <a:chOff x="1056" y="2150"/>
            <a:chExt cx="3648" cy="746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582367-B180-0386-AD0C-D8C068987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A2B7C-62AB-EF12-68C2-CEFFC56AD4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52813AD-EABB-9760-9FEB-DD83E54303FF}"/>
              </a:ext>
            </a:extLst>
          </p:cNvPr>
          <p:cNvGrpSpPr>
            <a:grpSpLocks/>
          </p:cNvGrpSpPr>
          <p:nvPr/>
        </p:nvGrpSpPr>
        <p:grpSpPr bwMode="auto">
          <a:xfrm>
            <a:off x="2629549" y="2855846"/>
            <a:ext cx="3124200" cy="1803556"/>
            <a:chOff x="1056" y="2150"/>
            <a:chExt cx="3648" cy="746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BF1F828-FCA2-867F-9CC9-932B3E1B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330A012-A2E7-F333-B09A-13EF5199AA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sp>
        <p:nvSpPr>
          <p:cNvPr id="19" name="Line 14">
            <a:extLst>
              <a:ext uri="{FF2B5EF4-FFF2-40B4-BE49-F238E27FC236}">
                <a16:creationId xmlns:a16="http://schemas.microsoft.com/office/drawing/2014/main" id="{A2E09E71-4434-0B4C-3573-EB13E5740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041" y="4634001"/>
            <a:ext cx="0" cy="762000"/>
          </a:xfrm>
          <a:prstGeom prst="line">
            <a:avLst/>
          </a:prstGeom>
          <a:noFill/>
          <a:ln w="25400">
            <a:solidFill>
              <a:srgbClr val="2DD75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8C72E8D4-1772-0640-0341-9AB82263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302" y="5309965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μ</a:t>
            </a:r>
            <a:r>
              <a:rPr lang="en-US" altLang="zh-CN" sz="2400" baseline="-250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74992FD-B714-4979-3155-3D72B3CF7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649" y="4634001"/>
            <a:ext cx="0" cy="762000"/>
          </a:xfrm>
          <a:prstGeom prst="line">
            <a:avLst/>
          </a:prstGeom>
          <a:noFill/>
          <a:ln w="25400">
            <a:solidFill>
              <a:srgbClr val="D32B2B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43436DD5-01B6-B592-8733-37B939FC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052" y="5319801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μ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0E91EAB-902E-9515-9707-40A4ACFFC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448" y="2791706"/>
            <a:ext cx="4354195" cy="907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C2CD1DD-A779-3FB7-919D-9527DADE0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349736-0E58-7CD8-76A6-138175BDE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248" y="3832086"/>
            <a:ext cx="2094851" cy="87589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9B8A91C-15C7-5042-A9F3-E518A28F2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84" y="2094589"/>
            <a:ext cx="5909312" cy="36933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6394183-056F-C7EB-8212-6F31295527FD}"/>
              </a:ext>
            </a:extLst>
          </p:cNvPr>
          <p:cNvSpPr txBox="1"/>
          <p:nvPr/>
        </p:nvSpPr>
        <p:spPr>
          <a:xfrm>
            <a:off x="435430" y="1188735"/>
            <a:ext cx="67530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 we multiply two of the distributions, We can get a new one</a:t>
            </a:r>
          </a:p>
        </p:txBody>
      </p:sp>
    </p:spTree>
    <p:extLst>
      <p:ext uri="{BB962C8B-B14F-4D97-AF65-F5344CB8AC3E}">
        <p14:creationId xmlns:p14="http://schemas.microsoft.com/office/powerpoint/2010/main" val="352050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-1" y="0"/>
            <a:ext cx="6486939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0BDC1-7116-D720-3267-FE65C17B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0" y="2519745"/>
            <a:ext cx="2438611" cy="3084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467586-0979-E174-0039-023D29BB0352}"/>
              </a:ext>
            </a:extLst>
          </p:cNvPr>
          <p:cNvSpPr txBox="1"/>
          <p:nvPr/>
        </p:nvSpPr>
        <p:spPr>
          <a:xfrm>
            <a:off x="2579261" y="1959989"/>
            <a:ext cx="418603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Seminal paper by </a:t>
            </a:r>
            <a:r>
              <a:rPr lang="en-US" altLang="zh-CN" dirty="0" err="1">
                <a:solidFill>
                  <a:schemeClr val="bg1"/>
                </a:solidFill>
              </a:rPr>
              <a:t>R.E.Kalman</a:t>
            </a:r>
            <a:r>
              <a:rPr lang="en-US" altLang="zh-CN" dirty="0">
                <a:solidFill>
                  <a:schemeClr val="bg1"/>
                </a:solidFill>
              </a:rPr>
              <a:t>, 1960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Set of mathematical equations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Optimal estimator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minimum mean square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Versatile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Estimation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Filtering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882017-CDE6-D487-17A8-F25D5292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DD2813-E88C-0891-EF12-5E437B4567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350B1-3EDC-0F26-A1AB-708CD9DB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F0A19D-A45C-64A4-B2FA-F2321928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28" y="1883466"/>
            <a:ext cx="2428875" cy="114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225DF-C6AB-03CF-C27E-78FF556A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1" y="3176587"/>
            <a:ext cx="4143375" cy="50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E36567-E24F-6427-5417-0EC28230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69" y="4030110"/>
            <a:ext cx="2914650" cy="52387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1DCBD96-CC8A-BD43-77C6-B917AA16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21" y="2235441"/>
            <a:ext cx="3943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3853C7-ECAA-0ACC-9D6E-2CB257347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187" y="3176586"/>
            <a:ext cx="4314825" cy="504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5819DF-920C-E290-8128-21844C101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187" y="4106310"/>
            <a:ext cx="3076575" cy="4476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E3E042-A19E-5740-5A67-A1DA6FF71652}"/>
              </a:ext>
            </a:extLst>
          </p:cNvPr>
          <p:cNvSpPr txBox="1"/>
          <p:nvPr/>
        </p:nvSpPr>
        <p:spPr>
          <a:xfrm>
            <a:off x="6383821" y="51874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matrix called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gain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C0B551-6E63-2D11-E76F-BF374506C019}"/>
              </a:ext>
            </a:extLst>
          </p:cNvPr>
          <p:cNvSpPr txBox="1"/>
          <p:nvPr/>
        </p:nvSpPr>
        <p:spPr>
          <a:xfrm>
            <a:off x="5903844" y="1470463"/>
            <a:ext cx="6347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 matrix 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7B65FF-E331-5D2F-E1CA-A8107995D60A}"/>
              </a:ext>
            </a:extLst>
          </p:cNvPr>
          <p:cNvSpPr txBox="1"/>
          <p:nvPr/>
        </p:nvSpPr>
        <p:spPr>
          <a:xfrm>
            <a:off x="576469" y="1470463"/>
            <a:ext cx="35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simplify as below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42C280A-F4BF-ABA6-6D52-B872B7C31ACC}"/>
              </a:ext>
            </a:extLst>
          </p:cNvPr>
          <p:cNvSpPr/>
          <p:nvPr/>
        </p:nvSpPr>
        <p:spPr>
          <a:xfrm>
            <a:off x="5117592" y="30443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C9BF7A-6396-7C18-6075-9C707812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15FD44-86C2-26ED-DB1B-A9BAE8F713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FB4B8-6E28-F360-B196-E6E10801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265491-3547-3988-02FD-FF5AA077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97" y="5267243"/>
            <a:ext cx="4574203" cy="378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20BC25-DFCD-400B-C24C-F99B0852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85" y="5972630"/>
            <a:ext cx="5188862" cy="4002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20929-3C9D-A945-2E69-6CE988ABE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297" y="1024983"/>
            <a:ext cx="4991190" cy="4922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F8EE8F-584A-5069-D918-BCCD7E4D0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050" y="2361159"/>
            <a:ext cx="3349046" cy="4360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9A57AD-538A-6A1D-B562-67F7A770988A}"/>
              </a:ext>
            </a:extLst>
          </p:cNvPr>
          <p:cNvSpPr txBox="1"/>
          <p:nvPr/>
        </p:nvSpPr>
        <p:spPr>
          <a:xfrm>
            <a:off x="776404" y="5882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CBE43D-5BB8-9FD5-8A4C-C2B311A5FEF4}"/>
              </a:ext>
            </a:extLst>
          </p:cNvPr>
          <p:cNvSpPr txBox="1"/>
          <p:nvPr/>
        </p:nvSpPr>
        <p:spPr>
          <a:xfrm>
            <a:off x="776404" y="17830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9CEED-2ECD-238A-7440-3805519B3605}"/>
              </a:ext>
            </a:extLst>
          </p:cNvPr>
          <p:cNvSpPr txBox="1"/>
          <p:nvPr/>
        </p:nvSpPr>
        <p:spPr>
          <a:xfrm>
            <a:off x="828260" y="351529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convert these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6355C-8FA8-1797-BF46-9A2E34B57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780" y="3236738"/>
            <a:ext cx="220551" cy="11380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FC5C5E8-5C13-2D82-30C9-A5FC703FD7B0}"/>
              </a:ext>
            </a:extLst>
          </p:cNvPr>
          <p:cNvSpPr txBox="1"/>
          <p:nvPr/>
        </p:nvSpPr>
        <p:spPr>
          <a:xfrm>
            <a:off x="7479905" y="3462527"/>
            <a:ext cx="198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below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B85C17-97D0-67CF-F58B-EE516091C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0357" y="3101341"/>
            <a:ext cx="2272885" cy="132669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90BC0C-F3C3-1728-714E-EAB0E5B54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404" y="4676842"/>
            <a:ext cx="4786196" cy="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0DE2A4-51D6-43B8-0599-49760FC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737145-2396-F64E-55F2-3408233F759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BFC53-E1F0-EB48-1010-5C527366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20F01B-5C19-AC69-E242-130F4531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11" y="4160084"/>
            <a:ext cx="5038725" cy="504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764928-665F-799E-60F0-4F316C7A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90" y="5021478"/>
            <a:ext cx="37909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08069C-77C0-5581-6219-63C3C9757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990" y="3261076"/>
            <a:ext cx="6000750" cy="542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27078-3264-3888-530E-694570D7E40C}"/>
              </a:ext>
            </a:extLst>
          </p:cNvPr>
          <p:cNvSpPr txBox="1"/>
          <p:nvPr/>
        </p:nvSpPr>
        <p:spPr>
          <a:xfrm>
            <a:off x="1590261" y="11681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knock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front of every term 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D2D3EC-CE53-4242-03B7-CBEB986C9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861" y="892297"/>
            <a:ext cx="3213027" cy="11605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A1C7E9-62F6-85FF-1ABF-2D55400AF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123" y="912793"/>
            <a:ext cx="219475" cy="11400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789AC9-FAA8-44CB-DD0C-A823D217F32A}"/>
              </a:ext>
            </a:extLst>
          </p:cNvPr>
          <p:cNvSpPr txBox="1"/>
          <p:nvPr/>
        </p:nvSpPr>
        <p:spPr>
          <a:xfrm>
            <a:off x="1689651" y="2360730"/>
            <a:ext cx="716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H_k.T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end of all terms in the equation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5CF998-A817-5C34-7F7D-7A9B57C4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747C6-D535-32FC-A929-4F58741D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5" y="1112031"/>
            <a:ext cx="416583" cy="537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D08E6-5E5F-3C72-C08A-2991F29E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41" y="1737260"/>
            <a:ext cx="402340" cy="508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40F253-1052-9CE8-7376-C484B225B6F6}"/>
              </a:ext>
            </a:extLst>
          </p:cNvPr>
          <p:cNvSpPr txBox="1"/>
          <p:nvPr/>
        </p:nvSpPr>
        <p:spPr>
          <a:xfrm>
            <a:off x="440633" y="977528"/>
            <a:ext cx="6427305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our new best estimate, and we can go on and feed it (along with        ) back into another round of prediction or update as many times as we like.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FCFE55-9AB4-9F10-E4EA-A05AA998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76" y="481751"/>
            <a:ext cx="4762745" cy="61661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A7363C3-0DFA-79F0-1C39-A05A421E476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7EB318-A9DE-A532-B4A5-6ACBB89C7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4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Bias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75760-4F96-1BB6-D31C-9EC54814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53" y="1035675"/>
            <a:ext cx="7417181" cy="25337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F0020E-258F-2FCB-4A66-2556D24AF63B}"/>
              </a:ext>
            </a:extLst>
          </p:cNvPr>
          <p:cNvSpPr txBox="1"/>
          <p:nvPr/>
        </p:nvSpPr>
        <p:spPr>
          <a:xfrm>
            <a:off x="3045267" y="5782090"/>
            <a:ext cx="29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close to 0, means our prediction is well!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A4757E-68D9-1AAD-983A-FF0F23FB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47" y="4095856"/>
            <a:ext cx="3686175" cy="4762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66212D-0DE4-8E3F-4927-D85C7C781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074" y="4935538"/>
            <a:ext cx="34004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0B7DC1-58E2-77DA-0FF0-4AE235E7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261" y="2501902"/>
            <a:ext cx="4076307" cy="1630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AB8436-53EF-D993-17D7-ED1019099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884" y="2588688"/>
            <a:ext cx="2991403" cy="11637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498947C-95A9-E6FB-ECBA-CD2594EAC76B}"/>
              </a:ext>
            </a:extLst>
          </p:cNvPr>
          <p:cNvSpPr/>
          <p:nvPr/>
        </p:nvSpPr>
        <p:spPr>
          <a:xfrm>
            <a:off x="1546369" y="1563757"/>
            <a:ext cx="4076307" cy="30612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4C10EF-EFAE-8076-BE4C-99647DDCE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200" y="1563757"/>
            <a:ext cx="4255450" cy="3072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0302E788-6626-0344-EC60-E393FAE79B41}"/>
                  </a:ext>
                </a:extLst>
              </p14:cNvPr>
              <p14:cNvContentPartPr/>
              <p14:nvPr/>
            </p14:nvContentPartPr>
            <p14:xfrm>
              <a:off x="1563730" y="2278878"/>
              <a:ext cx="4027680" cy="342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0302E788-6626-0344-EC60-E393FAE79B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4730" y="2270238"/>
                <a:ext cx="40453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33C0397-E351-2A34-A67C-FA80F00874EE}"/>
                  </a:ext>
                </a:extLst>
              </p14:cNvPr>
              <p14:cNvContentPartPr/>
              <p14:nvPr/>
            </p14:nvContentPartPr>
            <p14:xfrm>
              <a:off x="6864370" y="2231718"/>
              <a:ext cx="4202280" cy="853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33C0397-E351-2A34-A67C-FA80F00874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5730" y="2222718"/>
                <a:ext cx="4219920" cy="1029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箭头: 下弧形 30">
            <a:extLst>
              <a:ext uri="{FF2B5EF4-FFF2-40B4-BE49-F238E27FC236}">
                <a16:creationId xmlns:a16="http://schemas.microsoft.com/office/drawing/2014/main" id="{70F5C8C2-3451-6B0E-091E-F869BED7342B}"/>
              </a:ext>
            </a:extLst>
          </p:cNvPr>
          <p:cNvSpPr/>
          <p:nvPr/>
        </p:nvSpPr>
        <p:spPr>
          <a:xfrm flipH="1">
            <a:off x="4651512" y="4772746"/>
            <a:ext cx="3087757" cy="97840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下弧形 31">
            <a:extLst>
              <a:ext uri="{FF2B5EF4-FFF2-40B4-BE49-F238E27FC236}">
                <a16:creationId xmlns:a16="http://schemas.microsoft.com/office/drawing/2014/main" id="{23B623FF-4CD4-77E3-641C-6CBC9708C909}"/>
              </a:ext>
            </a:extLst>
          </p:cNvPr>
          <p:cNvSpPr/>
          <p:nvPr/>
        </p:nvSpPr>
        <p:spPr>
          <a:xfrm rot="10800000" flipH="1">
            <a:off x="4717773" y="363337"/>
            <a:ext cx="3087757" cy="99584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6EF990-32CB-24C9-71D3-3B8E13483C7D}"/>
              </a:ext>
            </a:extLst>
          </p:cNvPr>
          <p:cNvSpPr txBox="1"/>
          <p:nvPr/>
        </p:nvSpPr>
        <p:spPr>
          <a:xfrm>
            <a:off x="2434229" y="1596919"/>
            <a:ext cx="225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 Update</a:t>
            </a:r>
          </a:p>
          <a:p>
            <a:pPr algn="ctr"/>
            <a:r>
              <a:rPr lang="en-US" altLang="zh-CN" dirty="0"/>
              <a:t>(Predict)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F32F48D6-BD93-0B4C-6892-FD03B02E26C9}"/>
              </a:ext>
            </a:extLst>
          </p:cNvPr>
          <p:cNvSpPr/>
          <p:nvPr/>
        </p:nvSpPr>
        <p:spPr>
          <a:xfrm rot="10800000">
            <a:off x="2932004" y="482958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217FCC-D6A5-3261-BF09-6737B9963C9E}"/>
              </a:ext>
            </a:extLst>
          </p:cNvPr>
          <p:cNvSpPr txBox="1"/>
          <p:nvPr/>
        </p:nvSpPr>
        <p:spPr>
          <a:xfrm>
            <a:off x="1842052" y="6016487"/>
            <a:ext cx="20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              and          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603324E-9EA4-4D70-30CF-F1A9D3AF22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5460" y="6045956"/>
            <a:ext cx="642480" cy="33986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6907663-81FC-F00D-8BE6-CF8212CD0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7487" y="6044214"/>
            <a:ext cx="656833" cy="34334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4BBFBD5E-22FC-0C88-FAC1-74348F156B88}"/>
              </a:ext>
            </a:extLst>
          </p:cNvPr>
          <p:cNvSpPr txBox="1"/>
          <p:nvPr/>
        </p:nvSpPr>
        <p:spPr>
          <a:xfrm>
            <a:off x="7857727" y="1585387"/>
            <a:ext cx="253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Measurement Update</a:t>
            </a:r>
          </a:p>
          <a:p>
            <a:pPr algn="ctr"/>
            <a:r>
              <a:rPr lang="en-US" altLang="zh-CN" dirty="0"/>
              <a:t>(Correct)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03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61652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    (EKF)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Extended Kalman Filter (EKF)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1E5DCE-3B68-39ED-4336-B9EB6F045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25" y="553651"/>
            <a:ext cx="2840585" cy="17896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ABB53A-A74E-D439-02F9-247B57660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29" y="4157768"/>
            <a:ext cx="8947081" cy="9183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10ED84-44B8-66AB-B4A5-7E33DD7BE034}"/>
              </a:ext>
            </a:extLst>
          </p:cNvPr>
          <p:cNvSpPr/>
          <p:nvPr/>
        </p:nvSpPr>
        <p:spPr>
          <a:xfrm>
            <a:off x="940904" y="3985282"/>
            <a:ext cx="5181600" cy="133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863008-850E-0D0E-C6AB-B3E09F4CB534}"/>
              </a:ext>
            </a:extLst>
          </p:cNvPr>
          <p:cNvSpPr txBox="1"/>
          <p:nvPr/>
        </p:nvSpPr>
        <p:spPr>
          <a:xfrm>
            <a:off x="1709531" y="5612091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Just focus on First-order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C1352D-BB3B-9CCF-69BE-B1610EA5A732}"/>
              </a:ext>
            </a:extLst>
          </p:cNvPr>
          <p:cNvSpPr txBox="1"/>
          <p:nvPr/>
        </p:nvSpPr>
        <p:spPr>
          <a:xfrm>
            <a:off x="848139" y="1112200"/>
            <a:ext cx="583095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zh-CN" sz="2000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treatment of nonlinear systems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78503-5E79-BF8D-E0E2-4DE6DB74EDB5}"/>
              </a:ext>
            </a:extLst>
          </p:cNvPr>
          <p:cNvSpPr txBox="1"/>
          <p:nvPr/>
        </p:nvSpPr>
        <p:spPr>
          <a:xfrm>
            <a:off x="940904" y="3060139"/>
            <a:ext cx="311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Taylor Expansion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A98176E-AD8F-596F-F694-E8AD4A03695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70FC1-59B0-474C-E18D-E75031C2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73256C-8135-D0E0-C874-38494211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083640"/>
            <a:ext cx="7997687" cy="656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1DA0E0-EB7B-A3E9-752B-FE04CEDE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12" y="1610068"/>
            <a:ext cx="3435067" cy="300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1899B2-D60F-D76F-A870-48153E505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12" y="4221196"/>
            <a:ext cx="2046236" cy="331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95F7F-8A2B-6C78-F6DD-9EADD4A78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448" y="4696624"/>
            <a:ext cx="5722248" cy="7768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9DFB19-3AF0-143D-D476-35116D9CA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03793" y="2452171"/>
            <a:ext cx="219475" cy="1140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E5CF9C-B9EE-6C4A-6DC1-BCB0CA400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287" y="2871031"/>
            <a:ext cx="1140051" cy="219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DEF2E0-17D5-9565-CCF1-0240FBCA2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687864" y="5106404"/>
            <a:ext cx="219475" cy="11400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83D5F5-9F3F-03A3-2912-38EA4B1DC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346454" y="5093292"/>
            <a:ext cx="219475" cy="11400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630237-D29E-AFE9-F66C-828610A61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73" y="3228792"/>
            <a:ext cx="784569" cy="3534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B38D92-078F-A888-EAAA-EA202F4375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8038" y="3176828"/>
            <a:ext cx="876300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75B992-AE44-3F85-8072-7933BC6A08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0719" y="5879431"/>
            <a:ext cx="533400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8A8A94-7A76-9B1D-879B-0CABE7098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6780" y="5856240"/>
            <a:ext cx="600075" cy="3905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6D57C9-2A3B-94A0-F04F-3D5694B02094}"/>
              </a:ext>
            </a:extLst>
          </p:cNvPr>
          <p:cNvSpPr txBox="1"/>
          <p:nvPr/>
        </p:nvSpPr>
        <p:spPr>
          <a:xfrm>
            <a:off x="710855" y="9188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motion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12EAF2-AC1D-4297-8C3A-3610558053A4}"/>
              </a:ext>
            </a:extLst>
          </p:cNvPr>
          <p:cNvSpPr txBox="1"/>
          <p:nvPr/>
        </p:nvSpPr>
        <p:spPr>
          <a:xfrm>
            <a:off x="779419" y="37116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measurement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E0CB6A-1AF8-B662-75F6-F5F631C222D4}"/>
              </a:ext>
            </a:extLst>
          </p:cNvPr>
          <p:cNvCxnSpPr/>
          <p:nvPr/>
        </p:nvCxnSpPr>
        <p:spPr>
          <a:xfrm>
            <a:off x="5283556" y="3644348"/>
            <a:ext cx="4562809" cy="149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55BEC4-3490-88B4-EE2E-3476DE0A7012}"/>
              </a:ext>
            </a:extLst>
          </p:cNvPr>
          <p:cNvCxnSpPr>
            <a:cxnSpLocks/>
          </p:cNvCxnSpPr>
          <p:nvPr/>
        </p:nvCxnSpPr>
        <p:spPr>
          <a:xfrm>
            <a:off x="8382000" y="3711675"/>
            <a:ext cx="1510748" cy="123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73733D5-D5BE-D0FF-51E7-7D0B549BC16A}"/>
              </a:ext>
            </a:extLst>
          </p:cNvPr>
          <p:cNvCxnSpPr>
            <a:cxnSpLocks/>
          </p:cNvCxnSpPr>
          <p:nvPr/>
        </p:nvCxnSpPr>
        <p:spPr>
          <a:xfrm flipV="1">
            <a:off x="4465983" y="5314122"/>
            <a:ext cx="5380382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3FFA022-9768-FDC9-5459-CBD12821DBCE}"/>
              </a:ext>
            </a:extLst>
          </p:cNvPr>
          <p:cNvCxnSpPr/>
          <p:nvPr/>
        </p:nvCxnSpPr>
        <p:spPr>
          <a:xfrm flipV="1">
            <a:off x="7103165" y="5473427"/>
            <a:ext cx="2743200" cy="6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59C11F0-B386-78D2-C75C-8A2BD6A2ED48}"/>
              </a:ext>
            </a:extLst>
          </p:cNvPr>
          <p:cNvSpPr/>
          <p:nvPr/>
        </p:nvSpPr>
        <p:spPr>
          <a:xfrm>
            <a:off x="9982200" y="4652402"/>
            <a:ext cx="20928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Jacobian </a:t>
            </a:r>
          </a:p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Matrices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990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Jacobian Matrices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4B77B5-D1C0-BD9A-7012-38DD2D7A4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1021780"/>
            <a:ext cx="7229475" cy="2114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BA6F20-428D-3D2F-55F2-0EE87175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59" y="834714"/>
            <a:ext cx="2220390" cy="3741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835C26-34B9-A4E4-09CA-CD37E450A226}"/>
              </a:ext>
            </a:extLst>
          </p:cNvPr>
          <p:cNvSpPr txBox="1"/>
          <p:nvPr/>
        </p:nvSpPr>
        <p:spPr>
          <a:xfrm>
            <a:off x="595084" y="3323396"/>
            <a:ext cx="232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3293B5-C243-55FE-7A8E-2ACA40050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950" y="3788541"/>
            <a:ext cx="3362325" cy="6667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552A9A-2E1E-7CED-F315-09632A8BB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016" y="4774127"/>
            <a:ext cx="2619375" cy="6667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0B2E74F-6EAC-D2A5-31F9-83A289518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2611" y="3231077"/>
            <a:ext cx="3676650" cy="18764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E853436-2323-BBF8-2C74-045546CDD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147" y="4059017"/>
            <a:ext cx="536494" cy="3962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3812060-9F11-D4AC-3F85-DE1281C90B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3801" y="3694776"/>
            <a:ext cx="1390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F0C7F9-4280-E426-FD7B-E2CB6ADFF2E7}"/>
              </a:ext>
            </a:extLst>
          </p:cNvPr>
          <p:cNvSpPr txBox="1"/>
          <p:nvPr/>
        </p:nvSpPr>
        <p:spPr>
          <a:xfrm>
            <a:off x="1040295" y="174821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Filter: Start with an simple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5449F9-A1AC-2212-17DD-117A26ACEF98}"/>
              </a:ext>
            </a:extLst>
          </p:cNvPr>
          <p:cNvSpPr txBox="1"/>
          <p:nvPr/>
        </p:nvSpPr>
        <p:spPr>
          <a:xfrm>
            <a:off x="987286" y="801757"/>
            <a:ext cx="910424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a car in position X_(k-1) and drive it at a constant speed.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is at time k. It seems very simple because we know the formula is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14FF33-51FA-0872-3C51-26B8C2B4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66" y="2030795"/>
            <a:ext cx="1504950" cy="1143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E4B115-B979-60B5-285F-1DDF8840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030795"/>
            <a:ext cx="4229100" cy="438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C8D286-A969-A696-FEB0-8C54E1FA7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954785"/>
            <a:ext cx="1921262" cy="2871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F98FD1-C9C2-0E28-45CF-64B386B44289}"/>
              </a:ext>
            </a:extLst>
          </p:cNvPr>
          <p:cNvSpPr txBox="1"/>
          <p:nvPr/>
        </p:nvSpPr>
        <p:spPr>
          <a:xfrm>
            <a:off x="1040296" y="3684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a matrix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FA9D6F-D704-4681-EE56-4C6458BD6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35" y="4420973"/>
            <a:ext cx="3695700" cy="1143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5007D63-C84F-3A99-95AC-5856B03E2211}"/>
              </a:ext>
            </a:extLst>
          </p:cNvPr>
          <p:cNvSpPr txBox="1"/>
          <p:nvPr/>
        </p:nvSpPr>
        <p:spPr>
          <a:xfrm>
            <a:off x="6884504" y="3611319"/>
            <a:ext cx="446929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perfect.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world,  there exists many noise and uncertainty.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 we can’t just use an input that you get from the sensor to put it in a formula to get an actual result.</a:t>
            </a:r>
          </a:p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AC9F72-FD9C-1DE2-B7A3-41C6E499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A87EC1-F3BC-B1F8-F4F1-F839573C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FD122-C103-9FD5-E238-C62DD371CAE5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BC6BC1-8A40-53D7-32B7-D0B5816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EF4FD3-DCD8-5D72-DF67-1AFE27084C12}"/>
              </a:ext>
            </a:extLst>
          </p:cNvPr>
          <p:cNvSpPr txBox="1"/>
          <p:nvPr/>
        </p:nvSpPr>
        <p:spPr>
          <a:xfrm>
            <a:off x="943375" y="4629594"/>
            <a:ext cx="6096000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rest part is the same as the Kalman Filter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could see more detail in the Project1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B29E20-8C65-51AD-0C3F-B6EF0316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74" y="1263865"/>
            <a:ext cx="461791" cy="341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D9EE6C-108C-9E7A-028B-E8AF19725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87" y="1263865"/>
            <a:ext cx="524124" cy="3410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6325A1-0C59-CF97-2592-B9FC4E485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474" y="2662962"/>
            <a:ext cx="5430473" cy="4603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028844-4CEC-6CCC-6E74-7E9328ABCA9A}"/>
              </a:ext>
            </a:extLst>
          </p:cNvPr>
          <p:cNvSpPr txBox="1"/>
          <p:nvPr/>
        </p:nvSpPr>
        <p:spPr>
          <a:xfrm>
            <a:off x="2987769" y="1281795"/>
            <a:ext cx="538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Jacobian Matrices. 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CBE76A-1EF5-DD70-72A4-B1CC637D9706}"/>
              </a:ext>
            </a:extLst>
          </p:cNvPr>
          <p:cNvSpPr txBox="1"/>
          <p:nvPr/>
        </p:nvSpPr>
        <p:spPr>
          <a:xfrm>
            <a:off x="744549" y="211087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Kalman gain will change a little: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3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2BF8FB-6B2C-560B-C4A0-144BF05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952209-A012-C1C8-9CEC-D6AB774D39E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6BA3C-4E7F-B5FB-0705-F22DC0CB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86AB5B-DEFA-3E86-238F-417388F3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E9196C-B4E8-07DD-ADAA-F3AE6D97CFA1}"/>
              </a:ext>
            </a:extLst>
          </p:cNvPr>
          <p:cNvSpPr txBox="1"/>
          <p:nvPr/>
        </p:nvSpPr>
        <p:spPr>
          <a:xfrm>
            <a:off x="886018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Reference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6C8F8B-3FC3-15A9-4FAD-8E4B84D5755F}"/>
              </a:ext>
            </a:extLst>
          </p:cNvPr>
          <p:cNvSpPr txBox="1"/>
          <p:nvPr/>
        </p:nvSpPr>
        <p:spPr>
          <a:xfrm>
            <a:off x="934279" y="5133590"/>
            <a:ext cx="7277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STC Lecture series an introduction to the Kalman filter. (n.d.). </a:t>
            </a:r>
            <a:r>
              <a:rPr lang="en-US" altLang="zh-CN" dirty="0">
                <a:effectLst/>
                <a:hlinkClick r:id="rId4"/>
              </a:rPr>
              <a:t>https://www.cs.unc.edu/~welch/media/pdf/kalmanIntroSlides.pdf </a:t>
            </a:r>
            <a:endParaRPr lang="en-US" altLang="zh-CN" dirty="0">
              <a:effectLst/>
            </a:endParaRPr>
          </a:p>
        </p:txBody>
      </p:sp>
      <p:sp>
        <p:nvSpPr>
          <p:cNvPr id="13" name="文本框 12">
            <a:hlinkClick r:id="rId5"/>
            <a:extLst>
              <a:ext uri="{FF2B5EF4-FFF2-40B4-BE49-F238E27FC236}">
                <a16:creationId xmlns:a16="http://schemas.microsoft.com/office/drawing/2014/main" id="{632CD6DA-8B86-8131-E3BD-DFAB8578564D}"/>
              </a:ext>
            </a:extLst>
          </p:cNvPr>
          <p:cNvSpPr txBox="1"/>
          <p:nvPr/>
        </p:nvSpPr>
        <p:spPr>
          <a:xfrm>
            <a:off x="886017" y="897692"/>
            <a:ext cx="7091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Babb, T. (n.d.). How a Kalman filter works, in pictures. </a:t>
            </a:r>
            <a:r>
              <a:rPr lang="en-US" altLang="zh-CN" i="1" dirty="0" err="1">
                <a:effectLst/>
              </a:rPr>
              <a:t>Bzarg</a:t>
            </a:r>
            <a:r>
              <a:rPr lang="en-US" altLang="zh-CN" dirty="0">
                <a:effectLst/>
              </a:rPr>
              <a:t>. </a:t>
            </a:r>
            <a:r>
              <a:rPr lang="en-US" altLang="zh-CN" dirty="0">
                <a:effectLst/>
                <a:hlinkClick r:id="rId5"/>
              </a:rPr>
              <a:t>https://www.bzarg.com/p/how-a-kalman-filter-works-in-pictures/ </a:t>
            </a:r>
            <a:endParaRPr lang="en-US" altLang="zh-CN" dirty="0">
              <a:effectLst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FC8385-A7CC-983E-4A17-A4F0292001DD}"/>
              </a:ext>
            </a:extLst>
          </p:cNvPr>
          <p:cNvSpPr txBox="1"/>
          <p:nvPr/>
        </p:nvSpPr>
        <p:spPr>
          <a:xfrm>
            <a:off x="934279" y="1998056"/>
            <a:ext cx="72773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“State Estimation and Localization for Self-Driving Cars” launched by the University of Toronto on Coursera. </a:t>
            </a:r>
            <a:r>
              <a:rPr lang="en-US" altLang="zh-CN" dirty="0">
                <a:hlinkClick r:id="rId6"/>
              </a:rPr>
              <a:t>https://www.coursera.org/learn/state-estimation-localization-self-driving-cars/home/week/2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2AD643-CF10-103E-AF4B-8267A35731BC}"/>
              </a:ext>
            </a:extLst>
          </p:cNvPr>
          <p:cNvSpPr txBox="1"/>
          <p:nvPr/>
        </p:nvSpPr>
        <p:spPr>
          <a:xfrm>
            <a:off x="934279" y="3532382"/>
            <a:ext cx="65399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effectLst/>
              </a:rPr>
              <a:t>Understanding Kalman filters, part 3: Optimal State Estimator</a:t>
            </a:r>
            <a:r>
              <a:rPr lang="en-US" altLang="zh-CN" dirty="0">
                <a:effectLst/>
              </a:rPr>
              <a:t>. MATLAB. (n.d.). </a:t>
            </a:r>
            <a:r>
              <a:rPr lang="en-US" altLang="zh-CN" dirty="0">
                <a:effectLst/>
                <a:hlinkClick r:id="rId7"/>
              </a:rPr>
              <a:t>https://ww2.mathworks.cn/videos/understanding-kalman-filters-part-3-optimal-state-estimator--1490710645421.html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470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F74740-BE54-5E56-323E-3AD8C3AF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98496B-03BE-2249-B7C3-5EA2CC359DB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F5338F-1E12-F365-EBC6-E00A4ECF5E09}"/>
              </a:ext>
            </a:extLst>
          </p:cNvPr>
          <p:cNvSpPr txBox="1"/>
          <p:nvPr/>
        </p:nvSpPr>
        <p:spPr>
          <a:xfrm>
            <a:off x="808384" y="741617"/>
            <a:ext cx="810370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just assume that the velocity and position we get from the sensor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Gaussian distributed.</a:t>
            </a:r>
            <a:r>
              <a:rPr lang="zh-CN" altLang="en-US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</a:t>
            </a: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only the mean and variance are known, the Gaussian distribution is the most reasonable choice for modeling uncertainty because it makes the least assumptions about unknown factors.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846C96-3FDB-8025-074A-E322C1F8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C88DBA-D584-3079-9DA3-418EDC85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3D91C58-591D-7A48-0C6B-957502401150}"/>
              </a:ext>
            </a:extLst>
          </p:cNvPr>
          <p:cNvSpPr txBox="1"/>
          <p:nvPr/>
        </p:nvSpPr>
        <p:spPr>
          <a:xfrm>
            <a:off x="969617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Noise and uncertainty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6DE4E8-9A24-F6A9-FC01-7249AE9E9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157" y="2959639"/>
            <a:ext cx="2478601" cy="2439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363D72-ED95-C975-9FD0-65D3FA5C814F}"/>
              </a:ext>
            </a:extLst>
          </p:cNvPr>
          <p:cNvSpPr/>
          <p:nvPr/>
        </p:nvSpPr>
        <p:spPr>
          <a:xfrm>
            <a:off x="9982200" y="3319062"/>
            <a:ext cx="1371600" cy="1372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997DF5-2314-2AFB-BECF-590B5B86B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937" y="3481074"/>
            <a:ext cx="238125" cy="342900"/>
          </a:xfrm>
          <a:prstGeom prst="rect">
            <a:avLst/>
          </a:prstGeom>
        </p:spPr>
      </p:pic>
      <p:sp>
        <p:nvSpPr>
          <p:cNvPr id="10" name="文本框 21">
            <a:extLst>
              <a:ext uri="{FF2B5EF4-FFF2-40B4-BE49-F238E27FC236}">
                <a16:creationId xmlns:a16="http://schemas.microsoft.com/office/drawing/2014/main" id="{170F95CC-210C-9ABE-B3E6-14EA5B78D492}"/>
              </a:ext>
            </a:extLst>
          </p:cNvPr>
          <p:cNvSpPr txBox="1"/>
          <p:nvPr/>
        </p:nvSpPr>
        <p:spPr>
          <a:xfrm>
            <a:off x="10081591" y="3898625"/>
            <a:ext cx="12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71F099-BDE7-3085-E5A7-994AE5902E59}"/>
              </a:ext>
            </a:extLst>
          </p:cNvPr>
          <p:cNvSpPr txBox="1"/>
          <p:nvPr/>
        </p:nvSpPr>
        <p:spPr>
          <a:xfrm>
            <a:off x="4976192" y="3023000"/>
            <a:ext cx="331505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at the initial state k-1, the car position can be any number in the distribution. So we can see it is an estimated value.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14D7CA-3829-748C-AED2-0559203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0B29BC-1C42-12A0-74B0-3EB802BD1F1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D2E4D5-83AA-4148-F7E3-405E12A8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618B3-0238-3932-9862-D4AD764F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48" y="2063377"/>
            <a:ext cx="2962913" cy="27312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D1B0C9-BAB4-C544-05AA-70A681CF8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77" y="1977237"/>
            <a:ext cx="4365114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4C11456-1DAA-7B29-2060-2DC6E2BEDB5F}"/>
              </a:ext>
            </a:extLst>
          </p:cNvPr>
          <p:cNvSpPr/>
          <p:nvPr/>
        </p:nvSpPr>
        <p:spPr>
          <a:xfrm>
            <a:off x="424070" y="4320209"/>
            <a:ext cx="3014869" cy="1689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59A9E7-F0FF-01A2-9D4A-6D8280CE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7FB21A-0197-FFE3-0624-F6835380773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102DF-54AC-D887-2443-3C9456AF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0B20DC-2E9C-9174-3963-E0B3CF86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5" y="926670"/>
            <a:ext cx="2959252" cy="2724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FBF955-0322-7661-F5F1-B86DFB31D64A}"/>
              </a:ext>
            </a:extLst>
          </p:cNvPr>
          <p:cNvSpPr txBox="1"/>
          <p:nvPr/>
        </p:nvSpPr>
        <p:spPr>
          <a:xfrm>
            <a:off x="4485604" y="1000533"/>
            <a:ext cx="609600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61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can capture it by using the covariance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represents your uncertainty about the state of the system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437AEF-E414-85C3-6410-7456D625B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5" y="2058244"/>
            <a:ext cx="1847850" cy="47625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0A3DBD6-59EA-4C0C-C9E8-5664A743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690" y="2922473"/>
            <a:ext cx="6288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Covariance matrices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P_k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are often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labeled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MathJax_Main-bold"/>
                <a:cs typeface="Times New Roman" panose="02020603050405020304" pitchFamily="18" charset="0"/>
              </a:rPr>
              <a:t>Σ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so we can write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7B73FF-8C3F-78E9-A16B-2F0DBDE8BF9C}"/>
              </a:ext>
            </a:extLst>
          </p:cNvPr>
          <p:cNvSpPr txBox="1"/>
          <p:nvPr/>
        </p:nvSpPr>
        <p:spPr>
          <a:xfrm>
            <a:off x="4568690" y="53448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44444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Next page we will talk about the four element in the matrix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2CB947-0201-73F8-01AA-47E0BB9DC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49" y="4462774"/>
            <a:ext cx="4476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DD3522-1AC9-7C9D-3D06-D62C8F737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49" y="5423485"/>
            <a:ext cx="419100" cy="304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C26BA17-9BF9-0312-7E7D-7A08367DAA03}"/>
              </a:ext>
            </a:extLst>
          </p:cNvPr>
          <p:cNvSpPr txBox="1"/>
          <p:nvPr/>
        </p:nvSpPr>
        <p:spPr>
          <a:xfrm>
            <a:off x="1093747" y="4568688"/>
            <a:ext cx="240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Covariance matrices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F8C1D9-C2B2-1279-4831-DB64B128EAAF}"/>
              </a:ext>
            </a:extLst>
          </p:cNvPr>
          <p:cNvSpPr txBox="1"/>
          <p:nvPr/>
        </p:nvSpPr>
        <p:spPr>
          <a:xfrm>
            <a:off x="1093747" y="5453302"/>
            <a:ext cx="22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Position at k time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53D7930-A5D6-5EBB-89DD-DC2E3ECC2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364" y="3744300"/>
            <a:ext cx="4933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489E9-FF01-E2BC-A52B-B366FAAF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D9DA-825A-5DB4-248B-9D94E1181E7B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9F890-9AB5-3231-7063-A91CCBAC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75B5C-EB47-9AB8-9E78-AEBFAEB8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1" y="1246947"/>
            <a:ext cx="5181394" cy="6034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F9A591-8777-15F6-684D-66DED2BF9BDB}"/>
              </a:ext>
            </a:extLst>
          </p:cNvPr>
          <p:cNvSpPr txBox="1"/>
          <p:nvPr/>
        </p:nvSpPr>
        <p:spPr>
          <a:xfrm>
            <a:off x="874642" y="640281"/>
            <a:ext cx="671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first diagonal element represents the uncertainty of the position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29ACD7-89E2-A9C2-4074-6E80A6533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1" y="3017292"/>
            <a:ext cx="5333792" cy="6161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0EB3DA-A5F3-9CAD-B2E6-E079D7F3B166}"/>
              </a:ext>
            </a:extLst>
          </p:cNvPr>
          <p:cNvSpPr txBox="1"/>
          <p:nvPr/>
        </p:nvSpPr>
        <p:spPr>
          <a:xfrm>
            <a:off x="874640" y="2270948"/>
            <a:ext cx="734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diagonal element represents the uncertainty of 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velocity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5B3A68-78BB-358A-46A8-AAF01156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51" y="5206034"/>
            <a:ext cx="3076575" cy="6667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B317DE0-F53C-5D30-DFEB-B7C48E0CA19F}"/>
              </a:ext>
            </a:extLst>
          </p:cNvPr>
          <p:cNvSpPr txBox="1"/>
          <p:nvPr/>
        </p:nvSpPr>
        <p:spPr>
          <a:xfrm>
            <a:off x="874640" y="4034433"/>
            <a:ext cx="809708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rest of the two represents the correlation between noise in measurements to the speed and to the position of the car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C3B54-612B-C9A9-C6FF-D2F0B5F8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71" y="1308305"/>
            <a:ext cx="2959252" cy="27306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0756A6-8CF4-C09E-BF67-677513F4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05" y="1308305"/>
            <a:ext cx="2966150" cy="27306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908312" y="5845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this prediction step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506C81-AA11-BC06-7DC8-9EE08DF8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989" y="4626147"/>
            <a:ext cx="605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219199" y="3161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update our  covariance matrix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8F9467-7E68-E7A4-1625-EA5057D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53" y="1736834"/>
            <a:ext cx="4191000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EF7C59-8BC7-8BE8-D9AE-6516B7257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653" y="4749764"/>
            <a:ext cx="3641747" cy="6161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1219199" y="979694"/>
            <a:ext cx="46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formula below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F92435-F360-3D21-603B-9D4EA64C7ABD}"/>
              </a:ext>
            </a:extLst>
          </p:cNvPr>
          <p:cNvSpPr txBox="1"/>
          <p:nvPr/>
        </p:nvSpPr>
        <p:spPr>
          <a:xfrm>
            <a:off x="7914860" y="3819418"/>
            <a:ext cx="378349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done yet, because there also exists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uncertainty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6A54C-168D-45D4-5B29-AA2649B4D872}"/>
              </a:ext>
            </a:extLst>
          </p:cNvPr>
          <p:cNvSpPr/>
          <p:nvPr/>
        </p:nvSpPr>
        <p:spPr>
          <a:xfrm>
            <a:off x="7798904" y="3717235"/>
            <a:ext cx="4015409" cy="1648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73134-C3AD-2DD3-27DB-A00663A32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625" y="4035155"/>
            <a:ext cx="3098408" cy="5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1298</Words>
  <Application>Microsoft Office PowerPoint</Application>
  <PresentationFormat>宽屏</PresentationFormat>
  <Paragraphs>142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ZapfHumnst BT</vt:lpstr>
      <vt:lpstr>等线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12</cp:revision>
  <dcterms:created xsi:type="dcterms:W3CDTF">2024-03-22T06:51:11Z</dcterms:created>
  <dcterms:modified xsi:type="dcterms:W3CDTF">2024-03-29T16:50:50Z</dcterms:modified>
</cp:coreProperties>
</file>