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5"/>
  </p:notesMasterIdLst>
  <p:sldIdLst>
    <p:sldId id="502" r:id="rId3"/>
    <p:sldId id="503" r:id="rId4"/>
    <p:sldId id="498" r:id="rId5"/>
    <p:sldId id="505" r:id="rId6"/>
    <p:sldId id="504" r:id="rId7"/>
    <p:sldId id="506" r:id="rId8"/>
    <p:sldId id="508" r:id="rId9"/>
    <p:sldId id="509" r:id="rId10"/>
    <p:sldId id="507" r:id="rId11"/>
    <p:sldId id="510" r:id="rId12"/>
    <p:sldId id="511" r:id="rId13"/>
    <p:sldId id="515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>
        <p:scale>
          <a:sx n="100" d="100"/>
          <a:sy n="100" d="100"/>
        </p:scale>
        <p:origin x="-88" y="1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AC4CCD-EA9D-49BF-B5C8-ACDF8DD749B8}" type="datetimeFigureOut">
              <a:rPr lang="zh-CN" altLang="en-US" smtClean="0"/>
              <a:t>2024-04-13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5935FB-6F2B-41B0-BD4B-6412D0DDE9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123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5935FB-6F2B-41B0-BD4B-6412D0DDE90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7519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9192F0-1F71-EBFC-B2F6-95348EEF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EEEEB2B-24DD-0116-4F47-CDC8AAA806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55AA5C-0080-E996-CF21-36E4DA8FF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BBD45-748A-4953-9F37-4B072DEE542B}" type="datetimeFigureOut">
              <a:rPr lang="zh-CN" altLang="en-US" smtClean="0"/>
              <a:t>2024-04-13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B86951-20FF-44E7-07B0-FA8486E56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C3E4DA-4F2A-F5BC-6046-E95E14FDE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86C74-575F-43CB-91F4-84EF5E552D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5688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AF0892-85FD-428F-50F8-7B2FCC77C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F73C2C5-AFC9-929B-7D90-2D1E138865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D4662B-E529-D2FA-5C8D-8972166FB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BBD45-748A-4953-9F37-4B072DEE542B}" type="datetimeFigureOut">
              <a:rPr lang="zh-CN" altLang="en-US" smtClean="0"/>
              <a:t>2024-04-13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CEB9C9-17B9-B515-7699-DF05ACB6C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45DE26-8D7A-84FB-1F67-0EE4CC254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86C74-575F-43CB-91F4-84EF5E552D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1230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9049C94-9A9C-ACD6-3B9A-27602DF6D7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466AA35-96CD-E7D0-4CF0-0B811D90CF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A6D3E5-F168-3DB4-24EC-B37778313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BBD45-748A-4953-9F37-4B072DEE542B}" type="datetimeFigureOut">
              <a:rPr lang="zh-CN" altLang="en-US" smtClean="0"/>
              <a:t>2024-04-13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0347A0-0A6A-6BA2-C59E-85625B96B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57DD55-7A6A-81E6-9C3F-42D25BD14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86C74-575F-43CB-91F4-84EF5E552D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34035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2024-04-13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6533591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2024-04-13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2063783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2024-04-13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66239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2024-04-13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4448549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2024-04-13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8034264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2024-04-13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4333308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2024-04-13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5803257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2024-04-13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5115070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06A1DD-3EFE-636F-9D69-571DC91FB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FD6982-926E-D4D7-C09E-89EA834E5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22920B-7CDF-9564-980E-E3702E027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BBD45-748A-4953-9F37-4B072DEE542B}" type="datetimeFigureOut">
              <a:rPr lang="zh-CN" altLang="en-US" smtClean="0"/>
              <a:t>2024-04-13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4E51BC-C0B4-7A2F-3DAF-A9CBC9FA6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47AB51-729D-DCF1-494B-DC5411E67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86C74-575F-43CB-91F4-84EF5E552D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1901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2024-04-13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758800"/>
      </p:ext>
    </p:extLst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2024-04-13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7755236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2024-04-13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4316771"/>
      </p:ext>
    </p:extLst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纸张纹理空白背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片包含 游戏机, 鸟, 白色&#10;&#10;描述已自动生成"/>
          <p:cNvPicPr>
            <a:picLocks noChangeAspect="1"/>
          </p:cNvPicPr>
          <p:nvPr userDrawn="1"/>
        </p:nvPicPr>
        <p:blipFill>
          <a:blip r:embed="rId2" cstate="screen">
            <a:alphaModFix amt="5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180241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6911F8-DAEC-F886-1D55-FF36CD07B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A57D42-3856-B319-5C1F-A9EA7D5B8B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1E5D6F-40F2-B45B-EDE9-F193F2926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BBD45-748A-4953-9F37-4B072DEE542B}" type="datetimeFigureOut">
              <a:rPr lang="zh-CN" altLang="en-US" smtClean="0"/>
              <a:t>2024-04-13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DAB84A-F4B2-BA8B-5F44-425B641ED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B9DB9C-6134-C94F-00B9-06B41D939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86C74-575F-43CB-91F4-84EF5E552D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2953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9BD784-87DD-C3C9-0844-2A7C59DC4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0FABED-57CE-51A7-4347-398F43A2E2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D69F7A1-EDD9-844D-8E1D-28F8A1FC43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026BA4-08DB-8FDB-C558-C2B4EAA80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BBD45-748A-4953-9F37-4B072DEE542B}" type="datetimeFigureOut">
              <a:rPr lang="zh-CN" altLang="en-US" smtClean="0"/>
              <a:t>2024-04-13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554F30B-BF38-0FE8-B788-1E44B7BBA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EC1AFD1-F81F-B830-E055-686766F02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86C74-575F-43CB-91F4-84EF5E552D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161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7EFDF2-EDB6-AF8A-6D51-49166EF7D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1ECEAD-447C-DCA8-FA1B-F5AEA859F2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7288942-CB08-DBCD-A4AD-3EC926A7C0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F28FD67-1D2C-9D77-C968-368B3F4951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193EF49-44EB-D2FA-29AC-54632A4233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6E83C95-D931-265E-A824-1B2C948DA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BBD45-748A-4953-9F37-4B072DEE542B}" type="datetimeFigureOut">
              <a:rPr lang="zh-CN" altLang="en-US" smtClean="0"/>
              <a:t>2024-04-13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47054D7-DA7E-1ACB-0667-32351F2CB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D1BEBF4-C4B9-80EC-6592-DCF305883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86C74-575F-43CB-91F4-84EF5E552D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3850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8A4396-E872-5FCE-30E9-42CE05F8C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915893D-C462-4E5E-14B7-3C4FBC5C1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BBD45-748A-4953-9F37-4B072DEE542B}" type="datetimeFigureOut">
              <a:rPr lang="zh-CN" altLang="en-US" smtClean="0"/>
              <a:t>2024-04-13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EC0DE85-5A27-5E84-8D25-AFEB52C59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8E8B748-441E-9DF0-DFB2-D9CAA7D86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86C74-575F-43CB-91F4-84EF5E552D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1670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54E1345-5C3D-446E-EDB2-268A55508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BBD45-748A-4953-9F37-4B072DEE542B}" type="datetimeFigureOut">
              <a:rPr lang="zh-CN" altLang="en-US" smtClean="0"/>
              <a:t>2024-04-13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D5E755A-5E02-9720-1B4F-B1E64A955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D2DBC9C-C5FA-1609-9D31-DB05731BD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86C74-575F-43CB-91F4-84EF5E552D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1504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D67BDD-0DC1-EB7A-D58A-78D44CC78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D612ED-E087-EC8F-BBA4-6F4925A9F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83A9B0-6E9B-355F-8972-FEDA8B6AEF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340A2A9-ED46-612A-F7AC-188550E4F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BBD45-748A-4953-9F37-4B072DEE542B}" type="datetimeFigureOut">
              <a:rPr lang="zh-CN" altLang="en-US" smtClean="0"/>
              <a:t>2024-04-13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E36A480-65FB-67AA-D4B4-A34862E36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78D284-5267-2BB7-1955-FCE554796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86C74-575F-43CB-91F4-84EF5E552D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7161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0D63EA-4E54-D8EE-A267-7FFF28C60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E596790-E612-FDB9-82DB-EEF0FCF94F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6272879-5BED-E6E7-BF06-420F380430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A3EF6F6-02C3-B70D-4D1A-C5289C2DB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BBD45-748A-4953-9F37-4B072DEE542B}" type="datetimeFigureOut">
              <a:rPr lang="zh-CN" altLang="en-US" smtClean="0"/>
              <a:t>2024-04-13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FA0C54-24CC-1BD3-EDDA-64675B5ED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16CA3E0-FE42-79EF-0833-D68BF9CFE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86C74-575F-43CB-91F4-84EF5E552D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2772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DA8F894-59CD-1E19-12A7-8CA2748CA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A5DAC89-52BD-8DD2-3FFF-396B474544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EAE732-521B-7B7F-E337-543959D9BB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BBD45-748A-4953-9F37-4B072DEE542B}" type="datetimeFigureOut">
              <a:rPr lang="zh-CN" altLang="en-US" smtClean="0"/>
              <a:t>2024-04-13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CDE581-FE12-9FF6-7CDE-E3DDC484A1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2D13BB-1B19-E832-987F-669720776E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086C74-575F-43CB-91F4-84EF5E552D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405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4000">
              <a:srgbClr val="FFEECB"/>
            </a:gs>
            <a:gs pos="100000">
              <a:schemeClr val="bg1"/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2024-04-13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0695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13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oleObject" Target="../embeddings/oleObject2.bin"/><Relationship Id="rId12" Type="http://schemas.openxmlformats.org/officeDocument/2006/relationships/image" Target="../media/image15.w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4.bin"/><Relationship Id="rId5" Type="http://schemas.openxmlformats.org/officeDocument/2006/relationships/oleObject" Target="../embeddings/oleObject1.bin"/><Relationship Id="rId10" Type="http://schemas.openxmlformats.org/officeDocument/2006/relationships/image" Target="../media/image14.wmf"/><Relationship Id="rId4" Type="http://schemas.openxmlformats.org/officeDocument/2006/relationships/image" Target="../media/image11.png"/><Relationship Id="rId9" Type="http://schemas.openxmlformats.org/officeDocument/2006/relationships/oleObject" Target="../embeddings/oleObject3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67CF6320-53F6-FEE4-B7CD-04021830C91C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gradFill>
            <a:gsLst>
              <a:gs pos="0">
                <a:srgbClr val="1C2F43"/>
              </a:gs>
              <a:gs pos="100000">
                <a:srgbClr val="46706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8865E62-C7AC-CB5F-9D5C-BD6BDB2A5BDD}"/>
              </a:ext>
            </a:extLst>
          </p:cNvPr>
          <p:cNvSpPr txBox="1"/>
          <p:nvPr/>
        </p:nvSpPr>
        <p:spPr>
          <a:xfrm>
            <a:off x="199109" y="489504"/>
            <a:ext cx="5433065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5400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ea"/>
              </a:rPr>
              <a:t>Body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5400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ea"/>
              </a:rPr>
              <a:t>Representative </a:t>
            </a:r>
            <a:endParaRPr kumimoji="0" lang="en-US" altLang="zh-CN" sz="5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5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itchFamily="18" charset="0"/>
                <a:ea typeface="汉仪旗黑X1-75W" pitchFamily="18" charset="-122"/>
                <a:cs typeface="Times New Roman" pitchFamily="18" charset="0"/>
                <a:sym typeface="+mn-ea"/>
              </a:rPr>
              <a:t>			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F69F59A-DB27-D645-087B-904075C1B1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5327" y="-2"/>
            <a:ext cx="926672" cy="926672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C5D9EC9E-665D-BF65-FD39-B6569794D56C}"/>
              </a:ext>
            </a:extLst>
          </p:cNvPr>
          <p:cNvSpPr txBox="1"/>
          <p:nvPr/>
        </p:nvSpPr>
        <p:spPr>
          <a:xfrm>
            <a:off x="374073" y="5418417"/>
            <a:ext cx="17516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Weitao Xiong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D07A11B-96C6-A4ED-1CEA-7A92956704E1}"/>
              </a:ext>
            </a:extLst>
          </p:cNvPr>
          <p:cNvSpPr txBox="1"/>
          <p:nvPr/>
        </p:nvSpPr>
        <p:spPr>
          <a:xfrm>
            <a:off x="9664146" y="5475484"/>
            <a:ext cx="2965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Advisor: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Prof.</a:t>
            </a:r>
            <a:r>
              <a:rPr kumimoji="0" lang="zh-CN" alt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18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Hongfei</a:t>
            </a: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Xue</a:t>
            </a:r>
            <a:endParaRPr kumimoji="0" lang="zh-CN" altLang="en-US" sz="18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4764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3F25B8D-5600-9642-9201-5353BCDFB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75760DC-4AB9-2307-11C6-84FD885CF376}"/>
              </a:ext>
            </a:extLst>
          </p:cNvPr>
          <p:cNvSpPr/>
          <p:nvPr/>
        </p:nvSpPr>
        <p:spPr>
          <a:xfrm>
            <a:off x="1" y="-2"/>
            <a:ext cx="220551" cy="6858002"/>
          </a:xfrm>
          <a:prstGeom prst="rect">
            <a:avLst/>
          </a:prstGeom>
          <a:gradFill>
            <a:gsLst>
              <a:gs pos="100000">
                <a:srgbClr val="1C2F43"/>
              </a:gs>
              <a:gs pos="0">
                <a:srgbClr val="46706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DA7AD4F-4E6A-56EF-9926-5B93488EEE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5327" y="-2"/>
            <a:ext cx="926672" cy="92667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B3035E1-32EB-C461-3ED6-2F6B3366A2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347" y="243859"/>
            <a:ext cx="219475" cy="21947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B4BE2AC-64B5-46D6-AB91-BE91CA023CB0}"/>
              </a:ext>
            </a:extLst>
          </p:cNvPr>
          <p:cNvSpPr txBox="1"/>
          <p:nvPr/>
        </p:nvSpPr>
        <p:spPr>
          <a:xfrm>
            <a:off x="969617" y="173828"/>
            <a:ext cx="51484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SMPL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6E11C823-1425-532B-DAF2-D48AA49D24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9953" y="994843"/>
            <a:ext cx="6235577" cy="1953636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26A53641-501C-E5CD-6679-E3E90C003C9A}"/>
              </a:ext>
            </a:extLst>
          </p:cNvPr>
          <p:cNvSpPr txBox="1"/>
          <p:nvPr/>
        </p:nvSpPr>
        <p:spPr>
          <a:xfrm>
            <a:off x="704822" y="884239"/>
            <a:ext cx="7653130" cy="12890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SMPL is divided into two sets of parameters: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body shape parameters β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body pose parameters θ. 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2D7591A1-0085-A018-1A4E-42A12BBF01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9740" y="3314544"/>
            <a:ext cx="5785147" cy="3041806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0D5F7839-CD63-8B01-0308-B71016EED5AD}"/>
              </a:ext>
            </a:extLst>
          </p:cNvPr>
          <p:cNvSpPr txBox="1"/>
          <p:nvPr/>
        </p:nvSpPr>
        <p:spPr>
          <a:xfrm>
            <a:off x="7434470" y="4028661"/>
            <a:ext cx="2014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 = 23, N = 6980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0076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7305C9D-5206-E76B-A60C-A08BAABC0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11</a:t>
            </a:fld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AE126EA-93EB-C016-CE31-8E996FE377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9688" y="3764396"/>
            <a:ext cx="3206851" cy="2848438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A510041E-7E0E-D499-798E-E072C1109DD0}"/>
              </a:ext>
            </a:extLst>
          </p:cNvPr>
          <p:cNvSpPr/>
          <p:nvPr/>
        </p:nvSpPr>
        <p:spPr>
          <a:xfrm>
            <a:off x="1" y="-2"/>
            <a:ext cx="220551" cy="6858002"/>
          </a:xfrm>
          <a:prstGeom prst="rect">
            <a:avLst/>
          </a:prstGeom>
          <a:gradFill>
            <a:gsLst>
              <a:gs pos="100000">
                <a:srgbClr val="1C2F43"/>
              </a:gs>
              <a:gs pos="0">
                <a:srgbClr val="46706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14EC02F-A111-7C09-212C-516E597AD9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5327" y="-2"/>
            <a:ext cx="926672" cy="92667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94629BC-B382-69C7-C3D0-243B8AA807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0712" y="245166"/>
            <a:ext cx="3365827" cy="341474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BC55C254-DA5A-15A3-D239-22856CCD889D}"/>
              </a:ext>
            </a:extLst>
          </p:cNvPr>
          <p:cNvSpPr txBox="1"/>
          <p:nvPr/>
        </p:nvSpPr>
        <p:spPr>
          <a:xfrm>
            <a:off x="579340" y="926670"/>
            <a:ext cx="6096000" cy="12890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human body model has 10 shape parameters and 24x3=72 pose parameters. Therefore, we can represent an SMPL human body using 10+72=82 numbers.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64F24070-96D7-7375-A2E7-ACAC513BF9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305" y="2999929"/>
            <a:ext cx="6751619" cy="1319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9136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806F013-7E60-5DB8-1ECF-296C6BB6C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3207A8B-0A86-3AF5-0444-7E234C0B71D0}"/>
              </a:ext>
            </a:extLst>
          </p:cNvPr>
          <p:cNvSpPr/>
          <p:nvPr/>
        </p:nvSpPr>
        <p:spPr>
          <a:xfrm>
            <a:off x="1" y="-2"/>
            <a:ext cx="220551" cy="6858002"/>
          </a:xfrm>
          <a:prstGeom prst="rect">
            <a:avLst/>
          </a:prstGeom>
          <a:gradFill>
            <a:gsLst>
              <a:gs pos="100000">
                <a:srgbClr val="1C2F43"/>
              </a:gs>
              <a:gs pos="0">
                <a:srgbClr val="46706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87BF82E-9ECA-62BA-B292-8BE4DF959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5327" y="-2"/>
            <a:ext cx="926672" cy="92667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8BAF849-4161-A704-4259-82F074A3F3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5827" y="1206696"/>
            <a:ext cx="9157252" cy="3297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555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2EF09977-769E-0DA2-015A-82E625771063}"/>
              </a:ext>
            </a:extLst>
          </p:cNvPr>
          <p:cNvSpPr/>
          <p:nvPr/>
        </p:nvSpPr>
        <p:spPr>
          <a:xfrm>
            <a:off x="1" y="-2"/>
            <a:ext cx="220551" cy="6858002"/>
          </a:xfrm>
          <a:prstGeom prst="rect">
            <a:avLst/>
          </a:prstGeom>
          <a:gradFill>
            <a:gsLst>
              <a:gs pos="100000">
                <a:srgbClr val="1C2F43"/>
              </a:gs>
              <a:gs pos="0">
                <a:srgbClr val="46706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679BD19-5876-607E-AFE1-D138016C5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347" y="243859"/>
            <a:ext cx="219475" cy="219475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DE4CB0A2-EF5A-D2D4-BCF9-A6BD3CE401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5327" y="-2"/>
            <a:ext cx="926672" cy="926672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EB060F8-433C-DCFF-AF17-65EF1B2E2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8827B95-FD04-C039-4786-F4A84A46A104}"/>
              </a:ext>
            </a:extLst>
          </p:cNvPr>
          <p:cNvSpPr txBox="1"/>
          <p:nvPr/>
        </p:nvSpPr>
        <p:spPr>
          <a:xfrm>
            <a:off x="969617" y="173828"/>
            <a:ext cx="51484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Rigid Skinning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EB3D8EC-349F-3236-99D9-6986A3B6FDA0}"/>
              </a:ext>
            </a:extLst>
          </p:cNvPr>
          <p:cNvSpPr txBox="1"/>
          <p:nvPr/>
        </p:nvSpPr>
        <p:spPr>
          <a:xfrm>
            <a:off x="934473" y="1472658"/>
            <a:ext cx="6363075" cy="12887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a vertex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𝑗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position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𝑣𝑗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object space (animated mesh) of the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𝑖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bone with transformation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𝑇𝑖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Then, the world space position of vertex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𝑗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given by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01915491-BC9F-5B60-C30E-85D8C777F1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4288" y="1411211"/>
            <a:ext cx="1697727" cy="585423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3FEB6DA6-48B5-4381-5245-E8CB9028B151}"/>
              </a:ext>
            </a:extLst>
          </p:cNvPr>
          <p:cNvSpPr txBox="1"/>
          <p:nvPr/>
        </p:nvSpPr>
        <p:spPr>
          <a:xfrm>
            <a:off x="969617" y="71021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skin vertex is assigned to exactly one bone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73435321-A541-8487-08DD-D60841792A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96570" y="3014949"/>
            <a:ext cx="6559865" cy="2487384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D32711F1-A423-D8FA-BC2C-84F36A814E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2344" y="5940501"/>
            <a:ext cx="4188315" cy="414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310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2EF09977-769E-0DA2-015A-82E625771063}"/>
              </a:ext>
            </a:extLst>
          </p:cNvPr>
          <p:cNvSpPr/>
          <p:nvPr/>
        </p:nvSpPr>
        <p:spPr>
          <a:xfrm>
            <a:off x="1" y="-2"/>
            <a:ext cx="220551" cy="6858002"/>
          </a:xfrm>
          <a:prstGeom prst="rect">
            <a:avLst/>
          </a:prstGeom>
          <a:gradFill>
            <a:gsLst>
              <a:gs pos="100000">
                <a:srgbClr val="1C2F43"/>
              </a:gs>
              <a:gs pos="0">
                <a:srgbClr val="46706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DE4CB0A2-EF5A-D2D4-BCF9-A6BD3CE401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5327" y="-2"/>
            <a:ext cx="926672" cy="926672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EB060F8-433C-DCFF-AF17-65EF1B2E2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  <a:t>3</a:t>
            </a:fld>
            <a:endParaRPr lang="zh-CN" altLang="en-US"/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24422515-89E7-C540-7D3D-30644AC49C25}"/>
              </a:ext>
            </a:extLst>
          </p:cNvPr>
          <p:cNvGrpSpPr/>
          <p:nvPr/>
        </p:nvGrpSpPr>
        <p:grpSpPr>
          <a:xfrm>
            <a:off x="846714" y="2291720"/>
            <a:ext cx="3270571" cy="4304194"/>
            <a:chOff x="968960" y="2529418"/>
            <a:chExt cx="3270571" cy="4304194"/>
          </a:xfrm>
        </p:grpSpPr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EF54667C-4DCF-2DDD-B998-EBD8E75238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68960" y="2529418"/>
              <a:ext cx="3270571" cy="4304194"/>
            </a:xfrm>
            <a:prstGeom prst="rect">
              <a:avLst/>
            </a:prstGeom>
          </p:spPr>
        </p:pic>
        <p:pic>
          <p:nvPicPr>
            <p:cNvPr id="20" name="图片 19">
              <a:extLst>
                <a:ext uri="{FF2B5EF4-FFF2-40B4-BE49-F238E27FC236}">
                  <a16:creationId xmlns:a16="http://schemas.microsoft.com/office/drawing/2014/main" id="{24DC0AF5-6E63-4A00-1FC5-FBA24EF8C8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66731" y="2881648"/>
              <a:ext cx="432078" cy="398322"/>
            </a:xfrm>
            <a:prstGeom prst="rect">
              <a:avLst/>
            </a:prstGeom>
          </p:spPr>
        </p:pic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57FF0AF4-D459-275D-24DE-07BBF85EFA01}"/>
              </a:ext>
            </a:extLst>
          </p:cNvPr>
          <p:cNvSpPr txBox="1"/>
          <p:nvPr/>
        </p:nvSpPr>
        <p:spPr>
          <a:xfrm>
            <a:off x="605726" y="396583"/>
            <a:ext cx="4125828" cy="873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we know the global position, then we can get  joint j in animated mesh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46E20D18-1F37-96C9-2552-12F1781BB3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5213" y="1528525"/>
            <a:ext cx="1933575" cy="504825"/>
          </a:xfrm>
          <a:prstGeom prst="rect">
            <a:avLst/>
          </a:prstGeom>
        </p:spPr>
      </p:pic>
      <p:sp>
        <p:nvSpPr>
          <p:cNvPr id="32" name="文本框 31">
            <a:extLst>
              <a:ext uri="{FF2B5EF4-FFF2-40B4-BE49-F238E27FC236}">
                <a16:creationId xmlns:a16="http://schemas.microsoft.com/office/drawing/2014/main" id="{6E4F7FD1-8D2E-7B80-703D-56D029F12400}"/>
              </a:ext>
            </a:extLst>
          </p:cNvPr>
          <p:cNvSpPr txBox="1"/>
          <p:nvPr/>
        </p:nvSpPr>
        <p:spPr>
          <a:xfrm>
            <a:off x="6308035" y="39658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Rigid Skinning Limitations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4" name="图片 33">
            <a:extLst>
              <a:ext uri="{FF2B5EF4-FFF2-40B4-BE49-F238E27FC236}">
                <a16:creationId xmlns:a16="http://schemas.microsoft.com/office/drawing/2014/main" id="{E8C1CDD4-0D41-9109-FC3F-6AB7EC368F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01485" y="2291720"/>
            <a:ext cx="3496493" cy="2381540"/>
          </a:xfrm>
          <a:prstGeom prst="rect">
            <a:avLst/>
          </a:prstGeom>
        </p:spPr>
      </p:pic>
      <p:sp>
        <p:nvSpPr>
          <p:cNvPr id="36" name="文本框 35">
            <a:extLst>
              <a:ext uri="{FF2B5EF4-FFF2-40B4-BE49-F238E27FC236}">
                <a16:creationId xmlns:a16="http://schemas.microsoft.com/office/drawing/2014/main" id="{C1E132C1-2101-BB2E-F07E-40EBEFB68F53}"/>
              </a:ext>
            </a:extLst>
          </p:cNvPr>
          <p:cNvSpPr txBox="1"/>
          <p:nvPr/>
        </p:nvSpPr>
        <p:spPr>
          <a:xfrm>
            <a:off x="6725478" y="1091739"/>
            <a:ext cx="3770243" cy="8735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will lead to unrealistic non-smooth deformations near joints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987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2EF09977-769E-0DA2-015A-82E625771063}"/>
              </a:ext>
            </a:extLst>
          </p:cNvPr>
          <p:cNvSpPr/>
          <p:nvPr/>
        </p:nvSpPr>
        <p:spPr>
          <a:xfrm>
            <a:off x="1" y="-2"/>
            <a:ext cx="220551" cy="6858002"/>
          </a:xfrm>
          <a:prstGeom prst="rect">
            <a:avLst/>
          </a:prstGeom>
          <a:gradFill>
            <a:gsLst>
              <a:gs pos="100000">
                <a:srgbClr val="1C2F43"/>
              </a:gs>
              <a:gs pos="0">
                <a:srgbClr val="46706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679BD19-5876-607E-AFE1-D138016C5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347" y="243859"/>
            <a:ext cx="219475" cy="219475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DE4CB0A2-EF5A-D2D4-BCF9-A6BD3CE401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5327" y="-2"/>
            <a:ext cx="926672" cy="926672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EB060F8-433C-DCFF-AF17-65EF1B2E2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8827B95-FD04-C039-4786-F4A84A46A104}"/>
              </a:ext>
            </a:extLst>
          </p:cNvPr>
          <p:cNvSpPr txBox="1"/>
          <p:nvPr/>
        </p:nvSpPr>
        <p:spPr>
          <a:xfrm>
            <a:off x="969617" y="173828"/>
            <a:ext cx="51484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Blend Skinning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1CE590A-05C2-36CC-5474-E372DBC99DD8}"/>
              </a:ext>
            </a:extLst>
          </p:cNvPr>
          <p:cNvSpPr txBox="1"/>
          <p:nvPr/>
        </p:nvSpPr>
        <p:spPr>
          <a:xfrm>
            <a:off x="1080053" y="1065001"/>
            <a:ext cx="6096000" cy="21200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 each skin vertex to more than one bone.</a:t>
            </a:r>
          </a:p>
          <a:p>
            <a:pPr>
              <a:lnSpc>
                <a:spcPct val="150000"/>
              </a:lnSpc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 the discontinuity by linearly blending vertices near the joint.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6F41EB0-489B-0F0E-FEEE-3C878F8BB3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9533" y="1088064"/>
            <a:ext cx="2822712" cy="4681872"/>
          </a:xfrm>
          <a:prstGeom prst="rect">
            <a:avLst/>
          </a:prstGeom>
        </p:spPr>
      </p:pic>
      <p:sp>
        <p:nvSpPr>
          <p:cNvPr id="15" name="Rectangle 3">
            <a:extLst>
              <a:ext uri="{FF2B5EF4-FFF2-40B4-BE49-F238E27FC236}">
                <a16:creationId xmlns:a16="http://schemas.microsoft.com/office/drawing/2014/main" id="{02A41375-FF29-47E9-2023-26F41A3290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0053" y="4083173"/>
            <a:ext cx="5844208" cy="2600999"/>
          </a:xfrm>
          <a:prstGeom prst="rect">
            <a:avLst/>
          </a:prstGeom>
          <a:noFill/>
          <a:ln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Where: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		is the number of matrices.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		is the vertex position.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		is the weight associated.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		is the transformation matrix.</a:t>
            </a:r>
          </a:p>
        </p:txBody>
      </p:sp>
      <p:graphicFrame>
        <p:nvGraphicFramePr>
          <p:cNvPr id="16" name="Object 3">
            <a:extLst>
              <a:ext uri="{FF2B5EF4-FFF2-40B4-BE49-F238E27FC236}">
                <a16:creationId xmlns:a16="http://schemas.microsoft.com/office/drawing/2014/main" id="{AD2561E4-11F9-223A-65DD-E4101F7EDB7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7828423"/>
              </p:ext>
            </p:extLst>
          </p:nvPr>
        </p:nvGraphicFramePr>
        <p:xfrm>
          <a:off x="1575521" y="5075489"/>
          <a:ext cx="271670" cy="333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14120" imgH="139680" progId="Equation.3">
                  <p:embed/>
                </p:oleObj>
              </mc:Choice>
              <mc:Fallback>
                <p:oleObj name="Equation" r:id="rId5" imgW="114120" imgH="139680" progId="Equation.3">
                  <p:embed/>
                  <p:pic>
                    <p:nvPicPr>
                      <p:cNvPr id="14339" name="Object 3">
                        <a:extLst>
                          <a:ext uri="{FF2B5EF4-FFF2-40B4-BE49-F238E27FC236}">
                            <a16:creationId xmlns:a16="http://schemas.microsoft.com/office/drawing/2014/main" id="{3A871CAD-25AC-1348-71F3-F09BACBF036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5521" y="5075489"/>
                        <a:ext cx="271670" cy="33358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4">
            <a:extLst>
              <a:ext uri="{FF2B5EF4-FFF2-40B4-BE49-F238E27FC236}">
                <a16:creationId xmlns:a16="http://schemas.microsoft.com/office/drawing/2014/main" id="{CD72D16B-13ED-02EA-AF53-9A9269A66DF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6903146"/>
              </p:ext>
            </p:extLst>
          </p:nvPr>
        </p:nvGraphicFramePr>
        <p:xfrm>
          <a:off x="1505824" y="5345571"/>
          <a:ext cx="411063" cy="530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77480" imgH="228600" progId="Equation.3">
                  <p:embed/>
                </p:oleObj>
              </mc:Choice>
              <mc:Fallback>
                <p:oleObj name="Equation" r:id="rId7" imgW="177480" imgH="228600" progId="Equation.3">
                  <p:embed/>
                  <p:pic>
                    <p:nvPicPr>
                      <p:cNvPr id="14340" name="Object 4">
                        <a:extLst>
                          <a:ext uri="{FF2B5EF4-FFF2-40B4-BE49-F238E27FC236}">
                            <a16:creationId xmlns:a16="http://schemas.microsoft.com/office/drawing/2014/main" id="{ECC69689-0C26-0115-01CD-9FC3BDD87BC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5824" y="5345571"/>
                        <a:ext cx="411063" cy="5300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6">
            <a:extLst>
              <a:ext uri="{FF2B5EF4-FFF2-40B4-BE49-F238E27FC236}">
                <a16:creationId xmlns:a16="http://schemas.microsoft.com/office/drawing/2014/main" id="{0195BC35-DE19-851E-248A-6F86EB9A0F8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3754743"/>
              </p:ext>
            </p:extLst>
          </p:nvPr>
        </p:nvGraphicFramePr>
        <p:xfrm>
          <a:off x="1505824" y="5885154"/>
          <a:ext cx="392669" cy="3926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28600" imgH="228600" progId="Equation.3">
                  <p:embed/>
                </p:oleObj>
              </mc:Choice>
              <mc:Fallback>
                <p:oleObj name="Equation" r:id="rId9" imgW="228600" imgH="228600" progId="Equation.3">
                  <p:embed/>
                  <p:pic>
                    <p:nvPicPr>
                      <p:cNvPr id="14342" name="Object 6">
                        <a:extLst>
                          <a:ext uri="{FF2B5EF4-FFF2-40B4-BE49-F238E27FC236}">
                            <a16:creationId xmlns:a16="http://schemas.microsoft.com/office/drawing/2014/main" id="{02DE0669-0E26-B5AE-E92A-5DA4D07A1E5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5824" y="5885154"/>
                        <a:ext cx="392669" cy="39266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7">
            <a:extLst>
              <a:ext uri="{FF2B5EF4-FFF2-40B4-BE49-F238E27FC236}">
                <a16:creationId xmlns:a16="http://schemas.microsoft.com/office/drawing/2014/main" id="{21595340-8301-9776-74A8-EA3E328BE3C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6309804"/>
              </p:ext>
            </p:extLst>
          </p:nvPr>
        </p:nvGraphicFramePr>
        <p:xfrm>
          <a:off x="1575521" y="4661023"/>
          <a:ext cx="287992" cy="3161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26720" imgH="139680" progId="Equation.3">
                  <p:embed/>
                </p:oleObj>
              </mc:Choice>
              <mc:Fallback>
                <p:oleObj name="Equation" r:id="rId11" imgW="126720" imgH="139680" progId="Equation.3">
                  <p:embed/>
                  <p:pic>
                    <p:nvPicPr>
                      <p:cNvPr id="14343" name="Object 7">
                        <a:extLst>
                          <a:ext uri="{FF2B5EF4-FFF2-40B4-BE49-F238E27FC236}">
                            <a16:creationId xmlns:a16="http://schemas.microsoft.com/office/drawing/2014/main" id="{E6528064-FA76-028C-A427-7AF8C5CEA1E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5521" y="4661023"/>
                        <a:ext cx="287992" cy="31612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" name="图片 19">
            <a:extLst>
              <a:ext uri="{FF2B5EF4-FFF2-40B4-BE49-F238E27FC236}">
                <a16:creationId xmlns:a16="http://schemas.microsoft.com/office/drawing/2014/main" id="{72C7523D-5103-0F24-81DE-80C4A0FE015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505824" y="3148032"/>
            <a:ext cx="5210175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468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22ABE2F-10B5-C193-3ACD-A7A1854CC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6E58DD6-2173-30ED-C904-3DB24D7EE6E2}"/>
              </a:ext>
            </a:extLst>
          </p:cNvPr>
          <p:cNvSpPr/>
          <p:nvPr/>
        </p:nvSpPr>
        <p:spPr>
          <a:xfrm>
            <a:off x="1" y="-2"/>
            <a:ext cx="220551" cy="6858002"/>
          </a:xfrm>
          <a:prstGeom prst="rect">
            <a:avLst/>
          </a:prstGeom>
          <a:gradFill>
            <a:gsLst>
              <a:gs pos="100000">
                <a:srgbClr val="1C2F43"/>
              </a:gs>
              <a:gs pos="0">
                <a:srgbClr val="46706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216AC00-B9BA-A010-CC7E-3434C8D7F9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5327" y="-2"/>
            <a:ext cx="926672" cy="92667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5779A598-79AE-8903-2296-9BAA0FBF8986}"/>
              </a:ext>
            </a:extLst>
          </p:cNvPr>
          <p:cNvSpPr txBox="1"/>
          <p:nvPr/>
        </p:nvSpPr>
        <p:spPr>
          <a:xfrm>
            <a:off x="720778" y="1178461"/>
            <a:ext cx="6096000" cy="17599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just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 vertex can be attached to more than one joint/bone with adjustable weights that control how much each joint affects it</a:t>
            </a:r>
          </a:p>
          <a:p>
            <a:pPr marL="742950" marR="0" lvl="1" indent="-285750" algn="just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Rarely more than 4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A553DBC-81B8-F81C-9E69-FF3E97BB9C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7004" y="926670"/>
            <a:ext cx="4237087" cy="2523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501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49690C7-D319-0B9D-CA16-9D03E0A2F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496187E-1092-F06D-5683-3FB1F116EB76}"/>
              </a:ext>
            </a:extLst>
          </p:cNvPr>
          <p:cNvSpPr/>
          <p:nvPr/>
        </p:nvSpPr>
        <p:spPr>
          <a:xfrm>
            <a:off x="1" y="-2"/>
            <a:ext cx="220551" cy="6858002"/>
          </a:xfrm>
          <a:prstGeom prst="rect">
            <a:avLst/>
          </a:prstGeom>
          <a:gradFill>
            <a:gsLst>
              <a:gs pos="100000">
                <a:srgbClr val="1C2F43"/>
              </a:gs>
              <a:gs pos="0">
                <a:srgbClr val="46706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AB2E4D1-FEEA-677B-CC1F-106843AE141B}"/>
              </a:ext>
            </a:extLst>
          </p:cNvPr>
          <p:cNvSpPr txBox="1"/>
          <p:nvPr/>
        </p:nvSpPr>
        <p:spPr>
          <a:xfrm>
            <a:off x="969617" y="173828"/>
            <a:ext cx="51484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Weight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3A71E9E-8940-5AF6-3D7A-D9FDCA1194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347" y="243859"/>
            <a:ext cx="219475" cy="2194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38CFCF2-A02A-C7DD-E445-599D06DBB2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9943" y="1044628"/>
            <a:ext cx="4542934" cy="332155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C04496F-7680-A239-88AA-A966879BCD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557" y="991620"/>
            <a:ext cx="6697381" cy="425506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C8DA8CC-D3AB-36DA-E840-D692433EC3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65327" y="-2"/>
            <a:ext cx="926672" cy="926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868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49690C7-D319-0B9D-CA16-9D03E0A2F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496187E-1092-F06D-5683-3FB1F116EB76}"/>
              </a:ext>
            </a:extLst>
          </p:cNvPr>
          <p:cNvSpPr/>
          <p:nvPr/>
        </p:nvSpPr>
        <p:spPr>
          <a:xfrm>
            <a:off x="1" y="-2"/>
            <a:ext cx="220551" cy="6858002"/>
          </a:xfrm>
          <a:prstGeom prst="rect">
            <a:avLst/>
          </a:prstGeom>
          <a:gradFill>
            <a:gsLst>
              <a:gs pos="100000">
                <a:srgbClr val="1C2F43"/>
              </a:gs>
              <a:gs pos="0">
                <a:srgbClr val="46706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AB2E4D1-FEEA-677B-CC1F-106843AE141B}"/>
              </a:ext>
            </a:extLst>
          </p:cNvPr>
          <p:cNvSpPr txBox="1"/>
          <p:nvPr/>
        </p:nvSpPr>
        <p:spPr>
          <a:xfrm>
            <a:off x="969617" y="173828"/>
            <a:ext cx="51484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decide Weight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？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3A71E9E-8940-5AF6-3D7A-D9FDCA1194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347" y="243859"/>
            <a:ext cx="219475" cy="21947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C8DA8CC-D3AB-36DA-E840-D692433EC3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5327" y="-2"/>
            <a:ext cx="926672" cy="926672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84E13F90-4123-801E-ECA2-85B4B7A6F1C8}"/>
              </a:ext>
            </a:extLst>
          </p:cNvPr>
          <p:cNvSpPr txBox="1"/>
          <p:nvPr/>
        </p:nvSpPr>
        <p:spPr>
          <a:xfrm>
            <a:off x="1166191" y="1245849"/>
            <a:ext cx="6096000" cy="21200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the Euclidean distance </a:t>
            </a:r>
          </a:p>
          <a:p>
            <a:pPr algn="just"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•Surround the bones with the inner and outer capsules</a:t>
            </a:r>
          </a:p>
          <a:p>
            <a:pPr algn="just">
              <a:lnSpc>
                <a:spcPct val="150000"/>
              </a:lnSpc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•If the vertex is inside only one inner capsule, the weight of the </a:t>
            </a:r>
          </a:p>
          <a:p>
            <a:pPr algn="just"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corresponding bone is 1, and the rest are 0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14C47D5B-BF9D-9AFF-AD8A-1DCFCB4B2F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7337" y="3957235"/>
            <a:ext cx="5924854" cy="2203563"/>
          </a:xfrm>
          <a:prstGeom prst="rect">
            <a:avLst/>
          </a:prstGeom>
        </p:spPr>
      </p:pic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E89C2359-1146-9132-B7D2-9A9B0C2EA398}"/>
              </a:ext>
            </a:extLst>
          </p:cNvPr>
          <p:cNvCxnSpPr/>
          <p:nvPr/>
        </p:nvCxnSpPr>
        <p:spPr>
          <a:xfrm flipV="1">
            <a:off x="6440557" y="3684104"/>
            <a:ext cx="821634" cy="815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BED1DB20-2189-3BBB-1A9C-35D3D17A8744}"/>
              </a:ext>
            </a:extLst>
          </p:cNvPr>
          <p:cNvCxnSpPr/>
          <p:nvPr/>
        </p:nvCxnSpPr>
        <p:spPr>
          <a:xfrm flipV="1">
            <a:off x="6294783" y="4757530"/>
            <a:ext cx="1782417" cy="301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0ED568BD-6C3E-A8DE-60A6-A58F66ED0E17}"/>
              </a:ext>
            </a:extLst>
          </p:cNvPr>
          <p:cNvSpPr txBox="1"/>
          <p:nvPr/>
        </p:nvSpPr>
        <p:spPr>
          <a:xfrm>
            <a:off x="6911009" y="3365917"/>
            <a:ext cx="1040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Outer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F52792E-6B69-EF8F-1DF6-52FBF3DC3F59}"/>
              </a:ext>
            </a:extLst>
          </p:cNvPr>
          <p:cNvSpPr txBox="1"/>
          <p:nvPr/>
        </p:nvSpPr>
        <p:spPr>
          <a:xfrm>
            <a:off x="8186820" y="4499113"/>
            <a:ext cx="14938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Inner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9992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9459185-772D-B328-E2AB-E171EF6B9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0BF9C69-2EA2-FA28-FE2B-616AC0E74B47}"/>
              </a:ext>
            </a:extLst>
          </p:cNvPr>
          <p:cNvSpPr/>
          <p:nvPr/>
        </p:nvSpPr>
        <p:spPr>
          <a:xfrm>
            <a:off x="1" y="-2"/>
            <a:ext cx="220551" cy="6858002"/>
          </a:xfrm>
          <a:prstGeom prst="rect">
            <a:avLst/>
          </a:prstGeom>
          <a:gradFill>
            <a:gsLst>
              <a:gs pos="100000">
                <a:srgbClr val="1C2F43"/>
              </a:gs>
              <a:gs pos="0">
                <a:srgbClr val="46706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14CEB7D-6D6E-D8AD-B257-5D6065DB6C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5327" y="-2"/>
            <a:ext cx="926672" cy="92667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1C61EC5-3F15-1F8D-6F87-958032BDF459}"/>
              </a:ext>
            </a:extLst>
          </p:cNvPr>
          <p:cNvSpPr txBox="1"/>
          <p:nvPr/>
        </p:nvSpPr>
        <p:spPr>
          <a:xfrm>
            <a:off x="1367576" y="1145161"/>
            <a:ext cx="6096000" cy="12890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inside multiple inner capsules, compute the distance to each </a:t>
            </a:r>
          </a:p>
          <a:p>
            <a:pPr algn="just"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bone, and set the weights inversely proportional to the distance </a:t>
            </a:r>
          </a:p>
          <a:p>
            <a:pPr algn="just"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normalization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C3A4ABF-1CEF-EBEE-0CD2-7205AECA3C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5747" y="2941983"/>
            <a:ext cx="3522023" cy="253399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A73E76B-7AD9-9F08-64F3-9794F879FB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3974" y="3177981"/>
            <a:ext cx="4680191" cy="2171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94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17DEDFD-5B86-44E1-27B8-51801A563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9</a:t>
            </a:fld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21336B0-0625-577D-7E49-05474D5368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695" y="463334"/>
            <a:ext cx="7895565" cy="5694013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1460F679-0885-EAF3-FC46-9E1ADC81E3E6}"/>
              </a:ext>
            </a:extLst>
          </p:cNvPr>
          <p:cNvSpPr/>
          <p:nvPr/>
        </p:nvSpPr>
        <p:spPr>
          <a:xfrm>
            <a:off x="1" y="-2"/>
            <a:ext cx="220551" cy="6858002"/>
          </a:xfrm>
          <a:prstGeom prst="rect">
            <a:avLst/>
          </a:prstGeom>
          <a:gradFill>
            <a:gsLst>
              <a:gs pos="100000">
                <a:srgbClr val="1C2F43"/>
              </a:gs>
              <a:gs pos="0">
                <a:srgbClr val="46706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E36AF2C-34E7-F19D-789A-218033FC2D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5327" y="-2"/>
            <a:ext cx="926672" cy="92667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D5C98FD-F45F-B121-296F-F644F5AFB7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0403" y="4296701"/>
            <a:ext cx="2978303" cy="1860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294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4749</TotalTime>
  <Words>306</Words>
  <Application>Microsoft Office PowerPoint</Application>
  <PresentationFormat>宽屏</PresentationFormat>
  <Paragraphs>55</Paragraphs>
  <Slides>12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等线</vt:lpstr>
      <vt:lpstr>等线 Light</vt:lpstr>
      <vt:lpstr>Arial</vt:lpstr>
      <vt:lpstr>Calibri</vt:lpstr>
      <vt:lpstr>Times New Roman</vt:lpstr>
      <vt:lpstr>Wingdings</vt:lpstr>
      <vt:lpstr>Office 主题​​</vt:lpstr>
      <vt:lpstr>Office 主题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XIONG WEITAO</dc:creator>
  <cp:lastModifiedBy>XIONG WEITAO</cp:lastModifiedBy>
  <cp:revision>14</cp:revision>
  <dcterms:created xsi:type="dcterms:W3CDTF">2024-04-03T11:02:48Z</dcterms:created>
  <dcterms:modified xsi:type="dcterms:W3CDTF">2024-04-13T02:02:52Z</dcterms:modified>
</cp:coreProperties>
</file>