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504" r:id="rId3"/>
    <p:sldId id="508" r:id="rId4"/>
    <p:sldId id="512" r:id="rId5"/>
    <p:sldId id="510" r:id="rId6"/>
    <p:sldId id="514" r:id="rId7"/>
    <p:sldId id="513" r:id="rId8"/>
    <p:sldId id="509" r:id="rId9"/>
    <p:sldId id="517" r:id="rId10"/>
    <p:sldId id="515" r:id="rId11"/>
    <p:sldId id="516" r:id="rId12"/>
    <p:sldId id="511" r:id="rId13"/>
    <p:sldId id="51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33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80" y="3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4591D-A603-C9B2-9C88-9EA06147A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0C0A53-7BEE-A8A1-3368-D52291811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9A745E-ABC9-657F-ACA9-136D676D3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AB97-46B2-4C80-BB9A-F3A6EC1E488D}" type="datetimeFigureOut">
              <a:rPr lang="zh-CN" altLang="en-US" smtClean="0"/>
              <a:t>2024-04-18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C916CA-C051-3815-2CB0-B7F3FC1C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E78E72-4D36-E072-1799-005B21C49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DB34-4349-40D7-A9F2-F09A16FF5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05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6A622-F41F-3A74-5FA2-F6C5B9D21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10550E-EAD4-D48E-8326-9E0767C51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F8E266-50CB-9503-C862-55356D66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AB97-46B2-4C80-BB9A-F3A6EC1E488D}" type="datetimeFigureOut">
              <a:rPr lang="zh-CN" altLang="en-US" smtClean="0"/>
              <a:t>2024-04-18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1123F1-7D9E-4F61-D74D-AFAB901F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321848-5D1A-27D6-AA8B-0848A546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DB34-4349-40D7-A9F2-F09A16FF5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138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3E0FBF-2A6E-B8A5-09D8-263DC63827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6A5368-14CD-A258-20BE-4CB95E1FB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839C44-0AA9-E8EC-CB2A-39AEEEE84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AB97-46B2-4C80-BB9A-F3A6EC1E488D}" type="datetimeFigureOut">
              <a:rPr lang="zh-CN" altLang="en-US" smtClean="0"/>
              <a:t>2024-04-18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8800A1-855A-72CC-5EA7-C809CA8C1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CF4C9E-02F4-8842-3B75-5555D8913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DB34-4349-40D7-A9F2-F09A16FF5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960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6199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2635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75318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86392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93823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13804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789181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79681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6D435-CC61-39F2-386F-C593360F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500B4C-BEDA-BC37-66CD-1DBC9AB41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947D6C-B811-51BD-57FC-36953CFB8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AB97-46B2-4C80-BB9A-F3A6EC1E488D}" type="datetimeFigureOut">
              <a:rPr lang="zh-CN" altLang="en-US" smtClean="0"/>
              <a:t>2024-04-18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31B280-E883-AB08-61C5-D9C358891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F6D616-230B-E488-2098-C711FBEDE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DB34-4349-40D7-A9F2-F09A16FF5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3645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556027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866354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2024-04-18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564035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纸张纹理空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游戏机, 鸟, 白色&#10;&#10;描述已自动生成"/>
          <p:cNvPicPr>
            <a:picLocks noChangeAspect="1"/>
          </p:cNvPicPr>
          <p:nvPr userDrawn="1"/>
        </p:nvPicPr>
        <p:blipFill>
          <a:blip r:embed="rId2" cstate="screen">
            <a:alphaModFix amt="5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3949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473A7-D1D1-A252-6A43-C1C6A43F2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96E745-4ACD-C925-BBFB-860B90603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7F5385-9A60-F16E-BA99-A2183B84A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AB97-46B2-4C80-BB9A-F3A6EC1E488D}" type="datetimeFigureOut">
              <a:rPr lang="zh-CN" altLang="en-US" smtClean="0"/>
              <a:t>2024-04-18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AD8F1F-644E-7F00-C7A1-43988A31A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B2253B-2658-CFA0-BF3D-B7826106C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DB34-4349-40D7-A9F2-F09A16FF5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75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30D77-42E6-E1A7-6E38-1160E0560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D1F4DB-5107-45FF-F0FB-870DE0EC0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50EA9A-EA36-5899-805C-951B72B5D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D4C6FF-6474-D1A8-EB55-323066F3B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AB97-46B2-4C80-BB9A-F3A6EC1E488D}" type="datetimeFigureOut">
              <a:rPr lang="zh-CN" altLang="en-US" smtClean="0"/>
              <a:t>2024-04-18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6CC766-739D-8FFE-8ADB-B4D69865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D0AF36-8E04-5718-0270-89A3F262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DB34-4349-40D7-A9F2-F09A16FF5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65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AAE9F-D4A4-D6A2-70D9-2C72A7400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EC7BCE-5845-94FA-A5BC-7EFAF2D41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0EB515-6325-5FD9-A199-8BD621077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26C5F8-34D2-E67E-38BF-F653006F9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17C704-E0E8-AED9-A889-82A33AF9A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2A6840-0566-74CF-ED79-064ABD772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AB97-46B2-4C80-BB9A-F3A6EC1E488D}" type="datetimeFigureOut">
              <a:rPr lang="zh-CN" altLang="en-US" smtClean="0"/>
              <a:t>2024-04-18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43E4E6-6232-ABF2-34B3-8C6F8F594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CB8461-9C75-CA4F-0B77-6FBC5B00F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DB34-4349-40D7-A9F2-F09A16FF5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304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1219A-0FD9-857E-4298-84CDB1053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C3710A-D7AA-6D5A-6315-17F36B55B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AB97-46B2-4C80-BB9A-F3A6EC1E488D}" type="datetimeFigureOut">
              <a:rPr lang="zh-CN" altLang="en-US" smtClean="0"/>
              <a:t>2024-04-18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E62170-CEE9-83E9-B7C5-76899131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1647D7-4C88-FCDD-AF95-262CC63B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DB34-4349-40D7-A9F2-F09A16FF5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54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A0C61F-8DB9-B6B8-7EA9-3E532ACD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AB97-46B2-4C80-BB9A-F3A6EC1E488D}" type="datetimeFigureOut">
              <a:rPr lang="zh-CN" altLang="en-US" smtClean="0"/>
              <a:t>2024-04-18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663FCA-8A5F-7BDF-C1E9-60C7DC3AC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3D269B-D517-BBDE-41CA-9BE878794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DB34-4349-40D7-A9F2-F09A16FF5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82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9150E-6890-997A-8206-4B764B28D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228EC3-E45F-6B89-73EC-0B62456B4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D8AC89-0B61-B079-7AFF-883BB0832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D67C98-96D6-BCE5-5F6E-455CE9745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AB97-46B2-4C80-BB9A-F3A6EC1E488D}" type="datetimeFigureOut">
              <a:rPr lang="zh-CN" altLang="en-US" smtClean="0"/>
              <a:t>2024-04-18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D6FC50-150C-2AC6-6E0B-4FCA43D39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B63D90-FDC4-3A15-CC3D-33DB9552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DB34-4349-40D7-A9F2-F09A16FF5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6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AD781-6BE4-7C96-93C7-0EE05AC3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2782E4-7EBE-BD61-2AC6-B17EAC7F92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32D71C-74E5-D5DA-58F6-A0F8B721E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D5E267-8AF2-53C4-0389-77514095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AB97-46B2-4C80-BB9A-F3A6EC1E488D}" type="datetimeFigureOut">
              <a:rPr lang="zh-CN" altLang="en-US" smtClean="0"/>
              <a:t>2024-04-18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61A408-0CF7-838B-0D3B-79D083A81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2B5F1F-0863-AF2E-B879-CE4B728B6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4DB34-4349-40D7-A9F2-F09A16FF5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1BCBC1-EAB2-FA1F-5B4B-61163EC27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4CD1E4-BD17-EE02-99C9-40683813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51C8AF-249B-27A5-B850-93BED9BAE2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CAB97-46B2-4C80-BB9A-F3A6EC1E488D}" type="datetimeFigureOut">
              <a:rPr lang="zh-CN" altLang="en-US" smtClean="0"/>
              <a:t>2024-04-18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C76B43-AE23-6338-28A6-C43492994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1D766C-A9B0-4374-A4FE-878A2654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4DB34-4349-40D7-A9F2-F09A16FF5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56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4000">
              <a:srgbClr val="FFEECB"/>
            </a:gs>
            <a:gs pos="100000">
              <a:schemeClr val="bg1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2024-04-18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637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arxiv.org/pdf/1505.04597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7CF6320-53F6-FEE4-B7CD-04021830C91C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gradFill>
            <a:gsLst>
              <a:gs pos="0">
                <a:srgbClr val="1C2F43"/>
              </a:gs>
              <a:gs pos="10000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865E62-C7AC-CB5F-9D5C-BD6BDB2A5BDD}"/>
              </a:ext>
            </a:extLst>
          </p:cNvPr>
          <p:cNvSpPr txBox="1"/>
          <p:nvPr/>
        </p:nvSpPr>
        <p:spPr>
          <a:xfrm>
            <a:off x="509910" y="1579220"/>
            <a:ext cx="57249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汉仪旗黑X1-75W" pitchFamily="18" charset="-122"/>
                <a:cs typeface="Times New Roman" pitchFamily="18" charset="0"/>
                <a:sym typeface="+mn-ea"/>
              </a:rPr>
              <a:t>U-Net			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F69F59A-DB27-D645-087B-904075C1B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5D9EC9E-665D-BF65-FD39-B6569794D56C}"/>
              </a:ext>
            </a:extLst>
          </p:cNvPr>
          <p:cNvSpPr txBox="1"/>
          <p:nvPr/>
        </p:nvSpPr>
        <p:spPr>
          <a:xfrm>
            <a:off x="374073" y="5418417"/>
            <a:ext cx="1751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Weitao Xiong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D07A11B-96C6-A4ED-1CEA-7A92956704E1}"/>
              </a:ext>
            </a:extLst>
          </p:cNvPr>
          <p:cNvSpPr txBox="1"/>
          <p:nvPr/>
        </p:nvSpPr>
        <p:spPr>
          <a:xfrm>
            <a:off x="9664146" y="5475484"/>
            <a:ext cx="2965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Advisor: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Prof.</a:t>
            </a:r>
            <a:r>
              <a: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Hongfei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Xue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373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5B2D22C-F8B8-C61F-1866-31A8A9002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B17F2D-067E-F433-33FC-32409932A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202" y="1046018"/>
            <a:ext cx="6518798" cy="386541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F96F335-5EBD-871F-66A1-2F559D3461F6}"/>
              </a:ext>
            </a:extLst>
          </p:cNvPr>
          <p:cNvSpPr txBox="1"/>
          <p:nvPr/>
        </p:nvSpPr>
        <p:spPr>
          <a:xfrm>
            <a:off x="220552" y="926670"/>
            <a:ext cx="5625548" cy="3782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U-Net architecture consists of two parts: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contracting path is a sequence of convolutional and max pooling layers that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downsample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input image and extract features.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expanding path is a sequence of convolutional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upsampling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layers that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upsample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feature maps from the contracting path and combine them with the features from the input image to produce the final segmentation map.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7AD8544-AD25-8DE7-610F-F0D1A4C0D34C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F8DFD4-DBAC-A7B2-5A44-AC66CC9D8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48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5A40DC4-D970-86A7-9D04-DEDAA4CF8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623513E-9652-5269-F87A-24EBB1DF3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3CDE139-90F5-5160-D889-4185021C6019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34CD0D8-EB9D-C052-70C0-A58E2102B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856" y="77338"/>
            <a:ext cx="7516090" cy="562705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26380A6-A169-1BB3-A686-4CCE67E1A559}"/>
              </a:ext>
            </a:extLst>
          </p:cNvPr>
          <p:cNvSpPr txBox="1"/>
          <p:nvPr/>
        </p:nvSpPr>
        <p:spPr>
          <a:xfrm>
            <a:off x="4214191" y="5776148"/>
            <a:ext cx="7606748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U-Net: Convolutional Networks for Biomedical Image Segmentation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https://arxiv.org/pdf/1505.04597.pdf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070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EFE010F-DFD0-01DE-0B69-F0BA748D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69FA499-9425-B860-8239-9745625A3E09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D7E4B0B-E9C0-0269-F649-8CD33FA97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67D9B1E-7E44-CC45-2CC4-D47A3A490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739" y="926670"/>
            <a:ext cx="7354066" cy="306971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2C14491-0EA6-F133-D03D-AAD870C70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5150" y="4335822"/>
            <a:ext cx="2540131" cy="210195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03B4299-C799-53BA-DFDB-1D4D965BE6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4427" y="3996385"/>
            <a:ext cx="1511378" cy="123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4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5A40DC4-D970-86A7-9D04-DEDAA4CF8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623513E-9652-5269-F87A-24EBB1DF3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3CDE139-90F5-5160-D889-4185021C6019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BB191B9-975D-5A2E-4BE1-9A54107DF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8E5698A-01E3-C855-F6EE-7A8CBC150A90}"/>
              </a:ext>
            </a:extLst>
          </p:cNvPr>
          <p:cNvSpPr txBox="1"/>
          <p:nvPr/>
        </p:nvSpPr>
        <p:spPr>
          <a:xfrm>
            <a:off x="871452" y="15354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Convolution and Kernels</a:t>
            </a:r>
            <a:endParaRPr lang="zh-CN" altLang="en-US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AD0E9254-F50F-659A-60DD-AFA7B9B6E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328" y="2735824"/>
            <a:ext cx="7118716" cy="3340272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E06A00E5-D924-B225-95C0-29D64C0D552E}"/>
              </a:ext>
            </a:extLst>
          </p:cNvPr>
          <p:cNvSpPr txBox="1"/>
          <p:nvPr/>
        </p:nvSpPr>
        <p:spPr>
          <a:xfrm>
            <a:off x="1451113" y="868641"/>
            <a:ext cx="9098596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is a process that uses convolution kernels to extract features from images. The convolution kernel is a matrix. By designing this matrix (such as the size of the matrix and the values ​​in the matrix), the corresponding image features can be extracted, such as edge features, texture features of the image, etc.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ACFB73D3-DB26-12A8-F717-215862373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3126" y="4036630"/>
            <a:ext cx="1422473" cy="1435174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E9612030-61D3-6C48-F698-9FC8A4181BC5}"/>
              </a:ext>
            </a:extLst>
          </p:cNvPr>
          <p:cNvSpPr txBox="1"/>
          <p:nvPr/>
        </p:nvSpPr>
        <p:spPr>
          <a:xfrm>
            <a:off x="2098580" y="5611502"/>
            <a:ext cx="87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Kernels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119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6270A8-A80E-7DFC-74A1-517D9CB00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29C2D1-7192-FBBA-5A99-86F8EAA80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771" y="153541"/>
            <a:ext cx="5682310" cy="56927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81F419F-B06A-D5C1-482D-92B0C0F25226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D83B33-2CDF-0ABD-F4AC-91ECEC111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4A28245-6C5F-06AF-102C-48F075FF388F}"/>
              </a:ext>
            </a:extLst>
          </p:cNvPr>
          <p:cNvSpPr txBox="1"/>
          <p:nvPr/>
        </p:nvSpPr>
        <p:spPr>
          <a:xfrm>
            <a:off x="2667622" y="527775"/>
            <a:ext cx="6665843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step size controls the distance the convolution kernel moves.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0BC6237-D33E-4F04-AED7-6CC51BB34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CF0F4CA-2D22-6FCB-C6EE-3128BE4E2F49}"/>
              </a:ext>
            </a:extLst>
          </p:cNvPr>
          <p:cNvSpPr txBox="1"/>
          <p:nvPr/>
        </p:nvSpPr>
        <p:spPr>
          <a:xfrm>
            <a:off x="871452" y="15354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Step Size 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32FFA46-82F3-1035-CD92-DF467F653D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1861" y="5224961"/>
            <a:ext cx="7328277" cy="93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024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97F6A46-C329-BCE5-2A2C-C414068B1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767CB26-61F5-E5C9-71D7-5F45AE16067E}"/>
              </a:ext>
            </a:extLst>
          </p:cNvPr>
          <p:cNvSpPr txBox="1"/>
          <p:nvPr/>
        </p:nvSpPr>
        <p:spPr>
          <a:xfrm>
            <a:off x="1136375" y="1062379"/>
            <a:ext cx="8140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Zero-padding is used in origin image so that the resulting image doesn't shrink.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B8CC2EA-D2BE-E35B-7740-8586CEEC4101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06E8B46-DA75-DEBF-55BC-C0DCA54FC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1034" name="Picture 10" descr="在这里插入图片描述">
            <a:extLst>
              <a:ext uri="{FF2B5EF4-FFF2-40B4-BE49-F238E27FC236}">
                <a16:creationId xmlns:a16="http://schemas.microsoft.com/office/drawing/2014/main" id="{CD6E1AC1-EC7F-DB40-34F4-B8E4AF4EE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952" y="1907862"/>
            <a:ext cx="3762375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3124E27-ADAF-B666-81B3-E84B11A7B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902" y="1332926"/>
            <a:ext cx="4614052" cy="461829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D223813-0DE7-8DC5-240B-A7A8F79AC2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8152744-D135-6819-B929-CF48238EFBF0}"/>
              </a:ext>
            </a:extLst>
          </p:cNvPr>
          <p:cNvSpPr txBox="1"/>
          <p:nvPr/>
        </p:nvSpPr>
        <p:spPr>
          <a:xfrm>
            <a:off x="871452" y="15354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Padding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2944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F10277E-EC16-2798-A6BE-FA6CBEF2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981A31F-5DA7-A349-ABFB-26B9A8D05429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EA2DDB-A344-36BA-514E-DE0875C4E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9961CE1-CB27-D007-9AE0-61C906940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308" y="1602841"/>
            <a:ext cx="8489384" cy="407733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B9A96A7-0EA4-21A3-6615-DFCC5DB6D600}"/>
              </a:ext>
            </a:extLst>
          </p:cNvPr>
          <p:cNvSpPr txBox="1"/>
          <p:nvPr/>
        </p:nvSpPr>
        <p:spPr>
          <a:xfrm>
            <a:off x="662608" y="6601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 Copying padding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501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C1CF1A4-5FA5-271D-836B-1EB5CFFA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6AF33C2-E8E4-1238-B593-657764758163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70A935-19CF-33ED-D597-4D8296B63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54E0B1F-2A1C-EDAE-90DD-6952D04E5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969" y="2692538"/>
            <a:ext cx="7143750" cy="29813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4D18EA8-89A1-2732-1F34-1F4312C0B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62A9B7F-5ABC-A447-A6F9-6A5DF5816447}"/>
              </a:ext>
            </a:extLst>
          </p:cNvPr>
          <p:cNvSpPr txBox="1"/>
          <p:nvPr/>
        </p:nvSpPr>
        <p:spPr>
          <a:xfrm>
            <a:off x="1175553" y="1022363"/>
            <a:ext cx="9134772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pooling is a pooling operation that selects the maximum element from the region of the feature map covered by the filter. Thus, the output after max-pooling layer would be a feature map containing the most prominent features of the previous feature map.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4F98CC-FE2D-88B3-5A98-FD1B82F78977}"/>
              </a:ext>
            </a:extLst>
          </p:cNvPr>
          <p:cNvSpPr txBox="1"/>
          <p:nvPr/>
        </p:nvSpPr>
        <p:spPr>
          <a:xfrm>
            <a:off x="871452" y="15354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Max pooling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3031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5A40DC4-D970-86A7-9D04-DEDAA4CF8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623513E-9652-5269-F87A-24EBB1DF3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3CDE139-90F5-5160-D889-4185021C6019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BB191B9-975D-5A2E-4BE1-9A54107DF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15AE178-4225-1738-79FD-7629286AEB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04" y="926671"/>
            <a:ext cx="4962427" cy="239962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DDEBAB4-828F-F663-E5B0-B7D2F34277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884" y="926669"/>
            <a:ext cx="4967408" cy="244820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4F69BD0-6DC1-FFFE-448F-2AABCADD7E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22" y="3886641"/>
            <a:ext cx="5046109" cy="221417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F33921E-E794-DD72-F144-9D8283A866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071" y="3880402"/>
            <a:ext cx="4818302" cy="222041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98E5698A-01E3-C855-F6EE-7A8CBC150A90}"/>
              </a:ext>
            </a:extLst>
          </p:cNvPr>
          <p:cNvSpPr txBox="1"/>
          <p:nvPr/>
        </p:nvSpPr>
        <p:spPr>
          <a:xfrm>
            <a:off x="871452" y="15354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Transpose Convolution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5005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BF058D3-0563-A6F0-7473-109AB4F79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C27CB56-D8C9-CD0A-0A1A-83D78ED4A951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3D5A21-AF19-4790-B0D8-5BEDBB57B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47" y="243859"/>
            <a:ext cx="219475" cy="2194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B6ECA98-E93D-B94E-4212-6AD88DEA719A}"/>
              </a:ext>
            </a:extLst>
          </p:cNvPr>
          <p:cNvSpPr txBox="1"/>
          <p:nvPr/>
        </p:nvSpPr>
        <p:spPr>
          <a:xfrm>
            <a:off x="871452" y="15354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Loss Function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5F2E47-3920-76F9-982E-FEFB97E3444B}"/>
              </a:ext>
            </a:extLst>
          </p:cNvPr>
          <p:cNvSpPr txBox="1"/>
          <p:nvPr/>
        </p:nvSpPr>
        <p:spPr>
          <a:xfrm>
            <a:off x="921328" y="909935"/>
            <a:ext cx="7689272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Estimating the degree of inconsistency between the model‘s predicted value f(x) and the true value Y.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CA046C4-F3C4-5D9D-14A3-E57411170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40944B9-04C7-5FC5-6704-E829DC803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278" y="3176983"/>
            <a:ext cx="2771082" cy="277108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0CC4B39-7A62-BF15-DD08-AA8B0D9694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353" y="2429808"/>
            <a:ext cx="3705586" cy="74701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E3736E9-1F2F-EF16-DB74-BF05349414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439" y="3823125"/>
            <a:ext cx="7372729" cy="61598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5BF39A4-73C3-4E74-3BD9-5CC71039A1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437" y="4424820"/>
            <a:ext cx="7372729" cy="55545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33ED016-5F31-8AEA-F3D5-915BC4AB3E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56278" y="2095443"/>
            <a:ext cx="2771081" cy="1131849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ACB0BFB5-D453-75D0-C791-753CD3DD4D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9438" y="4982135"/>
            <a:ext cx="7372728" cy="52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6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38CF724-7959-FDA8-CC69-AC4D37B35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D8BEED-F367-8428-AACA-A4E61DFF1EE7}"/>
              </a:ext>
            </a:extLst>
          </p:cNvPr>
          <p:cNvSpPr/>
          <p:nvPr/>
        </p:nvSpPr>
        <p:spPr>
          <a:xfrm>
            <a:off x="1" y="-2"/>
            <a:ext cx="220551" cy="6858002"/>
          </a:xfrm>
          <a:prstGeom prst="rect">
            <a:avLst/>
          </a:prstGeom>
          <a:gradFill>
            <a:gsLst>
              <a:gs pos="100000">
                <a:srgbClr val="1C2F43"/>
              </a:gs>
              <a:gs pos="0">
                <a:srgbClr val="467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ED2D6E-EA85-EF03-DECC-0020C1B5F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327" y="-2"/>
            <a:ext cx="926672" cy="9266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22533BF-973D-77BD-DF8D-C6A654AAB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616" y="985108"/>
            <a:ext cx="8138767" cy="454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645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280</Words>
  <Application>Microsoft Office PowerPoint</Application>
  <PresentationFormat>宽屏</PresentationFormat>
  <Paragraphs>34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等线 Light</vt:lpstr>
      <vt:lpstr>Arial</vt:lpstr>
      <vt:lpstr>Calibri</vt:lpstr>
      <vt:lpstr>Times New Roman</vt:lpstr>
      <vt:lpstr>Wingdings</vt:lpstr>
      <vt:lpstr>Office 主题​​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XIONG WEITAO</dc:creator>
  <cp:lastModifiedBy>XIONG WEITAO</cp:lastModifiedBy>
  <cp:revision>5</cp:revision>
  <dcterms:created xsi:type="dcterms:W3CDTF">2024-04-18T08:48:07Z</dcterms:created>
  <dcterms:modified xsi:type="dcterms:W3CDTF">2024-04-18T15:44:34Z</dcterms:modified>
</cp:coreProperties>
</file>