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02" r:id="rId3"/>
    <p:sldId id="503" r:id="rId4"/>
    <p:sldId id="498" r:id="rId5"/>
    <p:sldId id="505" r:id="rId6"/>
    <p:sldId id="504" r:id="rId7"/>
    <p:sldId id="506" r:id="rId8"/>
    <p:sldId id="508" r:id="rId9"/>
    <p:sldId id="509" r:id="rId10"/>
    <p:sldId id="50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7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192F0-1F71-EBFC-B2F6-95348EE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EEEB2B-24DD-0116-4F47-CDC8AAA80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5AA5C-0080-E996-CF21-36E4DA8F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86951-20FF-44E7-07B0-FA8486E5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3E4DA-4F2A-F5BC-6046-E95E14FD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8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F0892-85FD-428F-50F8-7B2FCC77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73C2C5-AFC9-929B-7D90-2D1E13886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4662B-E529-D2FA-5C8D-8972166F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B9C9-17B9-B515-7699-DF05ACB6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5DE26-8D7A-84FB-1F67-0EE4CC25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3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049C94-9A9C-ACD6-3B9A-27602DF6D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66AA35-96CD-E7D0-4CF0-0B811D90C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6D3E5-F168-3DB4-24EC-B3777831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347A0-0A6A-6BA2-C59E-85625B9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7DD55-7A6A-81E6-9C3F-42D25BD1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03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335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6378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62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485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3426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33330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0325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1507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6A1DD-3EFE-636F-9D69-571DC91F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D6982-926E-D4D7-C09E-89EA834E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2920B-7CDF-9564-980E-E3702E02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E51BC-C0B4-7A2F-3DAF-A9CBC9FA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7AB51-729D-DCF1-494B-DC5411E6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0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80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5523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1677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纸张纹理空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游戏机, 鸟, 白色&#10;&#10;描述已自动生成"/>
          <p:cNvPicPr>
            <a:picLocks noChangeAspect="1"/>
          </p:cNvPicPr>
          <p:nvPr userDrawn="1"/>
        </p:nvPicPr>
        <p:blipFill>
          <a:blip r:embed="rId2" cstate="screen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802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911F8-DAEC-F886-1D55-FF36CD07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57D42-3856-B319-5C1F-A9EA7D5B8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E5D6F-40F2-B45B-EDE9-F193F292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AB84A-F4B2-BA8B-5F44-425B641E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9DB9C-6134-C94F-00B9-06B41D93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5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BD784-87DD-C3C9-0844-2A7C59DC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FABED-57CE-51A7-4347-398F43A2E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69F7A1-EDD9-844D-8E1D-28F8A1FC4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026BA4-08DB-8FDB-C558-C2B4EAA8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54F30B-BF38-0FE8-B788-1E44B7BB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1AFD1-F81F-B830-E055-686766F0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EFDF2-EDB6-AF8A-6D51-49166EF7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1ECEAD-447C-DCA8-FA1B-F5AEA859F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288942-CB08-DBCD-A4AD-3EC926A7C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28FD67-1D2C-9D77-C968-368B3F495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93EF49-44EB-D2FA-29AC-54632A423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E83C95-D931-265E-A824-1B2C948D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7054D7-DA7E-1ACB-0667-32351F2C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1BEBF4-C4B9-80EC-6592-DCF30588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85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A4396-E872-5FCE-30E9-42CE05F8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15893D-C462-4E5E-14B7-3C4FBC5C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C0DE85-5A27-5E84-8D25-AFEB52C5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E8B748-441E-9DF0-DFB2-D9CAA7D8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7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4E1345-5C3D-446E-EDB2-268A5550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5E755A-5E02-9720-1B4F-B1E64A95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DBC9C-C5FA-1609-9D31-DB05731B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67BDD-0DC1-EB7A-D58A-78D44CC7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612ED-E087-EC8F-BBA4-6F4925A9F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3A9B0-6E9B-355F-8972-FEDA8B6AE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0A2A9-ED46-612A-F7AC-188550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36A480-65FB-67AA-D4B4-A34862E3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8D284-5267-2BB7-1955-FCE55479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6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D63EA-4E54-D8EE-A267-7FFF28C6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596790-E612-FDB9-82DB-EEF0FCF94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272879-5BED-E6E7-BF06-420F38043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3EF6F6-02C3-B70D-4D1A-C5289C2D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FA0C54-24CC-1BD3-EDDA-64675B5E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CA3E0-FE42-79EF-0833-D68BF9CF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7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A8F894-59CD-1E19-12A7-8CA2748C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5DAC89-52BD-8DD2-3FFF-396B4745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AE732-521B-7B7F-E337-543959D9B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BBD45-748A-4953-9F37-4B072DEE542B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DE581-FE12-9FF6-7CDE-E3DDC484A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D13BB-1B19-E832-987F-669720776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5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4000">
              <a:srgbClr val="FFEECB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2024-04-03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9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5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4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199109" y="489504"/>
            <a:ext cx="543306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Body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Representative 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D9EC9E-665D-BF65-FD39-B6569794D56C}"/>
              </a:ext>
            </a:extLst>
          </p:cNvPr>
          <p:cNvSpPr txBox="1"/>
          <p:nvPr/>
        </p:nvSpPr>
        <p:spPr>
          <a:xfrm>
            <a:off x="374073" y="5418417"/>
            <a:ext cx="175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Weitao Xiong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07A11B-96C6-A4ED-1CEA-7A92956704E1}"/>
              </a:ext>
            </a:extLst>
          </p:cNvPr>
          <p:cNvSpPr txBox="1"/>
          <p:nvPr/>
        </p:nvSpPr>
        <p:spPr>
          <a:xfrm>
            <a:off x="9664146" y="5475484"/>
            <a:ext cx="296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Advisor: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Prof.</a:t>
            </a: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Hongfei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Xue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6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9BD19-5876-607E-AFE1-D138016C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060F8-433C-DCFF-AF17-65EF1B2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827B95-FD04-C039-4786-F4A84A46A104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Skinning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B3D8EC-349F-3236-99D9-6986A3B6FDA0}"/>
              </a:ext>
            </a:extLst>
          </p:cNvPr>
          <p:cNvSpPr txBox="1"/>
          <p:nvPr/>
        </p:nvSpPr>
        <p:spPr>
          <a:xfrm>
            <a:off x="934473" y="1472658"/>
            <a:ext cx="6363075" cy="128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vertex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position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𝑣𝑗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object space (animated mesh) of the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bone with transformation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𝑇𝑖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Then, the world space position of vertex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by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1915491-BC9F-5B60-C30E-85D8C777F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288" y="1411211"/>
            <a:ext cx="1697727" cy="58542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FEB6DA6-48B5-4381-5245-E8CB9028B151}"/>
              </a:ext>
            </a:extLst>
          </p:cNvPr>
          <p:cNvSpPr txBox="1"/>
          <p:nvPr/>
        </p:nvSpPr>
        <p:spPr>
          <a:xfrm>
            <a:off x="969617" y="710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skin vertex is assigned to exactly one bone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3435321-A541-8487-08DD-D60841792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6570" y="3014949"/>
            <a:ext cx="6559865" cy="24873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32711F1-A423-D8FA-BC2C-84F36A814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344" y="5940501"/>
            <a:ext cx="4188315" cy="4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1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060F8-433C-DCFF-AF17-65EF1B2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4422515-89E7-C540-7D3D-30644AC49C25}"/>
              </a:ext>
            </a:extLst>
          </p:cNvPr>
          <p:cNvGrpSpPr/>
          <p:nvPr/>
        </p:nvGrpSpPr>
        <p:grpSpPr>
          <a:xfrm>
            <a:off x="846714" y="2291720"/>
            <a:ext cx="3270571" cy="4304194"/>
            <a:chOff x="968960" y="2529418"/>
            <a:chExt cx="3270571" cy="4304194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F54667C-4DCF-2DDD-B998-EBD8E7523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8960" y="2529418"/>
              <a:ext cx="3270571" cy="4304194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4DC0AF5-6E63-4A00-1FC5-FBA24EF8C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6731" y="2881648"/>
              <a:ext cx="432078" cy="398322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7FF0AF4-D459-275D-24DE-07BBF85EFA01}"/>
              </a:ext>
            </a:extLst>
          </p:cNvPr>
          <p:cNvSpPr txBox="1"/>
          <p:nvPr/>
        </p:nvSpPr>
        <p:spPr>
          <a:xfrm>
            <a:off x="605726" y="396583"/>
            <a:ext cx="4125828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know the global position, then we can get  joint j in animated mesh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6E20D18-1F37-96C9-2552-12F1781BB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213" y="1528525"/>
            <a:ext cx="1933575" cy="50482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6E4F7FD1-8D2E-7B80-703D-56D029F12400}"/>
              </a:ext>
            </a:extLst>
          </p:cNvPr>
          <p:cNvSpPr txBox="1"/>
          <p:nvPr/>
        </p:nvSpPr>
        <p:spPr>
          <a:xfrm>
            <a:off x="6308035" y="3965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Skinning Limitations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E8C1CDD4-0D41-9109-FC3F-6AB7EC368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1485" y="2291720"/>
            <a:ext cx="3496493" cy="238154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C1E132C1-2101-BB2E-F07E-40EBEFB68F53}"/>
              </a:ext>
            </a:extLst>
          </p:cNvPr>
          <p:cNvSpPr txBox="1"/>
          <p:nvPr/>
        </p:nvSpPr>
        <p:spPr>
          <a:xfrm>
            <a:off x="6725478" y="1091739"/>
            <a:ext cx="377024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lead to unrealistic non-smooth deformations near joints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9BD19-5876-607E-AFE1-D138016C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060F8-433C-DCFF-AF17-65EF1B2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827B95-FD04-C039-4786-F4A84A46A104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Blend Skinning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CE590A-05C2-36CC-5474-E372DBC99DD8}"/>
              </a:ext>
            </a:extLst>
          </p:cNvPr>
          <p:cNvSpPr txBox="1"/>
          <p:nvPr/>
        </p:nvSpPr>
        <p:spPr>
          <a:xfrm>
            <a:off x="1080053" y="1065001"/>
            <a:ext cx="6096000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each skin vertex to more than one bone.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discontinuity by linearly blending vertices near the joint.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F41EB0-489B-0F0E-FEEE-3C878F8BB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533" y="1088064"/>
            <a:ext cx="2822712" cy="4681872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02A41375-FF29-47E9-2023-26F41A329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53" y="4083173"/>
            <a:ext cx="5844208" cy="2600999"/>
          </a:xfrm>
          <a:prstGeom prst="rect">
            <a:avLst/>
          </a:prstGeom>
          <a:noFill/>
          <a:ln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Where: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is the number of matrices.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is the vertex position.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is the weight associated.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is the transformation matrix.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AD2561E4-11F9-223A-65DD-E4101F7EDB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828423"/>
              </p:ext>
            </p:extLst>
          </p:nvPr>
        </p:nvGraphicFramePr>
        <p:xfrm>
          <a:off x="1575521" y="5075489"/>
          <a:ext cx="271670" cy="33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139680" progId="Equation.3">
                  <p:embed/>
                </p:oleObj>
              </mc:Choice>
              <mc:Fallback>
                <p:oleObj name="Equation" r:id="rId5" imgW="114120" imgH="139680" progId="Equation.3">
                  <p:embed/>
                  <p:pic>
                    <p:nvPicPr>
                      <p:cNvPr id="14339" name="Object 3">
                        <a:extLst>
                          <a:ext uri="{FF2B5EF4-FFF2-40B4-BE49-F238E27FC236}">
                            <a16:creationId xmlns:a16="http://schemas.microsoft.com/office/drawing/2014/main" id="{3A871CAD-25AC-1348-71F3-F09BACBF03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521" y="5075489"/>
                        <a:ext cx="271670" cy="333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CD72D16B-13ED-02EA-AF53-9A9269A66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903146"/>
              </p:ext>
            </p:extLst>
          </p:nvPr>
        </p:nvGraphicFramePr>
        <p:xfrm>
          <a:off x="1505824" y="5345571"/>
          <a:ext cx="411063" cy="53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28600" progId="Equation.3">
                  <p:embed/>
                </p:oleObj>
              </mc:Choice>
              <mc:Fallback>
                <p:oleObj name="Equation" r:id="rId7" imgW="177480" imgH="228600" progId="Equation.3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ECC69689-0C26-0115-01CD-9FC3BDD87B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824" y="5345571"/>
                        <a:ext cx="411063" cy="530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0195BC35-DE19-851E-248A-6F86EB9A0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754743"/>
              </p:ext>
            </p:extLst>
          </p:nvPr>
        </p:nvGraphicFramePr>
        <p:xfrm>
          <a:off x="1505824" y="5885154"/>
          <a:ext cx="392669" cy="392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8600" imgH="228600" progId="Equation.3">
                  <p:embed/>
                </p:oleObj>
              </mc:Choice>
              <mc:Fallback>
                <p:oleObj name="Equation" r:id="rId9" imgW="228600" imgH="228600" progId="Equation.3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:a16="http://schemas.microsoft.com/office/drawing/2014/main" id="{02DE0669-0E26-B5AE-E92A-5DA4D07A1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824" y="5885154"/>
                        <a:ext cx="392669" cy="3926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21595340-8301-9776-74A8-EA3E328BE3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309804"/>
              </p:ext>
            </p:extLst>
          </p:nvPr>
        </p:nvGraphicFramePr>
        <p:xfrm>
          <a:off x="1575521" y="4661023"/>
          <a:ext cx="287992" cy="316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6720" imgH="139680" progId="Equation.3">
                  <p:embed/>
                </p:oleObj>
              </mc:Choice>
              <mc:Fallback>
                <p:oleObj name="Equation" r:id="rId11" imgW="126720" imgH="139680" progId="Equation.3">
                  <p:embed/>
                  <p:pic>
                    <p:nvPicPr>
                      <p:cNvPr id="14343" name="Object 7">
                        <a:extLst>
                          <a:ext uri="{FF2B5EF4-FFF2-40B4-BE49-F238E27FC236}">
                            <a16:creationId xmlns:a16="http://schemas.microsoft.com/office/drawing/2014/main" id="{E6528064-FA76-028C-A427-7AF8C5CEA1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521" y="4661023"/>
                        <a:ext cx="287992" cy="3161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72C7523D-5103-0F24-81DE-80C4A0FE01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5824" y="3148032"/>
            <a:ext cx="52101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6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2ABE2F-10B5-C193-3ACD-A7A1854C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E58DD6-2173-30ED-C904-3DB24D7EE6E2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16AC00-B9BA-A010-CC7E-3434C8D7F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779A598-79AE-8903-2296-9BAA0FBF8986}"/>
              </a:ext>
            </a:extLst>
          </p:cNvPr>
          <p:cNvSpPr txBox="1"/>
          <p:nvPr/>
        </p:nvSpPr>
        <p:spPr>
          <a:xfrm>
            <a:off x="720778" y="1178461"/>
            <a:ext cx="6096000" cy="1759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vertex can be attached to more than one joint/bone with adjustable weights that control how much each joint affects it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Rarely more than 4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553DBC-81B8-F81C-9E69-FF3E97BB9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04" y="926670"/>
            <a:ext cx="4237087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690C7-D319-0B9D-CA16-9D03E0A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96187E-1092-F06D-5683-3FB1F116EB7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2E4D1-FEEA-677B-CC1F-106843AE141B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A71E9E-8940-5AF6-3D7A-D9FDCA11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8CFCF2-A02A-C7DD-E445-599D06DBB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43" y="1044628"/>
            <a:ext cx="4542934" cy="33215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04496F-7680-A239-88AA-A966879BC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57" y="991620"/>
            <a:ext cx="6697381" cy="42550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8DA8CC-D3AB-36DA-E840-D692433EC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6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690C7-D319-0B9D-CA16-9D03E0A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96187E-1092-F06D-5683-3FB1F116EB7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2E4D1-FEEA-677B-CC1F-106843AE141B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decide Weight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A71E9E-8940-5AF6-3D7A-D9FDCA11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8DA8CC-D3AB-36DA-E840-D692433E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4E13F90-4123-801E-ECA2-85B4B7A6F1C8}"/>
              </a:ext>
            </a:extLst>
          </p:cNvPr>
          <p:cNvSpPr txBox="1"/>
          <p:nvPr/>
        </p:nvSpPr>
        <p:spPr>
          <a:xfrm>
            <a:off x="1166191" y="1245849"/>
            <a:ext cx="6096000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Euclidean distance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•Surround the bones with the inner and outer capsules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•If the vertex is inside only one inner capsule, the weight of the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bone is 1, and the rest are 0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4C47D5B-BF9D-9AFF-AD8A-1DCFCB4B2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337" y="3957235"/>
            <a:ext cx="5924854" cy="2203563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89C2359-1146-9132-B7D2-9A9B0C2EA398}"/>
              </a:ext>
            </a:extLst>
          </p:cNvPr>
          <p:cNvCxnSpPr/>
          <p:nvPr/>
        </p:nvCxnSpPr>
        <p:spPr>
          <a:xfrm flipV="1">
            <a:off x="6440557" y="3684104"/>
            <a:ext cx="821634" cy="81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ED1DB20-2189-3BBB-1A9C-35D3D17A8744}"/>
              </a:ext>
            </a:extLst>
          </p:cNvPr>
          <p:cNvCxnSpPr/>
          <p:nvPr/>
        </p:nvCxnSpPr>
        <p:spPr>
          <a:xfrm flipV="1">
            <a:off x="6294783" y="4757530"/>
            <a:ext cx="1782417" cy="30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D568BD-6C3E-A8DE-60A6-A58F66ED0E17}"/>
              </a:ext>
            </a:extLst>
          </p:cNvPr>
          <p:cNvSpPr txBox="1"/>
          <p:nvPr/>
        </p:nvSpPr>
        <p:spPr>
          <a:xfrm>
            <a:off x="6911009" y="3365917"/>
            <a:ext cx="104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Outer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52792E-6B69-EF8F-1DF6-52FBF3DC3F59}"/>
              </a:ext>
            </a:extLst>
          </p:cNvPr>
          <p:cNvSpPr txBox="1"/>
          <p:nvPr/>
        </p:nvSpPr>
        <p:spPr>
          <a:xfrm>
            <a:off x="8186820" y="4499113"/>
            <a:ext cx="1493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99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459185-772D-B328-E2AB-E171EF6B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BF9C69-2EA2-FA28-FE2B-616AC0E74B47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4CEB7D-6D6E-D8AD-B257-5D6065DB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7DEDFD-5B86-44E1-27B8-51801A56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1336B0-0625-577D-7E49-05474D536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04" y="581993"/>
            <a:ext cx="7895565" cy="56940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60F679-0885-EAF3-FC46-9E1ADC81E3E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36AF2C-34E7-F19D-789A-218033FC2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9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226</Words>
  <Application>Microsoft Office PowerPoint</Application>
  <PresentationFormat>宽屏</PresentationFormat>
  <Paragraphs>42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Times New Roman</vt:lpstr>
      <vt:lpstr>Wingdings</vt:lpstr>
      <vt:lpstr>Office 主题​​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WEITAO</dc:creator>
  <cp:lastModifiedBy>XIONG WEITAO</cp:lastModifiedBy>
  <cp:revision>7</cp:revision>
  <dcterms:created xsi:type="dcterms:W3CDTF">2024-04-03T11:02:48Z</dcterms:created>
  <dcterms:modified xsi:type="dcterms:W3CDTF">2024-04-03T13:54:51Z</dcterms:modified>
</cp:coreProperties>
</file>