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32" r:id="rId2"/>
    <p:sldId id="633" r:id="rId3"/>
    <p:sldId id="634" r:id="rId4"/>
    <p:sldId id="631" r:id="rId5"/>
    <p:sldId id="628" r:id="rId6"/>
    <p:sldId id="629" r:id="rId7"/>
    <p:sldId id="630" r:id="rId8"/>
    <p:sldId id="638" r:id="rId9"/>
    <p:sldId id="635" r:id="rId10"/>
    <p:sldId id="636" r:id="rId11"/>
    <p:sldId id="637" r:id="rId12"/>
    <p:sldId id="63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104" d="100"/>
          <a:sy n="104" d="100"/>
        </p:scale>
        <p:origin x="21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021535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305162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11001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纸张纹理空白背景">
    <p:spTree>
      <p:nvGrpSpPr>
        <p:cNvPr id="1" name=""/>
        <p:cNvGrpSpPr/>
        <p:nvPr/>
      </p:nvGrpSpPr>
      <p:grpSpPr>
        <a:xfrm>
          <a:off x="0" y="0"/>
          <a:ext cx="0" cy="0"/>
          <a:chOff x="0" y="0"/>
          <a:chExt cx="0" cy="0"/>
        </a:xfrm>
      </p:grpSpPr>
      <p:pic>
        <p:nvPicPr>
          <p:cNvPr id="6" name="图片 5" descr="图片包含 游戏机, 鸟, 白色&#10;&#10;描述已自动生成"/>
          <p:cNvPicPr>
            <a:picLocks noChangeAspect="1"/>
          </p:cNvPicPr>
          <p:nvPr userDrawn="1"/>
        </p:nvPicPr>
        <p:blipFill>
          <a:blip r:embed="rId2" cstate="screen">
            <a:alphaModFix amt="5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15436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380211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97283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53551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09762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2686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4506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643686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2024-07-07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338505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2024-07-07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60870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xiv.org/pdf/2405.18784" TargetMode="External"/><Relationship Id="rId1" Type="http://schemas.openxmlformats.org/officeDocument/2006/relationships/slideLayout" Target="../slideLayouts/slideLayout1.xml"/><Relationship Id="rId4" Type="http://schemas.openxmlformats.org/officeDocument/2006/relationships/hyperlink" Target="https://github.com/dexgfsdfdsg/LP-3DG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6CAEA2B-9BBA-4230-ADFB-CB930F473240}"/>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矩形 4">
            <a:extLst>
              <a:ext uri="{FF2B5EF4-FFF2-40B4-BE49-F238E27FC236}">
                <a16:creationId xmlns:a16="http://schemas.microsoft.com/office/drawing/2014/main" id="{66863002-0E6C-FBB6-8A6F-8AAFDAAC9F95}"/>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 name="文本框 5">
            <a:extLst>
              <a:ext uri="{FF2B5EF4-FFF2-40B4-BE49-F238E27FC236}">
                <a16:creationId xmlns:a16="http://schemas.microsoft.com/office/drawing/2014/main" id="{B7EDD3D1-8783-417F-8B59-30784551CCA4}"/>
              </a:ext>
            </a:extLst>
          </p:cNvPr>
          <p:cNvSpPr txBox="1"/>
          <p:nvPr/>
        </p:nvSpPr>
        <p:spPr>
          <a:xfrm>
            <a:off x="1087766" y="675099"/>
            <a:ext cx="9612531" cy="2484398"/>
          </a:xfrm>
          <a:prstGeom prst="rect">
            <a:avLst/>
          </a:prstGeom>
          <a:noFill/>
        </p:spPr>
        <p:txBody>
          <a:bodyPr wrap="square">
            <a:spAutoFit/>
          </a:bodyPr>
          <a:lstStyle/>
          <a:p>
            <a:pPr>
              <a:lnSpc>
                <a:spcPct val="200000"/>
              </a:lnSpc>
            </a:pPr>
            <a:r>
              <a:rPr lang="zh-CN" altLang="en-US" sz="1600" dirty="0"/>
              <a:t>剪枝</a:t>
            </a:r>
            <a:r>
              <a:rPr lang="en-US" altLang="zh-CN" sz="1600" dirty="0" err="1"/>
              <a:t>Pipline</a:t>
            </a:r>
            <a:r>
              <a:rPr lang="zh-CN" altLang="en-US" sz="1600" dirty="0"/>
              <a:t>：</a:t>
            </a:r>
            <a:endParaRPr lang="en-US" altLang="zh-CN" sz="1600" dirty="0"/>
          </a:p>
          <a:p>
            <a:pPr marL="285750" indent="-285750">
              <a:lnSpc>
                <a:spcPct val="200000"/>
              </a:lnSpc>
              <a:buFont typeface="Wingdings" panose="05000000000000000000" pitchFamily="2" charset="2"/>
              <a:buChar char="Ø"/>
            </a:pPr>
            <a:r>
              <a:rPr lang="zh-CN" altLang="en-US" sz="1600" dirty="0"/>
              <a:t>计算重要性得分：首先为每个</a:t>
            </a:r>
            <a:r>
              <a:rPr lang="en-US" altLang="zh-CN" sz="1600" dirty="0"/>
              <a:t>gaussian</a:t>
            </a:r>
            <a:r>
              <a:rPr lang="zh-CN" altLang="en-US" sz="1600" dirty="0"/>
              <a:t>计算一个重要性得分</a:t>
            </a:r>
            <a:endParaRPr lang="en-US" altLang="zh-CN" sz="1600" dirty="0"/>
          </a:p>
          <a:p>
            <a:pPr marL="285750" indent="-285750">
              <a:lnSpc>
                <a:spcPct val="200000"/>
              </a:lnSpc>
              <a:buFont typeface="Wingdings" panose="05000000000000000000" pitchFamily="2" charset="2"/>
              <a:buChar char="Ø"/>
            </a:pPr>
            <a:r>
              <a:rPr lang="zh-CN" altLang="en-US" sz="1600" dirty="0"/>
              <a:t>应用</a:t>
            </a:r>
            <a:r>
              <a:rPr lang="en-US" altLang="zh-CN" sz="1600" dirty="0"/>
              <a:t>binary Mask</a:t>
            </a:r>
            <a:r>
              <a:rPr lang="zh-CN" altLang="en-US" sz="1600" dirty="0"/>
              <a:t>：然后，根据设定的阈值，生成一个</a:t>
            </a:r>
            <a:r>
              <a:rPr lang="en-US" altLang="zh-CN" sz="1600" dirty="0"/>
              <a:t>binary Mask</a:t>
            </a:r>
            <a:r>
              <a:rPr lang="zh-CN" altLang="en-US" sz="1600" dirty="0"/>
              <a:t>。对于重要性得分低于阈值的</a:t>
            </a:r>
            <a:r>
              <a:rPr lang="en-US" altLang="zh-CN" sz="1600" dirty="0"/>
              <a:t>gaussian</a:t>
            </a:r>
            <a:r>
              <a:rPr lang="zh-CN" altLang="en-US" sz="1600" dirty="0"/>
              <a:t>，</a:t>
            </a:r>
            <a:r>
              <a:rPr lang="en-US" altLang="zh-CN" sz="1600" dirty="0"/>
              <a:t>Mask</a:t>
            </a:r>
            <a:r>
              <a:rPr lang="zh-CN" altLang="en-US" sz="1600" dirty="0"/>
              <a:t>值为</a:t>
            </a:r>
            <a:r>
              <a:rPr lang="en-US" altLang="zh-CN" sz="1600" dirty="0"/>
              <a:t>0</a:t>
            </a:r>
            <a:r>
              <a:rPr lang="zh-CN" altLang="en-US" sz="1600" dirty="0"/>
              <a:t>；对于重要性得分高于阈值的</a:t>
            </a:r>
            <a:r>
              <a:rPr lang="en-US" altLang="zh-CN" sz="1600" dirty="0"/>
              <a:t>gaussian</a:t>
            </a:r>
            <a:r>
              <a:rPr lang="zh-CN" altLang="en-US" sz="1600" dirty="0"/>
              <a:t>，</a:t>
            </a:r>
            <a:r>
              <a:rPr lang="en-US" altLang="zh-CN" sz="1600" dirty="0"/>
              <a:t>Mask</a:t>
            </a:r>
            <a:r>
              <a:rPr lang="zh-CN" altLang="en-US" sz="1600" dirty="0"/>
              <a:t>值为</a:t>
            </a:r>
            <a:r>
              <a:rPr lang="en-US" altLang="zh-CN" sz="1600" dirty="0"/>
              <a:t>1</a:t>
            </a:r>
            <a:r>
              <a:rPr lang="zh-CN" altLang="en-US" sz="1600" dirty="0"/>
              <a:t>。</a:t>
            </a:r>
            <a:endParaRPr lang="en-US" altLang="zh-CN" sz="1600" dirty="0"/>
          </a:p>
          <a:p>
            <a:pPr marL="285750" indent="-285750">
              <a:lnSpc>
                <a:spcPct val="200000"/>
              </a:lnSpc>
              <a:buFont typeface="Wingdings" panose="05000000000000000000" pitchFamily="2" charset="2"/>
              <a:buChar char="Ø"/>
            </a:pPr>
            <a:r>
              <a:rPr lang="zh-CN" altLang="en-US" sz="1600" dirty="0"/>
              <a:t>修剪</a:t>
            </a:r>
            <a:r>
              <a:rPr lang="en-US" altLang="zh-CN" sz="1600" dirty="0"/>
              <a:t>gaussian</a:t>
            </a:r>
            <a:r>
              <a:rPr lang="zh-CN" altLang="en-US" sz="1600" dirty="0"/>
              <a:t>：最后，应用二进制掩码，修剪掉</a:t>
            </a:r>
            <a:r>
              <a:rPr lang="en-US" altLang="zh-CN" sz="1600" dirty="0"/>
              <a:t>Mask</a:t>
            </a:r>
            <a:r>
              <a:rPr lang="zh-CN" altLang="en-US" sz="1600" dirty="0"/>
              <a:t>值为</a:t>
            </a:r>
            <a:r>
              <a:rPr lang="en-US" altLang="zh-CN" sz="1600" dirty="0"/>
              <a:t>0</a:t>
            </a:r>
            <a:r>
              <a:rPr lang="zh-CN" altLang="en-US" sz="1600" dirty="0"/>
              <a:t>的高斯点，仅保留</a:t>
            </a:r>
            <a:r>
              <a:rPr lang="en-US" altLang="zh-CN" sz="1600" dirty="0"/>
              <a:t>Mask</a:t>
            </a:r>
            <a:r>
              <a:rPr lang="zh-CN" altLang="en-US" sz="1600" dirty="0"/>
              <a:t>值为</a:t>
            </a:r>
            <a:r>
              <a:rPr lang="en-US" altLang="zh-CN" sz="1600" dirty="0"/>
              <a:t>1</a:t>
            </a:r>
            <a:r>
              <a:rPr lang="zh-CN" altLang="en-US" sz="1600" dirty="0"/>
              <a:t>的高斯点</a:t>
            </a:r>
          </a:p>
        </p:txBody>
      </p:sp>
      <p:sp>
        <p:nvSpPr>
          <p:cNvPr id="8" name="文本框 7">
            <a:extLst>
              <a:ext uri="{FF2B5EF4-FFF2-40B4-BE49-F238E27FC236}">
                <a16:creationId xmlns:a16="http://schemas.microsoft.com/office/drawing/2014/main" id="{7E34C569-101A-6D08-0E6B-9EC651659471}"/>
              </a:ext>
            </a:extLst>
          </p:cNvPr>
          <p:cNvSpPr txBox="1"/>
          <p:nvPr/>
        </p:nvSpPr>
        <p:spPr>
          <a:xfrm>
            <a:off x="1448809" y="4203925"/>
            <a:ext cx="6094990"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RadSplat</a:t>
            </a:r>
          </a:p>
          <a:p>
            <a:pPr marL="285750" indent="-285750">
              <a:buFont typeface="Arial" panose="020B0604020202020204" pitchFamily="34" charset="0"/>
              <a:buChar char="•"/>
            </a:pPr>
            <a:r>
              <a:rPr lang="en-US" altLang="zh-CN" dirty="0"/>
              <a:t>Mini-Splatting</a:t>
            </a:r>
          </a:p>
          <a:p>
            <a:pPr marL="285750" indent="-285750">
              <a:buFont typeface="Arial" panose="020B0604020202020204" pitchFamily="34" charset="0"/>
              <a:buChar char="•"/>
            </a:pPr>
            <a:r>
              <a:rPr lang="en-US" altLang="zh-CN" dirty="0"/>
              <a:t>LightGaussian</a:t>
            </a:r>
            <a:endParaRPr lang="zh-CN" altLang="en-US" dirty="0"/>
          </a:p>
        </p:txBody>
      </p:sp>
    </p:spTree>
    <p:extLst>
      <p:ext uri="{BB962C8B-B14F-4D97-AF65-F5344CB8AC3E}">
        <p14:creationId xmlns:p14="http://schemas.microsoft.com/office/powerpoint/2010/main" val="202365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45228A5-6375-2B6A-B725-7DA58A999930}"/>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5" name="矩形 4">
            <a:extLst>
              <a:ext uri="{FF2B5EF4-FFF2-40B4-BE49-F238E27FC236}">
                <a16:creationId xmlns:a16="http://schemas.microsoft.com/office/drawing/2014/main" id="{4BB8DAC1-43B9-807C-1928-1B9B8590D2BF}"/>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6185EB4-8750-CD91-DB47-64A0FEC16BF8}"/>
              </a:ext>
            </a:extLst>
          </p:cNvPr>
          <p:cNvSpPr txBox="1"/>
          <p:nvPr/>
        </p:nvSpPr>
        <p:spPr>
          <a:xfrm>
            <a:off x="970414" y="829652"/>
            <a:ext cx="9681437" cy="369332"/>
          </a:xfrm>
          <a:prstGeom prst="rect">
            <a:avLst/>
          </a:prstGeom>
          <a:noFill/>
        </p:spPr>
        <p:txBody>
          <a:bodyPr wrap="square">
            <a:spAutoFit/>
          </a:bodyPr>
          <a:lstStyle/>
          <a:p>
            <a:r>
              <a:rPr lang="en-US" altLang="zh-CN" dirty="0"/>
              <a:t>LP-3DGS </a:t>
            </a:r>
            <a:r>
              <a:rPr lang="zh-CN" altLang="en-US" dirty="0"/>
              <a:t>根据</a:t>
            </a:r>
            <a:r>
              <a:rPr lang="en-US" altLang="zh-CN" dirty="0"/>
              <a:t>Gumbel-</a:t>
            </a:r>
            <a:r>
              <a:rPr lang="en-US" altLang="zh-CN" dirty="0" err="1"/>
              <a:t>Softmax</a:t>
            </a:r>
            <a:r>
              <a:rPr lang="zh-CN" altLang="en-US" dirty="0"/>
              <a:t>，</a:t>
            </a:r>
            <a:r>
              <a:rPr lang="en-US" altLang="zh-CN" dirty="0"/>
              <a:t> replace the </a:t>
            </a:r>
            <a:r>
              <a:rPr lang="en-US" altLang="zh-CN" dirty="0" err="1"/>
              <a:t>Softmax</a:t>
            </a:r>
            <a:r>
              <a:rPr lang="en-US" altLang="zh-CN" dirty="0"/>
              <a:t> function to Sigmoid function</a:t>
            </a:r>
            <a:endParaRPr lang="zh-CN" altLang="en-US" dirty="0"/>
          </a:p>
        </p:txBody>
      </p:sp>
      <p:pic>
        <p:nvPicPr>
          <p:cNvPr id="10" name="图片 9">
            <a:extLst>
              <a:ext uri="{FF2B5EF4-FFF2-40B4-BE49-F238E27FC236}">
                <a16:creationId xmlns:a16="http://schemas.microsoft.com/office/drawing/2014/main" id="{47759F34-AE0C-766A-58C6-8DFAAC7F4D65}"/>
              </a:ext>
            </a:extLst>
          </p:cNvPr>
          <p:cNvPicPr>
            <a:picLocks noChangeAspect="1"/>
          </p:cNvPicPr>
          <p:nvPr/>
        </p:nvPicPr>
        <p:blipFill>
          <a:blip r:embed="rId2"/>
          <a:stretch>
            <a:fillRect/>
          </a:stretch>
        </p:blipFill>
        <p:spPr>
          <a:xfrm>
            <a:off x="970414" y="1749262"/>
            <a:ext cx="7353678" cy="622332"/>
          </a:xfrm>
          <a:prstGeom prst="rect">
            <a:avLst/>
          </a:prstGeom>
        </p:spPr>
      </p:pic>
      <p:sp>
        <p:nvSpPr>
          <p:cNvPr id="12" name="文本框 11">
            <a:extLst>
              <a:ext uri="{FF2B5EF4-FFF2-40B4-BE49-F238E27FC236}">
                <a16:creationId xmlns:a16="http://schemas.microsoft.com/office/drawing/2014/main" id="{E6AC55F7-6F5E-CDA0-8D41-39DB16EB82EC}"/>
              </a:ext>
            </a:extLst>
          </p:cNvPr>
          <p:cNvSpPr txBox="1"/>
          <p:nvPr/>
        </p:nvSpPr>
        <p:spPr>
          <a:xfrm>
            <a:off x="1067304" y="3244334"/>
            <a:ext cx="6094990" cy="369332"/>
          </a:xfrm>
          <a:prstGeom prst="rect">
            <a:avLst/>
          </a:prstGeom>
          <a:noFill/>
        </p:spPr>
        <p:txBody>
          <a:bodyPr wrap="square">
            <a:spAutoFit/>
          </a:bodyPr>
          <a:lstStyle/>
          <a:p>
            <a:r>
              <a:rPr lang="zh-CN" altLang="en-US" dirty="0"/>
              <a:t>进一步将这种近似应用到不透明度上</a:t>
            </a:r>
          </a:p>
        </p:txBody>
      </p:sp>
      <p:pic>
        <p:nvPicPr>
          <p:cNvPr id="14" name="图片 13">
            <a:extLst>
              <a:ext uri="{FF2B5EF4-FFF2-40B4-BE49-F238E27FC236}">
                <a16:creationId xmlns:a16="http://schemas.microsoft.com/office/drawing/2014/main" id="{BA013425-AA47-D878-AA2F-870D04DF6AB4}"/>
              </a:ext>
            </a:extLst>
          </p:cNvPr>
          <p:cNvPicPr>
            <a:picLocks noChangeAspect="1"/>
          </p:cNvPicPr>
          <p:nvPr/>
        </p:nvPicPr>
        <p:blipFill>
          <a:blip r:embed="rId3"/>
          <a:stretch>
            <a:fillRect/>
          </a:stretch>
        </p:blipFill>
        <p:spPr>
          <a:xfrm>
            <a:off x="1067304" y="3935600"/>
            <a:ext cx="9323672" cy="1496299"/>
          </a:xfrm>
          <a:prstGeom prst="rect">
            <a:avLst/>
          </a:prstGeom>
        </p:spPr>
      </p:pic>
    </p:spTree>
    <p:extLst>
      <p:ext uri="{BB962C8B-B14F-4D97-AF65-F5344CB8AC3E}">
        <p14:creationId xmlns:p14="http://schemas.microsoft.com/office/powerpoint/2010/main" val="207398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F89A9A6-767D-0032-B920-C44C41C1FDB3}"/>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6" name="文本框 5">
            <a:extLst>
              <a:ext uri="{FF2B5EF4-FFF2-40B4-BE49-F238E27FC236}">
                <a16:creationId xmlns:a16="http://schemas.microsoft.com/office/drawing/2014/main" id="{0C5950BA-BBA3-170F-DF42-2B232C94080A}"/>
              </a:ext>
            </a:extLst>
          </p:cNvPr>
          <p:cNvSpPr txBox="1"/>
          <p:nvPr/>
        </p:nvSpPr>
        <p:spPr>
          <a:xfrm>
            <a:off x="716078" y="690373"/>
            <a:ext cx="6094990" cy="369332"/>
          </a:xfrm>
          <a:prstGeom prst="rect">
            <a:avLst/>
          </a:prstGeom>
          <a:noFill/>
        </p:spPr>
        <p:txBody>
          <a:bodyPr wrap="square">
            <a:spAutoFit/>
          </a:bodyPr>
          <a:lstStyle/>
          <a:p>
            <a:r>
              <a:rPr lang="en-US" altLang="zh-CN" b="1" dirty="0"/>
              <a:t>Sparsity regularization</a:t>
            </a:r>
            <a:endParaRPr lang="zh-CN" altLang="en-US" b="1" dirty="0"/>
          </a:p>
        </p:txBody>
      </p:sp>
      <p:sp>
        <p:nvSpPr>
          <p:cNvPr id="8" name="文本框 7">
            <a:extLst>
              <a:ext uri="{FF2B5EF4-FFF2-40B4-BE49-F238E27FC236}">
                <a16:creationId xmlns:a16="http://schemas.microsoft.com/office/drawing/2014/main" id="{F5AE0FDD-6CCE-35AA-C797-E67E0DE875E8}"/>
              </a:ext>
            </a:extLst>
          </p:cNvPr>
          <p:cNvSpPr txBox="1"/>
          <p:nvPr/>
        </p:nvSpPr>
        <p:spPr>
          <a:xfrm>
            <a:off x="716078" y="1321718"/>
            <a:ext cx="10014497" cy="646331"/>
          </a:xfrm>
          <a:prstGeom prst="rect">
            <a:avLst/>
          </a:prstGeom>
          <a:noFill/>
        </p:spPr>
        <p:txBody>
          <a:bodyPr wrap="square">
            <a:spAutoFit/>
          </a:bodyPr>
          <a:lstStyle/>
          <a:p>
            <a:r>
              <a:rPr lang="en-US" altLang="zh-CN" dirty="0"/>
              <a:t>In order to compress the model as much as possible, we apply a L1 regularization term to encourage the trainable mask to be sparse  </a:t>
            </a:r>
            <a:endParaRPr lang="zh-CN" altLang="en-US" dirty="0"/>
          </a:p>
        </p:txBody>
      </p:sp>
      <p:pic>
        <p:nvPicPr>
          <p:cNvPr id="10" name="图片 9">
            <a:extLst>
              <a:ext uri="{FF2B5EF4-FFF2-40B4-BE49-F238E27FC236}">
                <a16:creationId xmlns:a16="http://schemas.microsoft.com/office/drawing/2014/main" id="{5C4B1ED8-B45E-2D56-9FF4-CE94E101E1B3}"/>
              </a:ext>
            </a:extLst>
          </p:cNvPr>
          <p:cNvPicPr>
            <a:picLocks noChangeAspect="1"/>
          </p:cNvPicPr>
          <p:nvPr/>
        </p:nvPicPr>
        <p:blipFill>
          <a:blip r:embed="rId2"/>
          <a:stretch>
            <a:fillRect/>
          </a:stretch>
        </p:blipFill>
        <p:spPr>
          <a:xfrm>
            <a:off x="895912" y="2230062"/>
            <a:ext cx="9654827" cy="3517890"/>
          </a:xfrm>
          <a:prstGeom prst="rect">
            <a:avLst/>
          </a:prstGeom>
        </p:spPr>
      </p:pic>
      <p:sp>
        <p:nvSpPr>
          <p:cNvPr id="2" name="矩形 1">
            <a:extLst>
              <a:ext uri="{FF2B5EF4-FFF2-40B4-BE49-F238E27FC236}">
                <a16:creationId xmlns:a16="http://schemas.microsoft.com/office/drawing/2014/main" id="{222950A4-79EC-6A08-90A5-25C167880D2D}"/>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33922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7A2DC9C-B72B-9F9B-FFCF-8A1F420FCD76}"/>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
        <p:nvSpPr>
          <p:cNvPr id="5" name="矩形 4">
            <a:extLst>
              <a:ext uri="{FF2B5EF4-FFF2-40B4-BE49-F238E27FC236}">
                <a16:creationId xmlns:a16="http://schemas.microsoft.com/office/drawing/2014/main" id="{C0860E43-FE3D-C385-0221-AE4AFE1B127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7" name="图片 6">
            <a:extLst>
              <a:ext uri="{FF2B5EF4-FFF2-40B4-BE49-F238E27FC236}">
                <a16:creationId xmlns:a16="http://schemas.microsoft.com/office/drawing/2014/main" id="{48B4CFCB-583E-F6FA-1513-8181913D5882}"/>
              </a:ext>
            </a:extLst>
          </p:cNvPr>
          <p:cNvPicPr>
            <a:picLocks noChangeAspect="1"/>
          </p:cNvPicPr>
          <p:nvPr/>
        </p:nvPicPr>
        <p:blipFill>
          <a:blip r:embed="rId2"/>
          <a:stretch>
            <a:fillRect/>
          </a:stretch>
        </p:blipFill>
        <p:spPr>
          <a:xfrm>
            <a:off x="768743" y="516538"/>
            <a:ext cx="10433586" cy="2768742"/>
          </a:xfrm>
          <a:prstGeom prst="rect">
            <a:avLst/>
          </a:prstGeom>
        </p:spPr>
      </p:pic>
    </p:spTree>
    <p:extLst>
      <p:ext uri="{BB962C8B-B14F-4D97-AF65-F5344CB8AC3E}">
        <p14:creationId xmlns:p14="http://schemas.microsoft.com/office/powerpoint/2010/main" val="176176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ABF095E-D086-E81C-D867-D99CF2194F2F}"/>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pic>
        <p:nvPicPr>
          <p:cNvPr id="6" name="图片 5">
            <a:extLst>
              <a:ext uri="{FF2B5EF4-FFF2-40B4-BE49-F238E27FC236}">
                <a16:creationId xmlns:a16="http://schemas.microsoft.com/office/drawing/2014/main" id="{9C4E62A4-BB16-A36E-2DE9-433D51EC7B6C}"/>
              </a:ext>
            </a:extLst>
          </p:cNvPr>
          <p:cNvPicPr>
            <a:picLocks noChangeAspect="1"/>
          </p:cNvPicPr>
          <p:nvPr/>
        </p:nvPicPr>
        <p:blipFill>
          <a:blip r:embed="rId2"/>
          <a:stretch>
            <a:fillRect/>
          </a:stretch>
        </p:blipFill>
        <p:spPr>
          <a:xfrm>
            <a:off x="1325478" y="1443979"/>
            <a:ext cx="7772799" cy="2165461"/>
          </a:xfrm>
          <a:prstGeom prst="rect">
            <a:avLst/>
          </a:prstGeom>
        </p:spPr>
      </p:pic>
      <p:sp>
        <p:nvSpPr>
          <p:cNvPr id="8" name="文本框 7">
            <a:extLst>
              <a:ext uri="{FF2B5EF4-FFF2-40B4-BE49-F238E27FC236}">
                <a16:creationId xmlns:a16="http://schemas.microsoft.com/office/drawing/2014/main" id="{E7F520D1-5851-B926-FBFC-1618CF7AF724}"/>
              </a:ext>
            </a:extLst>
          </p:cNvPr>
          <p:cNvSpPr txBox="1"/>
          <p:nvPr/>
        </p:nvSpPr>
        <p:spPr>
          <a:xfrm>
            <a:off x="1073360" y="732221"/>
            <a:ext cx="8991096" cy="46358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t>RadSplat</a:t>
            </a:r>
            <a:r>
              <a:rPr lang="zh-CN" altLang="en-US" dirty="0"/>
              <a:t>方法定义了一个基于高斯点在训练图像光线上的最大贡献的重要性得分。</a:t>
            </a:r>
            <a:endParaRPr lang="en-US" altLang="zh-CN" dirty="0"/>
          </a:p>
        </p:txBody>
      </p:sp>
    </p:spTree>
    <p:extLst>
      <p:ext uri="{BB962C8B-B14F-4D97-AF65-F5344CB8AC3E}">
        <p14:creationId xmlns:p14="http://schemas.microsoft.com/office/powerpoint/2010/main" val="344154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001FE9-B7C3-62FE-4757-B123DFF58B6A}"/>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6" name="文本框 5">
            <a:extLst>
              <a:ext uri="{FF2B5EF4-FFF2-40B4-BE49-F238E27FC236}">
                <a16:creationId xmlns:a16="http://schemas.microsoft.com/office/drawing/2014/main" id="{CA32E6C7-5BDD-2BF7-6C09-0915016C48FF}"/>
              </a:ext>
            </a:extLst>
          </p:cNvPr>
          <p:cNvSpPr txBox="1"/>
          <p:nvPr/>
        </p:nvSpPr>
        <p:spPr>
          <a:xfrm>
            <a:off x="982525" y="550553"/>
            <a:ext cx="7065405" cy="46358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t>Mini-Splatting</a:t>
            </a:r>
            <a:r>
              <a:rPr lang="zh-CN" altLang="en-US" dirty="0"/>
              <a:t>方法使用高斯点在光线上累积权重作为重要性得分</a:t>
            </a:r>
            <a:endParaRPr lang="en-US" altLang="zh-CN" dirty="0"/>
          </a:p>
        </p:txBody>
      </p:sp>
      <p:pic>
        <p:nvPicPr>
          <p:cNvPr id="8" name="图片 7">
            <a:extLst>
              <a:ext uri="{FF2B5EF4-FFF2-40B4-BE49-F238E27FC236}">
                <a16:creationId xmlns:a16="http://schemas.microsoft.com/office/drawing/2014/main" id="{B09F5524-CC8E-C765-7D09-2CC0495221EA}"/>
              </a:ext>
            </a:extLst>
          </p:cNvPr>
          <p:cNvPicPr>
            <a:picLocks noChangeAspect="1"/>
          </p:cNvPicPr>
          <p:nvPr/>
        </p:nvPicPr>
        <p:blipFill>
          <a:blip r:embed="rId2"/>
          <a:stretch>
            <a:fillRect/>
          </a:stretch>
        </p:blipFill>
        <p:spPr>
          <a:xfrm>
            <a:off x="1207607" y="1379926"/>
            <a:ext cx="7633092" cy="1663786"/>
          </a:xfrm>
          <a:prstGeom prst="rect">
            <a:avLst/>
          </a:prstGeom>
        </p:spPr>
      </p:pic>
    </p:spTree>
    <p:extLst>
      <p:ext uri="{BB962C8B-B14F-4D97-AF65-F5344CB8AC3E}">
        <p14:creationId xmlns:p14="http://schemas.microsoft.com/office/powerpoint/2010/main" val="418326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A338CF9-F70A-80CF-2CCB-27E7CA06DE7D}"/>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6" name="文本框 5">
            <a:extLst>
              <a:ext uri="{FF2B5EF4-FFF2-40B4-BE49-F238E27FC236}">
                <a16:creationId xmlns:a16="http://schemas.microsoft.com/office/drawing/2014/main" id="{8C79EF21-1A51-6BB0-2429-768E1C0ABD50}"/>
              </a:ext>
            </a:extLst>
          </p:cNvPr>
          <p:cNvSpPr txBox="1"/>
          <p:nvPr/>
        </p:nvSpPr>
        <p:spPr>
          <a:xfrm>
            <a:off x="1127859" y="415115"/>
            <a:ext cx="8779149" cy="46358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t>LightGaussian</a:t>
            </a:r>
            <a:r>
              <a:rPr lang="zh-CN" altLang="en-US" dirty="0"/>
              <a:t>定义了每个</a:t>
            </a:r>
            <a:r>
              <a:rPr lang="en-US" altLang="zh-CN" dirty="0"/>
              <a:t>gaussian</a:t>
            </a:r>
            <a:r>
              <a:rPr lang="zh-CN" altLang="en-US" dirty="0"/>
              <a:t>的全局重要性</a:t>
            </a:r>
            <a:endParaRPr lang="en-US" altLang="zh-CN" dirty="0"/>
          </a:p>
        </p:txBody>
      </p:sp>
      <p:pic>
        <p:nvPicPr>
          <p:cNvPr id="8" name="图片 7">
            <a:extLst>
              <a:ext uri="{FF2B5EF4-FFF2-40B4-BE49-F238E27FC236}">
                <a16:creationId xmlns:a16="http://schemas.microsoft.com/office/drawing/2014/main" id="{A88DEB35-8F21-CC55-CD8C-E4CF3942E1D5}"/>
              </a:ext>
            </a:extLst>
          </p:cNvPr>
          <p:cNvPicPr>
            <a:picLocks noChangeAspect="1"/>
          </p:cNvPicPr>
          <p:nvPr/>
        </p:nvPicPr>
        <p:blipFill>
          <a:blip r:embed="rId2"/>
          <a:stretch>
            <a:fillRect/>
          </a:stretch>
        </p:blipFill>
        <p:spPr>
          <a:xfrm>
            <a:off x="320955" y="3633580"/>
            <a:ext cx="5578659" cy="860620"/>
          </a:xfrm>
          <a:prstGeom prst="rect">
            <a:avLst/>
          </a:prstGeom>
        </p:spPr>
      </p:pic>
      <p:pic>
        <p:nvPicPr>
          <p:cNvPr id="10" name="图片 9">
            <a:extLst>
              <a:ext uri="{FF2B5EF4-FFF2-40B4-BE49-F238E27FC236}">
                <a16:creationId xmlns:a16="http://schemas.microsoft.com/office/drawing/2014/main" id="{DA2A87D2-2214-0D4E-906E-14EFDA73D30B}"/>
              </a:ext>
            </a:extLst>
          </p:cNvPr>
          <p:cNvPicPr>
            <a:picLocks noChangeAspect="1"/>
          </p:cNvPicPr>
          <p:nvPr/>
        </p:nvPicPr>
        <p:blipFill>
          <a:blip r:embed="rId3"/>
          <a:stretch>
            <a:fillRect/>
          </a:stretch>
        </p:blipFill>
        <p:spPr>
          <a:xfrm>
            <a:off x="1179646" y="1109618"/>
            <a:ext cx="7715647" cy="1847945"/>
          </a:xfrm>
          <a:prstGeom prst="rect">
            <a:avLst/>
          </a:prstGeom>
        </p:spPr>
      </p:pic>
      <p:pic>
        <p:nvPicPr>
          <p:cNvPr id="12" name="图片 11">
            <a:extLst>
              <a:ext uri="{FF2B5EF4-FFF2-40B4-BE49-F238E27FC236}">
                <a16:creationId xmlns:a16="http://schemas.microsoft.com/office/drawing/2014/main" id="{038551E3-57ED-8665-E70F-C4B41E682C11}"/>
              </a:ext>
            </a:extLst>
          </p:cNvPr>
          <p:cNvPicPr>
            <a:picLocks noChangeAspect="1"/>
          </p:cNvPicPr>
          <p:nvPr/>
        </p:nvPicPr>
        <p:blipFill>
          <a:blip r:embed="rId4"/>
          <a:stretch>
            <a:fillRect/>
          </a:stretch>
        </p:blipFill>
        <p:spPr>
          <a:xfrm>
            <a:off x="336351" y="4725115"/>
            <a:ext cx="4838949" cy="1485976"/>
          </a:xfrm>
          <a:prstGeom prst="rect">
            <a:avLst/>
          </a:prstGeom>
        </p:spPr>
      </p:pic>
      <p:pic>
        <p:nvPicPr>
          <p:cNvPr id="14" name="图片 13">
            <a:extLst>
              <a:ext uri="{FF2B5EF4-FFF2-40B4-BE49-F238E27FC236}">
                <a16:creationId xmlns:a16="http://schemas.microsoft.com/office/drawing/2014/main" id="{AEA37029-0176-72ED-45B2-04A8C8C49E0F}"/>
              </a:ext>
            </a:extLst>
          </p:cNvPr>
          <p:cNvPicPr>
            <a:picLocks noChangeAspect="1"/>
          </p:cNvPicPr>
          <p:nvPr/>
        </p:nvPicPr>
        <p:blipFill>
          <a:blip r:embed="rId5"/>
          <a:stretch>
            <a:fillRect/>
          </a:stretch>
        </p:blipFill>
        <p:spPr>
          <a:xfrm>
            <a:off x="6996546" y="5018133"/>
            <a:ext cx="3797495" cy="1117657"/>
          </a:xfrm>
          <a:prstGeom prst="rect">
            <a:avLst/>
          </a:prstGeom>
        </p:spPr>
      </p:pic>
      <p:pic>
        <p:nvPicPr>
          <p:cNvPr id="16" name="图片 15">
            <a:extLst>
              <a:ext uri="{FF2B5EF4-FFF2-40B4-BE49-F238E27FC236}">
                <a16:creationId xmlns:a16="http://schemas.microsoft.com/office/drawing/2014/main" id="{9F4661EB-6E3F-423D-D6E7-0A1127353D8E}"/>
              </a:ext>
            </a:extLst>
          </p:cNvPr>
          <p:cNvPicPr>
            <a:picLocks noChangeAspect="1"/>
          </p:cNvPicPr>
          <p:nvPr/>
        </p:nvPicPr>
        <p:blipFill>
          <a:blip r:embed="rId6"/>
          <a:stretch>
            <a:fillRect/>
          </a:stretch>
        </p:blipFill>
        <p:spPr>
          <a:xfrm>
            <a:off x="6996546" y="3633580"/>
            <a:ext cx="4957999" cy="985966"/>
          </a:xfrm>
          <a:prstGeom prst="rect">
            <a:avLst/>
          </a:prstGeom>
        </p:spPr>
      </p:pic>
      <p:sp>
        <p:nvSpPr>
          <p:cNvPr id="17" name="矩形 16">
            <a:extLst>
              <a:ext uri="{FF2B5EF4-FFF2-40B4-BE49-F238E27FC236}">
                <a16:creationId xmlns:a16="http://schemas.microsoft.com/office/drawing/2014/main" id="{9D634FE4-3826-4418-4525-6417B5B4C6A8}"/>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118678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029126D-42B4-A233-4347-6FBF12FD62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sp>
        <p:nvSpPr>
          <p:cNvPr id="5" name="矩形 4">
            <a:extLst>
              <a:ext uri="{FF2B5EF4-FFF2-40B4-BE49-F238E27FC236}">
                <a16:creationId xmlns:a16="http://schemas.microsoft.com/office/drawing/2014/main" id="{3BCD90E1-5DE0-6E59-761D-BA1BD404281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a:extLst>
              <a:ext uri="{FF2B5EF4-FFF2-40B4-BE49-F238E27FC236}">
                <a16:creationId xmlns:a16="http://schemas.microsoft.com/office/drawing/2014/main" id="{B116FD44-E312-157A-DFFB-9C4D2C76031B}"/>
              </a:ext>
            </a:extLst>
          </p:cNvPr>
          <p:cNvSpPr txBox="1"/>
          <p:nvPr/>
        </p:nvSpPr>
        <p:spPr>
          <a:xfrm>
            <a:off x="2193652" y="3863523"/>
            <a:ext cx="6094990" cy="369332"/>
          </a:xfrm>
          <a:prstGeom prst="rect">
            <a:avLst/>
          </a:prstGeom>
          <a:noFill/>
        </p:spPr>
        <p:txBody>
          <a:bodyPr wrap="square">
            <a:spAutoFit/>
          </a:bodyPr>
          <a:lstStyle/>
          <a:p>
            <a:r>
              <a:rPr lang="en-US" altLang="zh-CN" dirty="0">
                <a:hlinkClick r:id="rId2"/>
              </a:rPr>
              <a:t>https://arxiv.org/pdf/2405.18784</a:t>
            </a:r>
            <a:endParaRPr lang="zh-CN" altLang="en-US" dirty="0"/>
          </a:p>
        </p:txBody>
      </p:sp>
      <p:pic>
        <p:nvPicPr>
          <p:cNvPr id="9" name="图片 8">
            <a:extLst>
              <a:ext uri="{FF2B5EF4-FFF2-40B4-BE49-F238E27FC236}">
                <a16:creationId xmlns:a16="http://schemas.microsoft.com/office/drawing/2014/main" id="{C9A2F193-E4B7-2F06-2789-AA7ACCD2E551}"/>
              </a:ext>
            </a:extLst>
          </p:cNvPr>
          <p:cNvPicPr>
            <a:picLocks noChangeAspect="1"/>
          </p:cNvPicPr>
          <p:nvPr/>
        </p:nvPicPr>
        <p:blipFill>
          <a:blip r:embed="rId3"/>
          <a:stretch>
            <a:fillRect/>
          </a:stretch>
        </p:blipFill>
        <p:spPr>
          <a:xfrm>
            <a:off x="2141466" y="1601892"/>
            <a:ext cx="7720354" cy="1692371"/>
          </a:xfrm>
          <a:prstGeom prst="rect">
            <a:avLst/>
          </a:prstGeom>
        </p:spPr>
      </p:pic>
      <p:sp>
        <p:nvSpPr>
          <p:cNvPr id="12" name="文本框 11">
            <a:extLst>
              <a:ext uri="{FF2B5EF4-FFF2-40B4-BE49-F238E27FC236}">
                <a16:creationId xmlns:a16="http://schemas.microsoft.com/office/drawing/2014/main" id="{C8692603-4EA8-7B95-AD2A-2A991486E20F}"/>
              </a:ext>
            </a:extLst>
          </p:cNvPr>
          <p:cNvSpPr txBox="1"/>
          <p:nvPr/>
        </p:nvSpPr>
        <p:spPr>
          <a:xfrm>
            <a:off x="2193652" y="4886776"/>
            <a:ext cx="6094990" cy="369332"/>
          </a:xfrm>
          <a:prstGeom prst="rect">
            <a:avLst/>
          </a:prstGeom>
          <a:noFill/>
        </p:spPr>
        <p:txBody>
          <a:bodyPr wrap="square">
            <a:spAutoFit/>
          </a:bodyPr>
          <a:lstStyle/>
          <a:p>
            <a:r>
              <a:rPr lang="en-US" altLang="zh-CN" dirty="0">
                <a:hlinkClick r:id="rId4"/>
              </a:rPr>
              <a:t>https://github.com/dexgfsdfdsg/LP-3DGS</a:t>
            </a:r>
            <a:endParaRPr lang="zh-CN" altLang="en-US" dirty="0"/>
          </a:p>
        </p:txBody>
      </p:sp>
    </p:spTree>
    <p:extLst>
      <p:ext uri="{BB962C8B-B14F-4D97-AF65-F5344CB8AC3E}">
        <p14:creationId xmlns:p14="http://schemas.microsoft.com/office/powerpoint/2010/main" val="362084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88C3BA7-EB1C-D951-F69F-380CA38F843C}"/>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5" name="矩形 4">
            <a:extLst>
              <a:ext uri="{FF2B5EF4-FFF2-40B4-BE49-F238E27FC236}">
                <a16:creationId xmlns:a16="http://schemas.microsoft.com/office/drawing/2014/main" id="{85DC26A9-311C-520B-C400-EAEA224D3E2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 name="文本框 6">
            <a:extLst>
              <a:ext uri="{FF2B5EF4-FFF2-40B4-BE49-F238E27FC236}">
                <a16:creationId xmlns:a16="http://schemas.microsoft.com/office/drawing/2014/main" id="{387D39ED-7684-0658-96B3-C73AF792B3D2}"/>
              </a:ext>
            </a:extLst>
          </p:cNvPr>
          <p:cNvSpPr txBox="1"/>
          <p:nvPr/>
        </p:nvSpPr>
        <p:spPr>
          <a:xfrm>
            <a:off x="954542" y="3364918"/>
            <a:ext cx="6443645" cy="369332"/>
          </a:xfrm>
          <a:prstGeom prst="rect">
            <a:avLst/>
          </a:prstGeom>
          <a:noFill/>
        </p:spPr>
        <p:txBody>
          <a:bodyPr wrap="square">
            <a:spAutoFit/>
          </a:bodyPr>
          <a:lstStyle/>
          <a:p>
            <a:r>
              <a:rPr lang="zh-CN" altLang="en-US" dirty="0"/>
              <a:t>学习到一个</a:t>
            </a:r>
            <a:r>
              <a:rPr lang="en-US" altLang="zh-CN" dirty="0"/>
              <a:t>binary</a:t>
            </a:r>
            <a:r>
              <a:rPr lang="zh-CN" altLang="en-US" dirty="0"/>
              <a:t> </a:t>
            </a:r>
            <a:r>
              <a:rPr lang="en-US" altLang="zh-CN" dirty="0"/>
              <a:t>Mask</a:t>
            </a:r>
            <a:r>
              <a:rPr lang="zh-CN" altLang="en-US" dirty="0"/>
              <a:t>，自动确定每个场景的最佳剪枝比例。</a:t>
            </a:r>
          </a:p>
        </p:txBody>
      </p:sp>
      <p:pic>
        <p:nvPicPr>
          <p:cNvPr id="9" name="图片 8">
            <a:extLst>
              <a:ext uri="{FF2B5EF4-FFF2-40B4-BE49-F238E27FC236}">
                <a16:creationId xmlns:a16="http://schemas.microsoft.com/office/drawing/2014/main" id="{4043201C-C374-83EF-833A-E975C109F9C1}"/>
              </a:ext>
            </a:extLst>
          </p:cNvPr>
          <p:cNvPicPr>
            <a:picLocks noChangeAspect="1"/>
          </p:cNvPicPr>
          <p:nvPr/>
        </p:nvPicPr>
        <p:blipFill>
          <a:blip r:embed="rId2"/>
          <a:stretch>
            <a:fillRect/>
          </a:stretch>
        </p:blipFill>
        <p:spPr>
          <a:xfrm>
            <a:off x="308883" y="520117"/>
            <a:ext cx="8001411" cy="2603634"/>
          </a:xfrm>
          <a:prstGeom prst="rect">
            <a:avLst/>
          </a:prstGeom>
        </p:spPr>
      </p:pic>
    </p:spTree>
    <p:extLst>
      <p:ext uri="{BB962C8B-B14F-4D97-AF65-F5344CB8AC3E}">
        <p14:creationId xmlns:p14="http://schemas.microsoft.com/office/powerpoint/2010/main" val="340824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88C3BA7-EB1C-D951-F69F-380CA38F843C}"/>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5" name="矩形 4">
            <a:extLst>
              <a:ext uri="{FF2B5EF4-FFF2-40B4-BE49-F238E27FC236}">
                <a16:creationId xmlns:a16="http://schemas.microsoft.com/office/drawing/2014/main" id="{85DC26A9-311C-520B-C400-EAEA224D3E2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425B7050-5E67-11E6-ED7A-AA98985042A3}"/>
              </a:ext>
            </a:extLst>
          </p:cNvPr>
          <p:cNvPicPr>
            <a:picLocks noChangeAspect="1"/>
          </p:cNvPicPr>
          <p:nvPr/>
        </p:nvPicPr>
        <p:blipFill>
          <a:blip r:embed="rId2"/>
          <a:stretch>
            <a:fillRect/>
          </a:stretch>
        </p:blipFill>
        <p:spPr>
          <a:xfrm>
            <a:off x="2021058" y="602230"/>
            <a:ext cx="7677545" cy="4515082"/>
          </a:xfrm>
          <a:prstGeom prst="rect">
            <a:avLst/>
          </a:prstGeom>
        </p:spPr>
      </p:pic>
      <p:sp>
        <p:nvSpPr>
          <p:cNvPr id="6" name="文本框 5">
            <a:extLst>
              <a:ext uri="{FF2B5EF4-FFF2-40B4-BE49-F238E27FC236}">
                <a16:creationId xmlns:a16="http://schemas.microsoft.com/office/drawing/2014/main" id="{26C059F9-85D1-AC17-F5A5-EA6FF65560FF}"/>
              </a:ext>
            </a:extLst>
          </p:cNvPr>
          <p:cNvSpPr txBox="1"/>
          <p:nvPr/>
        </p:nvSpPr>
        <p:spPr>
          <a:xfrm>
            <a:off x="902289" y="211947"/>
            <a:ext cx="1471518" cy="369332"/>
          </a:xfrm>
          <a:prstGeom prst="rect">
            <a:avLst/>
          </a:prstGeom>
          <a:noFill/>
        </p:spPr>
        <p:txBody>
          <a:bodyPr wrap="square" rtlCol="0">
            <a:spAutoFit/>
          </a:bodyPr>
          <a:lstStyle/>
          <a:p>
            <a:r>
              <a:rPr lang="en-US" altLang="zh-CN" dirty="0"/>
              <a:t>Framework</a:t>
            </a:r>
            <a:endParaRPr lang="zh-CN" altLang="en-US" dirty="0"/>
          </a:p>
        </p:txBody>
      </p:sp>
      <p:sp>
        <p:nvSpPr>
          <p:cNvPr id="8" name="文本框 7">
            <a:extLst>
              <a:ext uri="{FF2B5EF4-FFF2-40B4-BE49-F238E27FC236}">
                <a16:creationId xmlns:a16="http://schemas.microsoft.com/office/drawing/2014/main" id="{42A56D60-2282-5036-4355-CD17E1F60A3F}"/>
              </a:ext>
            </a:extLst>
          </p:cNvPr>
          <p:cNvSpPr txBox="1"/>
          <p:nvPr/>
        </p:nvSpPr>
        <p:spPr>
          <a:xfrm>
            <a:off x="1936279" y="5074769"/>
            <a:ext cx="8994131" cy="1710084"/>
          </a:xfrm>
          <a:prstGeom prst="rect">
            <a:avLst/>
          </a:prstGeom>
          <a:noFill/>
        </p:spPr>
        <p:txBody>
          <a:bodyPr wrap="square" rtlCol="0">
            <a:spAutoFit/>
          </a:bodyPr>
          <a:lstStyle/>
          <a:p>
            <a:pPr>
              <a:lnSpc>
                <a:spcPct val="150000"/>
              </a:lnSpc>
            </a:pPr>
            <a:r>
              <a:rPr lang="zh-CN" altLang="en-US" dirty="0"/>
              <a:t>两个阶段：</a:t>
            </a:r>
            <a:endParaRPr lang="en-US" altLang="zh-CN" dirty="0"/>
          </a:p>
          <a:p>
            <a:pPr>
              <a:lnSpc>
                <a:spcPct val="150000"/>
              </a:lnSpc>
            </a:pPr>
            <a:r>
              <a:rPr lang="en-US" altLang="zh-CN" dirty="0"/>
              <a:t>1</a:t>
            </a:r>
            <a:r>
              <a:rPr lang="zh-CN" altLang="en-US" dirty="0"/>
              <a:t>）增点阶段，采用自适应密度控制策略，逐渐增加高斯数</a:t>
            </a:r>
            <a:endParaRPr lang="en-US" altLang="zh-CN" dirty="0"/>
          </a:p>
          <a:p>
            <a:pPr>
              <a:lnSpc>
                <a:spcPct val="150000"/>
              </a:lnSpc>
            </a:pPr>
            <a:r>
              <a:rPr lang="en-US" altLang="zh-CN" dirty="0"/>
              <a:t>2</a:t>
            </a:r>
            <a:r>
              <a:rPr lang="zh-CN" altLang="en-US" dirty="0"/>
              <a:t>）修剪阶段，为了学习</a:t>
            </a:r>
            <a:r>
              <a:rPr lang="en-US" altLang="zh-CN" dirty="0"/>
              <a:t>binary Mask</a:t>
            </a:r>
            <a:r>
              <a:rPr lang="zh-CN" altLang="en-US" dirty="0"/>
              <a:t>，首先为每个点 </a:t>
            </a:r>
            <a:r>
              <a:rPr lang="en-US" altLang="zh-CN" dirty="0" err="1"/>
              <a:t>i</a:t>
            </a:r>
            <a:r>
              <a:rPr lang="en-US" altLang="zh-CN" dirty="0"/>
              <a:t> </a:t>
            </a:r>
            <a:r>
              <a:rPr lang="zh-CN" altLang="en-US" dirty="0"/>
              <a:t>初始化一个“</a:t>
            </a:r>
            <a:r>
              <a:rPr lang="en-US" altLang="zh-CN" dirty="0"/>
              <a:t>real-value mask</a:t>
            </a:r>
            <a:r>
              <a:rPr lang="zh-CN" altLang="en-US" dirty="0"/>
              <a:t>”</a:t>
            </a:r>
            <a:r>
              <a:rPr lang="en-US" altLang="zh-CN" dirty="0"/>
              <a:t>mi</a:t>
            </a:r>
            <a:r>
              <a:rPr lang="zh-CN" altLang="en-US" dirty="0"/>
              <a:t>，然后采用</a:t>
            </a:r>
            <a:r>
              <a:rPr lang="en-US" altLang="zh-CN" dirty="0"/>
              <a:t>Gumbel-sigmoid</a:t>
            </a:r>
            <a:r>
              <a:rPr lang="zh-CN" altLang="en-US" dirty="0"/>
              <a:t>技术对 </a:t>
            </a:r>
            <a:r>
              <a:rPr lang="en-US" altLang="zh-CN" dirty="0"/>
              <a:t>Mask </a:t>
            </a:r>
            <a:r>
              <a:rPr lang="zh-CN" altLang="en-US" dirty="0"/>
              <a:t>进行差异性二值化。</a:t>
            </a:r>
          </a:p>
        </p:txBody>
      </p:sp>
    </p:spTree>
    <p:extLst>
      <p:ext uri="{BB962C8B-B14F-4D97-AF65-F5344CB8AC3E}">
        <p14:creationId xmlns:p14="http://schemas.microsoft.com/office/powerpoint/2010/main" val="130287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F9D1D-D249-74D4-D389-5053C5AE2E93}"/>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6" name="图片 5">
            <a:extLst>
              <a:ext uri="{FF2B5EF4-FFF2-40B4-BE49-F238E27FC236}">
                <a16:creationId xmlns:a16="http://schemas.microsoft.com/office/drawing/2014/main" id="{DF4FFBA6-E2CF-5E8D-8064-3DE5DA2C0A0A}"/>
              </a:ext>
            </a:extLst>
          </p:cNvPr>
          <p:cNvPicPr>
            <a:picLocks noChangeAspect="1"/>
          </p:cNvPicPr>
          <p:nvPr/>
        </p:nvPicPr>
        <p:blipFill>
          <a:blip r:embed="rId2"/>
          <a:stretch>
            <a:fillRect/>
          </a:stretch>
        </p:blipFill>
        <p:spPr>
          <a:xfrm>
            <a:off x="880698" y="543857"/>
            <a:ext cx="9049421" cy="1454499"/>
          </a:xfrm>
          <a:prstGeom prst="rect">
            <a:avLst/>
          </a:prstGeom>
        </p:spPr>
      </p:pic>
      <p:sp>
        <p:nvSpPr>
          <p:cNvPr id="7" name="矩形 6">
            <a:extLst>
              <a:ext uri="{FF2B5EF4-FFF2-40B4-BE49-F238E27FC236}">
                <a16:creationId xmlns:a16="http://schemas.microsoft.com/office/drawing/2014/main" id="{C8588F28-0D92-EF85-6950-717FC8EBC7B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320E7170-7396-6F5D-99C7-65327E03C567}"/>
              </a:ext>
            </a:extLst>
          </p:cNvPr>
          <p:cNvSpPr txBox="1"/>
          <p:nvPr/>
        </p:nvSpPr>
        <p:spPr>
          <a:xfrm>
            <a:off x="715586" y="2852263"/>
            <a:ext cx="3699989" cy="369332"/>
          </a:xfrm>
          <a:prstGeom prst="rect">
            <a:avLst/>
          </a:prstGeom>
          <a:noFill/>
        </p:spPr>
        <p:txBody>
          <a:bodyPr wrap="square" rtlCol="0">
            <a:spAutoFit/>
          </a:bodyPr>
          <a:lstStyle/>
          <a:p>
            <a:r>
              <a:rPr lang="zh-CN" altLang="en-US" dirty="0"/>
              <a:t>就是</a:t>
            </a:r>
            <a:r>
              <a:rPr lang="en-US" altLang="zh-CN" dirty="0"/>
              <a:t>gaussian</a:t>
            </a:r>
            <a:r>
              <a:rPr lang="zh-CN" altLang="en-US" dirty="0"/>
              <a:t>原模型自带的增点</a:t>
            </a:r>
          </a:p>
        </p:txBody>
      </p:sp>
      <p:pic>
        <p:nvPicPr>
          <p:cNvPr id="9" name="图片 8">
            <a:extLst>
              <a:ext uri="{FF2B5EF4-FFF2-40B4-BE49-F238E27FC236}">
                <a16:creationId xmlns:a16="http://schemas.microsoft.com/office/drawing/2014/main" id="{D58CCE55-A5F3-C618-D3D4-48EDF36A8E84}"/>
              </a:ext>
            </a:extLst>
          </p:cNvPr>
          <p:cNvPicPr>
            <a:picLocks noChangeAspect="1"/>
          </p:cNvPicPr>
          <p:nvPr/>
        </p:nvPicPr>
        <p:blipFill>
          <a:blip r:embed="rId3"/>
          <a:stretch>
            <a:fillRect/>
          </a:stretch>
        </p:blipFill>
        <p:spPr>
          <a:xfrm>
            <a:off x="4219511" y="2355639"/>
            <a:ext cx="7484622" cy="3776147"/>
          </a:xfrm>
          <a:prstGeom prst="rect">
            <a:avLst/>
          </a:prstGeom>
        </p:spPr>
      </p:pic>
    </p:spTree>
    <p:extLst>
      <p:ext uri="{BB962C8B-B14F-4D97-AF65-F5344CB8AC3E}">
        <p14:creationId xmlns:p14="http://schemas.microsoft.com/office/powerpoint/2010/main" val="414627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2AB763A-7961-CA31-3746-A0BEDA8E0F17}"/>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a:extLst>
              <a:ext uri="{FF2B5EF4-FFF2-40B4-BE49-F238E27FC236}">
                <a16:creationId xmlns:a16="http://schemas.microsoft.com/office/drawing/2014/main" id="{5DC262B6-8AC4-FFB7-275A-77A7C081D089}"/>
              </a:ext>
            </a:extLst>
          </p:cNvPr>
          <p:cNvSpPr txBox="1"/>
          <p:nvPr/>
        </p:nvSpPr>
        <p:spPr>
          <a:xfrm>
            <a:off x="643410" y="629816"/>
            <a:ext cx="6094990" cy="369332"/>
          </a:xfrm>
          <a:prstGeom prst="rect">
            <a:avLst/>
          </a:prstGeom>
          <a:noFill/>
        </p:spPr>
        <p:txBody>
          <a:bodyPr wrap="square">
            <a:spAutoFit/>
          </a:bodyPr>
          <a:lstStyle/>
          <a:p>
            <a:r>
              <a:rPr lang="en-US" altLang="zh-CN" dirty="0"/>
              <a:t>Trainable Binary Mask</a:t>
            </a:r>
            <a:endParaRPr lang="zh-CN" altLang="en-US" dirty="0"/>
          </a:p>
        </p:txBody>
      </p:sp>
      <p:sp>
        <p:nvSpPr>
          <p:cNvPr id="8" name="文本框 7">
            <a:extLst>
              <a:ext uri="{FF2B5EF4-FFF2-40B4-BE49-F238E27FC236}">
                <a16:creationId xmlns:a16="http://schemas.microsoft.com/office/drawing/2014/main" id="{E9A62E4B-B245-90D8-7D2A-E6C919D6A166}"/>
              </a:ext>
            </a:extLst>
          </p:cNvPr>
          <p:cNvSpPr txBox="1"/>
          <p:nvPr/>
        </p:nvSpPr>
        <p:spPr>
          <a:xfrm>
            <a:off x="643410" y="1188494"/>
            <a:ext cx="10068998" cy="1295868"/>
          </a:xfrm>
          <a:prstGeom prst="rect">
            <a:avLst/>
          </a:prstGeom>
          <a:noFill/>
        </p:spPr>
        <p:txBody>
          <a:bodyPr wrap="square">
            <a:spAutoFit/>
          </a:bodyPr>
          <a:lstStyle/>
          <a:p>
            <a:pPr>
              <a:lnSpc>
                <a:spcPct val="150000"/>
              </a:lnSpc>
            </a:pPr>
            <a:r>
              <a:rPr lang="zh-CN" altLang="en-US" dirty="0"/>
              <a:t>传统的</a:t>
            </a:r>
            <a:r>
              <a:rPr lang="en-US" altLang="zh-CN" dirty="0"/>
              <a:t>binary Mask</a:t>
            </a:r>
            <a:r>
              <a:rPr lang="zh-CN" altLang="en-US" dirty="0"/>
              <a:t>在训练过程中因为不可微分，无法直接用于反向传播。一般二分（量化中）用 </a:t>
            </a:r>
            <a:r>
              <a:rPr lang="en-US" altLang="zh-CN" dirty="0"/>
              <a:t>STE</a:t>
            </a:r>
            <a:r>
              <a:rPr lang="zh-CN" altLang="en-US" dirty="0"/>
              <a:t>，但这种跳跃的方式在这效果不好</a:t>
            </a:r>
            <a:endParaRPr lang="en-US" altLang="zh-CN" dirty="0"/>
          </a:p>
          <a:p>
            <a:pPr>
              <a:lnSpc>
                <a:spcPct val="150000"/>
              </a:lnSpc>
            </a:pPr>
            <a:r>
              <a:rPr lang="zh-CN" altLang="en-US" dirty="0"/>
              <a:t>所以</a:t>
            </a:r>
            <a:r>
              <a:rPr lang="en-US" altLang="zh-CN" dirty="0"/>
              <a:t>LP-3DGS</a:t>
            </a:r>
            <a:r>
              <a:rPr lang="zh-CN" altLang="en-US" dirty="0"/>
              <a:t>引入了基于</a:t>
            </a:r>
            <a:r>
              <a:rPr lang="en-US" altLang="zh-CN" dirty="0"/>
              <a:t>Gumbel-Sigmoid</a:t>
            </a:r>
            <a:r>
              <a:rPr lang="zh-CN" altLang="en-US" dirty="0"/>
              <a:t>方法的可训练</a:t>
            </a:r>
            <a:r>
              <a:rPr lang="en-US" altLang="zh-CN" dirty="0"/>
              <a:t>mask</a:t>
            </a:r>
            <a:endParaRPr lang="zh-CN" altLang="en-US" dirty="0"/>
          </a:p>
        </p:txBody>
      </p:sp>
      <p:pic>
        <p:nvPicPr>
          <p:cNvPr id="12" name="图片 11">
            <a:extLst>
              <a:ext uri="{FF2B5EF4-FFF2-40B4-BE49-F238E27FC236}">
                <a16:creationId xmlns:a16="http://schemas.microsoft.com/office/drawing/2014/main" id="{DA320806-F523-F7AC-9807-780DC3A6E0A1}"/>
              </a:ext>
            </a:extLst>
          </p:cNvPr>
          <p:cNvPicPr>
            <a:picLocks noChangeAspect="1"/>
          </p:cNvPicPr>
          <p:nvPr/>
        </p:nvPicPr>
        <p:blipFill>
          <a:blip r:embed="rId2"/>
          <a:stretch>
            <a:fillRect/>
          </a:stretch>
        </p:blipFill>
        <p:spPr>
          <a:xfrm>
            <a:off x="522298" y="3835602"/>
            <a:ext cx="3556183" cy="1060505"/>
          </a:xfrm>
          <a:prstGeom prst="rect">
            <a:avLst/>
          </a:prstGeom>
        </p:spPr>
      </p:pic>
      <p:sp>
        <p:nvSpPr>
          <p:cNvPr id="14" name="文本框 13">
            <a:extLst>
              <a:ext uri="{FF2B5EF4-FFF2-40B4-BE49-F238E27FC236}">
                <a16:creationId xmlns:a16="http://schemas.microsoft.com/office/drawing/2014/main" id="{435C74B2-6FF5-5574-65CC-A0F59D3B2111}"/>
              </a:ext>
            </a:extLst>
          </p:cNvPr>
          <p:cNvSpPr txBox="1"/>
          <p:nvPr/>
        </p:nvSpPr>
        <p:spPr>
          <a:xfrm>
            <a:off x="522298" y="2990608"/>
            <a:ext cx="6094990" cy="646331"/>
          </a:xfrm>
          <a:prstGeom prst="rect">
            <a:avLst/>
          </a:prstGeom>
          <a:noFill/>
        </p:spPr>
        <p:txBody>
          <a:bodyPr wrap="square">
            <a:spAutoFit/>
          </a:bodyPr>
          <a:lstStyle/>
          <a:p>
            <a:r>
              <a:rPr lang="en-US" altLang="zh-CN" b="1" dirty="0"/>
              <a:t>Gumbel distribution</a:t>
            </a:r>
          </a:p>
          <a:p>
            <a:r>
              <a:rPr lang="en-US" altLang="zh-CN" dirty="0"/>
              <a:t>distribution sampling function</a:t>
            </a:r>
            <a:endParaRPr lang="zh-CN" altLang="en-US" dirty="0"/>
          </a:p>
        </p:txBody>
      </p:sp>
      <p:sp>
        <p:nvSpPr>
          <p:cNvPr id="16" name="文本框 15">
            <a:extLst>
              <a:ext uri="{FF2B5EF4-FFF2-40B4-BE49-F238E27FC236}">
                <a16:creationId xmlns:a16="http://schemas.microsoft.com/office/drawing/2014/main" id="{93537465-EA8F-5861-F81D-F87954DD5073}"/>
              </a:ext>
            </a:extLst>
          </p:cNvPr>
          <p:cNvSpPr txBox="1"/>
          <p:nvPr/>
        </p:nvSpPr>
        <p:spPr>
          <a:xfrm>
            <a:off x="522298" y="5305233"/>
            <a:ext cx="9184876" cy="369332"/>
          </a:xfrm>
          <a:prstGeom prst="rect">
            <a:avLst/>
          </a:prstGeom>
          <a:noFill/>
        </p:spPr>
        <p:txBody>
          <a:bodyPr wrap="square">
            <a:spAutoFit/>
          </a:bodyPr>
          <a:lstStyle/>
          <a:p>
            <a:r>
              <a:rPr lang="en-US" altLang="zh-CN" dirty="0"/>
              <a:t>Where τ is the input adjustment parameter, </a:t>
            </a:r>
            <a:r>
              <a:rPr lang="en-US" altLang="zh-CN" dirty="0" err="1"/>
              <a:t>gi</a:t>
            </a:r>
            <a:r>
              <a:rPr lang="en-US" altLang="zh-CN" dirty="0"/>
              <a:t> is sample from Gumbel distribution.</a:t>
            </a:r>
            <a:endParaRPr lang="zh-CN" altLang="en-US" dirty="0"/>
          </a:p>
        </p:txBody>
      </p:sp>
      <p:sp>
        <p:nvSpPr>
          <p:cNvPr id="17" name="矩形 16">
            <a:extLst>
              <a:ext uri="{FF2B5EF4-FFF2-40B4-BE49-F238E27FC236}">
                <a16:creationId xmlns:a16="http://schemas.microsoft.com/office/drawing/2014/main" id="{5CCCB937-17E2-0E7F-F8FA-3B4A6FCF20D9}"/>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3288299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362</Words>
  <Application>Microsoft Office PowerPoint</Application>
  <PresentationFormat>宽屏</PresentationFormat>
  <Paragraphs>40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XIONG WEITAO</dc:creator>
  <cp:lastModifiedBy>XIONG WEITAO</cp:lastModifiedBy>
  <cp:revision>5</cp:revision>
  <dcterms:created xsi:type="dcterms:W3CDTF">2024-06-22T22:30:42Z</dcterms:created>
  <dcterms:modified xsi:type="dcterms:W3CDTF">2024-07-07T10:38:54Z</dcterms:modified>
</cp:coreProperties>
</file>