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68" r:id="rId2"/>
    <p:sldId id="572" r:id="rId3"/>
    <p:sldId id="569" r:id="rId4"/>
    <p:sldId id="570" r:id="rId5"/>
    <p:sldId id="571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E3AC-9BE3-4C5B-BB07-F200EC98617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FB5B5-4309-4FF6-BBAF-527B02BA7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1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FB5B5-4309-4FF6-BBAF-527B02BA7D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2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034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8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051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045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656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720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400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155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932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660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750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084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0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2BEE19-BC69-CA91-2965-395E395E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D4832E-B11E-34E3-D224-58D26A32D1C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0D3780-DFC6-8FCE-6ECF-F5BB4478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06D792-CF98-AFE9-9E92-B52F2FD28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26" y="475841"/>
            <a:ext cx="8573361" cy="59063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004536-2572-6A1D-2FBB-9FB10E5F5B14}"/>
              </a:ext>
            </a:extLst>
          </p:cNvPr>
          <p:cNvSpPr txBox="1"/>
          <p:nvPr/>
        </p:nvSpPr>
        <p:spPr>
          <a:xfrm>
            <a:off x="838200" y="94382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3082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6DEB72-8794-262A-CA25-CF5AD705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D5295F-8A0D-D69E-5ECE-6926F335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92857"/>
            <a:ext cx="8572500" cy="15725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ED58873-3EEB-C7F7-C979-7CE637A74E6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33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A32997-0A3F-4469-166D-55C5A1F0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8C74DA-E2D7-03FB-DE00-84E6AFF980AE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65F58-7514-0A10-87FD-6BE9BC55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1273873"/>
            <a:ext cx="9072562" cy="4153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81CCDD-CCBC-1E32-B782-BDBB9D6A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69A4A0-1F3A-7844-3849-3358E7088547}"/>
              </a:ext>
            </a:extLst>
          </p:cNvPr>
          <p:cNvSpPr txBox="1"/>
          <p:nvPr/>
        </p:nvSpPr>
        <p:spPr>
          <a:xfrm>
            <a:off x="838200" y="94382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709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7AC913-2895-7613-2ADF-96A4D1D3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FED99A-2E40-066A-F34F-41F793517AA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E4A4C8-45B6-0D8C-990E-A4664E74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17" y="-2"/>
            <a:ext cx="847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083E39-425E-CE06-D830-89BE8F75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A3EAB-872B-B416-1CD7-2492C0C4C98F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01F760-D2ED-79C7-1EA2-F9ABE8ECB860}"/>
              </a:ext>
            </a:extLst>
          </p:cNvPr>
          <p:cNvSpPr txBox="1"/>
          <p:nvPr/>
        </p:nvSpPr>
        <p:spPr>
          <a:xfrm>
            <a:off x="1663700" y="94615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和前文差不多，只是特征提取模块不同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FB436-CABA-4CA8-6DEF-AFDBDB12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680716"/>
            <a:ext cx="8345599" cy="3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247B2A-4377-94C9-38F3-FD03F6F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6523E6-C7B3-49E3-E10A-041C6B2A573F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4410B2-2083-CA2F-79E7-7030FE2C17F2}"/>
              </a:ext>
            </a:extLst>
          </p:cNvPr>
          <p:cNvSpPr txBox="1"/>
          <p:nvPr/>
        </p:nvSpPr>
        <p:spPr>
          <a:xfrm>
            <a:off x="1346200" y="328136"/>
            <a:ext cx="9378950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Framework: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先使用</a:t>
            </a:r>
            <a:r>
              <a:rPr lang="en-US" altLang="zh-CN" b="1" dirty="0"/>
              <a:t>D3DP</a:t>
            </a:r>
            <a:r>
              <a:rPr lang="zh-CN" altLang="en-US" b="1" dirty="0"/>
              <a:t>网络得到多个</a:t>
            </a:r>
            <a:r>
              <a:rPr lang="en-US" altLang="zh-CN" b="1" dirty="0"/>
              <a:t>3D</a:t>
            </a:r>
            <a:r>
              <a:rPr lang="zh-CN" altLang="en-US" b="1" dirty="0"/>
              <a:t>姿态，再用</a:t>
            </a:r>
            <a:r>
              <a:rPr lang="en-US" altLang="zh-CN" b="1" dirty="0"/>
              <a:t>JPMA</a:t>
            </a:r>
            <a:r>
              <a:rPr lang="zh-CN" altLang="en-US" b="1" dirty="0"/>
              <a:t>聚合成单一姿态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D3DP</a:t>
            </a:r>
            <a:r>
              <a:rPr lang="zh-CN" altLang="en-US" b="1" dirty="0"/>
              <a:t>方法</a:t>
            </a:r>
            <a:r>
              <a:rPr lang="zh-CN" altLang="en-US" dirty="0"/>
              <a:t>：通过两个马尔可夫链来完成</a:t>
            </a:r>
            <a:r>
              <a:rPr lang="en-US" altLang="zh-CN" dirty="0"/>
              <a:t>3D</a:t>
            </a:r>
            <a:r>
              <a:rPr lang="zh-CN" altLang="en-US" dirty="0"/>
              <a:t>姿态估计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扩散过程：</a:t>
            </a:r>
            <a:r>
              <a:rPr lang="zh-CN" altLang="en-US" dirty="0"/>
              <a:t>逐渐将真实的</a:t>
            </a:r>
            <a:r>
              <a:rPr lang="en-US" altLang="zh-CN" dirty="0"/>
              <a:t>3D</a:t>
            </a:r>
            <a:r>
              <a:rPr lang="zh-CN" altLang="en-US" dirty="0"/>
              <a:t>姿态噪声化，使其逐渐接近高斯噪声。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反向过程：</a:t>
            </a:r>
            <a:r>
              <a:rPr lang="zh-CN" altLang="en-US" dirty="0"/>
              <a:t>使用一个去噪器（</a:t>
            </a:r>
            <a:r>
              <a:rPr lang="en-US" altLang="zh-CN" dirty="0"/>
              <a:t>denoiser</a:t>
            </a:r>
            <a:r>
              <a:rPr lang="zh-CN" altLang="en-US" dirty="0"/>
              <a:t>）来从噪声中恢复出无噪声的</a:t>
            </a:r>
            <a:r>
              <a:rPr lang="en-US" altLang="zh-CN" dirty="0"/>
              <a:t>3D</a:t>
            </a:r>
            <a:r>
              <a:rPr lang="zh-CN" altLang="en-US" dirty="0"/>
              <a:t>姿态。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D3DP</a:t>
            </a:r>
            <a:r>
              <a:rPr lang="zh-CN" altLang="en-US" dirty="0"/>
              <a:t>的创新之处在于将这个过程与</a:t>
            </a:r>
            <a:r>
              <a:rPr lang="en-US" altLang="zh-CN" dirty="0"/>
              <a:t>2D</a:t>
            </a:r>
            <a:r>
              <a:rPr lang="zh-CN" altLang="en-US" dirty="0"/>
              <a:t>关键点信息结合，从而更准确地生成精准的</a:t>
            </a:r>
            <a:r>
              <a:rPr lang="en-US" altLang="zh-CN" dirty="0"/>
              <a:t>3D</a:t>
            </a:r>
            <a:r>
              <a:rPr lang="zh-CN" altLang="en-US" dirty="0"/>
              <a:t>姿态。</a:t>
            </a:r>
            <a:r>
              <a:rPr lang="en-US" altLang="zh-CN" dirty="0"/>
              <a:t>D3DP</a:t>
            </a:r>
            <a:r>
              <a:rPr lang="zh-CN" altLang="en-US" dirty="0"/>
              <a:t>可以使用现有的</a:t>
            </a:r>
            <a:r>
              <a:rPr lang="en-US" altLang="zh-CN" dirty="0"/>
              <a:t>3D</a:t>
            </a:r>
            <a:r>
              <a:rPr lang="zh-CN" altLang="en-US" dirty="0"/>
              <a:t>姿态估计器作为去噪器的骨干网络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JPMA</a:t>
            </a:r>
            <a:r>
              <a:rPr lang="zh-CN" altLang="en-US" b="1" dirty="0"/>
              <a:t>方法</a:t>
            </a:r>
            <a:r>
              <a:rPr lang="zh-CN" altLang="en-US" dirty="0"/>
              <a:t>：</a:t>
            </a:r>
            <a:r>
              <a:rPr lang="en-US" altLang="zh-CN" dirty="0"/>
              <a:t>JPMA</a:t>
            </a:r>
            <a:r>
              <a:rPr lang="zh-CN" altLang="en-US" dirty="0"/>
              <a:t>用于将</a:t>
            </a:r>
            <a:r>
              <a:rPr lang="en-US" altLang="zh-CN" dirty="0"/>
              <a:t>D3DP</a:t>
            </a:r>
            <a:r>
              <a:rPr lang="zh-CN" altLang="en-US" dirty="0"/>
              <a:t>生成的多个</a:t>
            </a:r>
            <a:r>
              <a:rPr lang="en-US" altLang="zh-CN" dirty="0"/>
              <a:t>3D</a:t>
            </a:r>
            <a:r>
              <a:rPr lang="zh-CN" altLang="en-US" dirty="0"/>
              <a:t>姿态假设聚合成单个</a:t>
            </a:r>
            <a:r>
              <a:rPr lang="en-US" altLang="zh-CN" dirty="0"/>
              <a:t>3D</a:t>
            </a:r>
            <a:r>
              <a:rPr lang="zh-CN" altLang="en-US" dirty="0"/>
              <a:t>姿态。它将</a:t>
            </a:r>
            <a:r>
              <a:rPr lang="en-US" altLang="zh-CN" dirty="0"/>
              <a:t>3D</a:t>
            </a:r>
            <a:r>
              <a:rPr lang="zh-CN" altLang="en-US" dirty="0"/>
              <a:t>姿态假设重新投影到</a:t>
            </a:r>
            <a:r>
              <a:rPr lang="en-US" altLang="zh-CN" dirty="0"/>
              <a:t>2D</a:t>
            </a:r>
            <a:r>
              <a:rPr lang="zh-CN" altLang="en-US" dirty="0"/>
              <a:t>摄像机平面上，并根据重投影误差逐个关节选择最佳的姿态假设。这种方法在关节层面进行聚合，并利用了</a:t>
            </a:r>
            <a:r>
              <a:rPr lang="en-US" altLang="zh-CN" dirty="0"/>
              <a:t>2D</a:t>
            </a:r>
            <a:r>
              <a:rPr lang="zh-CN" altLang="en-US" dirty="0"/>
              <a:t>先验信息。通过这种聚合方法，</a:t>
            </a:r>
            <a:r>
              <a:rPr lang="en-US" altLang="zh-CN" dirty="0"/>
              <a:t>JPMA</a:t>
            </a:r>
            <a:r>
              <a:rPr lang="zh-CN" altLang="en-US" dirty="0"/>
              <a:t>可以更准确地生成最终的</a:t>
            </a:r>
            <a:r>
              <a:rPr lang="en-US" altLang="zh-CN" dirty="0"/>
              <a:t>3D</a:t>
            </a:r>
            <a:r>
              <a:rPr lang="zh-CN" altLang="en-US" dirty="0"/>
              <a:t>姿态。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5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1CD738-2FBC-3615-F0F2-F267728E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0F98B6-499B-2D37-2C6B-7EC9226F59EF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20490-46E5-B9EB-277D-AD8C0FF485A9}"/>
              </a:ext>
            </a:extLst>
          </p:cNvPr>
          <p:cNvSpPr txBox="1"/>
          <p:nvPr/>
        </p:nvSpPr>
        <p:spPr>
          <a:xfrm>
            <a:off x="515936" y="3531533"/>
            <a:ext cx="11676063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扩散过程 </a:t>
            </a:r>
            <a:r>
              <a:rPr lang="en-US" altLang="zh-CN" dirty="0"/>
              <a:t>(DDPM)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将原始的</a:t>
            </a:r>
            <a:r>
              <a:rPr lang="en-US" altLang="zh-CN" dirty="0"/>
              <a:t>3D</a:t>
            </a:r>
            <a:r>
              <a:rPr lang="zh-CN" altLang="en-US" dirty="0"/>
              <a:t>姿态逐渐加噪声，使其从一个清晰的</a:t>
            </a:r>
            <a:r>
              <a:rPr lang="en-US" altLang="zh-CN" dirty="0"/>
              <a:t>3D</a:t>
            </a:r>
            <a:r>
              <a:rPr lang="zh-CN" altLang="en-US" dirty="0"/>
              <a:t>姿态（</a:t>
            </a:r>
            <a:r>
              <a:rPr lang="en-US" altLang="zh-CN" dirty="0"/>
              <a:t>y_0</a:t>
            </a:r>
            <a:r>
              <a:rPr lang="zh-CN" altLang="en-US" dirty="0"/>
              <a:t>）变为一个被噪声污染的姿态（</a:t>
            </a:r>
            <a:r>
              <a:rPr lang="en-US" altLang="zh-CN" dirty="0" err="1"/>
              <a:t>y_t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反向过程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将被噪声污染的姿态 </a:t>
            </a:r>
            <a:r>
              <a:rPr lang="en-US" altLang="zh-CN" dirty="0" err="1"/>
              <a:t>y_t</a:t>
            </a:r>
            <a:r>
              <a:rPr lang="en-US" altLang="zh-CN" dirty="0"/>
              <a:t> </a:t>
            </a:r>
            <a:r>
              <a:rPr lang="zh-CN" altLang="en-US" dirty="0"/>
              <a:t>输入到去噪器中，去噪器会利用</a:t>
            </a:r>
            <a:r>
              <a:rPr lang="en-US" altLang="zh-CN" dirty="0"/>
              <a:t>2D</a:t>
            </a:r>
            <a:r>
              <a:rPr lang="zh-CN" altLang="en-US" dirty="0"/>
              <a:t>关键点 </a:t>
            </a:r>
            <a:r>
              <a:rPr lang="en-US" altLang="zh-CN" dirty="0"/>
              <a:t>x </a:t>
            </a:r>
            <a:r>
              <a:rPr lang="zh-CN" altLang="en-US" dirty="0"/>
              <a:t>和时间步 </a:t>
            </a:r>
            <a:r>
              <a:rPr lang="en-US" altLang="zh-CN" dirty="0"/>
              <a:t>t </a:t>
            </a:r>
            <a:r>
              <a:rPr lang="zh-CN" altLang="en-US" dirty="0"/>
              <a:t>作为条件信息，逐步帮助指导去噪过程。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2D </a:t>
            </a:r>
            <a:r>
              <a:rPr lang="zh-CN" altLang="en-US" dirty="0"/>
              <a:t>关键点是由真实图像得到（没有深度信息，所以单一的</a:t>
            </a:r>
            <a:r>
              <a:rPr lang="en-US" altLang="zh-CN" dirty="0"/>
              <a:t>2D</a:t>
            </a:r>
            <a:r>
              <a:rPr lang="zh-CN" altLang="en-US" dirty="0"/>
              <a:t>关键点可能对应多个</a:t>
            </a:r>
            <a:r>
              <a:rPr lang="en-US" altLang="zh-CN" dirty="0"/>
              <a:t>3D</a:t>
            </a:r>
            <a:r>
              <a:rPr lang="zh-CN" altLang="en-US" dirty="0"/>
              <a:t>姿态）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这里应该可以用</a:t>
            </a:r>
            <a:r>
              <a:rPr lang="en-US" altLang="zh-CN" dirty="0"/>
              <a:t>depth anythingv2</a:t>
            </a:r>
            <a:r>
              <a:rPr lang="zh-CN" altLang="en-US" dirty="0"/>
              <a:t>得到深度信息，从而得到更精准的</a:t>
            </a:r>
            <a:r>
              <a:rPr lang="en-US" altLang="zh-CN" dirty="0"/>
              <a:t>3D pose</a:t>
            </a:r>
            <a:r>
              <a:rPr lang="zh-CN" altLang="en-US" dirty="0"/>
              <a:t>？这样是不是就省去了</a:t>
            </a:r>
            <a:r>
              <a:rPr lang="en-US" altLang="zh-CN" dirty="0"/>
              <a:t>JPMA</a:t>
            </a:r>
            <a:r>
              <a:rPr lang="zh-CN" altLang="en-US" dirty="0"/>
              <a:t>步骤？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69B6CC-A1B7-A7A7-5139-69EC29A7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66675"/>
            <a:ext cx="8429625" cy="3362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270017-6D39-D88F-6DFF-6501E1DDD3CC}"/>
              </a:ext>
            </a:extLst>
          </p:cNvPr>
          <p:cNvSpPr txBox="1"/>
          <p:nvPr/>
        </p:nvSpPr>
        <p:spPr>
          <a:xfrm>
            <a:off x="831850" y="1390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D3DP</a:t>
            </a:r>
            <a:endParaRPr lang="zh-CN" altLang="en-US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BB8D9B-B0A8-4325-813E-922245AA8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79B4CA-EAA5-9DF4-2812-D8A10EA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9B0EA6-CCF1-0E78-AEBD-4F9A171A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-2"/>
            <a:ext cx="9384728" cy="3390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2479B2-C202-D591-B314-8DDC564CE069}"/>
              </a:ext>
            </a:extLst>
          </p:cNvPr>
          <p:cNvSpPr txBox="1"/>
          <p:nvPr/>
        </p:nvSpPr>
        <p:spPr>
          <a:xfrm>
            <a:off x="396874" y="3390321"/>
            <a:ext cx="11229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从标准高斯分布中随机采样 </a:t>
            </a:r>
            <a:r>
              <a:rPr lang="en-US" altLang="zh-CN" dirty="0"/>
              <a:t>H </a:t>
            </a:r>
            <a:r>
              <a:rPr lang="zh-CN" altLang="en-US" dirty="0"/>
              <a:t>个初始</a:t>
            </a:r>
            <a:r>
              <a:rPr lang="en-US" altLang="zh-CN" dirty="0"/>
              <a:t>3D</a:t>
            </a:r>
            <a:r>
              <a:rPr lang="zh-CN" altLang="en-US" dirty="0"/>
              <a:t>姿态（</a:t>
            </a:r>
            <a:r>
              <a:rPr lang="en-US" altLang="zh-CN" dirty="0"/>
              <a:t>y_0:H,T</a:t>
            </a:r>
            <a:r>
              <a:rPr lang="zh-CN" altLang="en-US" dirty="0"/>
              <a:t>），</a:t>
            </a:r>
            <a:r>
              <a:rPr lang="en-US" altLang="zh-CN" dirty="0"/>
              <a:t>H</a:t>
            </a:r>
            <a:r>
              <a:rPr lang="zh-CN" altLang="en-US" dirty="0"/>
              <a:t>是用户自己设置的，这些姿态在一开始是完全随机的，带有很高的噪声。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4D92F6-E546-7382-5AF3-29393EC49D31}"/>
              </a:ext>
            </a:extLst>
          </p:cNvPr>
          <p:cNvSpPr txBox="1"/>
          <p:nvPr/>
        </p:nvSpPr>
        <p:spPr>
          <a:xfrm>
            <a:off x="396874" y="4248607"/>
            <a:ext cx="10048876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初始去噪</a:t>
            </a:r>
            <a:r>
              <a:rPr lang="zh-CN" altLang="en-US" dirty="0"/>
              <a:t>：将采样得到的初始</a:t>
            </a:r>
            <a:r>
              <a:rPr lang="en-US" altLang="zh-CN" dirty="0"/>
              <a:t>3D</a:t>
            </a:r>
            <a:r>
              <a:rPr lang="zh-CN" altLang="en-US" dirty="0"/>
              <a:t>姿态（</a:t>
            </a:r>
            <a:r>
              <a:rPr lang="en-US" altLang="zh-CN" dirty="0"/>
              <a:t>y_0:H,T</a:t>
            </a:r>
            <a:r>
              <a:rPr lang="zh-CN" altLang="en-US" dirty="0"/>
              <a:t>）输入到去噪器中，根据</a:t>
            </a:r>
            <a:r>
              <a:rPr lang="en-US" altLang="zh-CN" dirty="0"/>
              <a:t>2D</a:t>
            </a:r>
            <a:r>
              <a:rPr lang="zh-CN" altLang="en-US" dirty="0"/>
              <a:t>关键点和时间步信息，生成一组无噪声的</a:t>
            </a:r>
            <a:r>
              <a:rPr lang="en-US" altLang="zh-CN" dirty="0"/>
              <a:t>3D</a:t>
            </a:r>
            <a:r>
              <a:rPr lang="zh-CN" altLang="en-US" dirty="0"/>
              <a:t>姿态假设（</a:t>
            </a:r>
            <a:r>
              <a:rPr lang="en-US" altLang="zh-CN" dirty="0"/>
              <a:t>ỹ_0:H,0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DDIM</a:t>
            </a:r>
            <a:r>
              <a:rPr lang="zh-CN" altLang="en-US" b="1" dirty="0"/>
              <a:t>生成</a:t>
            </a:r>
            <a:r>
              <a:rPr lang="zh-CN" altLang="en-US" dirty="0"/>
              <a:t>：使用确定性去噪扩散模型（</a:t>
            </a:r>
            <a:r>
              <a:rPr lang="en-US" altLang="zh-CN" dirty="0"/>
              <a:t>DDIM</a:t>
            </a:r>
            <a:r>
              <a:rPr lang="zh-CN" altLang="en-US" dirty="0"/>
              <a:t>）生成具有不同噪声水平的姿态 </a:t>
            </a:r>
            <a:r>
              <a:rPr lang="en-US" altLang="zh-CN" dirty="0"/>
              <a:t>y_0:H,t</a:t>
            </a:r>
            <a:r>
              <a:rPr lang="zh-CN" altLang="en-US" dirty="0"/>
              <a:t>，这些姿态被重新输入到去噪器中进行进一步去噪。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迭代</a:t>
            </a:r>
            <a:r>
              <a:rPr lang="en-US" altLang="zh-CN" b="1" dirty="0"/>
              <a:t>K</a:t>
            </a:r>
            <a:r>
              <a:rPr lang="zh-CN" altLang="en-US" b="1" dirty="0"/>
              <a:t>次</a:t>
            </a:r>
            <a:r>
              <a:rPr lang="zh-CN" altLang="en-US" dirty="0"/>
              <a:t>：将这个过程重复 </a:t>
            </a:r>
            <a:r>
              <a:rPr lang="en-US" altLang="zh-CN" dirty="0"/>
              <a:t>K </a:t>
            </a:r>
            <a:r>
              <a:rPr lang="zh-CN" altLang="en-US" dirty="0"/>
              <a:t>次，逐步优化生成的姿态，直到得到最终的</a:t>
            </a:r>
            <a:r>
              <a:rPr lang="en-US" altLang="zh-CN" dirty="0"/>
              <a:t>3D</a:t>
            </a:r>
            <a:r>
              <a:rPr lang="zh-CN" altLang="en-US" dirty="0"/>
              <a:t>姿态假设。每次迭代都会产生更清晰、更准确的</a:t>
            </a:r>
            <a:r>
              <a:rPr lang="en-US" altLang="zh-CN" dirty="0"/>
              <a:t>3D</a:t>
            </a:r>
            <a:r>
              <a:rPr lang="zh-CN" altLang="en-US" dirty="0"/>
              <a:t>姿态。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D907C7-C5AB-0709-CEC9-E51D6D1A465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3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4B9AD3-DA35-F2B1-B8B1-3769AA5B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5DC3C3-DF73-9450-1539-638A075B226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6929CA-E03B-5997-D41A-1D04E6D6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7" y="412750"/>
            <a:ext cx="4880517" cy="594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408C5D-DA85-FC97-BFC9-AE5E1325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33A6F8-1C81-A466-7446-B4483577089F}"/>
              </a:ext>
            </a:extLst>
          </p:cNvPr>
          <p:cNvSpPr txBox="1"/>
          <p:nvPr/>
        </p:nvSpPr>
        <p:spPr>
          <a:xfrm>
            <a:off x="729168" y="1227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JPMA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1EAB6B-E74E-003E-8A60-1402D7056DF3}"/>
              </a:ext>
            </a:extLst>
          </p:cNvPr>
          <p:cNvSpPr txBox="1"/>
          <p:nvPr/>
        </p:nvSpPr>
        <p:spPr>
          <a:xfrm>
            <a:off x="5759450" y="685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实线蓝色表示真实的</a:t>
            </a:r>
            <a:r>
              <a:rPr lang="en-US" altLang="zh-CN" dirty="0"/>
              <a:t>3D</a:t>
            </a:r>
            <a:r>
              <a:rPr lang="zh-CN" altLang="en-US" dirty="0"/>
              <a:t>姿态，虚线表示不同的</a:t>
            </a:r>
            <a:r>
              <a:rPr lang="en-US" altLang="zh-CN" dirty="0"/>
              <a:t>3D</a:t>
            </a:r>
            <a:r>
              <a:rPr lang="zh-CN" altLang="en-US" dirty="0"/>
              <a:t>姿态假设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7FF0F4-CF1D-7403-7D56-AD6DD496E589}"/>
              </a:ext>
            </a:extLst>
          </p:cNvPr>
          <p:cNvSpPr txBox="1"/>
          <p:nvPr/>
        </p:nvSpPr>
        <p:spPr>
          <a:xfrm>
            <a:off x="5627416" y="1297118"/>
            <a:ext cx="6360067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重投影（</a:t>
            </a:r>
            <a:r>
              <a:rPr lang="en-US" altLang="zh-CN" b="1" dirty="0"/>
              <a:t>reprojection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JPMA</a:t>
            </a:r>
            <a:r>
              <a:rPr lang="zh-CN" altLang="en-US" dirty="0"/>
              <a:t>将每个</a:t>
            </a:r>
            <a:r>
              <a:rPr lang="en-US" altLang="zh-CN" dirty="0"/>
              <a:t>3D</a:t>
            </a:r>
            <a:r>
              <a:rPr lang="zh-CN" altLang="en-US" dirty="0"/>
              <a:t>姿态假设通过投影矩阵映射到</a:t>
            </a:r>
            <a:r>
              <a:rPr lang="en-US" altLang="zh-CN" dirty="0"/>
              <a:t>2D</a:t>
            </a:r>
            <a:r>
              <a:rPr lang="zh-CN" altLang="en-US" dirty="0"/>
              <a:t>平面上，这样就可以在</a:t>
            </a:r>
            <a:r>
              <a:rPr lang="en-US" altLang="zh-CN" dirty="0"/>
              <a:t>2D</a:t>
            </a:r>
            <a:r>
              <a:rPr lang="zh-CN" altLang="en-US" dirty="0"/>
              <a:t>平面中看到这些姿态。图中展示了这个重投影过程：一个摄像机图标表示重投影操作，将</a:t>
            </a:r>
            <a:r>
              <a:rPr lang="en-US" altLang="zh-CN" dirty="0"/>
              <a:t>3D</a:t>
            </a:r>
            <a:r>
              <a:rPr lang="zh-CN" altLang="en-US" dirty="0"/>
              <a:t>姿态映射到</a:t>
            </a:r>
            <a:r>
              <a:rPr lang="en-US" altLang="zh-CN" dirty="0"/>
              <a:t>2D</a:t>
            </a:r>
            <a:r>
              <a:rPr lang="zh-CN" altLang="en-US" dirty="0"/>
              <a:t>平面上。在</a:t>
            </a:r>
            <a:r>
              <a:rPr lang="en-US" altLang="zh-CN" dirty="0"/>
              <a:t>2D</a:t>
            </a:r>
            <a:r>
              <a:rPr lang="zh-CN" altLang="en-US" dirty="0"/>
              <a:t>平面上，</a:t>
            </a:r>
            <a:r>
              <a:rPr lang="en-US" altLang="zh-CN" dirty="0"/>
              <a:t>JPMA</a:t>
            </a:r>
            <a:r>
              <a:rPr lang="zh-CN" altLang="en-US" dirty="0"/>
              <a:t>计算每个关节的重投影位置与输入</a:t>
            </a:r>
            <a:r>
              <a:rPr lang="en-US" altLang="zh-CN" dirty="0"/>
              <a:t>2D</a:t>
            </a:r>
            <a:r>
              <a:rPr lang="zh-CN" altLang="en-US" dirty="0"/>
              <a:t>关键点之间的距离。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E72079-689A-1AD5-3F27-A3D32768D89C}"/>
              </a:ext>
            </a:extLst>
          </p:cNvPr>
          <p:cNvSpPr txBox="1"/>
          <p:nvPr/>
        </p:nvSpPr>
        <p:spPr>
          <a:xfrm>
            <a:off x="5627416" y="3582333"/>
            <a:ext cx="6096000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选择最优关节假设</a:t>
            </a:r>
            <a:r>
              <a:rPr lang="zh-CN" altLang="en-US" dirty="0"/>
              <a:t>：对于每个关节，比如脊柱和右脚，</a:t>
            </a:r>
            <a:r>
              <a:rPr lang="en-US" altLang="zh-CN" dirty="0"/>
              <a:t>JPMA</a:t>
            </a:r>
            <a:r>
              <a:rPr lang="zh-CN" altLang="en-US" dirty="0"/>
              <a:t>在所有姿态假设中找到重投影误差最小的那个。图中圆圈表示了在</a:t>
            </a:r>
            <a:r>
              <a:rPr lang="en-US" altLang="zh-CN" dirty="0"/>
              <a:t>2D</a:t>
            </a:r>
            <a:r>
              <a:rPr lang="zh-CN" altLang="en-US" dirty="0"/>
              <a:t>平面中的不同关节假设，其中每个虚线点（表示不同颜色）是</a:t>
            </a:r>
            <a:r>
              <a:rPr lang="en-US" altLang="zh-CN" dirty="0"/>
              <a:t>3D</a:t>
            </a:r>
            <a:r>
              <a:rPr lang="zh-CN" altLang="en-US" dirty="0"/>
              <a:t>姿态假设在</a:t>
            </a:r>
            <a:r>
              <a:rPr lang="en-US" altLang="zh-CN" dirty="0"/>
              <a:t>2D</a:t>
            </a:r>
            <a:r>
              <a:rPr lang="zh-CN" altLang="en-US" dirty="0"/>
              <a:t>平面的投影。红色点表示为每个关节选出的最佳假设。</a:t>
            </a:r>
            <a:r>
              <a:rPr lang="en-US" altLang="zh-CN" dirty="0"/>
              <a:t>JPMA</a:t>
            </a:r>
            <a:r>
              <a:rPr lang="zh-CN" altLang="en-US" dirty="0"/>
              <a:t>选择那些在</a:t>
            </a:r>
            <a:r>
              <a:rPr lang="en-US" altLang="zh-CN" dirty="0"/>
              <a:t>2D</a:t>
            </a:r>
            <a:r>
              <a:rPr lang="zh-CN" altLang="en-US" dirty="0"/>
              <a:t>平面中与输入</a:t>
            </a:r>
            <a:r>
              <a:rPr lang="en-US" altLang="zh-CN" dirty="0"/>
              <a:t>2D</a:t>
            </a:r>
            <a:r>
              <a:rPr lang="zh-CN" altLang="en-US" dirty="0"/>
              <a:t>关键点（蓝色实心点）最接近的姿态假设，确保最终的</a:t>
            </a:r>
            <a:r>
              <a:rPr lang="en-US" altLang="zh-CN" dirty="0"/>
              <a:t>3D</a:t>
            </a:r>
            <a:r>
              <a:rPr lang="zh-CN" altLang="en-US" dirty="0"/>
              <a:t>姿态与输入的</a:t>
            </a:r>
            <a:r>
              <a:rPr lang="en-US" altLang="zh-CN" dirty="0"/>
              <a:t>2D</a:t>
            </a:r>
            <a:r>
              <a:rPr lang="zh-CN" altLang="en-US" dirty="0"/>
              <a:t>关键点相一致。</a:t>
            </a:r>
          </a:p>
        </p:txBody>
      </p:sp>
    </p:spTree>
    <p:extLst>
      <p:ext uri="{BB962C8B-B14F-4D97-AF65-F5344CB8AC3E}">
        <p14:creationId xmlns:p14="http://schemas.microsoft.com/office/powerpoint/2010/main" val="418034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2BEE19-BC69-CA91-2965-395E395E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CE74E-AB26-4998-AD42-012C4C1AD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D4832E-B11E-34E3-D224-58D26A32D1C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0D3780-DFC6-8FCE-6ECF-F5BB4478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004536-2572-6A1D-2FBB-9FB10E5F5B14}"/>
              </a:ext>
            </a:extLst>
          </p:cNvPr>
          <p:cNvSpPr txBox="1"/>
          <p:nvPr/>
        </p:nvSpPr>
        <p:spPr>
          <a:xfrm>
            <a:off x="838200" y="94382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DA3B1-ED74-F4F2-DA5F-8522C9B3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21" y="559253"/>
            <a:ext cx="7913792" cy="54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C99F65-31D7-1D79-D708-A5C2D42B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6CA560-C704-60ED-F2F8-0D9B1155912D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5B10A-C3D5-D9D0-275A-49E10DBC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11" y="602300"/>
            <a:ext cx="9922177" cy="56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CA5497-35E8-F1E1-2BDF-F05DCBB1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DDE3BF-D981-49C0-8471-5D890B75B3E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0CC39E-5705-0C65-1B7E-CE21C33C3C0D}"/>
              </a:ext>
            </a:extLst>
          </p:cNvPr>
          <p:cNvSpPr txBox="1"/>
          <p:nvPr/>
        </p:nvSpPr>
        <p:spPr>
          <a:xfrm>
            <a:off x="570187" y="642720"/>
            <a:ext cx="6096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上下文编码器 𝜙𝑆𝑇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​</a:t>
            </a:r>
            <a:r>
              <a:rPr lang="zh-CN" altLang="en-US" dirty="0"/>
              <a:t>输入：给定一个</a:t>
            </a:r>
            <a:r>
              <a:rPr lang="en-US" altLang="zh-CN" dirty="0"/>
              <a:t>2D</a:t>
            </a:r>
            <a:r>
              <a:rPr lang="zh-CN" altLang="en-US" dirty="0"/>
              <a:t>姿态序列或单个</a:t>
            </a:r>
            <a:r>
              <a:rPr lang="en-US" altLang="zh-CN" dirty="0"/>
              <a:t>2D</a:t>
            </a:r>
            <a:r>
              <a:rPr lang="zh-CN" altLang="en-US" dirty="0"/>
              <a:t>姿态。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Transformer</a:t>
            </a:r>
            <a:r>
              <a:rPr lang="zh-CN" altLang="en-US" dirty="0"/>
              <a:t>网络从</a:t>
            </a:r>
            <a:r>
              <a:rPr lang="en-US" altLang="zh-CN" dirty="0"/>
              <a:t>2D</a:t>
            </a:r>
            <a:r>
              <a:rPr lang="zh-CN" altLang="en-US" dirty="0"/>
              <a:t>姿态序列中提取时空上下文信息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763CD-7763-038E-B651-AF99DA7048D2}"/>
              </a:ext>
            </a:extLst>
          </p:cNvPr>
          <p:cNvSpPr txBox="1"/>
          <p:nvPr/>
        </p:nvSpPr>
        <p:spPr>
          <a:xfrm>
            <a:off x="495300" y="2586346"/>
            <a:ext cx="8115300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初始姿态分布 𝐻𝐾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​</a:t>
            </a:r>
            <a:r>
              <a:rPr lang="zh-CN" altLang="en-US" b="1" dirty="0"/>
              <a:t>初始化：</a:t>
            </a:r>
            <a:r>
              <a:rPr lang="zh-CN" altLang="en-US" dirty="0"/>
              <a:t>利用从预训练的</a:t>
            </a:r>
            <a:r>
              <a:rPr lang="en-US" altLang="zh-CN" dirty="0"/>
              <a:t>2D</a:t>
            </a:r>
            <a:r>
              <a:rPr lang="zh-CN" altLang="en-US" dirty="0"/>
              <a:t>姿态检测器（如热图）和深度分布中提取的信息来初始化不确定的</a:t>
            </a:r>
            <a:r>
              <a:rPr lang="en-US" altLang="zh-CN" dirty="0"/>
              <a:t>3D</a:t>
            </a:r>
            <a:r>
              <a:rPr lang="zh-CN" altLang="en-US" dirty="0"/>
              <a:t>姿态分布 𝐻𝐾。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热图</a:t>
            </a:r>
            <a:r>
              <a:rPr lang="zh-CN" altLang="en-US" dirty="0"/>
              <a:t>：提供</a:t>
            </a:r>
            <a:r>
              <a:rPr lang="en-US" altLang="zh-CN" dirty="0"/>
              <a:t>2D</a:t>
            </a:r>
            <a:r>
              <a:rPr lang="zh-CN" altLang="en-US" dirty="0"/>
              <a:t>平面中每个关节的位置不确定性。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深度分布：</a:t>
            </a:r>
            <a:r>
              <a:rPr lang="zh-CN" altLang="en-US" dirty="0"/>
              <a:t>可以从训练数据集中计算，也可以通过上下文编码器预测。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通过捕获输入姿态在</a:t>
            </a:r>
            <a:r>
              <a:rPr lang="en-US" altLang="zh-CN" dirty="0"/>
              <a:t>3D</a:t>
            </a:r>
            <a:r>
              <a:rPr lang="zh-CN" altLang="en-US" dirty="0"/>
              <a:t>空间中的不确定性，反向扩散过程可以从这个分布中开始，从而更准确地恢复</a:t>
            </a:r>
            <a:r>
              <a:rPr lang="en-US" altLang="zh-CN" dirty="0"/>
              <a:t>3D</a:t>
            </a:r>
            <a:r>
              <a:rPr lang="zh-CN" altLang="en-US" dirty="0"/>
              <a:t>姿态。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4C5AAA-8516-186A-D654-8515098A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20675"/>
            <a:ext cx="3433762" cy="34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54C6A2-9B18-E219-BB5E-7C5E3AC1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58BAD5-4255-A1B6-E21A-72034C193A0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907A32-813E-0FA0-2F98-4F392D91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73" y="4074803"/>
            <a:ext cx="7653064" cy="27253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2DE24F-6188-A22F-AD49-EE82D4D82144}"/>
              </a:ext>
            </a:extLst>
          </p:cNvPr>
          <p:cNvSpPr txBox="1"/>
          <p:nvPr/>
        </p:nvSpPr>
        <p:spPr>
          <a:xfrm>
            <a:off x="483475" y="3668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反向过程：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820EB7-46B8-1AC9-7B01-249E39B04ED5}"/>
              </a:ext>
            </a:extLst>
          </p:cNvPr>
          <p:cNvSpPr txBox="1"/>
          <p:nvPr/>
        </p:nvSpPr>
        <p:spPr>
          <a:xfrm>
            <a:off x="2417379" y="3298940"/>
            <a:ext cx="641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GCN-</a:t>
            </a:r>
            <a:r>
              <a:rPr lang="zh-CN" altLang="en-US" dirty="0"/>
              <a:t>注意力模块学习人类骨架的拓扑信息和全局关系。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923C52-6743-2113-EDCD-4E41D427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70" y="184015"/>
            <a:ext cx="6875728" cy="29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877</Words>
  <Application>Microsoft Office PowerPoint</Application>
  <PresentationFormat>宽屏</PresentationFormat>
  <Paragraphs>53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3113356490@qq.com</dc:creator>
  <cp:lastModifiedBy>3113356490@qq.com</cp:lastModifiedBy>
  <cp:revision>1</cp:revision>
  <dcterms:created xsi:type="dcterms:W3CDTF">2024-09-18T07:03:19Z</dcterms:created>
  <dcterms:modified xsi:type="dcterms:W3CDTF">2024-09-18T09:08:16Z</dcterms:modified>
</cp:coreProperties>
</file>