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2" r:id="rId6"/>
    <p:sldId id="261" r:id="rId7"/>
    <p:sldId id="263" r:id="rId8"/>
    <p:sldId id="264" r:id="rId9"/>
    <p:sldId id="266" r:id="rId10"/>
    <p:sldId id="267"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C7D732F-96BA-46BA-AEC0-522F6C0FB5B9}" type="datetimeFigureOut">
              <a:rPr lang="zh-CN" altLang="en-US" smtClean="0"/>
              <a:t>2021/12/4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92C6B8-7C13-4FA8-8C46-5631BC93DFF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C7D732F-96BA-46BA-AEC0-522F6C0FB5B9}" type="datetimeFigureOut">
              <a:rPr lang="zh-CN" altLang="en-US" smtClean="0"/>
              <a:t>2021/12/4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92C6B8-7C13-4FA8-8C46-5631BC93DFF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C7D732F-96BA-46BA-AEC0-522F6C0FB5B9}" type="datetimeFigureOut">
              <a:rPr lang="zh-CN" altLang="en-US" smtClean="0"/>
              <a:t>2021/12/4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92C6B8-7C13-4FA8-8C46-5631BC93DFF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C7D732F-96BA-46BA-AEC0-522F6C0FB5B9}" type="datetimeFigureOut">
              <a:rPr lang="zh-CN" altLang="en-US" smtClean="0"/>
              <a:t>2021/12/4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92C6B8-7C13-4FA8-8C46-5631BC93DFF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C7D732F-96BA-46BA-AEC0-522F6C0FB5B9}" type="datetimeFigureOut">
              <a:rPr lang="zh-CN" altLang="en-US" smtClean="0"/>
              <a:t>2021/12/4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92C6B8-7C13-4FA8-8C46-5631BC93DFF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BC7D732F-96BA-46BA-AEC0-522F6C0FB5B9}" type="datetimeFigureOut">
              <a:rPr lang="zh-CN" altLang="en-US" smtClean="0"/>
              <a:t>2021/12/4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92C6B8-7C13-4FA8-8C46-5631BC93DFF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C7D732F-96BA-46BA-AEC0-522F6C0FB5B9}" type="datetimeFigureOut">
              <a:rPr lang="zh-CN" altLang="en-US" smtClean="0"/>
              <a:t>2021/12/4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92C6B8-7C13-4FA8-8C46-5631BC93DFF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C7D732F-96BA-46BA-AEC0-522F6C0FB5B9}" type="datetimeFigureOut">
              <a:rPr lang="zh-CN" altLang="en-US" smtClean="0"/>
              <a:t>2021/12/4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92C6B8-7C13-4FA8-8C46-5631BC93DFF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C7D732F-96BA-46BA-AEC0-522F6C0FB5B9}" type="datetimeFigureOut">
              <a:rPr lang="zh-CN" altLang="en-US" smtClean="0"/>
              <a:t>2021/12/4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92C6B8-7C13-4FA8-8C46-5631BC93DFF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C7D732F-96BA-46BA-AEC0-522F6C0FB5B9}" type="datetimeFigureOut">
              <a:rPr lang="zh-CN" altLang="en-US" smtClean="0"/>
              <a:t>2021/12/4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92C6B8-7C13-4FA8-8C46-5631BC93DFF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C7D732F-96BA-46BA-AEC0-522F6C0FB5B9}" type="datetimeFigureOut">
              <a:rPr lang="zh-CN" altLang="en-US" smtClean="0"/>
              <a:t>2021/12/4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92C6B8-7C13-4FA8-8C46-5631BC93DFF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7D732F-96BA-46BA-AEC0-522F6C0FB5B9}" type="datetimeFigureOut">
              <a:rPr lang="zh-CN" altLang="en-US" smtClean="0"/>
              <a:t>2021/12/4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2C6B8-7C13-4FA8-8C46-5631BC93DFF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H9 &amp; H10</a:t>
            </a:r>
            <a:endParaRPr lang="zh-CN" altLang="en-US" dirty="0"/>
          </a:p>
        </p:txBody>
      </p:sp>
      <p:sp>
        <p:nvSpPr>
          <p:cNvPr id="3" name="副标题 2"/>
          <p:cNvSpPr>
            <a:spLocks noGrp="1"/>
          </p:cNvSpPr>
          <p:nvPr>
            <p:ph type="subTitle" idx="1"/>
          </p:nvPr>
        </p:nvSpPr>
        <p:spPr>
          <a:xfrm>
            <a:off x="1524000" y="3903696"/>
            <a:ext cx="9144000" cy="1655762"/>
          </a:xfrm>
        </p:spPr>
        <p:txBody>
          <a:bodyPr>
            <a:normAutofit/>
          </a:bodyPr>
          <a:lstStyle/>
          <a:p>
            <a:r>
              <a:rPr lang="zh-CN" altLang="en-US" sz="1800" dirty="0"/>
              <a:t>王原龙 </a:t>
            </a:r>
            <a:r>
              <a:rPr lang="en-US" altLang="zh-CN" sz="1800" dirty="0"/>
              <a:t>PB18111781</a:t>
            </a:r>
            <a:endParaRPr lang="zh-CN" alt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H11-3</a:t>
            </a:r>
          </a:p>
        </p:txBody>
      </p:sp>
      <p:sp>
        <p:nvSpPr>
          <p:cNvPr id="3" name="内容占位符 2"/>
          <p:cNvSpPr>
            <a:spLocks noGrp="1"/>
          </p:cNvSpPr>
          <p:nvPr>
            <p:ph idx="1"/>
          </p:nvPr>
        </p:nvSpPr>
        <p:spPr/>
        <p:txBody>
          <a:bodyPr/>
          <a:lstStyle/>
          <a:p>
            <a:pPr marL="0" indent="0" fontAlgn="auto">
              <a:lnSpc>
                <a:spcPct val="150000"/>
              </a:lnSpc>
              <a:buNone/>
            </a:pPr>
            <a:r>
              <a:rPr lang="en-US" altLang="zh-CN">
                <a:ea typeface="宋体" charset="0"/>
              </a:rPr>
              <a:t>(a) </a:t>
            </a:r>
            <a:r>
              <a:rPr lang="zh-CN" altLang="en-US">
                <a:ea typeface="宋体" charset="0"/>
              </a:rPr>
              <a:t>是因为</a:t>
            </a:r>
            <a:r>
              <a:rPr lang="en-US" altLang="zh-CN">
                <a:ea typeface="宋体" charset="0"/>
              </a:rPr>
              <a:t>cp1</a:t>
            </a:r>
            <a:r>
              <a:rPr lang="zh-CN" altLang="en-US">
                <a:ea typeface="宋体" charset="0"/>
              </a:rPr>
              <a:t>和</a:t>
            </a:r>
            <a:r>
              <a:rPr lang="en-US" altLang="zh-CN">
                <a:ea typeface="宋体" charset="0"/>
              </a:rPr>
              <a:t>cp2</a:t>
            </a:r>
            <a:r>
              <a:rPr lang="zh-CN" altLang="en-US">
                <a:ea typeface="宋体" charset="0"/>
              </a:rPr>
              <a:t>在此系统下被分配了连续的内存空间，在</a:t>
            </a:r>
            <a:r>
              <a:rPr lang="en-US" altLang="zh-CN">
                <a:ea typeface="宋体" charset="0"/>
              </a:rPr>
              <a:t>strcpy()</a:t>
            </a:r>
            <a:r>
              <a:rPr lang="zh-CN" altLang="en-US">
                <a:ea typeface="宋体" charset="0"/>
              </a:rPr>
              <a:t>调用后</a:t>
            </a:r>
            <a:r>
              <a:rPr lang="en-US" altLang="zh-CN">
                <a:ea typeface="宋体" charset="0"/>
              </a:rPr>
              <a:t>cp2</a:t>
            </a:r>
            <a:r>
              <a:rPr lang="zh-CN" altLang="en-US">
                <a:ea typeface="宋体" charset="0"/>
              </a:rPr>
              <a:t>所指向的内存处被覆写</a:t>
            </a:r>
          </a:p>
          <a:p>
            <a:pPr marL="0" indent="0" fontAlgn="auto">
              <a:lnSpc>
                <a:spcPct val="150000"/>
              </a:lnSpc>
              <a:buNone/>
            </a:pPr>
            <a:endParaRPr lang="zh-CN" altLang="en-US">
              <a:ea typeface="宋体" charset="0"/>
            </a:endParaRPr>
          </a:p>
          <a:p>
            <a:pPr marL="0" indent="0" fontAlgn="auto">
              <a:lnSpc>
                <a:spcPct val="150000"/>
              </a:lnSpc>
              <a:buNone/>
            </a:pPr>
            <a:r>
              <a:rPr lang="en-US" altLang="zh-CN">
                <a:ea typeface="宋体" charset="0"/>
              </a:rPr>
              <a:t>(b) </a:t>
            </a:r>
            <a:r>
              <a:rPr lang="zh-CN" altLang="en-US">
                <a:ea typeface="宋体" charset="0"/>
              </a:rPr>
              <a:t>当系统将字符串常量值分配在只读数据段的话试图使用</a:t>
            </a:r>
            <a:r>
              <a:rPr lang="en-US" altLang="zh-CN">
                <a:ea typeface="宋体" charset="0"/>
              </a:rPr>
              <a:t>strcpy()</a:t>
            </a:r>
            <a:r>
              <a:rPr lang="zh-CN" altLang="en-US">
                <a:ea typeface="宋体" charset="0"/>
              </a:rPr>
              <a:t>修改此处内存即会报</a:t>
            </a:r>
            <a:r>
              <a:rPr lang="en-US" altLang="zh-CN">
                <a:ea typeface="宋体" charset="0"/>
              </a:rPr>
              <a:t> Segmentation Fault</a:t>
            </a:r>
            <a:endParaRPr lang="zh-CN" altLang="en-US">
              <a:ea typeface="宋体"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H10-7.9</a:t>
            </a:r>
            <a:endParaRPr lang="zh-CN" altLang="en-US" dirty="0"/>
          </a:p>
        </p:txBody>
      </p:sp>
      <p:pic>
        <p:nvPicPr>
          <p:cNvPr id="11" name="内容占位符 10"/>
          <p:cNvPicPr>
            <a:picLocks noGrp="1" noChangeAspect="1"/>
          </p:cNvPicPr>
          <p:nvPr>
            <p:ph idx="1"/>
          </p:nvPr>
        </p:nvPicPr>
        <p:blipFill>
          <a:blip r:embed="rId2"/>
          <a:stretch>
            <a:fillRect/>
          </a:stretch>
        </p:blipFill>
        <p:spPr>
          <a:xfrm>
            <a:off x="838200" y="1457894"/>
            <a:ext cx="7011323" cy="4917032"/>
          </a:xfrm>
        </p:spPr>
      </p:pic>
      <p:sp>
        <p:nvSpPr>
          <p:cNvPr id="13" name="文本框 12"/>
          <p:cNvSpPr txBox="1"/>
          <p:nvPr/>
        </p:nvSpPr>
        <p:spPr>
          <a:xfrm>
            <a:off x="9176208" y="3593244"/>
            <a:ext cx="2177592" cy="646331"/>
          </a:xfrm>
          <a:prstGeom prst="rect">
            <a:avLst/>
          </a:prstGeom>
          <a:noFill/>
        </p:spPr>
        <p:txBody>
          <a:bodyPr wrap="square" rtlCol="0">
            <a:spAutoFit/>
          </a:bodyPr>
          <a:lstStyle/>
          <a:p>
            <a:r>
              <a:rPr lang="zh-CN" altLang="en-US" sz="3600" dirty="0"/>
              <a:t>短路计算</a:t>
            </a:r>
          </a:p>
        </p:txBody>
      </p:sp>
      <p:sp>
        <p:nvSpPr>
          <p:cNvPr id="14" name="矩形 13"/>
          <p:cNvSpPr/>
          <p:nvPr/>
        </p:nvSpPr>
        <p:spPr>
          <a:xfrm>
            <a:off x="3497345" y="3591613"/>
            <a:ext cx="4333324" cy="2168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497345" y="3996965"/>
            <a:ext cx="2579802" cy="6598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H10-7.10</a:t>
            </a:r>
            <a:endParaRPr lang="zh-CN" altLang="en-US" dirty="0"/>
          </a:p>
        </p:txBody>
      </p:sp>
      <p:sp>
        <p:nvSpPr>
          <p:cNvPr id="3" name="内容占位符 2"/>
          <p:cNvSpPr>
            <a:spLocks noGrp="1"/>
          </p:cNvSpPr>
          <p:nvPr>
            <p:ph idx="1"/>
          </p:nvPr>
        </p:nvSpPr>
        <p:spPr>
          <a:xfrm>
            <a:off x="838200" y="2546006"/>
            <a:ext cx="5257800" cy="1765988"/>
          </a:xfrm>
        </p:spPr>
        <p:txBody>
          <a:bodyPr>
            <a:normAutofit/>
          </a:bodyPr>
          <a:lstStyle/>
          <a:p>
            <a:pPr marL="0" indent="0">
              <a:lnSpc>
                <a:spcPct val="150000"/>
              </a:lnSpc>
              <a:buNone/>
            </a:pPr>
            <a:r>
              <a:rPr lang="en-US" altLang="zh-CN" sz="2400" dirty="0"/>
              <a:t>(a) </a:t>
            </a:r>
            <a:r>
              <a:rPr lang="zh-CN" altLang="en-US" sz="2400" dirty="0"/>
              <a:t>这种现象的产生显然是因为按照标准翻译方法逐条对于控制流语句进行翻译，所以此汇编码可以如下改写：</a:t>
            </a:r>
            <a:endParaRPr lang="en-US" altLang="zh-CN" sz="2400" dirty="0"/>
          </a:p>
          <a:p>
            <a:endParaRPr lang="zh-CN" altLang="en-US" dirty="0"/>
          </a:p>
        </p:txBody>
      </p:sp>
      <p:pic>
        <p:nvPicPr>
          <p:cNvPr id="5" name="图片 4"/>
          <p:cNvPicPr>
            <a:picLocks noChangeAspect="1"/>
          </p:cNvPicPr>
          <p:nvPr/>
        </p:nvPicPr>
        <p:blipFill>
          <a:blip r:embed="rId2"/>
          <a:stretch>
            <a:fillRect/>
          </a:stretch>
        </p:blipFill>
        <p:spPr>
          <a:xfrm>
            <a:off x="7365479" y="494807"/>
            <a:ext cx="2526390" cy="58683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H10-7.10</a:t>
            </a:r>
            <a:endParaRPr lang="zh-CN" altLang="en-US" dirty="0"/>
          </a:p>
        </p:txBody>
      </p:sp>
      <p:sp>
        <p:nvSpPr>
          <p:cNvPr id="3" name="内容占位符 2"/>
          <p:cNvSpPr>
            <a:spLocks noGrp="1"/>
          </p:cNvSpPr>
          <p:nvPr>
            <p:ph idx="1"/>
          </p:nvPr>
        </p:nvSpPr>
        <p:spPr>
          <a:xfrm>
            <a:off x="838200" y="2546006"/>
            <a:ext cx="5257800" cy="1765988"/>
          </a:xfrm>
        </p:spPr>
        <p:txBody>
          <a:bodyPr>
            <a:normAutofit/>
          </a:bodyPr>
          <a:lstStyle/>
          <a:p>
            <a:pPr marL="0" indent="0">
              <a:lnSpc>
                <a:spcPct val="150000"/>
              </a:lnSpc>
              <a:buNone/>
            </a:pPr>
            <a:r>
              <a:rPr lang="en-US" altLang="zh-CN" sz="2400" dirty="0"/>
              <a:t>(b) L1</a:t>
            </a:r>
            <a:r>
              <a:rPr lang="zh-CN" altLang="en-US" sz="2400" dirty="0"/>
              <a:t>标号代表函数返回块，在函数内部有</a:t>
            </a:r>
            <a:r>
              <a:rPr lang="en-US" altLang="zh-CN" sz="2400" dirty="0"/>
              <a:t>return</a:t>
            </a:r>
            <a:r>
              <a:rPr lang="zh-CN" altLang="en-US" sz="2400" dirty="0"/>
              <a:t>语句时候可能产生跳转到此标号的指令，而本函数没有</a:t>
            </a:r>
            <a:r>
              <a:rPr lang="en-US" altLang="zh-CN" sz="2400" dirty="0"/>
              <a:t>return</a:t>
            </a:r>
            <a:r>
              <a:rPr lang="zh-CN" altLang="en-US" sz="2400" dirty="0"/>
              <a:t>语句。</a:t>
            </a:r>
          </a:p>
        </p:txBody>
      </p:sp>
      <p:pic>
        <p:nvPicPr>
          <p:cNvPr id="5" name="图片 4"/>
          <p:cNvPicPr>
            <a:picLocks noChangeAspect="1"/>
          </p:cNvPicPr>
          <p:nvPr/>
        </p:nvPicPr>
        <p:blipFill>
          <a:blip r:embed="rId2"/>
          <a:stretch>
            <a:fillRect/>
          </a:stretch>
        </p:blipFill>
        <p:spPr>
          <a:xfrm>
            <a:off x="7365479" y="494807"/>
            <a:ext cx="2526390" cy="58683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H10-7.10</a:t>
            </a:r>
            <a:endParaRPr lang="zh-CN" altLang="en-US" dirty="0"/>
          </a:p>
        </p:txBody>
      </p:sp>
      <p:sp>
        <p:nvSpPr>
          <p:cNvPr id="3" name="内容占位符 2"/>
          <p:cNvSpPr>
            <a:spLocks noGrp="1"/>
          </p:cNvSpPr>
          <p:nvPr>
            <p:ph idx="1"/>
          </p:nvPr>
        </p:nvSpPr>
        <p:spPr>
          <a:xfrm>
            <a:off x="838200" y="2546006"/>
            <a:ext cx="5257800" cy="1765988"/>
          </a:xfrm>
        </p:spPr>
        <p:txBody>
          <a:bodyPr>
            <a:normAutofit/>
          </a:bodyPr>
          <a:lstStyle/>
          <a:p>
            <a:pPr marL="0" indent="0">
              <a:lnSpc>
                <a:spcPct val="150000"/>
              </a:lnSpc>
              <a:buNone/>
            </a:pPr>
            <a:r>
              <a:rPr lang="en-US" altLang="zh-CN" sz="2400" dirty="0"/>
              <a:t>(c) </a:t>
            </a:r>
            <a:r>
              <a:rPr lang="zh-CN" altLang="en-US" sz="2400" dirty="0"/>
              <a:t>可以如前面题目对于标号进行改写。有多种方法实现这种效果，比如合并多余标号，或者化简控制流图等。</a:t>
            </a:r>
          </a:p>
        </p:txBody>
      </p:sp>
      <p:pic>
        <p:nvPicPr>
          <p:cNvPr id="6" name="图片 5"/>
          <p:cNvPicPr>
            <a:picLocks noChangeAspect="1"/>
          </p:cNvPicPr>
          <p:nvPr/>
        </p:nvPicPr>
        <p:blipFill>
          <a:blip r:embed="rId2"/>
          <a:stretch>
            <a:fillRect/>
          </a:stretch>
        </p:blipFill>
        <p:spPr>
          <a:xfrm>
            <a:off x="7365600" y="988279"/>
            <a:ext cx="3430201" cy="48814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H10-7.17</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pPr marL="514350" indent="-514350">
                  <a:lnSpc>
                    <a:spcPct val="150000"/>
                  </a:lnSpc>
                  <a:buAutoNum type="alphaLcParenBoth"/>
                </a:pPr>
                <a:r>
                  <a:rPr lang="zh-CN" altLang="en-US" dirty="0"/>
                  <a:t>对于</a:t>
                </a:r>
                <a14:m>
                  <m:oMath xmlns:m="http://schemas.openxmlformats.org/officeDocument/2006/math">
                    <m:r>
                      <a:rPr lang="en-US" altLang="zh-CN" b="0" i="1" smtClean="0">
                        <a:latin typeface="Cambria Math" panose="02040503050406030204" pitchFamily="18" charset="0"/>
                      </a:rPr>
                      <m:t>𝑑</m:t>
                    </m:r>
                  </m:oMath>
                </a14:m>
                <a:r>
                  <a:rPr lang="zh-CN" altLang="en-US" dirty="0"/>
                  <a:t>维数组</a:t>
                </a:r>
                <a14:m>
                  <m:oMath xmlns:m="http://schemas.openxmlformats.org/officeDocument/2006/math">
                    <m:r>
                      <a:rPr lang="en-US" altLang="zh-CN" b="0" i="1" smtClean="0">
                        <a:latin typeface="Cambria Math" panose="02040503050406030204" pitchFamily="18" charset="0"/>
                      </a:rPr>
                      <m:t>𝐴</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1</m:t>
                            </m:r>
                          </m:sub>
                        </m:sSub>
                      </m:e>
                    </m:d>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𝑑</m:t>
                            </m:r>
                          </m:sub>
                        </m:sSub>
                      </m:e>
                    </m:d>
                    <m:r>
                      <a:rPr lang="zh-CN" altLang="en-US" i="1">
                        <a:latin typeface="Cambria Math" panose="02040503050406030204" pitchFamily="18" charset="0"/>
                      </a:rPr>
                      <m:t>，</m:t>
                    </m:r>
                  </m:oMath>
                </a14:m>
                <a:r>
                  <a:rPr lang="zh-CN" altLang="en-US" dirty="0"/>
                  <a:t>其中</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𝑛</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 (0&lt;</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m:t>
                    </m:r>
                  </m:oMath>
                </a14:m>
                <a:r>
                  <a:rPr lang="zh-CN" altLang="en-US" dirty="0"/>
                  <a:t>为其第</a:t>
                </a:r>
                <a14:m>
                  <m:oMath xmlns:m="http://schemas.openxmlformats.org/officeDocument/2006/math">
                    <m:r>
                      <a:rPr lang="en-US" altLang="zh-CN" b="0" i="1" smtClean="0">
                        <a:latin typeface="Cambria Math" panose="02040503050406030204" pitchFamily="18" charset="0"/>
                      </a:rPr>
                      <m:t>𝑖</m:t>
                    </m:r>
                  </m:oMath>
                </a14:m>
                <a:r>
                  <a:rPr lang="zh-CN" altLang="en-US" dirty="0"/>
                  <a:t>维长度，其元素</a:t>
                </a:r>
                <a14:m>
                  <m:oMath xmlns:m="http://schemas.openxmlformats.org/officeDocument/2006/math">
                    <m:r>
                      <a:rPr lang="en-US" altLang="zh-CN" b="0" i="1" smtClean="0">
                        <a:latin typeface="Cambria Math" panose="02040503050406030204" pitchFamily="18" charset="0"/>
                      </a:rPr>
                      <m:t>𝐴</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1</m:t>
                            </m:r>
                          </m:sub>
                        </m:sSub>
                      </m:e>
                    </m:d>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𝑑</m:t>
                            </m:r>
                          </m:sub>
                        </m:sSub>
                      </m:e>
                    </m:d>
                  </m:oMath>
                </a14:m>
                <a:r>
                  <a:rPr lang="zh-CN" altLang="en-US" dirty="0"/>
                  <a:t>的地址为</a:t>
                </a:r>
                <a:endParaRPr lang="en-US" altLang="zh-CN" dirty="0"/>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𝑏𝑎𝑠𝑒</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𝑑</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𝑘</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𝑘</m:t>
                              </m:r>
                            </m:sub>
                          </m:sSub>
                        </m:e>
                      </m:nary>
                    </m:oMath>
                  </m:oMathPara>
                </a14:m>
                <a:endParaRPr lang="en-US" altLang="zh-CN" dirty="0"/>
              </a:p>
              <a:p>
                <a:pPr marL="0" indent="0">
                  <a:lnSpc>
                    <a:spcPct val="150000"/>
                  </a:lnSpc>
                  <a:buNone/>
                </a:pPr>
                <a:r>
                  <a:rPr lang="zh-CN" altLang="en-US" dirty="0"/>
                  <a:t>其中</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m:rPr>
                            <m:sty m:val="p"/>
                          </m:rPr>
                          <a:rPr lang="en-US" altLang="zh-CN" i="1">
                            <a:latin typeface="Cambria Math" panose="02040503050406030204" pitchFamily="18" charset="0"/>
                          </a:rPr>
                          <m:t>k</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𝑤</m:t>
                    </m:r>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𝑑</m:t>
                        </m:r>
                        <m:r>
                          <a:rPr lang="en-US" altLang="zh-CN" b="0" i="1" smtClean="0">
                            <a:latin typeface="Cambria Math" panose="02040503050406030204" pitchFamily="18" charset="0"/>
                          </a:rPr>
                          <m:t>+1</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𝑑</m:t>
                            </m:r>
                          </m:sub>
                        </m:sSub>
                      </m:e>
                    </m:nary>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𝑑</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m:t>
                    </m:r>
                  </m:oMath>
                </a14:m>
                <a:r>
                  <a:rPr lang="zh-CN" altLang="en-US" dirty="0"/>
                  <a:t>，</a:t>
                </a:r>
                <a14:m>
                  <m:oMath xmlns:m="http://schemas.openxmlformats.org/officeDocument/2006/math">
                    <m:r>
                      <a:rPr lang="en-US" altLang="zh-CN" b="0" i="1" dirty="0" smtClean="0">
                        <a:latin typeface="Cambria Math" panose="02040503050406030204" pitchFamily="18" charset="0"/>
                      </a:rPr>
                      <m:t>𝑤</m:t>
                    </m:r>
                  </m:oMath>
                </a14:m>
                <a:r>
                  <a:rPr lang="zh-CN" altLang="en-US" dirty="0"/>
                  <a:t>为</a:t>
                </a:r>
                <a14:m>
                  <m:oMath xmlns:m="http://schemas.openxmlformats.org/officeDocument/2006/math">
                    <m:r>
                      <a:rPr lang="en-US" altLang="zh-CN" b="0" i="1" dirty="0" smtClean="0">
                        <a:latin typeface="Cambria Math" panose="02040503050406030204" pitchFamily="18" charset="0"/>
                      </a:rPr>
                      <m:t>𝐴</m:t>
                    </m:r>
                  </m:oMath>
                </a14:m>
                <a:r>
                  <a:rPr lang="zh-CN" altLang="en-US" dirty="0"/>
                  <a:t>数组数据类型的宽度</a:t>
                </a:r>
                <a:r>
                  <a:rPr lang="en-US" altLang="zh-CN" dirty="0"/>
                  <a:t>(</a:t>
                </a:r>
                <a:r>
                  <a:rPr lang="zh-CN" altLang="en-US" dirty="0"/>
                  <a:t>占字节数</a:t>
                </a:r>
                <a:r>
                  <a:rPr lang="en-US" altLang="zh-CN" dirty="0"/>
                  <a:t>)</a:t>
                </a:r>
                <a:r>
                  <a:rPr lang="zh-CN" altLang="en-US" dirty="0"/>
                  <a:t>，于是</a:t>
                </a:r>
                <a14:m>
                  <m:oMath xmlns:m="http://schemas.openxmlformats.org/officeDocument/2006/math">
                    <m:r>
                      <a:rPr lang="en-US" altLang="zh-CN" b="0" i="1" dirty="0" smtClean="0">
                        <a:latin typeface="Cambria Math" panose="02040503050406030204" pitchFamily="18" charset="0"/>
                      </a:rPr>
                      <m:t>𝐴</m:t>
                    </m:r>
                  </m:oMath>
                </a14:m>
                <a:r>
                  <a:rPr lang="zh-CN" altLang="en-US" dirty="0"/>
                  <a:t>数组在第</a:t>
                </a:r>
                <a14:m>
                  <m:oMath xmlns:m="http://schemas.openxmlformats.org/officeDocument/2006/math">
                    <m:r>
                      <a:rPr lang="en-US" altLang="zh-CN" b="0" i="1" smtClean="0">
                        <a:latin typeface="Cambria Math" panose="02040503050406030204" pitchFamily="18" charset="0"/>
                      </a:rPr>
                      <m:t>𝑘</m:t>
                    </m:r>
                  </m:oMath>
                </a14:m>
                <a:r>
                  <a:rPr lang="zh-CN" altLang="en-US" dirty="0"/>
                  <a:t>维上的单位元素所占字节数。</a:t>
                </a:r>
                <a:endParaRPr lang="en-US" altLang="zh-CN" dirty="0"/>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r="-362" b="7"/>
                </a:stretch>
              </a:blipFill>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H10-7.17</a:t>
            </a:r>
            <a:endParaRPr lang="zh-CN" altLang="en-US" dirty="0"/>
          </a:p>
        </p:txBody>
      </p:sp>
      <p:sp>
        <p:nvSpPr>
          <p:cNvPr id="3" name="内容占位符 2"/>
          <p:cNvSpPr>
            <a:spLocks noGrp="1"/>
          </p:cNvSpPr>
          <p:nvPr>
            <p:ph idx="1"/>
          </p:nvPr>
        </p:nvSpPr>
        <p:spPr/>
        <p:txBody>
          <a:bodyPr/>
          <a:lstStyle/>
          <a:p>
            <a:pPr marL="0" indent="0">
              <a:buNone/>
            </a:pPr>
            <a:r>
              <a:rPr lang="en-US" altLang="zh-CN" dirty="0"/>
              <a:t>(b) </a:t>
            </a:r>
            <a:endParaRPr lang="zh-CN" altLang="en-US"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06338" y="1825625"/>
            <a:ext cx="8768499" cy="417807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en-US" altLang="zh-CN" dirty="0"/>
              <a:t>H11-1</a:t>
            </a:r>
            <a:endParaRPr lang="zh-CN" altLang="en-US" dirty="0"/>
          </a:p>
        </p:txBody>
      </p:sp>
      <p:grpSp>
        <p:nvGrpSpPr>
          <p:cNvPr id="36" name="组合 35"/>
          <p:cNvGrpSpPr/>
          <p:nvPr/>
        </p:nvGrpSpPr>
        <p:grpSpPr>
          <a:xfrm>
            <a:off x="4522470" y="5619115"/>
            <a:ext cx="7025005" cy="368300"/>
            <a:chOff x="6382" y="1664"/>
            <a:chExt cx="11063" cy="580"/>
          </a:xfrm>
        </p:grpSpPr>
        <p:sp>
          <p:nvSpPr>
            <p:cNvPr id="28" name="文本框 27"/>
            <p:cNvSpPr txBox="1"/>
            <p:nvPr/>
          </p:nvSpPr>
          <p:spPr>
            <a:xfrm>
              <a:off x="10174" y="1664"/>
              <a:ext cx="1070" cy="580"/>
            </a:xfrm>
            <a:prstGeom prst="rect">
              <a:avLst/>
            </a:prstGeom>
            <a:solidFill>
              <a:schemeClr val="accent4">
                <a:lumMod val="20000"/>
                <a:lumOff val="80000"/>
              </a:schemeClr>
            </a:solidFill>
            <a:ln w="12700" cmpd="sng">
              <a:noFill/>
              <a:prstDash val="solid"/>
            </a:ln>
          </p:spPr>
          <p:txBody>
            <a:bodyPr wrap="square" rtlCol="0">
              <a:spAutoFit/>
            </a:bodyPr>
            <a:lstStyle/>
            <a:p>
              <a:pPr algn="ctr"/>
              <a:endParaRPr lang="en-US" altLang="zh-CN">
                <a:solidFill>
                  <a:schemeClr val="tx1"/>
                </a:solidFill>
                <a:ea typeface="宋体" charset="0"/>
              </a:endParaRPr>
            </a:p>
          </p:txBody>
        </p:sp>
        <p:sp>
          <p:nvSpPr>
            <p:cNvPr id="29" name="文本框 28"/>
            <p:cNvSpPr txBox="1"/>
            <p:nvPr/>
          </p:nvSpPr>
          <p:spPr>
            <a:xfrm>
              <a:off x="6382" y="1664"/>
              <a:ext cx="1070" cy="580"/>
            </a:xfrm>
            <a:prstGeom prst="rect">
              <a:avLst/>
            </a:prstGeom>
            <a:solidFill>
              <a:schemeClr val="accent1">
                <a:lumMod val="20000"/>
                <a:lumOff val="80000"/>
              </a:schemeClr>
            </a:solidFill>
            <a:ln w="12700" cmpd="sng">
              <a:noFill/>
              <a:prstDash val="solid"/>
            </a:ln>
          </p:spPr>
          <p:txBody>
            <a:bodyPr wrap="square" rtlCol="0">
              <a:spAutoFit/>
            </a:bodyPr>
            <a:lstStyle/>
            <a:p>
              <a:pPr algn="ctr"/>
              <a:endParaRPr lang="en-US" altLang="zh-CN">
                <a:solidFill>
                  <a:schemeClr val="tx1"/>
                </a:solidFill>
                <a:ea typeface="宋体" charset="0"/>
              </a:endParaRPr>
            </a:p>
          </p:txBody>
        </p:sp>
        <p:sp>
          <p:nvSpPr>
            <p:cNvPr id="30" name="文本框 29"/>
            <p:cNvSpPr txBox="1"/>
            <p:nvPr/>
          </p:nvSpPr>
          <p:spPr>
            <a:xfrm>
              <a:off x="13971" y="1664"/>
              <a:ext cx="1070" cy="580"/>
            </a:xfrm>
            <a:prstGeom prst="rect">
              <a:avLst/>
            </a:prstGeom>
            <a:solidFill>
              <a:schemeClr val="accent2">
                <a:lumMod val="20000"/>
                <a:lumOff val="80000"/>
              </a:schemeClr>
            </a:solidFill>
            <a:ln w="12700" cmpd="sng">
              <a:noFill/>
              <a:prstDash val="solid"/>
            </a:ln>
          </p:spPr>
          <p:txBody>
            <a:bodyPr wrap="square" rtlCol="0">
              <a:spAutoFit/>
            </a:bodyPr>
            <a:lstStyle/>
            <a:p>
              <a:pPr algn="ctr"/>
              <a:endParaRPr lang="en-US" altLang="zh-CN">
                <a:solidFill>
                  <a:schemeClr val="tx1"/>
                </a:solidFill>
              </a:endParaRPr>
            </a:p>
          </p:txBody>
        </p:sp>
        <p:sp>
          <p:nvSpPr>
            <p:cNvPr id="31" name="文本框 30"/>
            <p:cNvSpPr txBox="1"/>
            <p:nvPr/>
          </p:nvSpPr>
          <p:spPr>
            <a:xfrm>
              <a:off x="11244" y="1664"/>
              <a:ext cx="2404" cy="580"/>
            </a:xfrm>
            <a:prstGeom prst="rect">
              <a:avLst/>
            </a:prstGeom>
            <a:noFill/>
            <a:ln w="12700" cmpd="sng">
              <a:noFill/>
              <a:prstDash val="solid"/>
            </a:ln>
          </p:spPr>
          <p:txBody>
            <a:bodyPr wrap="square" rtlCol="0">
              <a:spAutoFit/>
            </a:bodyPr>
            <a:lstStyle/>
            <a:p>
              <a:pPr algn="ctr"/>
              <a:r>
                <a:rPr lang="en-US" altLang="zh-CN">
                  <a:solidFill>
                    <a:schemeClr val="tx1"/>
                  </a:solidFill>
                  <a:ea typeface="宋体" charset="0"/>
                </a:rPr>
                <a:t>f </a:t>
              </a:r>
              <a:r>
                <a:rPr lang="zh-CN" altLang="en-US">
                  <a:solidFill>
                    <a:schemeClr val="tx1"/>
                  </a:solidFill>
                  <a:ea typeface="宋体" charset="0"/>
                </a:rPr>
                <a:t>活动记录</a:t>
              </a:r>
            </a:p>
          </p:txBody>
        </p:sp>
        <p:sp>
          <p:nvSpPr>
            <p:cNvPr id="32" name="文本框 31"/>
            <p:cNvSpPr txBox="1"/>
            <p:nvPr/>
          </p:nvSpPr>
          <p:spPr>
            <a:xfrm>
              <a:off x="7452" y="1664"/>
              <a:ext cx="2404" cy="580"/>
            </a:xfrm>
            <a:prstGeom prst="rect">
              <a:avLst/>
            </a:prstGeom>
            <a:noFill/>
            <a:ln w="12700" cmpd="sng">
              <a:noFill/>
              <a:prstDash val="solid"/>
            </a:ln>
          </p:spPr>
          <p:txBody>
            <a:bodyPr wrap="square" rtlCol="0">
              <a:spAutoFit/>
            </a:bodyPr>
            <a:lstStyle/>
            <a:p>
              <a:pPr algn="ctr"/>
              <a:r>
                <a:rPr lang="en-US" altLang="zh-CN">
                  <a:solidFill>
                    <a:schemeClr val="tx1"/>
                  </a:solidFill>
                  <a:ea typeface="宋体" charset="0"/>
                </a:rPr>
                <a:t>g </a:t>
              </a:r>
              <a:r>
                <a:rPr lang="zh-CN" altLang="en-US">
                  <a:solidFill>
                    <a:schemeClr val="tx1"/>
                  </a:solidFill>
                  <a:ea typeface="宋体" charset="0"/>
                </a:rPr>
                <a:t>活动记录</a:t>
              </a:r>
            </a:p>
          </p:txBody>
        </p:sp>
        <p:sp>
          <p:nvSpPr>
            <p:cNvPr id="33" name="文本框 32"/>
            <p:cNvSpPr txBox="1"/>
            <p:nvPr/>
          </p:nvSpPr>
          <p:spPr>
            <a:xfrm>
              <a:off x="15041" y="1664"/>
              <a:ext cx="2404" cy="580"/>
            </a:xfrm>
            <a:prstGeom prst="rect">
              <a:avLst/>
            </a:prstGeom>
            <a:noFill/>
            <a:ln w="12700" cmpd="sng">
              <a:noFill/>
              <a:prstDash val="solid"/>
            </a:ln>
          </p:spPr>
          <p:txBody>
            <a:bodyPr wrap="square" rtlCol="0">
              <a:spAutoFit/>
            </a:bodyPr>
            <a:lstStyle/>
            <a:p>
              <a:pPr algn="ctr"/>
              <a:r>
                <a:rPr lang="zh-CN" altLang="en-US">
                  <a:solidFill>
                    <a:schemeClr val="tx1"/>
                  </a:solidFill>
                  <a:ea typeface="宋体" charset="0"/>
                </a:rPr>
                <a:t>其它栈空间</a:t>
              </a:r>
            </a:p>
          </p:txBody>
        </p:sp>
      </p:grpSp>
      <p:sp>
        <p:nvSpPr>
          <p:cNvPr id="41" name="文本框 40"/>
          <p:cNvSpPr txBox="1"/>
          <p:nvPr/>
        </p:nvSpPr>
        <p:spPr>
          <a:xfrm>
            <a:off x="942975" y="2967990"/>
            <a:ext cx="4086225" cy="922020"/>
          </a:xfrm>
          <a:prstGeom prst="rect">
            <a:avLst/>
          </a:prstGeom>
          <a:noFill/>
        </p:spPr>
        <p:txBody>
          <a:bodyPr wrap="square" rtlCol="0">
            <a:spAutoFit/>
          </a:bodyPr>
          <a:lstStyle/>
          <a:p>
            <a:pPr fontAlgn="auto">
              <a:lnSpc>
                <a:spcPct val="150000"/>
              </a:lnSpc>
            </a:pPr>
            <a:r>
              <a:rPr lang="zh-CN" altLang="en-US"/>
              <a:t>要注意图中的各个要素（箭头，地址方向，栈生长方向等）应该要有</a:t>
            </a:r>
          </a:p>
        </p:txBody>
      </p:sp>
      <p:grpSp>
        <p:nvGrpSpPr>
          <p:cNvPr id="3" name="组合 2"/>
          <p:cNvGrpSpPr/>
          <p:nvPr/>
        </p:nvGrpSpPr>
        <p:grpSpPr>
          <a:xfrm>
            <a:off x="6253595" y="1225088"/>
            <a:ext cx="4758055" cy="3756660"/>
            <a:chOff x="6253595" y="1225088"/>
            <a:chExt cx="4758055" cy="3756660"/>
          </a:xfrm>
        </p:grpSpPr>
        <p:sp>
          <p:nvSpPr>
            <p:cNvPr id="5" name="文本框 4"/>
            <p:cNvSpPr txBox="1"/>
            <p:nvPr/>
          </p:nvSpPr>
          <p:spPr>
            <a:xfrm>
              <a:off x="6857480" y="4181648"/>
              <a:ext cx="2327275" cy="368300"/>
            </a:xfrm>
            <a:prstGeom prst="rect">
              <a:avLst/>
            </a:prstGeom>
            <a:solidFill>
              <a:schemeClr val="accent1">
                <a:lumMod val="20000"/>
                <a:lumOff val="80000"/>
              </a:schemeClr>
            </a:solidFill>
            <a:ln w="12700" cmpd="sng">
              <a:solidFill>
                <a:schemeClr val="tx1"/>
              </a:solidFill>
              <a:prstDash val="solid"/>
            </a:ln>
          </p:spPr>
          <p:txBody>
            <a:bodyPr wrap="square" rtlCol="0">
              <a:spAutoFit/>
            </a:bodyPr>
            <a:lstStyle/>
            <a:p>
              <a:pPr lvl="0" algn="ctr">
                <a:buClrTx/>
                <a:buSzTx/>
                <a:buFontTx/>
              </a:pPr>
              <a:r>
                <a:rPr lang="en-US" altLang="zh-CN">
                  <a:ea typeface="宋体" charset="0"/>
                  <a:sym typeface="+mn-ea"/>
                </a:rPr>
                <a:t>g </a:t>
              </a:r>
              <a:r>
                <a:rPr lang="zh-CN" altLang="en-US">
                  <a:ea typeface="宋体" charset="0"/>
                  <a:sym typeface="+mn-ea"/>
                </a:rPr>
                <a:t>参数 y</a:t>
              </a:r>
            </a:p>
          </p:txBody>
        </p:sp>
        <p:sp>
          <p:nvSpPr>
            <p:cNvPr id="6" name="文本框 5"/>
            <p:cNvSpPr txBox="1"/>
            <p:nvPr/>
          </p:nvSpPr>
          <p:spPr>
            <a:xfrm>
              <a:off x="6857480" y="3813348"/>
              <a:ext cx="2327275" cy="368300"/>
            </a:xfrm>
            <a:prstGeom prst="rect">
              <a:avLst/>
            </a:prstGeom>
            <a:solidFill>
              <a:schemeClr val="accent1">
                <a:lumMod val="20000"/>
                <a:lumOff val="80000"/>
              </a:schemeClr>
            </a:solidFill>
            <a:ln w="12700" cmpd="sng">
              <a:solidFill>
                <a:schemeClr val="tx1"/>
              </a:solidFill>
              <a:prstDash val="solid"/>
            </a:ln>
          </p:spPr>
          <p:txBody>
            <a:bodyPr wrap="square" rtlCol="0">
              <a:spAutoFit/>
            </a:bodyPr>
            <a:lstStyle/>
            <a:p>
              <a:pPr algn="ctr"/>
              <a:r>
                <a:rPr lang="en-US" altLang="zh-CN">
                  <a:solidFill>
                    <a:schemeClr val="tx1"/>
                  </a:solidFill>
                </a:rPr>
                <a:t>g </a:t>
              </a:r>
              <a:r>
                <a:rPr lang="zh-CN" altLang="en-US">
                  <a:solidFill>
                    <a:schemeClr val="tx1"/>
                  </a:solidFill>
                  <a:ea typeface="宋体" charset="0"/>
                </a:rPr>
                <a:t>返回地址</a:t>
              </a:r>
            </a:p>
          </p:txBody>
        </p:sp>
        <p:sp>
          <p:nvSpPr>
            <p:cNvPr id="7" name="文本框 6"/>
            <p:cNvSpPr txBox="1"/>
            <p:nvPr/>
          </p:nvSpPr>
          <p:spPr>
            <a:xfrm>
              <a:off x="6857480" y="4549948"/>
              <a:ext cx="2327275" cy="368300"/>
            </a:xfrm>
            <a:prstGeom prst="rect">
              <a:avLst/>
            </a:prstGeom>
            <a:solidFill>
              <a:schemeClr val="accent2">
                <a:lumMod val="20000"/>
                <a:lumOff val="80000"/>
              </a:schemeClr>
            </a:solidFill>
            <a:ln w="12700" cmpd="sng">
              <a:solidFill>
                <a:schemeClr val="tx1"/>
              </a:solidFill>
              <a:prstDash val="solid"/>
            </a:ln>
          </p:spPr>
          <p:txBody>
            <a:bodyPr wrap="square" rtlCol="0">
              <a:spAutoFit/>
            </a:bodyPr>
            <a:lstStyle/>
            <a:p>
              <a:pPr algn="ctr"/>
              <a:r>
                <a:rPr lang="en-US" altLang="zh-CN">
                  <a:solidFill>
                    <a:schemeClr val="tx1"/>
                  </a:solidFill>
                </a:rPr>
                <a:t>...</a:t>
              </a:r>
            </a:p>
          </p:txBody>
        </p:sp>
        <p:sp>
          <p:nvSpPr>
            <p:cNvPr id="8" name="文本框 7"/>
            <p:cNvSpPr txBox="1"/>
            <p:nvPr/>
          </p:nvSpPr>
          <p:spPr>
            <a:xfrm>
              <a:off x="6857480" y="3445048"/>
              <a:ext cx="2327275" cy="368300"/>
            </a:xfrm>
            <a:prstGeom prst="rect">
              <a:avLst/>
            </a:prstGeom>
            <a:solidFill>
              <a:schemeClr val="accent1">
                <a:lumMod val="20000"/>
                <a:lumOff val="80000"/>
              </a:schemeClr>
            </a:solidFill>
            <a:ln w="12700" cmpd="sng">
              <a:solidFill>
                <a:schemeClr val="tx1"/>
              </a:solidFill>
              <a:prstDash val="solid"/>
            </a:ln>
          </p:spPr>
          <p:txBody>
            <a:bodyPr wrap="square" rtlCol="0">
              <a:spAutoFit/>
            </a:bodyPr>
            <a:lstStyle/>
            <a:p>
              <a:pPr algn="ctr"/>
              <a:r>
                <a:rPr lang="en-US" altLang="zh-CN">
                  <a:solidFill>
                    <a:schemeClr val="tx1"/>
                  </a:solidFill>
                </a:rPr>
                <a:t>g </a:t>
              </a:r>
              <a:r>
                <a:rPr lang="zh-CN" altLang="en-US">
                  <a:solidFill>
                    <a:schemeClr val="tx1"/>
                  </a:solidFill>
                  <a:ea typeface="宋体" charset="0"/>
                </a:rPr>
                <a:t>保存</a:t>
              </a:r>
              <a:r>
                <a:rPr lang="en-US" altLang="zh-CN">
                  <a:solidFill>
                    <a:schemeClr val="tx1"/>
                  </a:solidFill>
                </a:rPr>
                <a:t>ebp</a:t>
              </a:r>
              <a:endParaRPr lang="zh-CN" altLang="en-US">
                <a:solidFill>
                  <a:schemeClr val="tx1"/>
                </a:solidFill>
                <a:ea typeface="宋体" charset="0"/>
              </a:endParaRPr>
            </a:p>
          </p:txBody>
        </p:sp>
        <p:sp>
          <p:nvSpPr>
            <p:cNvPr id="9" name="文本框 8"/>
            <p:cNvSpPr txBox="1"/>
            <p:nvPr/>
          </p:nvSpPr>
          <p:spPr>
            <a:xfrm>
              <a:off x="6857480" y="3076748"/>
              <a:ext cx="2327275" cy="368300"/>
            </a:xfrm>
            <a:prstGeom prst="rect">
              <a:avLst/>
            </a:prstGeom>
            <a:solidFill>
              <a:schemeClr val="accent1">
                <a:lumMod val="20000"/>
                <a:lumOff val="80000"/>
              </a:schemeClr>
            </a:solidFill>
            <a:ln w="12700" cmpd="sng">
              <a:solidFill>
                <a:schemeClr val="tx1"/>
              </a:solidFill>
              <a:prstDash val="solid"/>
            </a:ln>
          </p:spPr>
          <p:txBody>
            <a:bodyPr wrap="square" rtlCol="0">
              <a:spAutoFit/>
            </a:bodyPr>
            <a:lstStyle/>
            <a:p>
              <a:pPr algn="ctr"/>
              <a:r>
                <a:rPr lang="en-US" altLang="zh-CN">
                  <a:solidFill>
                    <a:schemeClr val="tx1"/>
                  </a:solidFill>
                  <a:ea typeface="宋体" charset="0"/>
                </a:rPr>
                <a:t>j (g </a:t>
              </a:r>
              <a:r>
                <a:rPr lang="zh-CN" altLang="en-US">
                  <a:solidFill>
                    <a:schemeClr val="tx1"/>
                  </a:solidFill>
                  <a:ea typeface="宋体" charset="0"/>
                </a:rPr>
                <a:t>局部变量</a:t>
              </a:r>
              <a:r>
                <a:rPr lang="en-US" altLang="zh-CN">
                  <a:solidFill>
                    <a:schemeClr val="tx1"/>
                  </a:solidFill>
                  <a:ea typeface="宋体" charset="0"/>
                </a:rPr>
                <a:t>)</a:t>
              </a:r>
            </a:p>
          </p:txBody>
        </p:sp>
        <p:sp>
          <p:nvSpPr>
            <p:cNvPr id="10" name="文本框 9"/>
            <p:cNvSpPr txBox="1"/>
            <p:nvPr/>
          </p:nvSpPr>
          <p:spPr>
            <a:xfrm>
              <a:off x="6857480" y="2708448"/>
              <a:ext cx="2327275" cy="368300"/>
            </a:xfrm>
            <a:prstGeom prst="rect">
              <a:avLst/>
            </a:prstGeom>
            <a:solidFill>
              <a:schemeClr val="accent4">
                <a:lumMod val="20000"/>
                <a:lumOff val="80000"/>
              </a:schemeClr>
            </a:solidFill>
            <a:ln w="12700" cmpd="sng">
              <a:solidFill>
                <a:schemeClr val="tx1"/>
              </a:solidFill>
              <a:prstDash val="solid"/>
            </a:ln>
          </p:spPr>
          <p:txBody>
            <a:bodyPr wrap="square" rtlCol="0">
              <a:spAutoFit/>
            </a:bodyPr>
            <a:lstStyle/>
            <a:p>
              <a:pPr algn="ctr"/>
              <a:r>
                <a:rPr lang="en-US" altLang="zh-CN">
                  <a:solidFill>
                    <a:schemeClr val="tx1"/>
                  </a:solidFill>
                  <a:ea typeface="宋体" charset="0"/>
                </a:rPr>
                <a:t>j+1 (f </a:t>
              </a:r>
              <a:r>
                <a:rPr lang="zh-CN" altLang="en-US">
                  <a:solidFill>
                    <a:schemeClr val="tx1"/>
                  </a:solidFill>
                  <a:ea typeface="宋体" charset="0"/>
                </a:rPr>
                <a:t>形参</a:t>
              </a:r>
              <a:r>
                <a:rPr lang="en-US" altLang="zh-CN">
                  <a:solidFill>
                    <a:schemeClr val="tx1"/>
                  </a:solidFill>
                  <a:ea typeface="宋体" charset="0"/>
                </a:rPr>
                <a:t> x)</a:t>
              </a:r>
            </a:p>
          </p:txBody>
        </p:sp>
        <p:sp>
          <p:nvSpPr>
            <p:cNvPr id="11" name="文本框 10"/>
            <p:cNvSpPr txBox="1"/>
            <p:nvPr/>
          </p:nvSpPr>
          <p:spPr>
            <a:xfrm>
              <a:off x="6857480" y="2340148"/>
              <a:ext cx="2327275" cy="368300"/>
            </a:xfrm>
            <a:prstGeom prst="rect">
              <a:avLst/>
            </a:prstGeom>
            <a:solidFill>
              <a:schemeClr val="accent4">
                <a:lumMod val="20000"/>
                <a:lumOff val="80000"/>
              </a:schemeClr>
            </a:solidFill>
            <a:ln w="12700" cmpd="sng">
              <a:solidFill>
                <a:schemeClr val="tx1"/>
              </a:solidFill>
              <a:prstDash val="solid"/>
            </a:ln>
          </p:spPr>
          <p:txBody>
            <a:bodyPr wrap="square" rtlCol="0">
              <a:spAutoFit/>
            </a:bodyPr>
            <a:lstStyle/>
            <a:p>
              <a:pPr algn="ctr"/>
              <a:r>
                <a:rPr lang="en-US" altLang="zh-CN">
                  <a:solidFill>
                    <a:schemeClr val="tx1"/>
                  </a:solidFill>
                  <a:ea typeface="宋体" charset="0"/>
                </a:rPr>
                <a:t>f </a:t>
              </a:r>
              <a:r>
                <a:rPr lang="zh-CN" altLang="en-US">
                  <a:solidFill>
                    <a:schemeClr val="tx1"/>
                  </a:solidFill>
                  <a:ea typeface="宋体" charset="0"/>
                </a:rPr>
                <a:t>返回地址</a:t>
              </a:r>
            </a:p>
          </p:txBody>
        </p:sp>
        <p:sp>
          <p:nvSpPr>
            <p:cNvPr id="12" name="文本框 11"/>
            <p:cNvSpPr txBox="1"/>
            <p:nvPr/>
          </p:nvSpPr>
          <p:spPr>
            <a:xfrm>
              <a:off x="6857480" y="1971848"/>
              <a:ext cx="2327275" cy="368300"/>
            </a:xfrm>
            <a:prstGeom prst="rect">
              <a:avLst/>
            </a:prstGeom>
            <a:solidFill>
              <a:schemeClr val="accent4">
                <a:lumMod val="20000"/>
                <a:lumOff val="80000"/>
              </a:schemeClr>
            </a:solidFill>
            <a:ln w="12700" cmpd="sng">
              <a:solidFill>
                <a:schemeClr val="tx1"/>
              </a:solidFill>
              <a:prstDash val="solid"/>
            </a:ln>
          </p:spPr>
          <p:txBody>
            <a:bodyPr wrap="square" rtlCol="0">
              <a:spAutoFit/>
            </a:bodyPr>
            <a:lstStyle/>
            <a:p>
              <a:pPr algn="ctr"/>
              <a:r>
                <a:rPr lang="en-US" altLang="zh-CN">
                  <a:solidFill>
                    <a:schemeClr val="tx1"/>
                  </a:solidFill>
                  <a:ea typeface="宋体" charset="0"/>
                </a:rPr>
                <a:t>f </a:t>
              </a:r>
              <a:r>
                <a:rPr lang="zh-CN" altLang="en-US">
                  <a:solidFill>
                    <a:schemeClr val="tx1"/>
                  </a:solidFill>
                  <a:ea typeface="宋体" charset="0"/>
                </a:rPr>
                <a:t>保存</a:t>
              </a:r>
              <a:r>
                <a:rPr lang="en-US" altLang="zh-CN">
                  <a:solidFill>
                    <a:schemeClr val="tx1"/>
                  </a:solidFill>
                  <a:ea typeface="宋体" charset="0"/>
                </a:rPr>
                <a:t>ebp</a:t>
              </a:r>
            </a:p>
          </p:txBody>
        </p:sp>
        <p:sp>
          <p:nvSpPr>
            <p:cNvPr id="13" name="文本框 12"/>
            <p:cNvSpPr txBox="1"/>
            <p:nvPr/>
          </p:nvSpPr>
          <p:spPr>
            <a:xfrm>
              <a:off x="6857480" y="1603548"/>
              <a:ext cx="2327275" cy="368300"/>
            </a:xfrm>
            <a:prstGeom prst="rect">
              <a:avLst/>
            </a:prstGeom>
            <a:solidFill>
              <a:schemeClr val="accent4">
                <a:lumMod val="20000"/>
                <a:lumOff val="80000"/>
              </a:schemeClr>
            </a:solidFill>
            <a:ln w="12700" cmpd="sng">
              <a:solidFill>
                <a:schemeClr val="tx1"/>
              </a:solidFill>
              <a:prstDash val="solid"/>
            </a:ln>
          </p:spPr>
          <p:txBody>
            <a:bodyPr wrap="square" rtlCol="0">
              <a:spAutoFit/>
            </a:bodyPr>
            <a:lstStyle/>
            <a:p>
              <a:pPr algn="ctr"/>
              <a:r>
                <a:rPr lang="en-US" altLang="zh-CN">
                  <a:solidFill>
                    <a:schemeClr val="tx1"/>
                  </a:solidFill>
                  <a:ea typeface="宋体" charset="0"/>
                </a:rPr>
                <a:t>i (f </a:t>
              </a:r>
              <a:r>
                <a:rPr lang="zh-CN" altLang="en-US">
                  <a:solidFill>
                    <a:schemeClr val="tx1"/>
                  </a:solidFill>
                  <a:ea typeface="宋体" charset="0"/>
                </a:rPr>
                <a:t>局部变量</a:t>
              </a:r>
              <a:r>
                <a:rPr lang="en-US" altLang="zh-CN">
                  <a:solidFill>
                    <a:schemeClr val="tx1"/>
                  </a:solidFill>
                  <a:ea typeface="宋体" charset="0"/>
                </a:rPr>
                <a:t>)</a:t>
              </a:r>
            </a:p>
          </p:txBody>
        </p:sp>
        <p:cxnSp>
          <p:nvCxnSpPr>
            <p:cNvPr id="15" name="直接连接符 14"/>
            <p:cNvCxnSpPr/>
            <p:nvPr/>
          </p:nvCxnSpPr>
          <p:spPr>
            <a:xfrm flipH="1" flipV="1">
              <a:off x="9180945" y="1293668"/>
              <a:ext cx="4445" cy="3124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6853035" y="1293668"/>
              <a:ext cx="4445" cy="3124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p:nvPr/>
          </p:nvCxnSpPr>
          <p:spPr>
            <a:xfrm rot="5400000">
              <a:off x="8700885" y="3258993"/>
              <a:ext cx="2705100" cy="3175"/>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9605760" y="4613448"/>
              <a:ext cx="895985" cy="368300"/>
            </a:xfrm>
            <a:prstGeom prst="rect">
              <a:avLst/>
            </a:prstGeom>
            <a:noFill/>
          </p:spPr>
          <p:txBody>
            <a:bodyPr wrap="square" rtlCol="0">
              <a:spAutoFit/>
            </a:bodyPr>
            <a:lstStyle/>
            <a:p>
              <a:r>
                <a:rPr lang="zh-CN" altLang="en-US"/>
                <a:t>高地址</a:t>
              </a:r>
            </a:p>
          </p:txBody>
        </p:sp>
        <p:sp>
          <p:nvSpPr>
            <p:cNvPr id="19" name="文本框 18"/>
            <p:cNvSpPr txBox="1"/>
            <p:nvPr/>
          </p:nvSpPr>
          <p:spPr>
            <a:xfrm>
              <a:off x="9605760" y="1540048"/>
              <a:ext cx="895985" cy="368300"/>
            </a:xfrm>
            <a:prstGeom prst="rect">
              <a:avLst/>
            </a:prstGeom>
            <a:noFill/>
          </p:spPr>
          <p:txBody>
            <a:bodyPr wrap="square" rtlCol="0">
              <a:spAutoFit/>
            </a:bodyPr>
            <a:lstStyle/>
            <a:p>
              <a:r>
                <a:rPr lang="zh-CN" altLang="en-US"/>
                <a:t>低地址</a:t>
              </a:r>
            </a:p>
          </p:txBody>
        </p:sp>
        <p:cxnSp>
          <p:nvCxnSpPr>
            <p:cNvPr id="20" name="直接箭头连接符 19"/>
            <p:cNvCxnSpPr/>
            <p:nvPr/>
          </p:nvCxnSpPr>
          <p:spPr>
            <a:xfrm flipH="1" flipV="1">
              <a:off x="10805910" y="1908348"/>
              <a:ext cx="9525" cy="25939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0609695" y="4502323"/>
              <a:ext cx="401955" cy="368300"/>
            </a:xfrm>
            <a:prstGeom prst="rect">
              <a:avLst/>
            </a:prstGeom>
            <a:noFill/>
          </p:spPr>
          <p:txBody>
            <a:bodyPr wrap="square" rtlCol="0">
              <a:spAutoFit/>
            </a:bodyPr>
            <a:lstStyle/>
            <a:p>
              <a:r>
                <a:rPr lang="zh-CN" altLang="en-US"/>
                <a:t>栈</a:t>
              </a:r>
            </a:p>
          </p:txBody>
        </p:sp>
        <p:cxnSp>
          <p:nvCxnSpPr>
            <p:cNvPr id="22" name="直接箭头连接符 21"/>
            <p:cNvCxnSpPr/>
            <p:nvPr/>
          </p:nvCxnSpPr>
          <p:spPr>
            <a:xfrm>
              <a:off x="6281535" y="1606723"/>
              <a:ext cx="5524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281535" y="1225088"/>
              <a:ext cx="542290" cy="368300"/>
            </a:xfrm>
            <a:prstGeom prst="rect">
              <a:avLst/>
            </a:prstGeom>
            <a:noFill/>
          </p:spPr>
          <p:txBody>
            <a:bodyPr wrap="square" rtlCol="0">
              <a:spAutoFit/>
            </a:bodyPr>
            <a:lstStyle/>
            <a:p>
              <a:r>
                <a:rPr lang="en-US" altLang="zh-CN"/>
                <a:t>esp</a:t>
              </a:r>
            </a:p>
          </p:txBody>
        </p:sp>
        <p:cxnSp>
          <p:nvCxnSpPr>
            <p:cNvPr id="26" name="直接箭头连接符 25"/>
            <p:cNvCxnSpPr/>
            <p:nvPr/>
          </p:nvCxnSpPr>
          <p:spPr>
            <a:xfrm>
              <a:off x="6282170" y="1975023"/>
              <a:ext cx="5524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253595" y="1593388"/>
              <a:ext cx="565785" cy="368300"/>
            </a:xfrm>
            <a:prstGeom prst="rect">
              <a:avLst/>
            </a:prstGeom>
            <a:noFill/>
          </p:spPr>
          <p:txBody>
            <a:bodyPr wrap="square" rtlCol="0">
              <a:spAutoFit/>
            </a:bodyPr>
            <a:lstStyle/>
            <a:p>
              <a:r>
                <a:rPr lang="en-US" altLang="zh-CN"/>
                <a:t>ebp</a:t>
              </a:r>
            </a:p>
          </p:txBody>
        </p:sp>
        <p:sp>
          <p:nvSpPr>
            <p:cNvPr id="39" name="弧形 38"/>
            <p:cNvSpPr/>
            <p:nvPr/>
          </p:nvSpPr>
          <p:spPr>
            <a:xfrm>
              <a:off x="8763115" y="2168063"/>
              <a:ext cx="839470" cy="1276985"/>
            </a:xfrm>
            <a:prstGeom prst="arc">
              <a:avLst>
                <a:gd name="adj1" fmla="val 16200000"/>
                <a:gd name="adj2" fmla="val 54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弧形 33"/>
            <p:cNvSpPr/>
            <p:nvPr/>
          </p:nvSpPr>
          <p:spPr>
            <a:xfrm>
              <a:off x="8763693" y="3641263"/>
              <a:ext cx="839470" cy="1117773"/>
            </a:xfrm>
            <a:prstGeom prst="arc">
              <a:avLst>
                <a:gd name="adj1" fmla="val 16200000"/>
                <a:gd name="adj2" fmla="val 552599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H11-2</a:t>
            </a:r>
          </a:p>
        </p:txBody>
      </p:sp>
      <p:sp>
        <p:nvSpPr>
          <p:cNvPr id="3" name="内容占位符 2"/>
          <p:cNvSpPr>
            <a:spLocks noGrp="1"/>
          </p:cNvSpPr>
          <p:nvPr>
            <p:ph idx="1"/>
          </p:nvPr>
        </p:nvSpPr>
        <p:spPr>
          <a:xfrm>
            <a:off x="838200" y="1825625"/>
            <a:ext cx="10515600" cy="926465"/>
          </a:xfrm>
        </p:spPr>
        <p:txBody>
          <a:bodyPr/>
          <a:lstStyle/>
          <a:p>
            <a:r>
              <a:rPr lang="zh-CN" altLang="en-US" sz="1800">
                <a:ea typeface="+mn-lt"/>
                <a:cs typeface="+mn-lt"/>
              </a:rPr>
              <a:t>题目有点小错误，打印数据宽度不对</a:t>
            </a:r>
            <a:r>
              <a:rPr lang="en-US" altLang="zh-CN" sz="1800">
                <a:ea typeface="+mn-lt"/>
                <a:cs typeface="+mn-lt"/>
              </a:rPr>
              <a:t>……</a:t>
            </a:r>
          </a:p>
          <a:p>
            <a:pPr marL="0" indent="0">
              <a:buNone/>
            </a:pPr>
            <a:r>
              <a:rPr lang="en-US" altLang="zh-CN" sz="2400"/>
              <a:t>(a) sizeof(a) == 0</a:t>
            </a:r>
            <a:endParaRPr lang="zh-CN" altLang="en-US" sz="2400">
              <a:ea typeface="宋体" charset="0"/>
            </a:endParaRPr>
          </a:p>
        </p:txBody>
      </p:sp>
      <p:pic>
        <p:nvPicPr>
          <p:cNvPr id="4" name="图片 3" descr="2021-12-04 17-43-43 的屏幕截图"/>
          <p:cNvPicPr>
            <a:picLocks noChangeAspect="1"/>
          </p:cNvPicPr>
          <p:nvPr/>
        </p:nvPicPr>
        <p:blipFill>
          <a:blip r:embed="rId2"/>
          <a:stretch>
            <a:fillRect/>
          </a:stretch>
        </p:blipFill>
        <p:spPr>
          <a:xfrm>
            <a:off x="1476375" y="2752090"/>
            <a:ext cx="2552700" cy="817880"/>
          </a:xfrm>
          <a:prstGeom prst="rect">
            <a:avLst/>
          </a:prstGeom>
        </p:spPr>
      </p:pic>
      <p:sp>
        <p:nvSpPr>
          <p:cNvPr id="7" name="文本框 6"/>
          <p:cNvSpPr txBox="1"/>
          <p:nvPr/>
        </p:nvSpPr>
        <p:spPr>
          <a:xfrm>
            <a:off x="838200" y="3810000"/>
            <a:ext cx="10515600" cy="1198880"/>
          </a:xfrm>
          <a:prstGeom prst="rect">
            <a:avLst/>
          </a:prstGeom>
          <a:noFill/>
        </p:spPr>
        <p:txBody>
          <a:bodyPr wrap="square" rtlCol="0">
            <a:spAutoFit/>
          </a:bodyPr>
          <a:lstStyle/>
          <a:p>
            <a:pPr fontAlgn="auto">
              <a:lnSpc>
                <a:spcPct val="150000"/>
              </a:lnSpc>
            </a:pPr>
            <a:r>
              <a:rPr lang="en-US" altLang="zh-CN" sz="2400"/>
              <a:t>(b) </a:t>
            </a:r>
            <a:r>
              <a:rPr lang="zh-CN" altLang="en-US" sz="2400">
                <a:ea typeface="宋体" charset="0"/>
              </a:rPr>
              <a:t>不同编译器的实现是不一样的，上面现象的产生是因为此版本的</a:t>
            </a:r>
            <a:r>
              <a:rPr lang="en-US" altLang="zh-CN" sz="2400">
                <a:ea typeface="宋体" charset="0"/>
              </a:rPr>
              <a:t>GCC</a:t>
            </a:r>
            <a:r>
              <a:rPr lang="zh-CN" altLang="en-US" sz="2400">
                <a:ea typeface="宋体" charset="0"/>
              </a:rPr>
              <a:t>会给</a:t>
            </a:r>
            <a:r>
              <a:rPr lang="en-US" altLang="zh-CN" sz="2400">
                <a:ea typeface="宋体" charset="0"/>
              </a:rPr>
              <a:t>a</a:t>
            </a:r>
            <a:r>
              <a:rPr lang="zh-CN" altLang="en-US" sz="2400">
                <a:ea typeface="宋体" charset="0"/>
              </a:rPr>
              <a:t>强制分配一个空间</a:t>
            </a:r>
            <a:r>
              <a:rPr lang="en-US" altLang="zh-CN" sz="2400"/>
              <a:t> </a:t>
            </a:r>
            <a:r>
              <a:rPr lang="zh-CN" altLang="en-US" sz="2400">
                <a:ea typeface="宋体" charset="0"/>
              </a:rPr>
              <a:t>，将输出元素改为</a:t>
            </a:r>
            <a:r>
              <a:rPr lang="en-US" altLang="zh-CN" sz="2400">
                <a:ea typeface="宋体" charset="0"/>
              </a:rPr>
              <a:t>a[0][-1]</a:t>
            </a:r>
            <a:r>
              <a:rPr lang="zh-CN" altLang="en-US" sz="2400">
                <a:ea typeface="宋体" charset="0"/>
              </a:rPr>
              <a:t>时输出为</a:t>
            </a:r>
          </a:p>
        </p:txBody>
      </p:sp>
      <p:pic>
        <p:nvPicPr>
          <p:cNvPr id="8" name="图片 7" descr="2021-12-04 17-50-33 的屏幕截图"/>
          <p:cNvPicPr>
            <a:picLocks noChangeAspect="1"/>
          </p:cNvPicPr>
          <p:nvPr/>
        </p:nvPicPr>
        <p:blipFill>
          <a:blip r:embed="rId3"/>
          <a:stretch>
            <a:fillRect/>
          </a:stretch>
        </p:blipFill>
        <p:spPr>
          <a:xfrm>
            <a:off x="1476375" y="5182235"/>
            <a:ext cx="2026285" cy="89471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460</Words>
  <Application>Microsoft Office PowerPoint</Application>
  <PresentationFormat>宽屏</PresentationFormat>
  <Paragraphs>43</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等线 Light</vt:lpstr>
      <vt:lpstr>宋体</vt:lpstr>
      <vt:lpstr>Arial</vt:lpstr>
      <vt:lpstr>Cambria Math</vt:lpstr>
      <vt:lpstr>Office 主题​​</vt:lpstr>
      <vt:lpstr>H9 &amp; H10</vt:lpstr>
      <vt:lpstr>H10-7.9</vt:lpstr>
      <vt:lpstr>H10-7.10</vt:lpstr>
      <vt:lpstr>H10-7.10</vt:lpstr>
      <vt:lpstr>H10-7.10</vt:lpstr>
      <vt:lpstr>H10-7.17</vt:lpstr>
      <vt:lpstr>H10-7.17</vt:lpstr>
      <vt:lpstr>H11-1</vt:lpstr>
      <vt:lpstr>H11-2</vt:lpstr>
      <vt:lpstr>H11-3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H9 &amp; H10</dc:title>
  <dc:creator>原龙 王</dc:creator>
  <cp:lastModifiedBy>陈金宝</cp:lastModifiedBy>
  <cp:revision>24</cp:revision>
  <dcterms:created xsi:type="dcterms:W3CDTF">2021-12-04T09:56:25Z</dcterms:created>
  <dcterms:modified xsi:type="dcterms:W3CDTF">2021-12-04T11:20:43Z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2052-11.1.0.10702</vt:lpwstr>
  </property>
</Properties>
</file>