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9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2"/>
    <p:sldMasterId id="2147483656" r:id="rId3"/>
    <p:sldMasterId id="2147483660" r:id="rId4"/>
    <p:sldMasterId id="2147483664" r:id="rId5"/>
    <p:sldMasterId id="2147483668" r:id="rId6"/>
    <p:sldMasterId id="2147483672" r:id="rId7"/>
    <p:sldMasterId id="2147483676" r:id="rId8"/>
    <p:sldMasterId id="2147483680" r:id="rId9"/>
    <p:sldMasterId id="2147483684" r:id="rId10"/>
  </p:sldMasterIdLst>
  <p:notesMasterIdLst>
    <p:notesMasterId r:id="rId21"/>
  </p:notesMasterIdLst>
  <p:sldIdLst>
    <p:sldId id="2601" r:id="rId11"/>
    <p:sldId id="2811" r:id="rId12"/>
    <p:sldId id="2813" r:id="rId13"/>
    <p:sldId id="2812" r:id="rId14"/>
    <p:sldId id="2804" r:id="rId15"/>
    <p:sldId id="2807" r:id="rId16"/>
    <p:sldId id="2810" r:id="rId17"/>
    <p:sldId id="2809" r:id="rId18"/>
    <p:sldId id="2806" r:id="rId19"/>
    <p:sldId id="2823" r:id="rId20"/>
  </p:sldIdLst>
  <p:sldSz cx="12192000" cy="6858000"/>
  <p:notesSz cx="8686800" cy="46831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70C0"/>
    <a:srgbClr val="005DAA"/>
    <a:srgbClr val="FFE957"/>
    <a:srgbClr val="DE8C68"/>
    <a:srgbClr val="5E8579"/>
    <a:srgbClr val="56A36C"/>
    <a:srgbClr val="56676C"/>
    <a:srgbClr val="9933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4" autoAdjust="0"/>
    <p:restoredTop sz="95244" autoAdjust="0"/>
  </p:normalViewPr>
  <p:slideViewPr>
    <p:cSldViewPr snapToGrid="0" snapToObjects="1">
      <p:cViewPr varScale="1">
        <p:scale>
          <a:sx n="95" d="100"/>
          <a:sy n="95" d="100"/>
        </p:scale>
        <p:origin x="92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764280" cy="234970"/>
          </a:xfrm>
          <a:prstGeom prst="rect">
            <a:avLst/>
          </a:prstGeom>
        </p:spPr>
        <p:txBody>
          <a:bodyPr vert="horz" lIns="76276" tIns="38138" rIns="76276" bIns="38138" rtlCol="0"/>
          <a:lstStyle>
            <a:lvl1pPr algn="l">
              <a:defRPr sz="10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920512" y="2"/>
            <a:ext cx="3764280" cy="234970"/>
          </a:xfrm>
          <a:prstGeom prst="rect">
            <a:avLst/>
          </a:prstGeom>
        </p:spPr>
        <p:txBody>
          <a:bodyPr vert="horz" lIns="76276" tIns="38138" rIns="76276" bIns="38138" rtlCol="0"/>
          <a:lstStyle>
            <a:lvl1pPr algn="r">
              <a:defRPr sz="1000"/>
            </a:lvl1pPr>
          </a:lstStyle>
          <a:p>
            <a:fld id="{A4EE0DFE-2151-1541-A19C-E085BE693E30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38463" y="585788"/>
            <a:ext cx="2809875" cy="1581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6276" tIns="38138" rIns="76276" bIns="381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868681" y="2253754"/>
            <a:ext cx="6949440" cy="1843981"/>
          </a:xfrm>
          <a:prstGeom prst="rect">
            <a:avLst/>
          </a:prstGeom>
        </p:spPr>
        <p:txBody>
          <a:bodyPr vert="horz" lIns="76276" tIns="38138" rIns="76276" bIns="38138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448158"/>
            <a:ext cx="3764280" cy="234969"/>
          </a:xfrm>
          <a:prstGeom prst="rect">
            <a:avLst/>
          </a:prstGeom>
        </p:spPr>
        <p:txBody>
          <a:bodyPr vert="horz" lIns="76276" tIns="38138" rIns="76276" bIns="38138" rtlCol="0" anchor="b"/>
          <a:lstStyle>
            <a:lvl1pPr algn="l">
              <a:defRPr sz="10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920512" y="4448158"/>
            <a:ext cx="3764280" cy="234969"/>
          </a:xfrm>
          <a:prstGeom prst="rect">
            <a:avLst/>
          </a:prstGeom>
        </p:spPr>
        <p:txBody>
          <a:bodyPr vert="horz" lIns="76276" tIns="38138" rIns="76276" bIns="38138" rtlCol="0" anchor="b"/>
          <a:lstStyle>
            <a:lvl1pPr algn="r">
              <a:defRPr sz="1000"/>
            </a:lvl1pPr>
          </a:lstStyle>
          <a:p>
            <a:fld id="{897543C0-C65B-C54E-A8E3-E165236D7A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43C0-C65B-C54E-A8E3-E165236D7AF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43C0-C65B-C54E-A8E3-E165236D7AF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43C0-C65B-C54E-A8E3-E165236D7AF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43C0-C65B-C54E-A8E3-E165236D7AF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43C0-C65B-C54E-A8E3-E165236D7AF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43C0-C65B-C54E-A8E3-E165236D7AF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43C0-C65B-C54E-A8E3-E165236D7AF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43C0-C65B-C54E-A8E3-E165236D7AF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43C0-C65B-C54E-A8E3-E165236D7AF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43C0-C65B-C54E-A8E3-E165236D7AF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</a:p>
          <a:p>
            <a:pPr lvl="0"/>
            <a:r>
              <a:rPr lang="zh-CN" altLang="en-US" dirty="0"/>
              <a:t>中国科学技术大学</a:t>
            </a:r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</a:p>
          <a:p>
            <a:pPr lvl="0"/>
            <a:r>
              <a:rPr lang="zh-CN" altLang="en-US" dirty="0"/>
              <a:t>中国科学技术大学</a:t>
            </a:r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+mn-ea"/>
                <a:ea typeface="+mn-ea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Tx/>
              <a:buBlip>
                <a:blip r:embed="rId3"/>
              </a:buBlip>
              <a:defRPr>
                <a:solidFill>
                  <a:srgbClr val="0070C0"/>
                </a:solidFill>
                <a:latin typeface="+mn-ea"/>
                <a:ea typeface="+mn-ea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ü"/>
              <a:defRPr sz="1800">
                <a:solidFill>
                  <a:srgbClr val="0070C0"/>
                </a:solidFill>
                <a:latin typeface="+mn-ea"/>
                <a:ea typeface="+mn-ea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Ø"/>
              <a:defRPr sz="1600">
                <a:solidFill>
                  <a:srgbClr val="0070C0"/>
                </a:solidFill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</a:p>
          <a:p>
            <a:pPr lvl="0"/>
            <a:r>
              <a:rPr lang="zh-CN" altLang="en-US" dirty="0"/>
              <a:t>中国科学技术大学</a:t>
            </a:r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+mn-ea"/>
                <a:ea typeface="+mn-ea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Tx/>
              <a:buBlip>
                <a:blip r:embed="rId3"/>
              </a:buBlip>
              <a:defRPr>
                <a:solidFill>
                  <a:srgbClr val="0070C0"/>
                </a:solidFill>
                <a:latin typeface="+mn-ea"/>
                <a:ea typeface="+mn-ea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ü"/>
              <a:defRPr sz="1800">
                <a:solidFill>
                  <a:srgbClr val="0070C0"/>
                </a:solidFill>
                <a:latin typeface="+mn-ea"/>
                <a:ea typeface="+mn-ea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Ø"/>
              <a:defRPr sz="1600">
                <a:solidFill>
                  <a:srgbClr val="0070C0"/>
                </a:solidFill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</a:p>
          <a:p>
            <a:pPr lvl="0"/>
            <a:r>
              <a:rPr lang="zh-CN" altLang="en-US" dirty="0"/>
              <a:t>中国科学技术大学</a:t>
            </a:r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+mn-ea"/>
                <a:ea typeface="+mn-ea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Tx/>
              <a:buBlip>
                <a:blip r:embed="rId3"/>
              </a:buBlip>
              <a:defRPr>
                <a:solidFill>
                  <a:srgbClr val="0070C0"/>
                </a:solidFill>
                <a:latin typeface="+mn-ea"/>
                <a:ea typeface="+mn-ea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ü"/>
              <a:defRPr sz="1800">
                <a:solidFill>
                  <a:srgbClr val="0070C0"/>
                </a:solidFill>
                <a:latin typeface="+mn-ea"/>
                <a:ea typeface="+mn-ea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Ø"/>
              <a:defRPr sz="1600">
                <a:solidFill>
                  <a:srgbClr val="0070C0"/>
                </a:solidFill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</a:p>
          <a:p>
            <a:pPr lvl="0"/>
            <a:r>
              <a:rPr lang="zh-CN" altLang="en-US" dirty="0"/>
              <a:t>中国科学技术大学</a:t>
            </a:r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+mn-ea"/>
                <a:ea typeface="+mn-ea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Tx/>
              <a:buBlip>
                <a:blip r:embed="rId3"/>
              </a:buBlip>
              <a:defRPr>
                <a:solidFill>
                  <a:srgbClr val="0070C0"/>
                </a:solidFill>
                <a:latin typeface="+mn-ea"/>
                <a:ea typeface="+mn-ea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ü"/>
              <a:defRPr sz="1800">
                <a:solidFill>
                  <a:srgbClr val="0070C0"/>
                </a:solidFill>
                <a:latin typeface="+mn-ea"/>
                <a:ea typeface="+mn-ea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Ø"/>
              <a:defRPr sz="1600">
                <a:solidFill>
                  <a:srgbClr val="0070C0"/>
                </a:solidFill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</a:p>
          <a:p>
            <a:pPr lvl="0"/>
            <a:r>
              <a:rPr lang="zh-CN" altLang="en-US" dirty="0"/>
              <a:t>中国科学技术大学</a:t>
            </a:r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+mn-ea"/>
                <a:ea typeface="+mn-ea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Tx/>
              <a:buBlip>
                <a:blip r:embed="rId3"/>
              </a:buBlip>
              <a:defRPr>
                <a:solidFill>
                  <a:srgbClr val="0070C0"/>
                </a:solidFill>
                <a:latin typeface="+mn-ea"/>
                <a:ea typeface="+mn-ea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ü"/>
              <a:defRPr sz="1800">
                <a:solidFill>
                  <a:srgbClr val="0070C0"/>
                </a:solidFill>
                <a:latin typeface="+mn-ea"/>
                <a:ea typeface="+mn-ea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Ø"/>
              <a:defRPr sz="1600">
                <a:solidFill>
                  <a:srgbClr val="0070C0"/>
                </a:solidFill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</a:p>
          <a:p>
            <a:pPr lvl="0"/>
            <a:r>
              <a:rPr lang="zh-CN" altLang="en-US" dirty="0"/>
              <a:t>中国科学技术大学</a:t>
            </a:r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+mn-ea"/>
                <a:ea typeface="+mn-ea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Tx/>
              <a:buBlip>
                <a:blip r:embed="rId3"/>
              </a:buBlip>
              <a:defRPr>
                <a:solidFill>
                  <a:srgbClr val="0070C0"/>
                </a:solidFill>
                <a:latin typeface="+mn-ea"/>
                <a:ea typeface="+mn-ea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ü"/>
              <a:defRPr sz="1800">
                <a:solidFill>
                  <a:srgbClr val="0070C0"/>
                </a:solidFill>
                <a:latin typeface="+mn-ea"/>
                <a:ea typeface="+mn-ea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Ø"/>
              <a:defRPr sz="1600">
                <a:solidFill>
                  <a:srgbClr val="0070C0"/>
                </a:solidFill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</a:p>
          <a:p>
            <a:pPr lvl="0"/>
            <a:r>
              <a:rPr lang="zh-CN" altLang="en-US" dirty="0"/>
              <a:t>中国科学技术大学</a:t>
            </a:r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+mn-ea"/>
                <a:ea typeface="+mn-ea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Tx/>
              <a:buBlip>
                <a:blip r:embed="rId3"/>
              </a:buBlip>
              <a:defRPr>
                <a:solidFill>
                  <a:srgbClr val="0070C0"/>
                </a:solidFill>
                <a:latin typeface="+mn-ea"/>
                <a:ea typeface="+mn-ea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ü"/>
              <a:defRPr sz="1800">
                <a:solidFill>
                  <a:srgbClr val="0070C0"/>
                </a:solidFill>
                <a:latin typeface="+mn-ea"/>
                <a:ea typeface="+mn-ea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Ø"/>
              <a:defRPr sz="1600">
                <a:solidFill>
                  <a:srgbClr val="0070C0"/>
                </a:solidFill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+mn-ea"/>
                <a:ea typeface="+mn-ea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Tx/>
              <a:buBlip>
                <a:blip r:embed="rId3"/>
              </a:buBlip>
              <a:defRPr>
                <a:solidFill>
                  <a:srgbClr val="0070C0"/>
                </a:solidFill>
                <a:latin typeface="+mn-ea"/>
                <a:ea typeface="+mn-ea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ü"/>
              <a:defRPr sz="1800">
                <a:solidFill>
                  <a:srgbClr val="0070C0"/>
                </a:solidFill>
                <a:latin typeface="+mn-ea"/>
                <a:ea typeface="+mn-ea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Ø"/>
              <a:defRPr sz="1600">
                <a:solidFill>
                  <a:srgbClr val="0070C0"/>
                </a:solidFill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</a:p>
          <a:p>
            <a:pPr lvl="0"/>
            <a:r>
              <a:rPr lang="zh-CN" altLang="en-US" dirty="0"/>
              <a:t>中国科学技术大学</a:t>
            </a:r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+mn-ea"/>
                <a:ea typeface="+mn-ea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Tx/>
              <a:buBlip>
                <a:blip r:embed="rId3"/>
              </a:buBlip>
              <a:defRPr>
                <a:solidFill>
                  <a:srgbClr val="0070C0"/>
                </a:solidFill>
                <a:latin typeface="+mn-ea"/>
                <a:ea typeface="+mn-ea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ü"/>
              <a:defRPr sz="1800">
                <a:solidFill>
                  <a:srgbClr val="0070C0"/>
                </a:solidFill>
                <a:latin typeface="+mn-ea"/>
                <a:ea typeface="+mn-ea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Ø"/>
              <a:defRPr sz="1600">
                <a:solidFill>
                  <a:srgbClr val="0070C0"/>
                </a:solidFill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</a:p>
          <a:p>
            <a:pPr lvl="0"/>
            <a:r>
              <a:rPr lang="zh-CN" altLang="en-US" dirty="0"/>
              <a:t>中国科学技术大学</a:t>
            </a:r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+mn-ea"/>
                <a:ea typeface="+mn-ea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Tx/>
              <a:buBlip>
                <a:blip r:embed="rId3"/>
              </a:buBlip>
              <a:defRPr>
                <a:solidFill>
                  <a:srgbClr val="0070C0"/>
                </a:solidFill>
                <a:latin typeface="+mn-ea"/>
                <a:ea typeface="+mn-ea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ü"/>
              <a:defRPr sz="1800">
                <a:solidFill>
                  <a:srgbClr val="0070C0"/>
                </a:solidFill>
                <a:latin typeface="+mn-ea"/>
                <a:ea typeface="+mn-ea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Ø"/>
              <a:defRPr sz="1600">
                <a:solidFill>
                  <a:srgbClr val="0070C0"/>
                </a:solidFill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5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5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5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5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5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5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5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5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5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5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git</a:t>
            </a:r>
            <a:r>
              <a:rPr>
                <a:sym typeface="+mn-ea"/>
              </a:rPr>
              <a:t>超超超</a:t>
            </a:r>
            <a:r>
              <a:rPr dirty="0"/>
              <a:t>简易指南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>
          <a:xfrm>
            <a:off x="1524000" y="4015119"/>
            <a:ext cx="9144000" cy="1655762"/>
          </a:xfrm>
        </p:spPr>
        <p:txBody>
          <a:bodyPr/>
          <a:lstStyle/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中国科学技术大学 计算机科学与技术</a:t>
            </a:r>
            <a:r>
              <a:rPr lang="zh-CN" altLang="en-US" dirty="0" smtClean="0"/>
              <a:t>学院</a:t>
            </a:r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447502" y="1473303"/>
            <a:ext cx="11296996" cy="1956122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git</a:t>
            </a:r>
            <a:r>
              <a:rPr sz="5400" dirty="0"/>
              <a:t>超超超简易指南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补充：远程、分支</a:t>
            </a:r>
            <a:endParaRPr lang="en-US" altLang="zh-CN" dirty="0" err="1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572135" y="1099185"/>
            <a:ext cx="7706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使用</a:t>
            </a:r>
            <a:r>
              <a:rPr kumimoji="1" lang="en-US" altLang="zh-CN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git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</a:t>
            </a:r>
            <a:r>
              <a:rPr kumimoji="1" 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remote -v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查看远程。如下同，表示只有一个远程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origin(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默认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" y="1637030"/>
            <a:ext cx="12018010" cy="1570990"/>
          </a:xfrm>
          <a:prstGeom prst="rect">
            <a:avLst/>
          </a:prstGeom>
        </p:spPr>
      </p:pic>
      <p:pic>
        <p:nvPicPr>
          <p:cNvPr id="6" name="图片 5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45" y="3820160"/>
            <a:ext cx="11701780" cy="22428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2140" y="3333115"/>
            <a:ext cx="8838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使用</a:t>
            </a:r>
            <a:r>
              <a:rPr kumimoji="1" lang="en-US" altLang="zh-CN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git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branch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查看分支。如下同，表示只有一个分支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master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且当前就在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master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分支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2140" y="6310630"/>
            <a:ext cx="9526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从</a:t>
            </a:r>
            <a:r>
              <a:rPr kumimoji="1" lang="en-US" altLang="zh-CN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educoder git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</a:t>
            </a:r>
            <a:r>
              <a:rPr kumimoji="1" 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clone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下来的仓库默认只有一个默认远程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origin 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和一个默认分支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clone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585710" y="2641600"/>
            <a:ext cx="42487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之后使用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git clone 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版本库地址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将其克隆到本地。用户名是educoder的</a:t>
            </a:r>
            <a:r>
              <a:rPr kumimoji="1" lang="zh-CN" altLang="en-US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注册</a:t>
            </a:r>
            <a:r>
              <a:rPr kumimoji="1" lang="zh-CN" altLang="en-US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邮箱（或手机号）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.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密码是educoder密码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16420" y="1411605"/>
            <a:ext cx="3180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实训平台右上角工具箱里可以复制版本库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git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地址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0301605" y="3306445"/>
            <a:ext cx="0" cy="60452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5683885" y="1734185"/>
            <a:ext cx="1232535" cy="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45" y="869315"/>
            <a:ext cx="4992370" cy="3041650"/>
          </a:xfrm>
          <a:prstGeom prst="rect">
            <a:avLst/>
          </a:prstGeom>
        </p:spPr>
      </p:pic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00404" y="4028842"/>
            <a:ext cx="9399495" cy="2501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onfig</a:t>
            </a:r>
            <a:r>
              <a:rPr lang="zh-CN" altLang="en-US" dirty="0" smtClean="0"/>
              <a:t>（可选）</a:t>
            </a:r>
            <a:endParaRPr 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l="736" t="-1167" r="249" b="1167"/>
          <a:stretch>
            <a:fillRect/>
          </a:stretch>
        </p:blipFill>
        <p:spPr>
          <a:xfrm>
            <a:off x="786653" y="2985248"/>
            <a:ext cx="10698986" cy="172794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64557" y="1303743"/>
            <a:ext cx="7187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进入对应的</a:t>
            </a:r>
            <a:r>
              <a:rPr kumimoji="1" lang="en-US" altLang="zh-CN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git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仓库目录内。执行</a:t>
            </a:r>
            <a:r>
              <a:rPr kumimoji="1" lang="en-US" altLang="zh-CN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git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</a:t>
            </a:r>
            <a:r>
              <a:rPr kumimoji="1" lang="en-US" altLang="zh-CN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config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</a:t>
            </a:r>
            <a:r>
              <a:rPr kumimoji="1" lang="en-US" altLang="zh-CN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credential.helper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store 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这样在下次输入账号密码后就会保存，之后就不再需要输入账号密码（只对当前仓库有效）。</a:t>
            </a:r>
            <a:endParaRPr kumimoji="1"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SimSun" panose="02010600030101010101" charset="-122"/>
            </a:endParaRPr>
          </a:p>
          <a:p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若要全局生效，可以使用 ：</a:t>
            </a:r>
            <a:endParaRPr kumimoji="1"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SimSun" panose="02010600030101010101" charset="-122"/>
            </a:endParaRPr>
          </a:p>
          <a:p>
            <a:r>
              <a:rPr kumimoji="1" lang="en-US" altLang="zh-CN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git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</a:t>
            </a:r>
            <a:r>
              <a:rPr kumimoji="1" lang="en-US" altLang="zh-CN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config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--global </a:t>
            </a:r>
            <a:r>
              <a:rPr kumimoji="1"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credential.helper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store </a:t>
            </a:r>
            <a:endParaRPr kumimoji="1" lang="en-US" altLang="zh-CN" dirty="0" smtClean="0">
              <a:solidFill>
                <a:srgbClr val="0070C0"/>
              </a:solidFill>
              <a:latin typeface="微软雅黑" panose="020B0503020204020204" pitchFamily="34" charset="-122"/>
              <a:ea typeface="SimSun" panose="0201060003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4557" y="5221027"/>
            <a:ext cx="9881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同理，你也可以设置用户名、邮箱，如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:</a:t>
            </a:r>
            <a:r>
              <a:rPr kumimoji="1" lang="en-US" altLang="zh-CN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git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</a:t>
            </a:r>
            <a:r>
              <a:rPr kumimoji="1" lang="en-US" altLang="zh-CN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config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user.name “xxx”</a:t>
            </a:r>
          </a:p>
          <a:p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 </a:t>
            </a:r>
            <a:r>
              <a:rPr kumimoji="1" lang="en-US" altLang="zh-CN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git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</a:t>
            </a:r>
            <a:r>
              <a:rPr kumimoji="1" lang="en-US" altLang="zh-CN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config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</a:t>
            </a:r>
            <a:r>
              <a:rPr kumimoji="1" lang="en-US" altLang="zh-CN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user.email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 “xxx”(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也可以加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--global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参数设为全局的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)</a:t>
            </a:r>
            <a:endParaRPr kumimoji="1"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SimSun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本地更改推送到远程的流程</a:t>
            </a:r>
            <a:endParaRPr lang="en-US" altLang="zh-CN" dirty="0" err="1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194945" y="1069975"/>
            <a:ext cx="6046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假设我对grammar目录下的两个文件进行了修改</a:t>
            </a:r>
            <a:endParaRPr lang="zh-CN" altLang="en-US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150" y="1640840"/>
            <a:ext cx="4955540" cy="19773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510" y="1640840"/>
            <a:ext cx="4662805" cy="198374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5591810" y="2632710"/>
            <a:ext cx="1211580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4640" y="4357370"/>
            <a:ext cx="1645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推送到远程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(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默认情况下使用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git push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就可以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)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560" y="4755515"/>
            <a:ext cx="5004435" cy="1874520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9169400" y="3696335"/>
            <a:ext cx="0" cy="105918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421245" y="3964940"/>
            <a:ext cx="1668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-m 后面添加提交说明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925" y="4061460"/>
            <a:ext cx="4977765" cy="2641600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 flipH="1">
            <a:off x="5591810" y="5682615"/>
            <a:ext cx="1160780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87060" y="1710690"/>
            <a:ext cx="11607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add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要提交更改的文件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status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94945" y="1085850"/>
            <a:ext cx="996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假设我对grammar目录下的两个文件进行了修改。</a:t>
            </a:r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9510" y="2065655"/>
            <a:ext cx="9872980" cy="39395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4945" y="1575435"/>
            <a:ext cx="5326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  <a:sym typeface="+mn-ea"/>
              </a:rPr>
              <a:t>git status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  <a:sym typeface="+mn-ea"/>
              </a:rPr>
              <a:t>命令可以显示当前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  <a:sym typeface="+mn-ea"/>
              </a:rPr>
              <a:t>git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  <a:sym typeface="+mn-ea"/>
              </a:rPr>
              <a:t>工作区的情况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05790" y="1280160"/>
            <a:ext cx="322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g</a:t>
            </a:r>
            <a:r>
              <a:rPr kumimoji="1" lang="en-US" altLang="zh-CN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it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add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要提交更改的文件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(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夹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)</a:t>
            </a:r>
            <a:endParaRPr kumimoji="1" lang="zh-CN" altLang="en-US" dirty="0" smtClean="0">
              <a:solidFill>
                <a:srgbClr val="0070C0"/>
              </a:solidFill>
              <a:latin typeface="微软雅黑" panose="020B0503020204020204" pitchFamily="34" charset="-122"/>
              <a:ea typeface="SimSun" panose="02010600030101010101" charset="-122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835" y="1955800"/>
            <a:ext cx="9752965" cy="414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 smtClean="0"/>
              <a:t>提交</a:t>
            </a:r>
            <a:r>
              <a:rPr lang="en-US" altLang="zh-CN" dirty="0" err="1" smtClean="0"/>
              <a:t>-commit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05789" y="1280160"/>
            <a:ext cx="490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g</a:t>
            </a:r>
            <a:r>
              <a:rPr kumimoji="1" lang="en-US" altLang="zh-CN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it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commit 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进行提交。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-m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参数后跟提交说明</a:t>
            </a:r>
          </a:p>
        </p:txBody>
      </p:sp>
      <p:pic>
        <p:nvPicPr>
          <p:cNvPr id="16" name="内容占位符 1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5520" y="2126615"/>
            <a:ext cx="10221595" cy="3828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推送</a:t>
            </a:r>
            <a:r>
              <a:rPr lang="en-US" altLang="zh-CN" dirty="0" smtClean="0"/>
              <a:t>-push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53868" y="1086545"/>
            <a:ext cx="766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使用</a:t>
            </a:r>
            <a:r>
              <a:rPr kumimoji="1" lang="en-US" altLang="zh-CN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git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push</a:t>
            </a:r>
            <a:r>
              <a:rPr kumimoji="1" 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推送到远程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。图中演示的是 </a:t>
            </a:r>
            <a:r>
              <a:rPr kumimoji="1" lang="en-US" altLang="zh-CN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git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push &lt;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远程名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&gt;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&lt;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分支名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&gt;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 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(</a:t>
            </a: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默认情况下使用</a:t>
            </a:r>
            <a:r>
              <a:rPr kumimoji="1"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git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push</a:t>
            </a: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就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可以，后面的远程名，分支名可以省略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)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49" y="2080917"/>
            <a:ext cx="9001816" cy="47770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</a:t>
            </a:r>
            <a:r>
              <a:rPr lang="en-US" altLang="zh-CN" dirty="0" smtClean="0"/>
              <a:t>-pull</a:t>
            </a:r>
            <a:endParaRPr lang="zh-CN" altLang="en-US" dirty="0" err="1" smtClean="0"/>
          </a:p>
        </p:txBody>
      </p:sp>
      <p:sp>
        <p:nvSpPr>
          <p:cNvPr id="5" name="文本框 4"/>
          <p:cNvSpPr txBox="1"/>
          <p:nvPr/>
        </p:nvSpPr>
        <p:spPr>
          <a:xfrm>
            <a:off x="2553970" y="1437005"/>
            <a:ext cx="604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当远程仓库有更新</a:t>
            </a: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时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图使用</a:t>
            </a:r>
            <a:r>
              <a:rPr kumimoji="1" lang="en-US" altLang="zh-CN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git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pull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来拉取更新。图中</a:t>
            </a: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演示的是 </a:t>
            </a:r>
            <a:r>
              <a:rPr kumimoji="1"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git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pull 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&lt;</a:t>
            </a: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远程名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&gt;</a:t>
            </a: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&lt;</a:t>
            </a: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分支名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&gt;</a:t>
            </a: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 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(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默认情况下使用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git pull</a:t>
            </a:r>
            <a:r>
              <a:rPr kumimoji="1"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就可以</a:t>
            </a:r>
            <a:r>
              <a:rPr kumimoji="1"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SimSun" panose="02010600030101010101" charset="-122"/>
              </a:rPr>
              <a:t>)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1470" y="2360295"/>
            <a:ext cx="8989695" cy="30111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37782" y="5614148"/>
            <a:ext cx="6216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rgbClr val="FF0000"/>
                </a:solidFill>
              </a:rPr>
              <a:t>注意：</a:t>
            </a:r>
            <a:r>
              <a:rPr lang="en-US" altLang="zh-CN" sz="2800" b="1" i="1" dirty="0" err="1">
                <a:solidFill>
                  <a:srgbClr val="FF0000"/>
                </a:solidFill>
              </a:rPr>
              <a:t>git</a:t>
            </a:r>
            <a:r>
              <a:rPr lang="en-US" altLang="zh-CN" sz="2800" b="1" i="1" dirty="0">
                <a:solidFill>
                  <a:srgbClr val="FF0000"/>
                </a:solidFill>
              </a:rPr>
              <a:t> pull</a:t>
            </a:r>
            <a:r>
              <a:rPr lang="zh-CN" altLang="en-US" sz="2800" b="1" i="1" dirty="0">
                <a:solidFill>
                  <a:srgbClr val="FF0000"/>
                </a:solidFill>
              </a:rPr>
              <a:t>之前，请先提交</a:t>
            </a:r>
            <a:r>
              <a:rPr lang="en-US" altLang="zh-CN" sz="2800" b="1" i="1" dirty="0">
                <a:solidFill>
                  <a:srgbClr val="FF0000"/>
                </a:solidFill>
              </a:rPr>
              <a:t>(</a:t>
            </a:r>
            <a:r>
              <a:rPr lang="zh-CN" altLang="en-US" sz="2800" b="1" i="1" dirty="0">
                <a:solidFill>
                  <a:srgbClr val="FF0000"/>
                </a:solidFill>
              </a:rPr>
              <a:t>或暂存</a:t>
            </a:r>
            <a:r>
              <a:rPr lang="en-US" altLang="zh-CN" sz="2800" b="1" i="1" dirty="0">
                <a:solidFill>
                  <a:srgbClr val="FF0000"/>
                </a:solidFill>
              </a:rPr>
              <a:t>)</a:t>
            </a:r>
            <a:r>
              <a:rPr lang="zh-CN" altLang="en-US" sz="2800" b="1" i="1" dirty="0">
                <a:solidFill>
                  <a:srgbClr val="FF0000"/>
                </a:solidFill>
              </a:rPr>
              <a:t>本地的更改！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424</Words>
  <Application>Microsoft Office PowerPoint</Application>
  <PresentationFormat>宽屏</PresentationFormat>
  <Paragraphs>44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等线</vt:lpstr>
      <vt:lpstr>SimSun</vt:lpstr>
      <vt:lpstr>微软雅黑</vt:lpstr>
      <vt:lpstr>Arial</vt:lpstr>
      <vt:lpstr>Wingdings</vt:lpstr>
      <vt:lpstr>Office 主题​​</vt:lpstr>
      <vt:lpstr>2_Office 主题​​</vt:lpstr>
      <vt:lpstr>3_Office 主题​​</vt:lpstr>
      <vt:lpstr>4_Office 主题​​</vt:lpstr>
      <vt:lpstr>6_Office 主题​​</vt:lpstr>
      <vt:lpstr>7_Office 主题​​</vt:lpstr>
      <vt:lpstr>8_Office 主题​​</vt:lpstr>
      <vt:lpstr>1_Office 主题​​</vt:lpstr>
      <vt:lpstr>9_Office 主题​​</vt:lpstr>
      <vt:lpstr>5_Office 主题​​</vt:lpstr>
      <vt:lpstr>PowerPoint 演示文稿</vt:lpstr>
      <vt:lpstr>clone</vt:lpstr>
      <vt:lpstr>config（可选）</vt:lpstr>
      <vt:lpstr>本地更改推送到远程的流程</vt:lpstr>
      <vt:lpstr>status</vt:lpstr>
      <vt:lpstr>add</vt:lpstr>
      <vt:lpstr>提交-commit</vt:lpstr>
      <vt:lpstr>推送-push</vt:lpstr>
      <vt:lpstr>更新-pull</vt:lpstr>
      <vt:lpstr>补充：远程、分支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simple_git</dc:title>
  <dc:creator>Office</dc:creator>
  <cp:lastModifiedBy>陈金宝</cp:lastModifiedBy>
  <cp:revision>1398</cp:revision>
  <cp:lastPrinted>2021-10-27T07:21:21Z</cp:lastPrinted>
  <dcterms:created xsi:type="dcterms:W3CDTF">2021-10-27T07:21:21Z</dcterms:created>
  <dcterms:modified xsi:type="dcterms:W3CDTF">2021-10-27T10:14:27Z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