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4" r:id="rId9"/>
    <p:sldId id="265"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358" y="-58"/>
      </p:cViewPr>
      <p:guideLst>
        <p:guide orient="horz" pos="2133"/>
        <p:guide pos="289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a:srcRect/>
          <a:stretch>
            <a:fillRect/>
          </a:stretch>
        </p:blipFill>
        <p:spPr bwMode="auto">
          <a:xfrm>
            <a:off x="0" y="5761038"/>
            <a:ext cx="9144000" cy="1123950"/>
          </a:xfrm>
          <a:prstGeom prst="rect">
            <a:avLst/>
          </a:prstGeom>
          <a:noFill/>
          <a:ln w="9525">
            <a:noFill/>
            <a:miter lim="800000"/>
            <a:headEnd/>
            <a:tailEnd/>
          </a:ln>
        </p:spPr>
      </p:pic>
      <p:pic>
        <p:nvPicPr>
          <p:cNvPr id="5" name="Picture 10" descr="USTC校徽"/>
          <p:cNvPicPr>
            <a:picLocks noChangeAspect="1" noChangeArrowheads="1"/>
          </p:cNvPicPr>
          <p:nvPr/>
        </p:nvPicPr>
        <p:blipFill>
          <a:blip r:embed="rId3"/>
          <a:srcRect/>
          <a:stretch>
            <a:fillRect/>
          </a:stretch>
        </p:blipFill>
        <p:spPr bwMode="auto">
          <a:xfrm>
            <a:off x="827088" y="3786188"/>
            <a:ext cx="2274887" cy="1517650"/>
          </a:xfrm>
          <a:prstGeom prst="rect">
            <a:avLst/>
          </a:prstGeom>
          <a:noFill/>
          <a:ln w="9525">
            <a:noFill/>
            <a:miter lim="800000"/>
            <a:headEnd/>
            <a:tailEnd/>
          </a:ln>
        </p:spPr>
      </p:pic>
      <p:pic>
        <p:nvPicPr>
          <p:cNvPr id="6" name="图片 10" descr="index_03b.gif"/>
          <p:cNvPicPr>
            <a:picLocks noChangeAspect="1"/>
          </p:cNvPicPr>
          <p:nvPr/>
        </p:nvPicPr>
        <p:blipFill>
          <a:blip r:embed="rId4"/>
          <a:srcRect/>
          <a:stretch>
            <a:fillRect/>
          </a:stretch>
        </p:blipFill>
        <p:spPr bwMode="auto">
          <a:xfrm>
            <a:off x="179388" y="93663"/>
            <a:ext cx="2627312" cy="455612"/>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smtClean="0"/>
              <a:t>单击此处编辑母版标题样式</a:t>
            </a:r>
            <a:endParaRPr lang="zh-CN" altLang="en-US"/>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anose="05000000000000000000" pitchFamily="2" charset="2"/>
              <a:buNone/>
              <a:defRPr>
                <a:solidFill>
                  <a:srgbClr val="000099"/>
                </a:solidFill>
              </a:defRPr>
            </a:lvl1pPr>
          </a:lstStyle>
          <a:p>
            <a:r>
              <a:rPr lang="zh-CN" altLang="en-US" smtClean="0"/>
              <a:t>单击此处编辑母版副标题样式</a:t>
            </a:r>
            <a:endParaRPr lang="zh-CN" altLang="en-US"/>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ADAEA2A2-9380-405F-864F-8F928E351B72}" type="datetimeFigureOut">
              <a:rPr lang="zh-CN" altLang="en-US" smtClean="0"/>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cxnSp>
        <p:nvCxnSpPr>
          <p:cNvPr id="4" name="直接连接符 3"/>
          <p:cNvCxnSpPr/>
          <p:nvPr/>
        </p:nvCxnSpPr>
        <p:spPr>
          <a:xfrm>
            <a:off x="251520" y="1652588"/>
            <a:ext cx="4536504" cy="0"/>
          </a:xfrm>
          <a:prstGeom prst="line">
            <a:avLst/>
          </a:prstGeom>
          <a:ln w="15875">
            <a:solidFill>
              <a:srgbClr val="0070C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8" name="Rectangle 7"/>
          <p:cNvSpPr>
            <a:spLocks noGrp="1" noChangeArrowheads="1"/>
          </p:cNvSpPr>
          <p:nvPr>
            <p:ph type="ftr" sz="quarter" idx="11"/>
          </p:nvPr>
        </p:nvSpPr>
        <p:spPr/>
        <p:txBody>
          <a:bodyPr/>
          <a:lstStyle>
            <a:lvl1pPr>
              <a:defRPr/>
            </a:lvl1pPr>
          </a:lstStyle>
          <a:p>
            <a:endParaRPr lang="zh-CN" altLang="en-US"/>
          </a:p>
        </p:txBody>
      </p:sp>
      <p:sp>
        <p:nvSpPr>
          <p:cNvPr id="9"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4" name="Rectangle 7"/>
          <p:cNvSpPr>
            <a:spLocks noGrp="1" noChangeArrowheads="1"/>
          </p:cNvSpPr>
          <p:nvPr>
            <p:ph type="ftr" sz="quarter" idx="11"/>
          </p:nvPr>
        </p:nvSpPr>
        <p:spPr/>
        <p:txBody>
          <a:bodyPr/>
          <a:lstStyle>
            <a:lvl1pPr>
              <a:defRPr/>
            </a:lvl1pPr>
          </a:lstStyle>
          <a:p>
            <a:endParaRPr lang="zh-CN" altLang="en-US"/>
          </a:p>
        </p:txBody>
      </p:sp>
      <p:sp>
        <p:nvSpPr>
          <p:cNvPr id="5"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3" name="Rectangle 7"/>
          <p:cNvSpPr>
            <a:spLocks noGrp="1" noChangeArrowheads="1"/>
          </p:cNvSpPr>
          <p:nvPr>
            <p:ph type="ftr" sz="quarter" idx="11"/>
          </p:nvPr>
        </p:nvSpPr>
        <p:spPr/>
        <p:txBody>
          <a:bodyPr/>
          <a:lstStyle>
            <a:lvl1pPr>
              <a:defRPr/>
            </a:lvl1pPr>
          </a:lstStyle>
          <a:p>
            <a:endParaRPr lang="zh-CN" altLang="en-US"/>
          </a:p>
        </p:txBody>
      </p:sp>
      <p:sp>
        <p:nvSpPr>
          <p:cNvPr id="4"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未命名"/>
          <p:cNvPicPr>
            <a:picLocks noChangeAspect="1" noChangeArrowheads="1"/>
          </p:cNvPicPr>
          <p:nvPr/>
        </p:nvPicPr>
        <p:blipFill>
          <a:blip r:embed="rId12">
            <a:lum bright="30000" contrast="-36000"/>
          </a:blip>
          <a:srcRect/>
          <a:stretch>
            <a:fillRect/>
          </a:stretch>
        </p:blipFill>
        <p:spPr bwMode="auto">
          <a:xfrm>
            <a:off x="0" y="5734050"/>
            <a:ext cx="9144000" cy="11239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250825" y="214313"/>
            <a:ext cx="8693150" cy="1462087"/>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a:t>
            </a:r>
            <a:r>
              <a:rPr lang="en-US" altLang="zh-CN" smtClean="0"/>
              <a:t>b</a:t>
            </a:r>
            <a:r>
              <a:rPr lang="zh-CN" altLang="en-US" smtClean="0"/>
              <a:t>标题样式</a:t>
            </a:r>
            <a:endParaRPr lang="zh-CN" altLang="en-US" smtClean="0"/>
          </a:p>
        </p:txBody>
      </p:sp>
      <p:sp>
        <p:nvSpPr>
          <p:cNvPr id="1028" name="Rectangle 5"/>
          <p:cNvSpPr>
            <a:spLocks noGrp="1" noChangeArrowheads="1"/>
          </p:cNvSpPr>
          <p:nvPr>
            <p:ph type="body" idx="1"/>
          </p:nvPr>
        </p:nvSpPr>
        <p:spPr bwMode="auto">
          <a:xfrm>
            <a:off x="250825" y="1844675"/>
            <a:ext cx="8704263" cy="42878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sz="1400">
                <a:latin typeface="+mj-lt"/>
                <a:ea typeface="+mn-ea"/>
              </a:defRPr>
            </a:lvl1pPr>
          </a:lstStyle>
          <a:p>
            <a:fld id="{ADAEA2A2-9380-405F-864F-8F928E351B72}" type="datetimeFigureOut">
              <a:rPr lang="zh-CN" altLang="en-US" smtClean="0"/>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fontAlgn="auto">
              <a:spcBef>
                <a:spcPts val="0"/>
              </a:spcBef>
              <a:spcAft>
                <a:spcPts val="0"/>
              </a:spcAft>
              <a:defRPr sz="1400">
                <a:latin typeface="+mj-lt"/>
                <a:ea typeface="+mn-ea"/>
              </a:defRPr>
            </a:lvl1pPr>
          </a:lstStyle>
          <a:p>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fontAlgn="auto">
              <a:spcBef>
                <a:spcPts val="0"/>
              </a:spcBef>
              <a:spcAft>
                <a:spcPts val="0"/>
              </a:spcAft>
              <a:defRPr sz="1400">
                <a:latin typeface="+mj-lt"/>
                <a:ea typeface="+mn-ea"/>
              </a:defRPr>
            </a:lvl1pPr>
          </a:lstStyle>
          <a:p>
            <a:fld id="{900EAFA0-CF8A-4CD1-A1B8-1504CB3E1AA3}" type="slidenum">
              <a:rPr lang="zh-CN" altLang="en-US" smtClean="0"/>
            </a:fld>
            <a:endParaRPr lang="zh-CN" altLang="en-US"/>
          </a:p>
        </p:txBody>
      </p:sp>
      <p:pic>
        <p:nvPicPr>
          <p:cNvPr id="1032" name="图片 10" descr="index_03b.gif"/>
          <p:cNvPicPr>
            <a:picLocks noChangeAspect="1"/>
          </p:cNvPicPr>
          <p:nvPr/>
        </p:nvPicPr>
        <p:blipFill>
          <a:blip r:embed="rId13"/>
          <a:srcRect/>
          <a:stretch>
            <a:fillRect/>
          </a:stretch>
        </p:blipFill>
        <p:spPr bwMode="auto">
          <a:xfrm>
            <a:off x="179388" y="93663"/>
            <a:ext cx="2627312"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4400">
          <a:solidFill>
            <a:srgbClr val="CC0099"/>
          </a:solidFill>
          <a:latin typeface="+mj-lt"/>
          <a:ea typeface="+mj-ea"/>
          <a:cs typeface="+mj-cs"/>
        </a:defRPr>
      </a:lvl1pPr>
      <a:lvl2pPr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2pPr>
      <a:lvl3pPr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3pPr>
      <a:lvl4pPr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4pPr>
      <a:lvl5pPr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011144  Computer Networks</a:t>
            </a:r>
            <a:endParaRPr lang="zh-CN" altLang="en-US" dirty="0"/>
          </a:p>
        </p:txBody>
      </p:sp>
      <p:sp>
        <p:nvSpPr>
          <p:cNvPr id="3" name="副标题 2"/>
          <p:cNvSpPr>
            <a:spLocks noGrp="1"/>
          </p:cNvSpPr>
          <p:nvPr>
            <p:ph type="subTitle" idx="1"/>
          </p:nvPr>
        </p:nvSpPr>
        <p:spPr/>
        <p:txBody>
          <a:bodyPr/>
          <a:lstStyle/>
          <a:p>
            <a:r>
              <a:rPr lang="en-US" altLang="zh-CN" dirty="0" smtClean="0"/>
              <a:t>Exercise 4</a:t>
            </a:r>
            <a:endParaRPr lang="zh-CN" altLang="en-US"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714356"/>
            <a:ext cx="8704263" cy="5418157"/>
          </a:xfrm>
        </p:spPr>
        <p:txBody>
          <a:bodyPr/>
          <a:lstStyle/>
          <a:p>
            <a:pPr>
              <a:buNone/>
            </a:pPr>
            <a:r>
              <a:rPr lang="en-US" altLang="zh-CN" sz="2800" dirty="0" smtClean="0"/>
              <a:t>1. </a:t>
            </a:r>
            <a:r>
              <a:rPr lang="en-US" sz="2800" dirty="0" smtClean="0"/>
              <a:t>Suppose a router has the following forwarding table, and it receives an IP datagram with the destination address as “200.23.17.4”, which interface the packet should be forwarded out?</a:t>
            </a:r>
            <a:endParaRPr lang="en-US"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p:txBody>
      </p:sp>
      <p:graphicFrame>
        <p:nvGraphicFramePr>
          <p:cNvPr id="4" name="表格 3"/>
          <p:cNvGraphicFramePr>
            <a:graphicFrameLocks noGrp="1"/>
          </p:cNvGraphicFramePr>
          <p:nvPr/>
        </p:nvGraphicFramePr>
        <p:xfrm>
          <a:off x="857224" y="2652722"/>
          <a:ext cx="7072362" cy="2133600"/>
        </p:xfrm>
        <a:graphic>
          <a:graphicData uri="http://schemas.openxmlformats.org/drawingml/2006/table">
            <a:tbl>
              <a:tblPr/>
              <a:tblGrid>
                <a:gridCol w="3524917"/>
                <a:gridCol w="3547445"/>
              </a:tblGrid>
              <a:tr h="385765">
                <a:tc>
                  <a:txBody>
                    <a:bodyPr/>
                    <a:lstStyle/>
                    <a:p>
                      <a:pPr indent="266700" algn="just">
                        <a:spcAft>
                          <a:spcPts val="0"/>
                        </a:spcAft>
                      </a:pPr>
                      <a:r>
                        <a:rPr lang="en-US" sz="2800" kern="100" dirty="0">
                          <a:latin typeface="Calibri" panose="020F0502020204030204"/>
                          <a:ea typeface="宋体" panose="02010600030101010101" pitchFamily="2" charset="-122"/>
                          <a:cs typeface="Times New Roman" panose="02020603050405020304"/>
                        </a:rPr>
                        <a:t>Prefix</a:t>
                      </a:r>
                      <a:endParaRPr lang="zh-CN" sz="28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dirty="0">
                          <a:latin typeface="Calibri" panose="020F0502020204030204"/>
                          <a:ea typeface="宋体" panose="02010600030101010101" pitchFamily="2" charset="-122"/>
                          <a:cs typeface="Times New Roman" panose="02020603050405020304"/>
                        </a:rPr>
                        <a:t>Link interface</a:t>
                      </a:r>
                      <a:endParaRPr lang="zh-CN" sz="28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765">
                <a:tc>
                  <a:txBody>
                    <a:bodyPr/>
                    <a:lstStyle/>
                    <a:p>
                      <a:pPr indent="266700" algn="just">
                        <a:spcAft>
                          <a:spcPts val="0"/>
                        </a:spcAft>
                      </a:pPr>
                      <a:r>
                        <a:rPr lang="en-US" sz="2800" kern="100">
                          <a:latin typeface="Calibri" panose="020F0502020204030204"/>
                          <a:ea typeface="宋体" panose="02010600030101010101" pitchFamily="2" charset="-122"/>
                          <a:cs typeface="Times New Roman" panose="02020603050405020304"/>
                        </a:rPr>
                        <a:t>200.23.14.0/23</a:t>
                      </a:r>
                      <a:endParaRPr lang="zh-CN" sz="28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dirty="0">
                          <a:latin typeface="Calibri" panose="020F0502020204030204"/>
                          <a:ea typeface="宋体" panose="02010600030101010101" pitchFamily="2" charset="-122"/>
                          <a:cs typeface="Times New Roman" panose="02020603050405020304"/>
                        </a:rPr>
                        <a:t>1</a:t>
                      </a:r>
                      <a:endParaRPr lang="zh-CN" sz="28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765">
                <a:tc>
                  <a:txBody>
                    <a:bodyPr/>
                    <a:lstStyle/>
                    <a:p>
                      <a:pPr indent="266700" algn="just">
                        <a:spcAft>
                          <a:spcPts val="0"/>
                        </a:spcAft>
                      </a:pPr>
                      <a:r>
                        <a:rPr lang="en-US" sz="2800" kern="100">
                          <a:latin typeface="Calibri" panose="020F0502020204030204"/>
                          <a:ea typeface="宋体" panose="02010600030101010101" pitchFamily="2" charset="-122"/>
                          <a:cs typeface="Times New Roman" panose="02020603050405020304"/>
                        </a:rPr>
                        <a:t>200.23.16.0/23</a:t>
                      </a:r>
                      <a:endParaRPr lang="zh-CN" sz="28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dirty="0">
                          <a:latin typeface="Calibri" panose="020F0502020204030204"/>
                          <a:ea typeface="宋体" panose="02010600030101010101" pitchFamily="2" charset="-122"/>
                          <a:cs typeface="Times New Roman" panose="02020603050405020304"/>
                        </a:rPr>
                        <a:t>2</a:t>
                      </a:r>
                      <a:endParaRPr lang="zh-CN" sz="28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765">
                <a:tc>
                  <a:txBody>
                    <a:bodyPr/>
                    <a:lstStyle/>
                    <a:p>
                      <a:pPr indent="266700" algn="just">
                        <a:spcAft>
                          <a:spcPts val="0"/>
                        </a:spcAft>
                      </a:pPr>
                      <a:r>
                        <a:rPr lang="en-US" sz="2800" kern="100">
                          <a:latin typeface="Calibri" panose="020F0502020204030204"/>
                          <a:ea typeface="宋体" panose="02010600030101010101" pitchFamily="2" charset="-122"/>
                          <a:cs typeface="Times New Roman" panose="02020603050405020304"/>
                        </a:rPr>
                        <a:t>200.23.18.0/23</a:t>
                      </a:r>
                      <a:endParaRPr lang="zh-CN" sz="28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a:latin typeface="Calibri" panose="020F0502020204030204"/>
                          <a:ea typeface="宋体" panose="02010600030101010101" pitchFamily="2" charset="-122"/>
                          <a:cs typeface="Times New Roman" panose="02020603050405020304"/>
                        </a:rPr>
                        <a:t>3</a:t>
                      </a:r>
                      <a:endParaRPr lang="zh-CN" sz="28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765">
                <a:tc>
                  <a:txBody>
                    <a:bodyPr/>
                    <a:lstStyle/>
                    <a:p>
                      <a:pPr indent="266700" algn="just">
                        <a:spcAft>
                          <a:spcPts val="0"/>
                        </a:spcAft>
                      </a:pPr>
                      <a:r>
                        <a:rPr lang="en-US" sz="2800" kern="100" dirty="0">
                          <a:latin typeface="Calibri" panose="020F0502020204030204"/>
                          <a:ea typeface="宋体" panose="02010600030101010101" pitchFamily="2" charset="-122"/>
                          <a:cs typeface="Times New Roman" panose="02020603050405020304"/>
                        </a:rPr>
                        <a:t>Otherwise</a:t>
                      </a:r>
                      <a:endParaRPr lang="zh-CN" sz="28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dirty="0">
                          <a:latin typeface="Calibri" panose="020F0502020204030204"/>
                          <a:ea typeface="宋体" panose="02010600030101010101" pitchFamily="2" charset="-122"/>
                          <a:cs typeface="Times New Roman" panose="02020603050405020304"/>
                        </a:rPr>
                        <a:t>0</a:t>
                      </a:r>
                      <a:endParaRPr lang="zh-CN" sz="28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sz="2800" dirty="0" smtClean="0"/>
              <a:t>    Now suppose that the routing algorithm of the router inserts a new entry, and the forwarding table becomes</a:t>
            </a:r>
            <a:endParaRPr lang="en-US" sz="2800" dirty="0" smtClean="0"/>
          </a:p>
          <a:p>
            <a:pPr>
              <a:buNone/>
            </a:pPr>
            <a:endParaRPr lang="zh-CN" altLang="en-US"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r>
              <a:rPr lang="en-US" altLang="zh-CN" sz="2800" dirty="0" smtClean="0"/>
              <a:t>    </a:t>
            </a:r>
            <a:endParaRPr lang="en-US" altLang="zh-CN" sz="2800" dirty="0" smtClean="0"/>
          </a:p>
          <a:p>
            <a:pPr>
              <a:buNone/>
            </a:pPr>
            <a:r>
              <a:rPr lang="en-US" sz="2800" dirty="0" smtClean="0"/>
              <a:t> </a:t>
            </a:r>
            <a:r>
              <a:rPr lang="en-US" sz="2800" dirty="0" smtClean="0"/>
              <a:t>   </a:t>
            </a:r>
            <a:r>
              <a:rPr lang="en-US" sz="2800" dirty="0" smtClean="0"/>
              <a:t>Which </a:t>
            </a:r>
            <a:r>
              <a:rPr lang="en-US" sz="2800" dirty="0" smtClean="0"/>
              <a:t>interface the IP datagram is forwarded out? What if the destination address of the IP datagram is “200.23.10.100”?</a:t>
            </a:r>
            <a:endParaRPr lang="zh-CN" altLang="en-US" sz="2800" dirty="0" smtClean="0"/>
          </a:p>
          <a:p>
            <a:pPr>
              <a:buNone/>
            </a:pPr>
            <a:endParaRPr lang="zh-CN" altLang="en-US" sz="2800" dirty="0"/>
          </a:p>
        </p:txBody>
      </p:sp>
      <p:graphicFrame>
        <p:nvGraphicFramePr>
          <p:cNvPr id="4" name="表格 3"/>
          <p:cNvGraphicFramePr>
            <a:graphicFrameLocks noGrp="1"/>
          </p:cNvGraphicFramePr>
          <p:nvPr/>
        </p:nvGraphicFramePr>
        <p:xfrm>
          <a:off x="1214414" y="1714488"/>
          <a:ext cx="6572296" cy="2194560"/>
        </p:xfrm>
        <a:graphic>
          <a:graphicData uri="http://schemas.openxmlformats.org/drawingml/2006/table">
            <a:tbl>
              <a:tblPr/>
              <a:tblGrid>
                <a:gridCol w="3275680"/>
                <a:gridCol w="3296616"/>
              </a:tblGrid>
              <a:tr h="0">
                <a:tc>
                  <a:txBody>
                    <a:bodyPr/>
                    <a:lstStyle/>
                    <a:p>
                      <a:pPr indent="266700" algn="just">
                        <a:spcAft>
                          <a:spcPts val="0"/>
                        </a:spcAft>
                      </a:pPr>
                      <a:r>
                        <a:rPr lang="en-US" sz="2400" kern="100" dirty="0">
                          <a:latin typeface="Calibri" panose="020F0502020204030204"/>
                          <a:ea typeface="宋体" panose="02010600030101010101" pitchFamily="2" charset="-122"/>
                          <a:cs typeface="Times New Roman" panose="02020603050405020304"/>
                        </a:rPr>
                        <a:t>Prefix</a:t>
                      </a:r>
                      <a:endParaRPr lang="zh-CN" sz="2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panose="020F0502020204030204"/>
                          <a:ea typeface="宋体" panose="02010600030101010101" pitchFamily="2" charset="-122"/>
                          <a:cs typeface="Times New Roman" panose="02020603050405020304"/>
                        </a:rPr>
                        <a:t>Link interface</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6700" algn="just">
                        <a:spcAft>
                          <a:spcPts val="0"/>
                        </a:spcAft>
                      </a:pPr>
                      <a:r>
                        <a:rPr lang="en-US" sz="2400" kern="100">
                          <a:latin typeface="Calibri" panose="020F0502020204030204"/>
                          <a:ea typeface="宋体" panose="02010600030101010101" pitchFamily="2" charset="-122"/>
                          <a:cs typeface="Times New Roman" panose="02020603050405020304"/>
                        </a:rPr>
                        <a:t>200.23.14.0/23</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panose="020F0502020204030204"/>
                          <a:ea typeface="宋体" panose="02010600030101010101" pitchFamily="2" charset="-122"/>
                          <a:cs typeface="Times New Roman" panose="02020603050405020304"/>
                        </a:rPr>
                        <a:t>1</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6700" algn="just">
                        <a:spcAft>
                          <a:spcPts val="0"/>
                        </a:spcAft>
                      </a:pPr>
                      <a:r>
                        <a:rPr lang="en-US" sz="2400" kern="100">
                          <a:latin typeface="Calibri" panose="020F0502020204030204"/>
                          <a:ea typeface="宋体" panose="02010600030101010101" pitchFamily="2" charset="-122"/>
                          <a:cs typeface="Times New Roman" panose="02020603050405020304"/>
                        </a:rPr>
                        <a:t>200.23.16.0/23</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panose="020F0502020204030204"/>
                          <a:ea typeface="宋体" panose="02010600030101010101" pitchFamily="2" charset="-122"/>
                          <a:cs typeface="Times New Roman" panose="02020603050405020304"/>
                        </a:rPr>
                        <a:t>2</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6700" algn="just">
                        <a:spcAft>
                          <a:spcPts val="0"/>
                        </a:spcAft>
                      </a:pPr>
                      <a:r>
                        <a:rPr lang="en-US" sz="2400" kern="100" dirty="0">
                          <a:latin typeface="Calibri" panose="020F0502020204030204"/>
                          <a:ea typeface="宋体" panose="02010600030101010101" pitchFamily="2" charset="-122"/>
                          <a:cs typeface="Times New Roman" panose="02020603050405020304"/>
                        </a:rPr>
                        <a:t>200.23.17.0/24</a:t>
                      </a:r>
                      <a:endParaRPr lang="zh-CN" sz="2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dirty="0">
                          <a:latin typeface="Calibri" panose="020F0502020204030204"/>
                          <a:ea typeface="宋体" panose="02010600030101010101" pitchFamily="2" charset="-122"/>
                          <a:cs typeface="Times New Roman" panose="02020603050405020304"/>
                        </a:rPr>
                        <a:t>5</a:t>
                      </a:r>
                      <a:endParaRPr lang="zh-CN" sz="2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6700" algn="just">
                        <a:spcAft>
                          <a:spcPts val="0"/>
                        </a:spcAft>
                      </a:pPr>
                      <a:r>
                        <a:rPr lang="en-US" sz="2400" kern="100" dirty="0">
                          <a:latin typeface="Calibri" panose="020F0502020204030204"/>
                          <a:ea typeface="宋体" panose="02010600030101010101" pitchFamily="2" charset="-122"/>
                          <a:cs typeface="Times New Roman" panose="02020603050405020304"/>
                        </a:rPr>
                        <a:t>200.23.18.0/23</a:t>
                      </a:r>
                      <a:endParaRPr lang="zh-CN" sz="2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panose="020F0502020204030204"/>
                          <a:ea typeface="宋体" panose="02010600030101010101" pitchFamily="2" charset="-122"/>
                          <a:cs typeface="Times New Roman" panose="02020603050405020304"/>
                        </a:rPr>
                        <a:t>3</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6700" algn="just">
                        <a:spcAft>
                          <a:spcPts val="0"/>
                        </a:spcAft>
                      </a:pPr>
                      <a:r>
                        <a:rPr lang="en-US" sz="2400" kern="100">
                          <a:latin typeface="Calibri" panose="020F0502020204030204"/>
                          <a:ea typeface="宋体" panose="02010600030101010101" pitchFamily="2" charset="-122"/>
                          <a:cs typeface="Times New Roman" panose="02020603050405020304"/>
                        </a:rPr>
                        <a:t>Otherwise</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dirty="0">
                          <a:latin typeface="Calibri" panose="020F0502020204030204"/>
                          <a:ea typeface="宋体" panose="02010600030101010101" pitchFamily="2" charset="-122"/>
                          <a:cs typeface="Times New Roman" panose="02020603050405020304"/>
                        </a:rPr>
                        <a:t>0</a:t>
                      </a:r>
                      <a:endParaRPr lang="zh-CN" sz="2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714356"/>
            <a:ext cx="8704263" cy="5418157"/>
          </a:xfrm>
        </p:spPr>
        <p:txBody>
          <a:bodyPr/>
          <a:lstStyle/>
          <a:p>
            <a:pPr lvl="0">
              <a:buNone/>
            </a:pPr>
            <a:r>
              <a:rPr lang="en-US" altLang="zh-CN" sz="2800" dirty="0" smtClean="0"/>
              <a:t>2. </a:t>
            </a:r>
            <a:r>
              <a:rPr lang="en-US" sz="2800" dirty="0" smtClean="0"/>
              <a:t>Suppose a host send out an IP datagram of a size 3200 bytes (20 bytes header and 3180 bytes of IP payload), suppose that the MTU of the link is 804 bytes, how many fragments are sent out? And what is the value of the Length, ID, and Offset fields of each IP fragments?</a:t>
            </a:r>
            <a:endParaRPr lang="en-US" sz="2800" dirty="0" smtClean="0"/>
          </a:p>
          <a:p>
            <a:pPr>
              <a:buNone/>
            </a:pPr>
            <a:endParaRPr lang="zh-CN" altLang="en-US" sz="2800" dirty="0"/>
          </a:p>
        </p:txBody>
      </p:sp>
      <p:graphicFrame>
        <p:nvGraphicFramePr>
          <p:cNvPr id="4" name="表格 3"/>
          <p:cNvGraphicFramePr>
            <a:graphicFrameLocks noGrp="1"/>
          </p:cNvGraphicFramePr>
          <p:nvPr>
            <p:custDataLst>
              <p:tags r:id="rId1"/>
            </p:custDataLst>
          </p:nvPr>
        </p:nvGraphicFramePr>
        <p:xfrm>
          <a:off x="571472" y="3500438"/>
          <a:ext cx="7500990" cy="2194560"/>
        </p:xfrm>
        <a:graphic>
          <a:graphicData uri="http://schemas.openxmlformats.org/drawingml/2006/table">
            <a:tbl>
              <a:tblPr/>
              <a:tblGrid>
                <a:gridCol w="2045190"/>
                <a:gridCol w="3341222"/>
                <a:gridCol w="2114578"/>
              </a:tblGrid>
              <a:tr h="0">
                <a:tc>
                  <a:txBody>
                    <a:bodyPr/>
                    <a:lstStyle/>
                    <a:p>
                      <a:pPr marR="3810" algn="just">
                        <a:spcAft>
                          <a:spcPts val="0"/>
                        </a:spcAft>
                      </a:pPr>
                      <a:endParaRPr lang="zh-CN" sz="2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endParaRPr lang="zh-CN" sz="2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endParaRPr lang="zh-CN" sz="2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714356"/>
            <a:ext cx="8704263" cy="5418157"/>
          </a:xfrm>
        </p:spPr>
        <p:txBody>
          <a:bodyPr/>
          <a:lstStyle/>
          <a:p>
            <a:pPr lvl="0">
              <a:buNone/>
            </a:pPr>
            <a:r>
              <a:rPr lang="en-US" altLang="zh-CN" sz="2800" dirty="0" smtClean="0"/>
              <a:t>3. </a:t>
            </a:r>
            <a:r>
              <a:rPr lang="en-US" sz="2800" dirty="0" smtClean="0"/>
              <a:t>Consider the following network. With the indicated link costs, use </a:t>
            </a:r>
            <a:r>
              <a:rPr lang="en-US" sz="2800" dirty="0" err="1" smtClean="0"/>
              <a:t>Dijkstra’s</a:t>
            </a:r>
            <a:r>
              <a:rPr lang="en-US" sz="2800" dirty="0" smtClean="0"/>
              <a:t> shortest-path algorithm to compute the shortest path from x to all network nodes. Show how the algorithm works by filling the table.</a:t>
            </a:r>
            <a:endParaRPr lang="zh-CN" altLang="en-US" sz="2800" dirty="0" smtClean="0"/>
          </a:p>
          <a:p>
            <a:pPr>
              <a:buNone/>
            </a:pPr>
            <a:endParaRPr lang="zh-CN" altLang="en-US" sz="2800" dirty="0"/>
          </a:p>
        </p:txBody>
      </p:sp>
      <p:pic>
        <p:nvPicPr>
          <p:cNvPr id="4" name="图片 3"/>
          <p:cNvPicPr/>
          <p:nvPr/>
        </p:nvPicPr>
        <p:blipFill>
          <a:blip r:embed="rId1"/>
          <a:srcRect/>
          <a:stretch>
            <a:fillRect/>
          </a:stretch>
        </p:blipFill>
        <p:spPr bwMode="auto">
          <a:xfrm>
            <a:off x="2071670" y="2500306"/>
            <a:ext cx="4572032" cy="4143404"/>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p:cNvPicPr>
            <a:picLocks noChangeAspect="1" noChangeArrowheads="1"/>
          </p:cNvPicPr>
          <p:nvPr/>
        </p:nvPicPr>
        <p:blipFill>
          <a:blip r:embed="rId1"/>
          <a:srcRect/>
          <a:stretch>
            <a:fillRect/>
          </a:stretch>
        </p:blipFill>
        <p:spPr bwMode="auto">
          <a:xfrm>
            <a:off x="6357969" y="1571612"/>
            <a:ext cx="2714625" cy="2809875"/>
          </a:xfrm>
          <a:prstGeom prst="rect">
            <a:avLst/>
          </a:prstGeom>
          <a:noFill/>
          <a:ln w="9525">
            <a:noFill/>
            <a:miter lim="800000"/>
            <a:headEnd/>
            <a:tailEnd/>
          </a:ln>
          <a:effectLst/>
        </p:spPr>
      </p:pic>
      <p:sp>
        <p:nvSpPr>
          <p:cNvPr id="3" name="内容占位符 2"/>
          <p:cNvSpPr>
            <a:spLocks noGrp="1"/>
          </p:cNvSpPr>
          <p:nvPr>
            <p:ph idx="1"/>
          </p:nvPr>
        </p:nvSpPr>
        <p:spPr>
          <a:xfrm>
            <a:off x="250825" y="642918"/>
            <a:ext cx="8704263" cy="5489595"/>
          </a:xfrm>
        </p:spPr>
        <p:txBody>
          <a:bodyPr/>
          <a:lstStyle/>
          <a:p>
            <a:pPr lvl="0">
              <a:buNone/>
            </a:pPr>
            <a:r>
              <a:rPr lang="en-US" altLang="zh-CN" sz="2800" dirty="0" smtClean="0"/>
              <a:t>4. </a:t>
            </a:r>
            <a:r>
              <a:rPr lang="en-US" sz="2800" dirty="0" smtClean="0"/>
              <a:t>Consider the three-node topology, compute the distance tables after the initialization step and after each iteration of a synchronous version of the distance-vector algorithm. </a:t>
            </a:r>
            <a:endParaRPr lang="en-US" sz="2800" dirty="0" smtClean="0"/>
          </a:p>
          <a:p>
            <a:pPr>
              <a:buNone/>
            </a:pPr>
            <a:endParaRPr lang="zh-CN" altLang="en-US" sz="2800" dirty="0"/>
          </a:p>
        </p:txBody>
      </p:sp>
      <p:sp>
        <p:nvSpPr>
          <p:cNvPr id="13" name="矩形 12"/>
          <p:cNvSpPr/>
          <p:nvPr/>
        </p:nvSpPr>
        <p:spPr>
          <a:xfrm>
            <a:off x="3357554" y="2714620"/>
            <a:ext cx="933269" cy="400110"/>
          </a:xfrm>
          <a:prstGeom prst="rect">
            <a:avLst/>
          </a:prstGeom>
        </p:spPr>
        <p:txBody>
          <a:bodyPr wrap="none">
            <a:spAutoFit/>
          </a:bodyPr>
          <a:lstStyle/>
          <a:p>
            <a:r>
              <a:rPr lang="en-US" sz="2000" dirty="0" smtClean="0"/>
              <a:t>Node x</a:t>
            </a:r>
            <a:endParaRPr lang="zh-CN" altLang="en-US" sz="2000" dirty="0"/>
          </a:p>
        </p:txBody>
      </p:sp>
      <p:sp>
        <p:nvSpPr>
          <p:cNvPr id="14" name="矩形 13"/>
          <p:cNvSpPr/>
          <p:nvPr/>
        </p:nvSpPr>
        <p:spPr>
          <a:xfrm>
            <a:off x="1857356" y="4714884"/>
            <a:ext cx="933269" cy="400110"/>
          </a:xfrm>
          <a:prstGeom prst="rect">
            <a:avLst/>
          </a:prstGeom>
        </p:spPr>
        <p:txBody>
          <a:bodyPr wrap="none">
            <a:spAutoFit/>
          </a:bodyPr>
          <a:lstStyle/>
          <a:p>
            <a:r>
              <a:rPr lang="en-US" sz="2000" dirty="0" smtClean="0"/>
              <a:t>Node y</a:t>
            </a:r>
            <a:endParaRPr lang="zh-CN" altLang="en-US" sz="2000" dirty="0"/>
          </a:p>
        </p:txBody>
      </p:sp>
      <p:sp>
        <p:nvSpPr>
          <p:cNvPr id="16" name="矩形 15"/>
          <p:cNvSpPr/>
          <p:nvPr/>
        </p:nvSpPr>
        <p:spPr>
          <a:xfrm>
            <a:off x="6000760" y="4786322"/>
            <a:ext cx="918841" cy="400110"/>
          </a:xfrm>
          <a:prstGeom prst="rect">
            <a:avLst/>
          </a:prstGeom>
        </p:spPr>
        <p:txBody>
          <a:bodyPr wrap="none">
            <a:spAutoFit/>
          </a:bodyPr>
          <a:lstStyle/>
          <a:p>
            <a:r>
              <a:rPr lang="en-US" sz="2000" dirty="0" smtClean="0"/>
              <a:t>Node z</a:t>
            </a:r>
            <a:endParaRPr lang="zh-CN" altLang="en-US" sz="20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lvl="0">
              <a:buNone/>
            </a:pPr>
            <a:r>
              <a:rPr lang="en-US" altLang="zh-CN" dirty="0" smtClean="0"/>
              <a:t>5. </a:t>
            </a:r>
            <a:r>
              <a:rPr lang="en-US" dirty="0" smtClean="0"/>
              <a:t>Which of the following are wrong? (multiple choices)</a:t>
            </a:r>
            <a:endParaRPr lang="zh-CN" altLang="en-US" dirty="0" smtClean="0"/>
          </a:p>
          <a:p>
            <a:pPr lvl="1">
              <a:buNone/>
            </a:pPr>
            <a:r>
              <a:rPr lang="en-US" dirty="0" smtClean="0"/>
              <a:t>(a) IPv4’s checksum field is set up by the source host and remain unchanged along the forwarding path. </a:t>
            </a:r>
            <a:endParaRPr lang="zh-CN" altLang="en-US" dirty="0" smtClean="0"/>
          </a:p>
          <a:p>
            <a:pPr lvl="1">
              <a:buNone/>
            </a:pPr>
            <a:r>
              <a:rPr lang="en-US" dirty="0" smtClean="0"/>
              <a:t>(b) Each subnet must have a DHCP server.</a:t>
            </a:r>
            <a:endParaRPr lang="zh-CN" altLang="en-US" dirty="0" smtClean="0"/>
          </a:p>
          <a:p>
            <a:pPr lvl="1">
              <a:buNone/>
            </a:pPr>
            <a:r>
              <a:rPr lang="en-US" dirty="0" smtClean="0"/>
              <a:t>(c) Each CIDR address block in a forwarding table is a subnet.</a:t>
            </a:r>
            <a:endParaRPr lang="zh-CN" altLang="en-US" dirty="0" smtClean="0"/>
          </a:p>
          <a:p>
            <a:pPr lvl="1">
              <a:buNone/>
            </a:pPr>
            <a:r>
              <a:rPr lang="en-US" dirty="0" smtClean="0"/>
              <a:t>(d) The </a:t>
            </a:r>
            <a:r>
              <a:rPr lang="en-US" dirty="0" err="1" smtClean="0"/>
              <a:t>IPsec</a:t>
            </a:r>
            <a:r>
              <a:rPr lang="en-US" dirty="0" smtClean="0"/>
              <a:t> protocol works on routers.</a:t>
            </a:r>
            <a:endParaRPr lang="zh-CN" altLang="en-US" dirty="0" smtClean="0"/>
          </a:p>
          <a:p>
            <a:pPr lvl="1">
              <a:buNone/>
            </a:pPr>
            <a:r>
              <a:rPr lang="en-US" dirty="0" smtClean="0"/>
              <a:t>(e) IP fragments are resembled at intermediate routers.</a:t>
            </a:r>
            <a:endParaRPr lang="en-US" dirty="0" smtClean="0"/>
          </a:p>
          <a:p>
            <a:pPr>
              <a:buNone/>
            </a:pPr>
            <a:endParaRPr lang="zh-CN" alt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785794"/>
            <a:ext cx="8704263" cy="5346719"/>
          </a:xfrm>
        </p:spPr>
        <p:txBody>
          <a:bodyPr/>
          <a:lstStyle/>
          <a:p>
            <a:pPr lvl="0">
              <a:buNone/>
            </a:pPr>
            <a:r>
              <a:rPr lang="en-US" altLang="zh-CN" sz="2400" dirty="0" smtClean="0"/>
              <a:t>6. </a:t>
            </a:r>
            <a:r>
              <a:rPr lang="en-US" sz="2400" dirty="0" smtClean="0"/>
              <a:t>Suppose a local network connects to wide area network using NAT. The NAT runs on an IP address of 210.45.123.201. If a local client at 10.0.0.4 use port 4433 to connect to a remote server at 202.38.64.10 80, fill in the following blacks the IP source and destination addresses and ports, and the NAT rule for allowing the connection.</a:t>
            </a:r>
            <a:endParaRPr lang="zh-CN" altLang="en-US" sz="2400" dirty="0" smtClean="0"/>
          </a:p>
          <a:p>
            <a:pPr>
              <a:buNone/>
            </a:pPr>
            <a:endParaRPr lang="zh-CN" altLang="en-US" sz="2400" dirty="0"/>
          </a:p>
        </p:txBody>
      </p:sp>
      <p:graphicFrame>
        <p:nvGraphicFramePr>
          <p:cNvPr id="4" name="表格 3"/>
          <p:cNvGraphicFramePr>
            <a:graphicFrameLocks noGrp="1"/>
          </p:cNvGraphicFramePr>
          <p:nvPr/>
        </p:nvGraphicFramePr>
        <p:xfrm>
          <a:off x="857224" y="3286124"/>
          <a:ext cx="8001055" cy="1524000"/>
        </p:xfrm>
        <a:graphic>
          <a:graphicData uri="http://schemas.openxmlformats.org/drawingml/2006/table">
            <a:tbl>
              <a:tblPr/>
              <a:tblGrid>
                <a:gridCol w="1714512"/>
                <a:gridCol w="2857520"/>
                <a:gridCol w="3429023"/>
              </a:tblGrid>
              <a:tr h="0">
                <a:tc>
                  <a:txBody>
                    <a:bodyPr/>
                    <a:lstStyle/>
                    <a:p>
                      <a:pPr indent="266700" algn="just">
                        <a:spcAft>
                          <a:spcPts val="0"/>
                        </a:spcAft>
                      </a:pPr>
                      <a:r>
                        <a:rPr lang="en-US" sz="2000" kern="100" dirty="0">
                          <a:latin typeface="Calibri" panose="020F0502020204030204"/>
                          <a:ea typeface="宋体" panose="02010600030101010101" pitchFamily="2" charset="-122"/>
                          <a:cs typeface="Times New Roman" panose="02020603050405020304"/>
                        </a:rPr>
                        <a:t>Direction</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panose="020F0502020204030204"/>
                          <a:ea typeface="宋体" panose="02010600030101010101" pitchFamily="2" charset="-122"/>
                          <a:cs typeface="Times New Roman" panose="02020603050405020304"/>
                        </a:rPr>
                        <a:t>LAN</a:t>
                      </a:r>
                      <a:endParaRPr lang="zh-CN" sz="20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a:latin typeface="Calibri" panose="020F0502020204030204"/>
                          <a:ea typeface="宋体" panose="02010600030101010101" pitchFamily="2" charset="-122"/>
                          <a:cs typeface="Times New Roman" panose="02020603050405020304"/>
                        </a:rPr>
                        <a:t>WAN</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6700" algn="just">
                        <a:spcAft>
                          <a:spcPts val="0"/>
                        </a:spcAft>
                      </a:pPr>
                      <a:r>
                        <a:rPr lang="en-US" sz="2000" kern="100">
                          <a:latin typeface="Calibri" panose="020F0502020204030204"/>
                          <a:ea typeface="宋体" panose="02010600030101010101" pitchFamily="2" charset="-122"/>
                          <a:cs typeface="Times New Roman" panose="02020603050405020304"/>
                        </a:rPr>
                        <a:t>LAN </a:t>
                      </a:r>
                      <a:r>
                        <a:rPr lang="en-US" sz="2000" kern="100">
                          <a:latin typeface="Calibri" panose="020F0502020204030204"/>
                          <a:ea typeface="宋体" panose="02010600030101010101" pitchFamily="2" charset="-122"/>
                          <a:cs typeface="Times New Roman" panose="02020603050405020304"/>
                          <a:sym typeface="Wingdings" panose="05000000000000000000"/>
                        </a:rPr>
                        <a:t></a:t>
                      </a:r>
                      <a:r>
                        <a:rPr lang="en-US" sz="2000" kern="100">
                          <a:latin typeface="Calibri" panose="020F0502020204030204"/>
                          <a:ea typeface="宋体" panose="02010600030101010101" pitchFamily="2" charset="-122"/>
                          <a:cs typeface="Times New Roman" panose="02020603050405020304"/>
                        </a:rPr>
                        <a:t> WAN</a:t>
                      </a:r>
                      <a:endParaRPr lang="zh-CN" sz="20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err="1">
                          <a:latin typeface="Calibri" panose="020F0502020204030204"/>
                          <a:ea typeface="宋体" panose="02010600030101010101" pitchFamily="2" charset="-122"/>
                          <a:cs typeface="Times New Roman" panose="02020603050405020304"/>
                        </a:rPr>
                        <a:t>src</a:t>
                      </a:r>
                      <a:r>
                        <a:rPr lang="en-US" sz="2000" kern="100" dirty="0">
                          <a:latin typeface="Calibri" panose="020F0502020204030204"/>
                          <a:ea typeface="宋体" panose="02010600030101010101" pitchFamily="2" charset="-122"/>
                          <a:cs typeface="Times New Roman" panose="02020603050405020304"/>
                        </a:rPr>
                        <a:t>.: 10.0.0.4, 4433</a:t>
                      </a:r>
                      <a:endParaRPr lang="zh-CN" sz="2000" kern="100" dirty="0">
                        <a:latin typeface="Calibri" panose="020F0502020204030204"/>
                        <a:ea typeface="宋体" panose="02010600030101010101" pitchFamily="2" charset="-122"/>
                        <a:cs typeface="Times New Roman" panose="02020603050405020304"/>
                      </a:endParaRPr>
                    </a:p>
                    <a:p>
                      <a:pPr indent="266700" algn="just">
                        <a:spcAft>
                          <a:spcPts val="0"/>
                        </a:spcAft>
                      </a:pPr>
                      <a:r>
                        <a:rPr lang="en-US" sz="2000" kern="100" dirty="0" err="1">
                          <a:latin typeface="Calibri" panose="020F0502020204030204"/>
                          <a:ea typeface="宋体" panose="02010600030101010101" pitchFamily="2" charset="-122"/>
                          <a:cs typeface="Times New Roman" panose="02020603050405020304"/>
                        </a:rPr>
                        <a:t>dst</a:t>
                      </a:r>
                      <a:r>
                        <a:rPr lang="en-US" sz="2000" kern="100" dirty="0">
                          <a:latin typeface="Calibri" panose="020F0502020204030204"/>
                          <a:ea typeface="宋体" panose="02010600030101010101" pitchFamily="2" charset="-122"/>
                          <a:cs typeface="Times New Roman" panose="02020603050405020304"/>
                        </a:rPr>
                        <a:t>.: 202.38.64.10, 80</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err="1">
                          <a:latin typeface="Calibri" panose="020F0502020204030204"/>
                          <a:ea typeface="宋体" panose="02010600030101010101" pitchFamily="2" charset="-122"/>
                          <a:cs typeface="Times New Roman" panose="02020603050405020304"/>
                        </a:rPr>
                        <a:t>src</a:t>
                      </a:r>
                      <a:r>
                        <a:rPr lang="en-US" sz="2000" kern="100" dirty="0">
                          <a:latin typeface="Calibri" panose="020F0502020204030204"/>
                          <a:ea typeface="宋体" panose="02010600030101010101" pitchFamily="2" charset="-122"/>
                          <a:cs typeface="Times New Roman" panose="02020603050405020304"/>
                        </a:rPr>
                        <a:t>.: </a:t>
                      </a:r>
                      <a:r>
                        <a:rPr lang="en-US" sz="2000" kern="100" dirty="0" smtClean="0">
                          <a:latin typeface="Calibri" panose="020F0502020204030204"/>
                          <a:ea typeface="宋体" panose="02010600030101010101" pitchFamily="2" charset="-122"/>
                          <a:cs typeface="Times New Roman" panose="02020603050405020304"/>
                        </a:rPr>
                        <a:t>_</a:t>
                      </a:r>
                      <a:r>
                        <a:rPr lang="en-US" sz="2000" u="sng" dirty="0" smtClean="0"/>
                        <a:t>210.45.123.201</a:t>
                      </a:r>
                      <a:r>
                        <a:rPr lang="en-US" sz="2000" kern="100" dirty="0" smtClean="0">
                          <a:latin typeface="Calibri" panose="020F0502020204030204"/>
                          <a:ea typeface="宋体" panose="02010600030101010101" pitchFamily="2" charset="-122"/>
                          <a:cs typeface="Times New Roman" panose="02020603050405020304"/>
                        </a:rPr>
                        <a:t>_, </a:t>
                      </a:r>
                      <a:r>
                        <a:rPr lang="en-US" sz="2000" kern="100" dirty="0">
                          <a:latin typeface="Calibri" panose="020F0502020204030204"/>
                          <a:ea typeface="宋体" panose="02010600030101010101" pitchFamily="2" charset="-122"/>
                          <a:cs typeface="Times New Roman" panose="02020603050405020304"/>
                        </a:rPr>
                        <a:t>5001</a:t>
                      </a:r>
                      <a:endParaRPr lang="zh-CN" sz="2000" kern="100" dirty="0">
                        <a:latin typeface="Calibri" panose="020F0502020204030204"/>
                        <a:ea typeface="宋体" panose="02010600030101010101" pitchFamily="2" charset="-122"/>
                        <a:cs typeface="Times New Roman" panose="02020603050405020304"/>
                      </a:endParaRPr>
                    </a:p>
                    <a:p>
                      <a:pPr indent="266700" algn="just">
                        <a:spcAft>
                          <a:spcPts val="0"/>
                        </a:spcAft>
                      </a:pPr>
                      <a:r>
                        <a:rPr lang="en-US" sz="2000" kern="100" dirty="0" err="1">
                          <a:latin typeface="Calibri" panose="020F0502020204030204"/>
                          <a:ea typeface="宋体" panose="02010600030101010101" pitchFamily="2" charset="-122"/>
                          <a:cs typeface="Times New Roman" panose="02020603050405020304"/>
                        </a:rPr>
                        <a:t>dst</a:t>
                      </a:r>
                      <a:r>
                        <a:rPr lang="en-US" sz="2000" kern="100" dirty="0">
                          <a:latin typeface="Calibri" panose="020F0502020204030204"/>
                          <a:ea typeface="宋体" panose="02010600030101010101" pitchFamily="2" charset="-122"/>
                          <a:cs typeface="Times New Roman" panose="02020603050405020304"/>
                        </a:rPr>
                        <a:t>.: </a:t>
                      </a:r>
                      <a:r>
                        <a:rPr lang="en-US" sz="2000" kern="100" dirty="0" smtClean="0">
                          <a:latin typeface="Calibri" panose="020F0502020204030204"/>
                          <a:ea typeface="宋体" panose="02010600030101010101" pitchFamily="2" charset="-122"/>
                          <a:cs typeface="Times New Roman" panose="02020603050405020304"/>
                        </a:rPr>
                        <a:t>_</a:t>
                      </a:r>
                      <a:r>
                        <a:rPr lang="en-US" sz="2000" u="sng" kern="100" dirty="0" smtClean="0">
                          <a:latin typeface="Calibri" panose="020F0502020204030204"/>
                          <a:ea typeface="宋体" panose="02010600030101010101" pitchFamily="2" charset="-122"/>
                          <a:cs typeface="Times New Roman" panose="02020603050405020304"/>
                        </a:rPr>
                        <a:t>202.38.64.10, 80</a:t>
                      </a:r>
                      <a:r>
                        <a:rPr lang="en-US" sz="2000" kern="100" dirty="0" smtClean="0">
                          <a:latin typeface="Calibri" panose="020F0502020204030204"/>
                          <a:ea typeface="宋体" panose="02010600030101010101" pitchFamily="2" charset="-122"/>
                          <a:cs typeface="Times New Roman" panose="02020603050405020304"/>
                        </a:rPr>
                        <a:t>_</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6700" algn="just">
                        <a:spcAft>
                          <a:spcPts val="0"/>
                        </a:spcAft>
                      </a:pPr>
                      <a:r>
                        <a:rPr lang="en-US" sz="2000" kern="100">
                          <a:latin typeface="Calibri" panose="020F0502020204030204"/>
                          <a:ea typeface="宋体" panose="02010600030101010101" pitchFamily="2" charset="-122"/>
                          <a:cs typeface="Times New Roman" panose="02020603050405020304"/>
                        </a:rPr>
                        <a:t>WAN </a:t>
                      </a:r>
                      <a:r>
                        <a:rPr lang="en-US" sz="2000" kern="100">
                          <a:latin typeface="Calibri" panose="020F0502020204030204"/>
                          <a:ea typeface="宋体" panose="02010600030101010101" pitchFamily="2" charset="-122"/>
                          <a:cs typeface="Times New Roman" panose="02020603050405020304"/>
                          <a:sym typeface="Wingdings" panose="05000000000000000000"/>
                        </a:rPr>
                        <a:t></a:t>
                      </a:r>
                      <a:r>
                        <a:rPr lang="en-US" sz="2000" kern="100">
                          <a:latin typeface="Calibri" panose="020F0502020204030204"/>
                          <a:ea typeface="宋体" panose="02010600030101010101" pitchFamily="2" charset="-122"/>
                          <a:cs typeface="Times New Roman" panose="02020603050405020304"/>
                        </a:rPr>
                        <a:t> LAN</a:t>
                      </a:r>
                      <a:endParaRPr lang="zh-CN" sz="20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err="1">
                          <a:latin typeface="Calibri" panose="020F0502020204030204"/>
                          <a:ea typeface="宋体" panose="02010600030101010101" pitchFamily="2" charset="-122"/>
                          <a:cs typeface="Times New Roman" panose="02020603050405020304"/>
                        </a:rPr>
                        <a:t>src</a:t>
                      </a:r>
                      <a:r>
                        <a:rPr lang="en-US" sz="2000" kern="100" dirty="0">
                          <a:latin typeface="Calibri" panose="020F0502020204030204"/>
                          <a:ea typeface="宋体" panose="02010600030101010101" pitchFamily="2" charset="-122"/>
                          <a:cs typeface="Times New Roman" panose="02020603050405020304"/>
                        </a:rPr>
                        <a:t>.: </a:t>
                      </a:r>
                      <a:r>
                        <a:rPr lang="en-US" sz="2000" kern="100" dirty="0" smtClean="0">
                          <a:latin typeface="Calibri" panose="020F0502020204030204"/>
                          <a:ea typeface="宋体" panose="02010600030101010101" pitchFamily="2" charset="-122"/>
                          <a:cs typeface="Times New Roman" panose="02020603050405020304"/>
                        </a:rPr>
                        <a:t>_</a:t>
                      </a:r>
                      <a:r>
                        <a:rPr lang="en-US" sz="2000" u="sng" dirty="0" smtClean="0"/>
                        <a:t>202.38.64.10,</a:t>
                      </a:r>
                      <a:r>
                        <a:rPr lang="en-US" sz="2000" u="sng" baseline="0" dirty="0" smtClean="0"/>
                        <a:t> </a:t>
                      </a:r>
                      <a:r>
                        <a:rPr lang="en-US" sz="2000" u="sng" dirty="0" smtClean="0"/>
                        <a:t>80</a:t>
                      </a:r>
                      <a:r>
                        <a:rPr lang="en-US" sz="2000" kern="100" dirty="0" smtClean="0">
                          <a:latin typeface="Calibri" panose="020F0502020204030204"/>
                          <a:ea typeface="宋体" panose="02010600030101010101" pitchFamily="2" charset="-122"/>
                          <a:cs typeface="Times New Roman" panose="02020603050405020304"/>
                        </a:rPr>
                        <a:t>_</a:t>
                      </a:r>
                      <a:endParaRPr lang="zh-CN" sz="2000" kern="100" dirty="0">
                        <a:latin typeface="Calibri" panose="020F0502020204030204"/>
                        <a:ea typeface="宋体" panose="02010600030101010101" pitchFamily="2" charset="-122"/>
                        <a:cs typeface="Times New Roman" panose="02020603050405020304"/>
                      </a:endParaRPr>
                    </a:p>
                    <a:p>
                      <a:pPr indent="266700" algn="just">
                        <a:spcAft>
                          <a:spcPts val="0"/>
                        </a:spcAft>
                      </a:pPr>
                      <a:r>
                        <a:rPr lang="en-US" sz="2000" kern="100" dirty="0" err="1">
                          <a:latin typeface="Calibri" panose="020F0502020204030204"/>
                          <a:ea typeface="宋体" panose="02010600030101010101" pitchFamily="2" charset="-122"/>
                          <a:cs typeface="Times New Roman" panose="02020603050405020304"/>
                        </a:rPr>
                        <a:t>dst</a:t>
                      </a:r>
                      <a:r>
                        <a:rPr lang="en-US" sz="2000" kern="100" dirty="0">
                          <a:latin typeface="Calibri" panose="020F0502020204030204"/>
                          <a:ea typeface="宋体" panose="02010600030101010101" pitchFamily="2" charset="-122"/>
                          <a:cs typeface="Times New Roman" panose="02020603050405020304"/>
                        </a:rPr>
                        <a:t>.: </a:t>
                      </a:r>
                      <a:r>
                        <a:rPr lang="en-US" sz="2000" kern="100" dirty="0" smtClean="0">
                          <a:latin typeface="Calibri" panose="020F0502020204030204"/>
                          <a:ea typeface="宋体" panose="02010600030101010101" pitchFamily="2" charset="-122"/>
                          <a:cs typeface="Times New Roman" panose="02020603050405020304"/>
                        </a:rPr>
                        <a:t>_</a:t>
                      </a:r>
                      <a:r>
                        <a:rPr lang="en-US" sz="2000" u="sng" kern="100" dirty="0" smtClean="0">
                          <a:latin typeface="Calibri" panose="020F0502020204030204"/>
                          <a:ea typeface="宋体" panose="02010600030101010101" pitchFamily="2" charset="-122"/>
                          <a:cs typeface="Times New Roman" panose="02020603050405020304"/>
                        </a:rPr>
                        <a:t>10.0.0.4, 4433</a:t>
                      </a:r>
                      <a:r>
                        <a:rPr lang="en-US" sz="2000" kern="100" dirty="0" smtClean="0">
                          <a:latin typeface="Calibri" panose="020F0502020204030204"/>
                          <a:ea typeface="宋体" panose="02010600030101010101" pitchFamily="2" charset="-122"/>
                          <a:cs typeface="Times New Roman" panose="02020603050405020304"/>
                        </a:rPr>
                        <a:t>_</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err="1">
                          <a:latin typeface="Calibri" panose="020F0502020204030204"/>
                          <a:ea typeface="宋体" panose="02010600030101010101" pitchFamily="2" charset="-122"/>
                          <a:cs typeface="Times New Roman" panose="02020603050405020304"/>
                        </a:rPr>
                        <a:t>src</a:t>
                      </a:r>
                      <a:r>
                        <a:rPr lang="en-US" sz="2000" kern="100" dirty="0">
                          <a:latin typeface="Calibri" panose="020F0502020204030204"/>
                          <a:ea typeface="宋体" panose="02010600030101010101" pitchFamily="2" charset="-122"/>
                          <a:cs typeface="Times New Roman" panose="02020603050405020304"/>
                        </a:rPr>
                        <a:t>.: </a:t>
                      </a:r>
                      <a:r>
                        <a:rPr lang="en-US" sz="2000" kern="100" dirty="0" smtClean="0">
                          <a:latin typeface="Calibri" panose="020F0502020204030204"/>
                          <a:ea typeface="宋体" panose="02010600030101010101" pitchFamily="2" charset="-122"/>
                          <a:cs typeface="Times New Roman" panose="02020603050405020304"/>
                        </a:rPr>
                        <a:t>_</a:t>
                      </a:r>
                      <a:r>
                        <a:rPr lang="en-US" sz="2000" u="sng" dirty="0" smtClean="0"/>
                        <a:t>202.38.64.10,</a:t>
                      </a:r>
                      <a:r>
                        <a:rPr lang="en-US" sz="2000" u="sng" baseline="0" dirty="0" smtClean="0"/>
                        <a:t> </a:t>
                      </a:r>
                      <a:r>
                        <a:rPr lang="en-US" sz="2000" u="sng" dirty="0" smtClean="0"/>
                        <a:t>80</a:t>
                      </a:r>
                      <a:r>
                        <a:rPr lang="en-US" sz="2000" kern="100" dirty="0" smtClean="0">
                          <a:latin typeface="Calibri" panose="020F0502020204030204"/>
                          <a:ea typeface="宋体" panose="02010600030101010101" pitchFamily="2" charset="-122"/>
                          <a:cs typeface="Times New Roman" panose="02020603050405020304"/>
                        </a:rPr>
                        <a:t>_</a:t>
                      </a:r>
                      <a:endParaRPr lang="zh-CN" sz="2000" kern="100" dirty="0">
                        <a:latin typeface="Calibri" panose="020F0502020204030204"/>
                        <a:ea typeface="宋体" panose="02010600030101010101" pitchFamily="2" charset="-122"/>
                        <a:cs typeface="Times New Roman" panose="02020603050405020304"/>
                      </a:endParaRPr>
                    </a:p>
                    <a:p>
                      <a:pPr indent="266700" algn="just">
                        <a:spcAft>
                          <a:spcPts val="0"/>
                        </a:spcAft>
                      </a:pPr>
                      <a:r>
                        <a:rPr lang="en-US" sz="2000" kern="100" dirty="0" err="1">
                          <a:latin typeface="Calibri" panose="020F0502020204030204"/>
                          <a:ea typeface="宋体" panose="02010600030101010101" pitchFamily="2" charset="-122"/>
                          <a:cs typeface="Times New Roman" panose="02020603050405020304"/>
                        </a:rPr>
                        <a:t>dst</a:t>
                      </a:r>
                      <a:r>
                        <a:rPr lang="en-US" sz="2000" kern="100" dirty="0">
                          <a:latin typeface="Calibri" panose="020F0502020204030204"/>
                          <a:ea typeface="宋体" panose="02010600030101010101" pitchFamily="2" charset="-122"/>
                          <a:cs typeface="Times New Roman" panose="02020603050405020304"/>
                        </a:rPr>
                        <a:t>.: </a:t>
                      </a:r>
                      <a:r>
                        <a:rPr lang="en-US" sz="2000" kern="100" dirty="0" smtClean="0">
                          <a:latin typeface="Calibri" panose="020F0502020204030204"/>
                          <a:ea typeface="宋体" panose="02010600030101010101" pitchFamily="2" charset="-122"/>
                          <a:cs typeface="Times New Roman" panose="02020603050405020304"/>
                        </a:rPr>
                        <a:t>_</a:t>
                      </a:r>
                      <a:r>
                        <a:rPr lang="en-US" sz="2000" u="sng" dirty="0" smtClean="0"/>
                        <a:t>210.45.123.201, 5001</a:t>
                      </a:r>
                      <a:r>
                        <a:rPr lang="en-US" sz="2000" kern="100" dirty="0" smtClean="0">
                          <a:latin typeface="Calibri" panose="020F0502020204030204"/>
                          <a:ea typeface="宋体" panose="02010600030101010101" pitchFamily="2" charset="-122"/>
                          <a:cs typeface="Times New Roman" panose="02020603050405020304"/>
                        </a:rPr>
                        <a:t>_</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tags/tag1.xml><?xml version="1.0" encoding="utf-8"?>
<p:tagLst xmlns:p="http://schemas.openxmlformats.org/presentationml/2006/main">
  <p:tag name="KSO_WM_UNIT_TABLE_BEAUTIFY" val="smartTable{97da84f8-ec92-4349-9e59-b82c53aecda2}"/>
</p:tagLst>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Ex1</Template>
  <TotalTime>0</TotalTime>
  <Words>2220</Words>
  <Application>WPS 演示</Application>
  <PresentationFormat>全屏显示(4:3)</PresentationFormat>
  <Paragraphs>114</Paragraphs>
  <Slides>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宋体</vt:lpstr>
      <vt:lpstr>Wingdings</vt:lpstr>
      <vt:lpstr>Tahoma</vt:lpstr>
      <vt:lpstr>楷体_GB2312</vt:lpstr>
      <vt:lpstr>新宋体</vt:lpstr>
      <vt:lpstr>Calibri</vt:lpstr>
      <vt:lpstr>Times New Roman</vt:lpstr>
      <vt:lpstr>Wingdings</vt:lpstr>
      <vt:lpstr>微软雅黑</vt:lpstr>
      <vt:lpstr>Arial Unicode MS</vt:lpstr>
      <vt:lpstr>Times New Roman</vt:lpstr>
      <vt:lpstr>楷体_GB2312</vt:lpstr>
      <vt:lpstr>Lec0</vt:lpstr>
      <vt:lpstr>011144  Computer Networks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011144  Computer Networks</dc:title>
  <dc:creator>Administrator</dc:creator>
  <cp:lastModifiedBy>Eiffel.</cp:lastModifiedBy>
  <cp:revision>13</cp:revision>
  <dcterms:created xsi:type="dcterms:W3CDTF">2018-10-14T12:12:00Z</dcterms:created>
  <dcterms:modified xsi:type="dcterms:W3CDTF">2022-01-14T06:18:55Z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