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510" y="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未命名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61038"/>
            <a:ext cx="9144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USTC校徽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3786188"/>
            <a:ext cx="2274887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0" descr="index_03b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93663"/>
            <a:ext cx="26273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3789363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E489117-BEC7-4C50-A7F0-FEF1FDEB61A8}" type="datetimeFigureOut">
              <a:rPr lang="zh-CN" altLang="en-US" smtClean="0"/>
              <a:pPr/>
              <a:t>2021-11-11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489117-BEC7-4C50-A7F0-FEF1FDEB61A8}" type="datetimeFigureOut">
              <a:rPr lang="zh-CN" altLang="en-US" smtClean="0"/>
              <a:pPr/>
              <a:t>2021-11-11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7AADE-61BA-465F-9C75-F23DA0253C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0213" y="214313"/>
            <a:ext cx="2174875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214313"/>
            <a:ext cx="6376988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489117-BEC7-4C50-A7F0-FEF1FDEB61A8}" type="datetimeFigureOut">
              <a:rPr lang="zh-CN" altLang="en-US" smtClean="0"/>
              <a:pPr/>
              <a:t>2021-11-11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7AADE-61BA-465F-9C75-F23DA0253C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51520" y="1652588"/>
            <a:ext cx="4536504" cy="0"/>
          </a:xfrm>
          <a:prstGeom prst="line">
            <a:avLst/>
          </a:prstGeom>
          <a:ln w="158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>
              <a:defRPr/>
            </a:lvl1pPr>
            <a:lvl2pPr eaLnBrk="1">
              <a:defRPr/>
            </a:lvl2pPr>
            <a:lvl3pPr eaLnBrk="1">
              <a:defRPr/>
            </a:lvl3pPr>
            <a:lvl4pPr eaLnBrk="1">
              <a:defRPr/>
            </a:lvl4pPr>
            <a:lvl5pPr eaLnBrk="1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489117-BEC7-4C50-A7F0-FEF1FDEB61A8}" type="datetimeFigureOut">
              <a:rPr lang="zh-CN" altLang="en-US" smtClean="0"/>
              <a:pPr/>
              <a:t>2021-11-11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7AADE-61BA-465F-9C75-F23DA0253C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489117-BEC7-4C50-A7F0-FEF1FDEB61A8}" type="datetimeFigureOut">
              <a:rPr lang="zh-CN" altLang="en-US" smtClean="0"/>
              <a:pPr/>
              <a:t>2021-11-11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7AADE-61BA-465F-9C75-F23DA0253C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844675"/>
            <a:ext cx="4275138" cy="428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844675"/>
            <a:ext cx="4276725" cy="428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489117-BEC7-4C50-A7F0-FEF1FDEB61A8}" type="datetimeFigureOut">
              <a:rPr lang="zh-CN" altLang="en-US" smtClean="0"/>
              <a:pPr/>
              <a:t>2021-11-11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7AADE-61BA-465F-9C75-F23DA0253C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489117-BEC7-4C50-A7F0-FEF1FDEB61A8}" type="datetimeFigureOut">
              <a:rPr lang="zh-CN" altLang="en-US" smtClean="0"/>
              <a:pPr/>
              <a:t>2021-11-11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7AADE-61BA-465F-9C75-F23DA0253C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489117-BEC7-4C50-A7F0-FEF1FDEB61A8}" type="datetimeFigureOut">
              <a:rPr lang="zh-CN" altLang="en-US" smtClean="0"/>
              <a:pPr/>
              <a:t>2021-11-11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7AADE-61BA-465F-9C75-F23DA0253C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489117-BEC7-4C50-A7F0-FEF1FDEB61A8}" type="datetimeFigureOut">
              <a:rPr lang="zh-CN" altLang="en-US" smtClean="0"/>
              <a:pPr/>
              <a:t>2021-11-11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7AADE-61BA-465F-9C75-F23DA0253C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489117-BEC7-4C50-A7F0-FEF1FDEB61A8}" type="datetimeFigureOut">
              <a:rPr lang="zh-CN" altLang="en-US" smtClean="0"/>
              <a:pPr/>
              <a:t>2021-11-11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7AADE-61BA-465F-9C75-F23DA0253C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489117-BEC7-4C50-A7F0-FEF1FDEB61A8}" type="datetimeFigureOut">
              <a:rPr lang="zh-CN" altLang="en-US" smtClean="0"/>
              <a:pPr/>
              <a:t>2021-11-11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7AADE-61BA-465F-9C75-F23DA0253C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未命名"/>
          <p:cNvPicPr>
            <a:picLocks noChangeAspect="1" noChangeArrowheads="1"/>
          </p:cNvPicPr>
          <p:nvPr/>
        </p:nvPicPr>
        <p:blipFill>
          <a:blip r:embed="rId13">
            <a:lum bright="30000" contrast="-36000"/>
          </a:blip>
          <a:srcRect/>
          <a:stretch>
            <a:fillRect/>
          </a:stretch>
        </p:blipFill>
        <p:spPr bwMode="auto">
          <a:xfrm>
            <a:off x="0" y="5734050"/>
            <a:ext cx="9144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14313"/>
            <a:ext cx="8693150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</a:t>
            </a:r>
            <a:r>
              <a:rPr lang="en-US" altLang="zh-CN"/>
              <a:t>b</a:t>
            </a:r>
            <a:r>
              <a:rPr lang="zh-CN" altLang="en-US"/>
              <a:t>标题样式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844675"/>
            <a:ext cx="8704263" cy="428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fld id="{BE489117-BEC7-4C50-A7F0-FEF1FDEB61A8}" type="datetimeFigureOut">
              <a:rPr lang="zh-CN" altLang="en-US" smtClean="0"/>
              <a:pPr/>
              <a:t>2021-11-11</a:t>
            </a:fld>
            <a:endParaRPr lang="zh-CN" alt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fld id="{FA67AADE-61BA-465F-9C75-F23DA0253CB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32" name="图片 10" descr="index_03b.gif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79388" y="93663"/>
            <a:ext cx="26273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011144  Computer Networks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Exercise 1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2800" dirty="0"/>
              <a:t>1.</a:t>
            </a:r>
            <a:r>
              <a:rPr lang="zh-CN" altLang="en-US" sz="2800" dirty="0"/>
              <a:t>一条分组交换链路，带宽</a:t>
            </a:r>
            <a:r>
              <a:rPr lang="en-US" sz="2800" dirty="0"/>
              <a:t>10Mbps</a:t>
            </a:r>
            <a:r>
              <a:rPr lang="zh-CN" altLang="en-US" sz="2800" dirty="0"/>
              <a:t>，现有</a:t>
            </a:r>
            <a:r>
              <a:rPr lang="en-US" sz="2800" dirty="0"/>
              <a:t>20</a:t>
            </a:r>
            <a:r>
              <a:rPr lang="zh-CN" altLang="en-US" sz="2800" dirty="0"/>
              <a:t>位用户先后希望建立并保持通信连接，每位用户产生</a:t>
            </a:r>
            <a:r>
              <a:rPr lang="en-US" sz="2800" dirty="0"/>
              <a:t>1Mbps</a:t>
            </a:r>
            <a:r>
              <a:rPr lang="zh-CN" altLang="en-US" sz="2800" dirty="0"/>
              <a:t>的数据流量，会发生下面哪种情况  （）</a:t>
            </a:r>
          </a:p>
          <a:p>
            <a:pPr lvl="1"/>
            <a:r>
              <a:rPr lang="en-US" sz="2400" dirty="0"/>
              <a:t>(a) </a:t>
            </a:r>
            <a:r>
              <a:rPr lang="zh-CN" altLang="en-US" sz="2400" dirty="0"/>
              <a:t>仅有</a:t>
            </a:r>
            <a:r>
              <a:rPr lang="en-US" sz="2400" dirty="0"/>
              <a:t>10</a:t>
            </a:r>
            <a:r>
              <a:rPr lang="zh-CN" altLang="en-US" sz="2400" dirty="0"/>
              <a:t>位用户成功建立连接，剩余</a:t>
            </a:r>
            <a:r>
              <a:rPr lang="en-US" sz="2400" dirty="0"/>
              <a:t>10</a:t>
            </a:r>
            <a:r>
              <a:rPr lang="zh-CN" altLang="en-US" sz="2400" dirty="0"/>
              <a:t>位用户无法建立连接</a:t>
            </a:r>
          </a:p>
          <a:p>
            <a:pPr lvl="1"/>
            <a:r>
              <a:rPr lang="en-US" sz="2400" dirty="0"/>
              <a:t>(b) 20</a:t>
            </a:r>
            <a:r>
              <a:rPr lang="zh-CN" altLang="en-US" sz="2400" dirty="0"/>
              <a:t>位用户均不能建立连接</a:t>
            </a:r>
          </a:p>
          <a:p>
            <a:pPr lvl="1"/>
            <a:r>
              <a:rPr lang="en-US" sz="2400" dirty="0"/>
              <a:t>(c) 20</a:t>
            </a:r>
            <a:r>
              <a:rPr lang="zh-CN" altLang="en-US" sz="2400" dirty="0"/>
              <a:t>位用户均建立连接，数据通信产生较多丢包和较大时延</a:t>
            </a:r>
          </a:p>
          <a:p>
            <a:pPr lvl="1"/>
            <a:r>
              <a:rPr lang="en-US" sz="2400" dirty="0"/>
              <a:t>(d) 20</a:t>
            </a:r>
            <a:r>
              <a:rPr lang="zh-CN" altLang="en-US" sz="2400" dirty="0"/>
              <a:t>位用户均建立连接，每位用户预留</a:t>
            </a:r>
            <a:r>
              <a:rPr lang="en-US" sz="2400" dirty="0"/>
              <a:t>0.5Mbps</a:t>
            </a:r>
            <a:r>
              <a:rPr lang="zh-CN" altLang="en-US" sz="2400" dirty="0"/>
              <a:t>带宽资源</a:t>
            </a:r>
          </a:p>
          <a:p>
            <a:pPr>
              <a:buNone/>
            </a:pPr>
            <a:endParaRPr lang="zh-CN" altLang="en-US" sz="2800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2. </a:t>
            </a:r>
            <a:r>
              <a:rPr lang="zh-CN" altLang="en-US" dirty="0"/>
              <a:t>下面那种不是</a:t>
            </a:r>
            <a:r>
              <a:rPr lang="en-US" dirty="0"/>
              <a:t>ISP</a:t>
            </a:r>
            <a:r>
              <a:rPr lang="zh-CN" altLang="en-US" dirty="0"/>
              <a:t>的连接方式</a:t>
            </a:r>
            <a:r>
              <a:rPr lang="en-US" dirty="0"/>
              <a:t> ()</a:t>
            </a:r>
            <a:endParaRPr lang="zh-CN" altLang="en-US" dirty="0"/>
          </a:p>
          <a:p>
            <a:pPr lvl="1"/>
            <a:r>
              <a:rPr lang="en-US" dirty="0"/>
              <a:t>(a) </a:t>
            </a:r>
            <a:r>
              <a:rPr lang="zh-CN" altLang="en-US" dirty="0"/>
              <a:t>双方连接内容提供商网络实现连接</a:t>
            </a:r>
          </a:p>
          <a:p>
            <a:pPr lvl="1"/>
            <a:r>
              <a:rPr lang="en-US" dirty="0"/>
              <a:t>(b) </a:t>
            </a:r>
            <a:r>
              <a:rPr lang="zh-CN" altLang="en-US" dirty="0"/>
              <a:t>通过客户</a:t>
            </a:r>
            <a:r>
              <a:rPr lang="en-US" dirty="0"/>
              <a:t>-</a:t>
            </a:r>
            <a:r>
              <a:rPr lang="zh-CN" altLang="en-US" dirty="0"/>
              <a:t>提供商方式连接</a:t>
            </a:r>
          </a:p>
          <a:p>
            <a:pPr lvl="1"/>
            <a:r>
              <a:rPr lang="en-US" dirty="0"/>
              <a:t>(c) </a:t>
            </a:r>
            <a:r>
              <a:rPr lang="zh-CN" altLang="en-US" dirty="0"/>
              <a:t>双方接入因特网交换点（</a:t>
            </a:r>
            <a:r>
              <a:rPr lang="en-US" dirty="0"/>
              <a:t>IXP</a:t>
            </a:r>
            <a:r>
              <a:rPr lang="zh-CN" altLang="en-US" dirty="0"/>
              <a:t>）实现连接</a:t>
            </a:r>
          </a:p>
          <a:p>
            <a:pPr lvl="1"/>
            <a:r>
              <a:rPr lang="en-US" dirty="0"/>
              <a:t>(d) </a:t>
            </a:r>
            <a:r>
              <a:rPr lang="zh-CN" altLang="en-US" dirty="0"/>
              <a:t>双方通过对等（</a:t>
            </a:r>
            <a:r>
              <a:rPr lang="en-US" dirty="0"/>
              <a:t>Peering</a:t>
            </a:r>
            <a:r>
              <a:rPr lang="zh-CN" altLang="en-US" dirty="0"/>
              <a:t>）方式连接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3. </a:t>
            </a:r>
            <a:r>
              <a:rPr lang="zh-CN" altLang="en-US" dirty="0"/>
              <a:t>以下那些协议工作在主机</a:t>
            </a:r>
            <a:r>
              <a:rPr lang="en-US" altLang="zh-CN" dirty="0"/>
              <a:t>/3</a:t>
            </a:r>
            <a:r>
              <a:rPr lang="zh-CN" altLang="en-US" dirty="0"/>
              <a:t>层路由器</a:t>
            </a:r>
            <a:r>
              <a:rPr lang="en-US" altLang="zh-CN" dirty="0"/>
              <a:t>/2</a:t>
            </a:r>
            <a:r>
              <a:rPr lang="zh-CN" altLang="en-US" dirty="0"/>
              <a:t>层交换机上？</a:t>
            </a:r>
          </a:p>
          <a:p>
            <a:pPr lvl="1"/>
            <a:r>
              <a:rPr lang="en-US" dirty="0"/>
              <a:t>(a) </a:t>
            </a:r>
            <a:r>
              <a:rPr lang="zh-CN" altLang="en-US" dirty="0"/>
              <a:t>应用层协议</a:t>
            </a:r>
          </a:p>
          <a:p>
            <a:pPr lvl="1"/>
            <a:r>
              <a:rPr lang="en-US" dirty="0"/>
              <a:t>(b) </a:t>
            </a:r>
            <a:r>
              <a:rPr lang="zh-CN" altLang="en-US" dirty="0"/>
              <a:t>传输层协议</a:t>
            </a:r>
          </a:p>
          <a:p>
            <a:pPr lvl="1"/>
            <a:r>
              <a:rPr lang="en-US" dirty="0"/>
              <a:t>(c) </a:t>
            </a:r>
            <a:r>
              <a:rPr lang="zh-CN" altLang="en-US" dirty="0"/>
              <a:t>网络层协议</a:t>
            </a:r>
          </a:p>
          <a:p>
            <a:pPr lvl="1"/>
            <a:r>
              <a:rPr lang="en-US" dirty="0"/>
              <a:t>(d) </a:t>
            </a:r>
            <a:r>
              <a:rPr lang="zh-CN" altLang="en-US" dirty="0"/>
              <a:t>链路层协议</a:t>
            </a:r>
          </a:p>
          <a:p>
            <a:pPr lvl="1"/>
            <a:r>
              <a:rPr lang="en-US" dirty="0"/>
              <a:t>(e) </a:t>
            </a:r>
            <a:r>
              <a:rPr lang="zh-CN" altLang="en-US" dirty="0"/>
              <a:t>物理层协议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5. </a:t>
            </a:r>
            <a:r>
              <a:rPr lang="zh-CN" altLang="en-US" dirty="0"/>
              <a:t>带宽（</a:t>
            </a:r>
            <a:r>
              <a:rPr lang="en-US" dirty="0"/>
              <a:t>bandwidth</a:t>
            </a:r>
            <a:r>
              <a:rPr lang="zh-CN" altLang="en-US" dirty="0"/>
              <a:t>）和吞吐率（</a:t>
            </a:r>
            <a:r>
              <a:rPr lang="en-US" dirty="0"/>
              <a:t>throughput</a:t>
            </a:r>
            <a:r>
              <a:rPr lang="zh-CN" altLang="en-US" dirty="0"/>
              <a:t>）都是以</a:t>
            </a:r>
            <a:r>
              <a:rPr lang="en-US" dirty="0"/>
              <a:t>bps</a:t>
            </a:r>
            <a:r>
              <a:rPr lang="zh-CN" altLang="en-US" dirty="0"/>
              <a:t>为单位，简述它们的区别。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3357554" y="1571612"/>
            <a:ext cx="571504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642918"/>
            <a:ext cx="8704263" cy="5489595"/>
          </a:xfrm>
        </p:spPr>
        <p:txBody>
          <a:bodyPr/>
          <a:lstStyle/>
          <a:p>
            <a:pPr lvl="0"/>
            <a:r>
              <a:rPr lang="zh-CN" altLang="en-US" sz="2800" dirty="0"/>
              <a:t>考虑下图，服务器通过包含两条链路的路径，向客户端传输两个数据包，每个长度为</a:t>
            </a:r>
            <a:r>
              <a:rPr lang="en-US" sz="2800" i="1" dirty="0"/>
              <a:t>L</a:t>
            </a:r>
            <a:r>
              <a:rPr lang="zh-CN" altLang="en-US" sz="2800" dirty="0"/>
              <a:t>，两条链路的传播时延均为</a:t>
            </a:r>
            <a:r>
              <a:rPr lang="en-US" sz="2800" i="1" dirty="0" err="1"/>
              <a:t>d</a:t>
            </a:r>
            <a:r>
              <a:rPr lang="en-US" sz="2800" i="1" baseline="-25000" dirty="0" err="1"/>
              <a:t>prop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0"/>
            <a:endParaRPr lang="en-US" altLang="zh-CN" sz="2800" dirty="0"/>
          </a:p>
          <a:p>
            <a:pPr lvl="0"/>
            <a:endParaRPr lang="en-US" altLang="zh-CN" sz="2800" dirty="0"/>
          </a:p>
          <a:p>
            <a:pPr lvl="1"/>
            <a:r>
              <a:rPr lang="en-US" sz="2400" dirty="0"/>
              <a:t>(1) </a:t>
            </a:r>
            <a:r>
              <a:rPr lang="zh-CN" altLang="en-US" sz="2400" dirty="0"/>
              <a:t>如果第一条链路是整个路径的瓶颈，即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s</a:t>
            </a:r>
            <a:r>
              <a:rPr lang="en-US" sz="2400" dirty="0"/>
              <a:t>&lt;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c</a:t>
            </a:r>
            <a:r>
              <a:rPr lang="zh-CN" altLang="en-US" sz="2400" dirty="0"/>
              <a:t>。服务器 “背靠背”传输数据，即完成第一个数据包的传输后立刻开始传输第二个数据包。问客户端收到两个数据包的第一个</a:t>
            </a:r>
            <a:r>
              <a:rPr lang="en-US" sz="2400" dirty="0"/>
              <a:t>bit</a:t>
            </a:r>
            <a:r>
              <a:rPr lang="zh-CN" altLang="en-US" sz="2400" dirty="0"/>
              <a:t>之间间隔多长时间？</a:t>
            </a:r>
          </a:p>
          <a:p>
            <a:pPr lvl="1"/>
            <a:r>
              <a:rPr lang="en-US" sz="2400" dirty="0"/>
              <a:t>(2) </a:t>
            </a:r>
            <a:r>
              <a:rPr lang="zh-CN" altLang="en-US" sz="2400" dirty="0"/>
              <a:t>如果第二条链路是整个路径的瓶颈，即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c</a:t>
            </a:r>
            <a:r>
              <a:rPr lang="en-US" sz="2400" dirty="0"/>
              <a:t>&lt;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s</a:t>
            </a:r>
            <a:r>
              <a:rPr lang="zh-CN" altLang="en-US" sz="2400" dirty="0"/>
              <a:t>。服务器完成第一个数据包的传输后等待</a:t>
            </a:r>
            <a:r>
              <a:rPr lang="en-US" sz="2400" i="1" dirty="0"/>
              <a:t>T</a:t>
            </a:r>
            <a:r>
              <a:rPr lang="zh-CN" altLang="en-US" sz="2400" dirty="0"/>
              <a:t>，再传输第二个数据包，问</a:t>
            </a:r>
            <a:r>
              <a:rPr lang="en-US" sz="2400" i="1" dirty="0"/>
              <a:t>T</a:t>
            </a:r>
            <a:r>
              <a:rPr lang="zh-CN" altLang="en-US" sz="2400" dirty="0"/>
              <a:t>满足什么条件，第二个数据包在路由器中不会排队等待？</a:t>
            </a:r>
            <a:endParaRPr lang="en-US" altLang="zh-CN" sz="2400" dirty="0"/>
          </a:p>
          <a:p>
            <a:pPr lvl="0"/>
            <a:endParaRPr lang="zh-CN" altLang="en-US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(1)   </a:t>
            </a:r>
            <a:r>
              <a:rPr lang="en-US" altLang="zh-CN" i="1" dirty="0"/>
              <a:t>L</a:t>
            </a:r>
            <a:r>
              <a:rPr lang="en-US" altLang="zh-CN" dirty="0"/>
              <a:t>/</a:t>
            </a:r>
            <a:r>
              <a:rPr lang="en-US" altLang="zh-CN" i="1" dirty="0"/>
              <a:t>R</a:t>
            </a:r>
            <a:r>
              <a:rPr lang="en-US" altLang="zh-CN" i="1" baseline="-25000" dirty="0"/>
              <a:t>S</a:t>
            </a:r>
          </a:p>
          <a:p>
            <a:r>
              <a:rPr lang="en-US" altLang="zh-CN" dirty="0"/>
              <a:t>(2)</a:t>
            </a:r>
          </a:p>
          <a:p>
            <a:pPr lvl="1"/>
            <a:r>
              <a:rPr lang="zh-CN" altLang="en-US" dirty="0"/>
              <a:t>第二个数据包到达路由器的时间：</a:t>
            </a:r>
            <a:br>
              <a:rPr lang="en-US" altLang="zh-CN" dirty="0"/>
            </a:br>
            <a:r>
              <a:rPr lang="en-US" altLang="zh-CN" i="1" dirty="0"/>
              <a:t>L</a:t>
            </a:r>
            <a:r>
              <a:rPr lang="en-US" altLang="zh-CN" dirty="0"/>
              <a:t>/</a:t>
            </a:r>
            <a:r>
              <a:rPr lang="en-US" altLang="zh-CN" i="1" dirty="0"/>
              <a:t>R</a:t>
            </a:r>
            <a:r>
              <a:rPr lang="en-US" altLang="zh-CN" i="1" baseline="-25000" dirty="0"/>
              <a:t>S</a:t>
            </a:r>
            <a:r>
              <a:rPr lang="en-US" altLang="zh-CN" dirty="0"/>
              <a:t> + </a:t>
            </a:r>
            <a:r>
              <a:rPr lang="en-US" altLang="zh-CN" i="1" dirty="0" err="1"/>
              <a:t>d</a:t>
            </a:r>
            <a:r>
              <a:rPr lang="en-US" altLang="zh-CN" i="1" baseline="-25000" dirty="0" err="1"/>
              <a:t>prop</a:t>
            </a:r>
            <a:r>
              <a:rPr lang="en-US" altLang="zh-CN" dirty="0"/>
              <a:t> + </a:t>
            </a:r>
            <a:r>
              <a:rPr lang="en-US" altLang="zh-CN" i="1" dirty="0"/>
              <a:t>T</a:t>
            </a:r>
            <a:r>
              <a:rPr lang="en-US" altLang="zh-CN" dirty="0"/>
              <a:t> + </a:t>
            </a:r>
            <a:r>
              <a:rPr lang="en-US" altLang="zh-CN" i="1" dirty="0"/>
              <a:t>L</a:t>
            </a:r>
            <a:r>
              <a:rPr lang="en-US" altLang="zh-CN" dirty="0"/>
              <a:t>/</a:t>
            </a:r>
            <a:r>
              <a:rPr lang="en-US" altLang="zh-CN" i="1" dirty="0"/>
              <a:t>R</a:t>
            </a:r>
            <a:r>
              <a:rPr lang="en-US" altLang="zh-CN" i="1" baseline="-25000" dirty="0"/>
              <a:t>S</a:t>
            </a:r>
          </a:p>
          <a:p>
            <a:pPr lvl="1"/>
            <a:r>
              <a:rPr lang="zh-CN" altLang="en-US" dirty="0"/>
              <a:t>第一个数据包离开路由器的时间： </a:t>
            </a:r>
            <a:br>
              <a:rPr lang="en-US" altLang="zh-CN" dirty="0"/>
            </a:br>
            <a:r>
              <a:rPr lang="en-US" altLang="zh-CN" i="1" dirty="0"/>
              <a:t>L</a:t>
            </a:r>
            <a:r>
              <a:rPr lang="en-US" altLang="zh-CN" dirty="0"/>
              <a:t>/</a:t>
            </a:r>
            <a:r>
              <a:rPr lang="en-US" altLang="zh-CN" i="1" dirty="0"/>
              <a:t>R</a:t>
            </a:r>
            <a:r>
              <a:rPr lang="en-US" altLang="zh-CN" i="1" baseline="-25000" dirty="0"/>
              <a:t>S</a:t>
            </a:r>
            <a:r>
              <a:rPr lang="en-US" altLang="zh-CN" dirty="0"/>
              <a:t> + </a:t>
            </a:r>
            <a:r>
              <a:rPr lang="en-US" altLang="zh-CN" i="1" dirty="0" err="1"/>
              <a:t>d</a:t>
            </a:r>
            <a:r>
              <a:rPr lang="en-US" altLang="zh-CN" i="1" baseline="-25000" dirty="0" err="1"/>
              <a:t>prop</a:t>
            </a:r>
            <a:r>
              <a:rPr lang="en-US" altLang="zh-CN" dirty="0"/>
              <a:t> + </a:t>
            </a:r>
            <a:r>
              <a:rPr lang="en-US" altLang="zh-CN" i="1" dirty="0"/>
              <a:t>L</a:t>
            </a:r>
            <a:r>
              <a:rPr lang="en-US" altLang="zh-CN" dirty="0"/>
              <a:t>/</a:t>
            </a:r>
            <a:r>
              <a:rPr lang="en-US" altLang="zh-CN" i="1" dirty="0"/>
              <a:t>R</a:t>
            </a:r>
            <a:r>
              <a:rPr lang="en-US" altLang="zh-CN" i="1" baseline="-25000" dirty="0"/>
              <a:t>C</a:t>
            </a:r>
          </a:p>
          <a:p>
            <a:pPr lvl="1"/>
            <a:r>
              <a:rPr lang="zh-CN" altLang="en-US" dirty="0"/>
              <a:t>需满足</a:t>
            </a:r>
            <a:br>
              <a:rPr lang="en-US" altLang="zh-CN" dirty="0"/>
            </a:br>
            <a:r>
              <a:rPr lang="en-US" altLang="zh-CN" i="1" dirty="0"/>
              <a:t> L</a:t>
            </a:r>
            <a:r>
              <a:rPr lang="en-US" altLang="zh-CN" dirty="0"/>
              <a:t>/</a:t>
            </a:r>
            <a:r>
              <a:rPr lang="en-US" altLang="zh-CN" i="1" dirty="0"/>
              <a:t>R</a:t>
            </a:r>
            <a:r>
              <a:rPr lang="en-US" altLang="zh-CN" i="1" baseline="-25000" dirty="0"/>
              <a:t>S</a:t>
            </a:r>
            <a:r>
              <a:rPr lang="en-US" altLang="zh-CN" dirty="0"/>
              <a:t> + </a:t>
            </a:r>
            <a:r>
              <a:rPr lang="en-US" altLang="zh-CN" i="1" dirty="0" err="1"/>
              <a:t>d</a:t>
            </a:r>
            <a:r>
              <a:rPr lang="en-US" altLang="zh-CN" i="1" baseline="-25000" dirty="0" err="1"/>
              <a:t>prop</a:t>
            </a:r>
            <a:r>
              <a:rPr lang="en-US" altLang="zh-CN" dirty="0"/>
              <a:t> + </a:t>
            </a:r>
            <a:r>
              <a:rPr lang="en-US" altLang="zh-CN" i="1" dirty="0"/>
              <a:t>T</a:t>
            </a:r>
            <a:r>
              <a:rPr lang="en-US" altLang="zh-CN" dirty="0"/>
              <a:t> + </a:t>
            </a:r>
            <a:r>
              <a:rPr lang="en-US" altLang="zh-CN" i="1" dirty="0"/>
              <a:t>L</a:t>
            </a:r>
            <a:r>
              <a:rPr lang="en-US" altLang="zh-CN" dirty="0"/>
              <a:t>/</a:t>
            </a:r>
            <a:r>
              <a:rPr lang="en-US" altLang="zh-CN" i="1" dirty="0"/>
              <a:t>R</a:t>
            </a:r>
            <a:r>
              <a:rPr lang="en-US" altLang="zh-CN" i="1" baseline="-25000" dirty="0"/>
              <a:t>S </a:t>
            </a:r>
            <a:r>
              <a:rPr lang="en-US" altLang="zh-CN" i="1" dirty="0"/>
              <a:t> &gt; </a:t>
            </a:r>
            <a:r>
              <a:rPr lang="en-US" altLang="zh-CN" i="1" dirty="0" err="1"/>
              <a:t>L</a:t>
            </a:r>
            <a:r>
              <a:rPr lang="en-US" altLang="zh-CN" dirty="0" err="1"/>
              <a:t>/</a:t>
            </a:r>
            <a:r>
              <a:rPr lang="en-US" altLang="zh-CN" i="1" dirty="0" err="1"/>
              <a:t>R</a:t>
            </a:r>
            <a:r>
              <a:rPr lang="en-US" altLang="zh-CN" i="1" baseline="-25000" dirty="0" err="1"/>
              <a:t>S</a:t>
            </a:r>
            <a:r>
              <a:rPr lang="en-US" altLang="zh-CN" dirty="0"/>
              <a:t> + </a:t>
            </a:r>
            <a:r>
              <a:rPr lang="en-US" altLang="zh-CN" i="1" dirty="0" err="1"/>
              <a:t>d</a:t>
            </a:r>
            <a:r>
              <a:rPr lang="en-US" altLang="zh-CN" i="1" baseline="-25000" dirty="0" err="1"/>
              <a:t>prop</a:t>
            </a:r>
            <a:r>
              <a:rPr lang="en-US" altLang="zh-CN" dirty="0"/>
              <a:t> + </a:t>
            </a:r>
            <a:r>
              <a:rPr lang="en-US" altLang="zh-CN" i="1" dirty="0"/>
              <a:t>L</a:t>
            </a:r>
            <a:r>
              <a:rPr lang="en-US" altLang="zh-CN" dirty="0"/>
              <a:t>/</a:t>
            </a:r>
            <a:r>
              <a:rPr lang="en-US" altLang="zh-CN" i="1" dirty="0"/>
              <a:t>R</a:t>
            </a:r>
            <a:r>
              <a:rPr lang="en-US" altLang="zh-CN" i="1" baseline="-25000" dirty="0"/>
              <a:t>C </a:t>
            </a:r>
          </a:p>
          <a:p>
            <a:pPr lvl="1"/>
            <a:r>
              <a:rPr lang="zh-CN" altLang="en-US" dirty="0"/>
              <a:t>所以，</a:t>
            </a:r>
            <a:r>
              <a:rPr lang="en-US" altLang="zh-CN" i="1" dirty="0"/>
              <a:t>T</a:t>
            </a:r>
            <a:r>
              <a:rPr lang="en-US" altLang="zh-CN" dirty="0"/>
              <a:t> &gt; </a:t>
            </a:r>
            <a:r>
              <a:rPr lang="en-US" altLang="zh-CN" i="1" dirty="0"/>
              <a:t>L/R</a:t>
            </a:r>
            <a:r>
              <a:rPr lang="en-US" altLang="zh-CN" i="1" baseline="-25000" dirty="0"/>
              <a:t>C</a:t>
            </a:r>
            <a:r>
              <a:rPr lang="en-US" altLang="zh-CN" dirty="0"/>
              <a:t> – </a:t>
            </a:r>
            <a:r>
              <a:rPr lang="en-US" altLang="zh-CN" i="1" dirty="0"/>
              <a:t>L/R</a:t>
            </a:r>
            <a:r>
              <a:rPr lang="en-US" altLang="zh-CN" i="1" baseline="-25000" dirty="0"/>
              <a:t>S</a:t>
            </a:r>
            <a:endParaRPr lang="zh-CN" altLang="en-US" i="1" baseline="-25000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0">
  <a:themeElements>
    <a:clrScheme name="USTC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USTC">
      <a:majorFont>
        <a:latin typeface="Tahoma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STC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移动云环境下的互联网内容分发(2018-10-10)</Template>
  <TotalTime>39</TotalTime>
  <Words>451</Words>
  <Application>Microsoft Office PowerPoint</Application>
  <PresentationFormat>全屏显示(4:3)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Tahoma</vt:lpstr>
      <vt:lpstr>Times New Roman</vt:lpstr>
      <vt:lpstr>Wingdings</vt:lpstr>
      <vt:lpstr>Lec0</vt:lpstr>
      <vt:lpstr>011144  Computer Networks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011144 计算机网络</dc:title>
  <dc:creator>Administrator</dc:creator>
  <cp:lastModifiedBy>xiong wen</cp:lastModifiedBy>
  <cp:revision>3</cp:revision>
  <dcterms:created xsi:type="dcterms:W3CDTF">2018-10-14T11:27:11Z</dcterms:created>
  <dcterms:modified xsi:type="dcterms:W3CDTF">2021-11-11T14:59:30Z</dcterms:modified>
</cp:coreProperties>
</file>