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ADAEA2A2-9380-405F-864F-8F928E351B72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011144  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1"/>
            <a:r>
              <a:rPr lang="en-US" dirty="0"/>
              <a:t>Suppose Host A is sending a large file to Host B over a TCP connection. If the sequence number for a segment of this connection is </a:t>
            </a:r>
            <a:r>
              <a:rPr lang="en-US" i="1" dirty="0"/>
              <a:t>m</a:t>
            </a:r>
            <a:r>
              <a:rPr lang="en-US" dirty="0"/>
              <a:t>, then the sequence number for the subsequent segment will necessarily be </a:t>
            </a:r>
            <a:r>
              <a:rPr lang="en-US" i="1" dirty="0"/>
              <a:t>m</a:t>
            </a:r>
            <a:r>
              <a:rPr lang="en-US" dirty="0"/>
              <a:t>+1. ()</a:t>
            </a:r>
            <a:endParaRPr lang="zh-CN" altLang="en-US" dirty="0"/>
          </a:p>
          <a:p>
            <a:pPr lvl="1"/>
            <a:r>
              <a:rPr lang="en-US" dirty="0"/>
              <a:t>The TCP segment has a field in its header for </a:t>
            </a:r>
            <a:r>
              <a:rPr lang="en-US" dirty="0" err="1"/>
              <a:t>rwnd</a:t>
            </a:r>
            <a:r>
              <a:rPr lang="en-US" dirty="0"/>
              <a:t>. ()</a:t>
            </a:r>
            <a:endParaRPr lang="zh-CN" altLang="en-US" dirty="0"/>
          </a:p>
          <a:p>
            <a:pPr lvl="1"/>
            <a:r>
              <a:rPr lang="en-US" dirty="0"/>
              <a:t>Suppose that the last </a:t>
            </a:r>
            <a:r>
              <a:rPr lang="en-US" dirty="0" err="1"/>
              <a:t>SampleRTT</a:t>
            </a:r>
            <a:r>
              <a:rPr lang="en-US" dirty="0"/>
              <a:t> in a TCP connection is equal to 1 sec. The current value of </a:t>
            </a:r>
            <a:r>
              <a:rPr lang="en-US" dirty="0" err="1"/>
              <a:t>TimeoutInterval</a:t>
            </a:r>
            <a:r>
              <a:rPr lang="en-US" dirty="0"/>
              <a:t> for the connection will necessarily be </a:t>
            </a:r>
            <a:r>
              <a:rPr lang="zh-CN" altLang="en-US" dirty="0"/>
              <a:t>≥</a:t>
            </a:r>
            <a:r>
              <a:rPr lang="en-US" dirty="0"/>
              <a:t> 1 sec. ()</a:t>
            </a:r>
            <a:endParaRPr lang="zh-CN" altLang="en-US" dirty="0"/>
          </a:p>
          <a:p>
            <a:pPr lvl="1"/>
            <a:r>
              <a:rPr lang="en-US" dirty="0"/>
              <a:t>Suppose Host A sends one segment with sequence number 38 and 4 bytes of data over a TCP connection to Host B. In this same segment the acknowledgment number is necessarily 42. ()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1. Which one is NOT provided by TCP/UDP (multiple choices) </a:t>
            </a:r>
            <a:endParaRPr lang="zh-CN" altLang="en-US" dirty="0"/>
          </a:p>
          <a:p>
            <a:pPr lvl="1"/>
            <a:r>
              <a:rPr lang="en-US" dirty="0"/>
              <a:t>(a) flow control</a:t>
            </a:r>
            <a:endParaRPr lang="zh-CN" altLang="en-US" dirty="0"/>
          </a:p>
          <a:p>
            <a:pPr lvl="1"/>
            <a:r>
              <a:rPr lang="en-US" dirty="0"/>
              <a:t>(b) connection setup and teardown</a:t>
            </a:r>
            <a:endParaRPr lang="zh-CN" altLang="en-US" dirty="0"/>
          </a:p>
          <a:p>
            <a:pPr lvl="1"/>
            <a:r>
              <a:rPr lang="en-US" dirty="0"/>
              <a:t>(c) delay guarantee</a:t>
            </a:r>
            <a:endParaRPr lang="zh-CN" altLang="en-US" dirty="0"/>
          </a:p>
          <a:p>
            <a:pPr lvl="1"/>
            <a:r>
              <a:rPr lang="en-US" dirty="0"/>
              <a:t>(d) congestion control</a:t>
            </a:r>
            <a:endParaRPr lang="zh-CN" altLang="en-US" dirty="0"/>
          </a:p>
          <a:p>
            <a:pPr lvl="1"/>
            <a:r>
              <a:rPr lang="en-US" dirty="0"/>
              <a:t>(e) loss recovery</a:t>
            </a:r>
            <a:endParaRPr lang="zh-CN" altLang="en-US" dirty="0"/>
          </a:p>
          <a:p>
            <a:pPr lvl="1"/>
            <a:r>
              <a:rPr lang="en-US" dirty="0"/>
              <a:t>(f) bandwidth reservation</a:t>
            </a:r>
            <a:endParaRPr lang="zh-CN" altLang="en-US" dirty="0"/>
          </a:p>
          <a:p>
            <a:pPr lvl="1"/>
            <a:r>
              <a:rPr lang="en-US" dirty="0"/>
              <a:t>(g) in-order delivery</a:t>
            </a:r>
            <a:endParaRPr lang="zh-CN" altLang="en-US" dirty="0"/>
          </a:p>
          <a:p>
            <a:r>
              <a:rPr lang="en-US" altLang="zh-CN" dirty="0"/>
              <a:t>Ans: ()()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/>
              <a:t>2. </a:t>
            </a:r>
            <a:r>
              <a:rPr lang="en-US" dirty="0"/>
              <a:t>Compute 8-bit checksum for 01100010 and 10111001, and use an example to show that if the two numbers each has a 1-bit error, the checksum can not detect the error.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sz="2800" dirty="0"/>
              <a:t>3. </a:t>
            </a:r>
            <a:r>
              <a:rPr lang="en-US" sz="2800" dirty="0"/>
              <a:t>Host A sets up a TCP connection with Host B, fill in the blanks the appropriate acknowledgement numbers. 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57158" y="1643049"/>
          <a:ext cx="4429156" cy="656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3718560" imgH="5509260" progId="Visio.Drawing.15">
                  <p:embed/>
                </p:oleObj>
              </mc:Choice>
              <mc:Fallback>
                <p:oleObj name="Visio" r:id="rId3" imgW="3718560" imgH="5509260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643049"/>
                        <a:ext cx="4429156" cy="6566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3702" y="357166"/>
            <a:ext cx="2311386" cy="5775347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642917"/>
          <a:ext cx="5786446" cy="601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5585406" imgH="5798892" progId="Visio.Drawing.15">
                  <p:embed/>
                </p:oleObj>
              </mc:Choice>
              <mc:Fallback>
                <p:oleObj name="Visio" r:id="rId3" imgW="5585406" imgH="5798892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2917"/>
                        <a:ext cx="5786446" cy="6016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/>
              <a:t>4. </a:t>
            </a:r>
            <a:r>
              <a:rPr lang="en-US" dirty="0"/>
              <a:t>Consider the following </a:t>
            </a:r>
            <a:r>
              <a:rPr lang="en-US" dirty="0" err="1"/>
              <a:t>cwnd</a:t>
            </a:r>
            <a:r>
              <a:rPr lang="en-US" dirty="0"/>
              <a:t> evolution at a TCP sender: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57364"/>
            <a:ext cx="8704263" cy="4275149"/>
          </a:xfrm>
        </p:spPr>
        <p:txBody>
          <a:bodyPr/>
          <a:lstStyle/>
          <a:p>
            <a:pPr marL="971550" lvl="1" indent="-514350"/>
            <a:r>
              <a:rPr lang="en-US" dirty="0"/>
              <a:t>Is this TCP Tahoe or TCP Reno?</a:t>
            </a:r>
          </a:p>
          <a:p>
            <a:pPr marL="971550" lvl="1" indent="-514350"/>
            <a:r>
              <a:rPr lang="en-US" dirty="0"/>
              <a:t>What is the sender’s initial </a:t>
            </a:r>
            <a:r>
              <a:rPr lang="en-US" dirty="0" err="1"/>
              <a:t>ssthresh</a:t>
            </a:r>
            <a:r>
              <a:rPr lang="en-US" dirty="0"/>
              <a:t>?</a:t>
            </a:r>
          </a:p>
          <a:p>
            <a:pPr marL="971550" lvl="1" indent="-514350"/>
            <a:r>
              <a:rPr lang="en-US" dirty="0"/>
              <a:t>What happens at time 10? What is </a:t>
            </a:r>
            <a:r>
              <a:rPr lang="en-US" dirty="0" err="1"/>
              <a:t>ssthresh</a:t>
            </a:r>
            <a:r>
              <a:rPr lang="en-US" dirty="0"/>
              <a:t> and </a:t>
            </a:r>
            <a:r>
              <a:rPr lang="en-US" dirty="0" err="1"/>
              <a:t>cwnd</a:t>
            </a:r>
            <a:r>
              <a:rPr lang="en-US" dirty="0"/>
              <a:t> at time 11?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/>
            <a:r>
              <a:rPr lang="en-US" dirty="0"/>
              <a:t>What happens at time 22? What is </a:t>
            </a:r>
            <a:r>
              <a:rPr lang="en-US" dirty="0" err="1"/>
              <a:t>ssthresh</a:t>
            </a:r>
            <a:r>
              <a:rPr lang="en-US" dirty="0"/>
              <a:t> and </a:t>
            </a:r>
            <a:r>
              <a:rPr lang="en-US" dirty="0" err="1"/>
              <a:t>cwnd</a:t>
            </a:r>
            <a:r>
              <a:rPr lang="en-US" dirty="0"/>
              <a:t> at time 23?</a:t>
            </a:r>
          </a:p>
          <a:p>
            <a:pPr marL="971550" lvl="1" indent="-514350">
              <a:buNone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altLang="zh-CN" dirty="0"/>
              <a:t>Triple duplicate ACK, </a:t>
            </a:r>
            <a:r>
              <a:rPr lang="en-US" altLang="zh-CN" dirty="0" err="1"/>
              <a:t>ssthresh</a:t>
            </a:r>
            <a:r>
              <a:rPr lang="en-US" altLang="zh-CN" dirty="0"/>
              <a:t> = 12 MSS, </a:t>
            </a:r>
            <a:r>
              <a:rPr lang="en-US" altLang="zh-CN" dirty="0" err="1"/>
              <a:t>cwd</a:t>
            </a:r>
            <a:r>
              <a:rPr lang="en-US" altLang="zh-CN" dirty="0"/>
              <a:t> = 15 MSS</a:t>
            </a:r>
            <a:endParaRPr lang="en-US" dirty="0"/>
          </a:p>
          <a:p>
            <a:pPr marL="971550" lvl="1" indent="-514350"/>
            <a:r>
              <a:rPr lang="en-US" dirty="0"/>
              <a:t>What happens at time 36? What is </a:t>
            </a:r>
            <a:r>
              <a:rPr lang="en-US" dirty="0" err="1"/>
              <a:t>ssthresh</a:t>
            </a:r>
            <a:r>
              <a:rPr lang="en-US" dirty="0"/>
              <a:t> and </a:t>
            </a:r>
            <a:r>
              <a:rPr lang="en-US" dirty="0" err="1"/>
              <a:t>cwnd</a:t>
            </a:r>
            <a:r>
              <a:rPr lang="en-US" dirty="0"/>
              <a:t> at time 37?</a:t>
            </a:r>
          </a:p>
          <a:p>
            <a:pPr marL="971550" lvl="1" indent="-51435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: </a:t>
            </a:r>
            <a:r>
              <a:rPr lang="en-US" dirty="0"/>
              <a:t>Timeout, </a:t>
            </a:r>
            <a:r>
              <a:rPr lang="en-US" dirty="0" err="1"/>
              <a:t>ssthresh</a:t>
            </a:r>
            <a:r>
              <a:rPr lang="en-US" dirty="0"/>
              <a:t> = 14 MSS, </a:t>
            </a:r>
            <a:r>
              <a:rPr lang="en-US" dirty="0" err="1"/>
              <a:t>cwnd</a:t>
            </a:r>
            <a:r>
              <a:rPr lang="en-US" dirty="0"/>
              <a:t> = 1 MSS.</a:t>
            </a:r>
            <a:endParaRPr lang="zh-CN" altLang="en-US" dirty="0"/>
          </a:p>
          <a:p>
            <a:pPr marL="971550" lvl="1" indent="-514350"/>
            <a:r>
              <a:rPr lang="en-US" dirty="0"/>
              <a:t>When is the 50</a:t>
            </a:r>
            <a:r>
              <a:rPr lang="en-US" baseline="30000" dirty="0"/>
              <a:t>th</a:t>
            </a:r>
            <a:r>
              <a:rPr lang="en-US" dirty="0"/>
              <a:t> segment is sent?</a:t>
            </a:r>
          </a:p>
          <a:p>
            <a:pPr marL="971550" lvl="1" indent="-51435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: Time 6.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714356"/>
            <a:ext cx="8704263" cy="5418157"/>
          </a:xfrm>
        </p:spPr>
        <p:txBody>
          <a:bodyPr/>
          <a:lstStyle/>
          <a:p>
            <a:pPr lvl="0"/>
            <a:r>
              <a:rPr lang="en-US" dirty="0"/>
              <a:t>True or false?</a:t>
            </a:r>
            <a:endParaRPr lang="zh-CN" altLang="en-US" dirty="0"/>
          </a:p>
          <a:p>
            <a:pPr lvl="1"/>
            <a:r>
              <a:rPr lang="en-US" dirty="0"/>
              <a:t>Host A is sending Host B a large file over a TCP connection. Assume Host B has no data to send Host A. Host B will not send acknowledgments to Host A because Host B cannot piggyback the acknowledgments on data. ()</a:t>
            </a:r>
            <a:endParaRPr lang="zh-CN" altLang="en-US" dirty="0"/>
          </a:p>
          <a:p>
            <a:pPr lvl="1"/>
            <a:r>
              <a:rPr lang="en-US" dirty="0"/>
              <a:t>The size of the TCP </a:t>
            </a:r>
            <a:r>
              <a:rPr lang="en-US" dirty="0" err="1"/>
              <a:t>rwnd</a:t>
            </a:r>
            <a:r>
              <a:rPr lang="en-US" dirty="0"/>
              <a:t> never changes throughout the duration of the connection. ()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Suppose Host A is sending Host B a large file over a TCP connection. The number of unacknowledged bytes that A sends cannot exceed the size of the receive buffer. ()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Ex1</Template>
  <TotalTime>283</TotalTime>
  <Words>453</Words>
  <Application>Microsoft Office PowerPoint</Application>
  <PresentationFormat>全屏显示(4:3)</PresentationFormat>
  <Paragraphs>31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Tahoma</vt:lpstr>
      <vt:lpstr>Times New Roman</vt:lpstr>
      <vt:lpstr>Wingdings</vt:lpstr>
      <vt:lpstr>Lec0</vt:lpstr>
      <vt:lpstr>Visio</vt:lpstr>
      <vt:lpstr>011144  Computer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 Computer Networks</dc:title>
  <dc:creator>Administrator</dc:creator>
  <cp:lastModifiedBy>xiong wen</cp:lastModifiedBy>
  <cp:revision>7</cp:revision>
  <dcterms:created xsi:type="dcterms:W3CDTF">2018-10-14T12:12:44Z</dcterms:created>
  <dcterms:modified xsi:type="dcterms:W3CDTF">2021-11-11T14:52:23Z</dcterms:modified>
</cp:coreProperties>
</file>