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7" r:id="rId2"/>
    <p:sldMasterId id="2147483697" r:id="rId3"/>
  </p:sldMasterIdLst>
  <p:notesMasterIdLst>
    <p:notesMasterId r:id="rId12"/>
  </p:notesMasterIdLst>
  <p:sldIdLst>
    <p:sldId id="329" r:id="rId4"/>
    <p:sldId id="525" r:id="rId5"/>
    <p:sldId id="354" r:id="rId6"/>
    <p:sldId id="351" r:id="rId7"/>
    <p:sldId id="352" r:id="rId8"/>
    <p:sldId id="353" r:id="rId9"/>
    <p:sldId id="350" r:id="rId10"/>
    <p:sldId id="5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329"/>
            <p14:sldId id="525"/>
          </p14:sldIdLst>
        </p14:section>
        <p14:section name="Core Template" id="{0C8682EF-709C-4DD2-B11B-19E2D910C2A9}">
          <p14:sldIdLst>
            <p14:sldId id="354"/>
            <p14:sldId id="351"/>
            <p14:sldId id="352"/>
            <p14:sldId id="353"/>
            <p14:sldId id="350"/>
            <p14:sldId id="5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873E"/>
    <a:srgbClr val="A48A3A"/>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D6D41-76F7-443B-8274-5028D68A07F2}" v="48" dt="2020-02-21T14:29:36.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5" autoAdjust="0"/>
    <p:restoredTop sz="95214" autoAdjust="0"/>
  </p:normalViewPr>
  <p:slideViewPr>
    <p:cSldViewPr snapToGrid="0">
      <p:cViewPr varScale="1">
        <p:scale>
          <a:sx n="79" d="100"/>
          <a:sy n="79" d="100"/>
        </p:scale>
        <p:origin x="43" y="16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2/21/2020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894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2/21/2020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00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2/21/2020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52924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2/21/2020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579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2/21/2020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190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7628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36" y="4"/>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
        <p:nvSpPr>
          <p:cNvPr id="13" name="Title 1">
            <a:extLst>
              <a:ext uri="{FF2B5EF4-FFF2-40B4-BE49-F238E27FC236}">
                <a16:creationId xmlns:a16="http://schemas.microsoft.com/office/drawing/2014/main" id="{091DC317-FD34-408A-AA1D-1FFE345D4F02}"/>
              </a:ext>
            </a:extLst>
          </p:cNvPr>
          <p:cNvSpPr>
            <a:spLocks noGrp="1"/>
          </p:cNvSpPr>
          <p:nvPr>
            <p:ph type="title" hasCustomPrompt="1"/>
          </p:nvPr>
        </p:nvSpPr>
        <p:spPr>
          <a:xfrm>
            <a:off x="269302" y="2084186"/>
            <a:ext cx="6276530" cy="3586169"/>
          </a:xfrm>
        </p:spPr>
        <p:txBody>
          <a:bodyPr/>
          <a:lstStyle>
            <a:lvl1pPr>
              <a:defRPr lang="en-US" sz="3921" b="0" kern="1200" cap="none" spc="-98" baseline="0" dirty="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21" dirty="0"/>
              <a:t>&lt;&lt;Module Title&gt;&gt;</a:t>
            </a:r>
            <a:endParaRPr lang="en-US" sz="3137" i="1" dirty="0"/>
          </a:p>
        </p:txBody>
      </p:sp>
    </p:spTree>
    <p:extLst>
      <p:ext uri="{BB962C8B-B14F-4D97-AF65-F5344CB8AC3E}">
        <p14:creationId xmlns:p14="http://schemas.microsoft.com/office/powerpoint/2010/main" val="36390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57669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73530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954553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b Layout">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3757281-38B1-4645-B42F-F4CAA8497F3E}"/>
              </a:ext>
            </a:extLst>
          </p:cNvPr>
          <p:cNvPicPr>
            <a:picLocks noChangeAspect="1"/>
          </p:cNvPicPr>
          <p:nvPr userDrawn="1"/>
        </p:nvPicPr>
        <p:blipFill>
          <a:blip r:embed="rId2"/>
          <a:srcRect l="20383" r="20383"/>
          <a:stretch>
            <a:fillRect/>
          </a:stretch>
        </p:blipFill>
        <p:spPr>
          <a:xfrm>
            <a:off x="6097556" y="0"/>
            <a:ext cx="6094444" cy="6856100"/>
          </a:xfrm>
          <a:prstGeom prst="rect">
            <a:avLst/>
          </a:prstGeom>
        </p:spPr>
      </p:pic>
      <p:sp>
        <p:nvSpPr>
          <p:cNvPr id="12" name="Content Placeholder 11">
            <a:extLst>
              <a:ext uri="{FF2B5EF4-FFF2-40B4-BE49-F238E27FC236}">
                <a16:creationId xmlns:a16="http://schemas.microsoft.com/office/drawing/2014/main" id="{BD88CD08-97B8-4AAA-BA50-91ABEF361A44}"/>
              </a:ext>
            </a:extLst>
          </p:cNvPr>
          <p:cNvSpPr>
            <a:spLocks noGrp="1"/>
          </p:cNvSpPr>
          <p:nvPr>
            <p:ph sz="quarter" idx="10" hasCustomPrompt="1"/>
          </p:nvPr>
        </p:nvSpPr>
        <p:spPr>
          <a:xfrm>
            <a:off x="223660" y="3204862"/>
            <a:ext cx="5378548" cy="1864933"/>
          </a:xfrm>
        </p:spPr>
        <p:txBody>
          <a:bodyPr/>
          <a:lstStyle>
            <a:lvl1pPr marL="0" indent="0">
              <a:buNone/>
              <a:defRPr/>
            </a:lvl1pPr>
          </a:lstStyle>
          <a:p>
            <a:r>
              <a:rPr lang="en-US" sz="3529" dirty="0">
                <a:solidFill>
                  <a:schemeClr val="tx1"/>
                </a:solidFill>
              </a:rPr>
              <a:t>&lt;&lt; Add Lab </a:t>
            </a:r>
            <a:r>
              <a:rPr lang="en-US" sz="3529" dirty="0" err="1">
                <a:solidFill>
                  <a:schemeClr val="tx1"/>
                </a:solidFill>
              </a:rPr>
              <a:t>Excerices</a:t>
            </a:r>
            <a:r>
              <a:rPr lang="en-US" sz="3529" dirty="0">
                <a:solidFill>
                  <a:schemeClr val="tx1"/>
                </a:solidFill>
              </a:rPr>
              <a:t>&gt;&gt;</a:t>
            </a:r>
          </a:p>
          <a:p>
            <a:r>
              <a:rPr lang="en-US" sz="3529" dirty="0">
                <a:solidFill>
                  <a:schemeClr val="tx1"/>
                </a:solidFill>
              </a:rPr>
              <a:t>Exercise 1: </a:t>
            </a:r>
          </a:p>
          <a:p>
            <a:r>
              <a:rPr lang="en-US" sz="3529" dirty="0">
                <a:solidFill>
                  <a:schemeClr val="tx1"/>
                </a:solidFill>
              </a:rPr>
              <a:t>Exercise 2: </a:t>
            </a:r>
          </a:p>
        </p:txBody>
      </p:sp>
      <p:sp>
        <p:nvSpPr>
          <p:cNvPr id="20" name="Title 1">
            <a:extLst>
              <a:ext uri="{FF2B5EF4-FFF2-40B4-BE49-F238E27FC236}">
                <a16:creationId xmlns:a16="http://schemas.microsoft.com/office/drawing/2014/main" id="{03CBE3C3-7C13-46F2-A212-5263C05FE5BC}"/>
              </a:ext>
            </a:extLst>
          </p:cNvPr>
          <p:cNvSpPr>
            <a:spLocks noGrp="1"/>
          </p:cNvSpPr>
          <p:nvPr>
            <p:ph type="title" hasCustomPrompt="1"/>
          </p:nvPr>
        </p:nvSpPr>
        <p:spPr>
          <a:xfrm>
            <a:off x="36904" y="291068"/>
            <a:ext cx="5378548" cy="724246"/>
          </a:xfrm>
        </p:spPr>
        <p:txBody>
          <a:bodyPr>
            <a:spAutoFit/>
          </a:bodyPr>
          <a:lstStyle>
            <a:lvl1pPr>
              <a:defRPr lang="en-US" sz="3921" b="0" kern="1200" cap="none" spc="-100" baseline="0" dirty="0">
                <a:ln w="3175">
                  <a:noFill/>
                </a:ln>
                <a:solidFill>
                  <a:schemeClr val="accent3"/>
                </a:solidFill>
                <a:effectLst/>
                <a:latin typeface="+mj-lt"/>
                <a:ea typeface="+mn-ea"/>
                <a:cs typeface="Segoe UI" pitchFamily="34" charset="0"/>
              </a:defRPr>
            </a:lvl1pPr>
          </a:lstStyle>
          <a:p>
            <a:r>
              <a:rPr lang="en-US" sz="3921" dirty="0"/>
              <a:t>Lab: </a:t>
            </a:r>
            <a:r>
              <a:rPr lang="en-US" sz="3921" dirty="0">
                <a:solidFill>
                  <a:schemeClr val="accent3"/>
                </a:solidFill>
              </a:rPr>
              <a:t>&lt;&lt;Title &gt;&gt;</a:t>
            </a:r>
            <a:endParaRPr lang="en-US" sz="3921" dirty="0"/>
          </a:p>
        </p:txBody>
      </p:sp>
    </p:spTree>
    <p:extLst>
      <p:ext uri="{BB962C8B-B14F-4D97-AF65-F5344CB8AC3E}">
        <p14:creationId xmlns:p14="http://schemas.microsoft.com/office/powerpoint/2010/main" val="36513945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30217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2821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3512804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mj-lt"/>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mj-lt"/>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mj-lt"/>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mj-lt"/>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mj-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mj-lt"/>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077062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729303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434824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94045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38321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7501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2/21/2020</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7"/>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8" r:id="rId2"/>
    <p:sldLayoutId id="2147483689" r:id="rId3"/>
    <p:sldLayoutId id="2147483690" r:id="rId4"/>
    <p:sldLayoutId id="2147483696" r:id="rId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43884296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txStyles>
    <p:titleStyle>
      <a:lvl1pPr algn="l" defTabSz="914367" rtl="0" eaLnBrk="1" latinLnBrk="0" hangingPunct="1">
        <a:lnSpc>
          <a:spcPct val="90000"/>
        </a:lnSpc>
        <a:spcBef>
          <a:spcPct val="0"/>
        </a:spcBef>
        <a:buNone/>
        <a:defRPr lang="en-US" sz="4705" b="0" kern="1200" cap="none" spc="-100" baseline="0" dirty="0">
          <a:ln w="3175">
            <a:noFill/>
          </a:ln>
          <a:solidFill>
            <a:schemeClr val="accent3"/>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j-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j-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j-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13.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41574" y="3865648"/>
            <a:ext cx="6276531" cy="1793104"/>
          </a:xfrm>
        </p:spPr>
        <p:txBody>
          <a:bodyPr/>
          <a:lstStyle/>
          <a:p>
            <a:r>
              <a:rPr lang="en-US" dirty="0"/>
              <a:t>Security Essentials</a:t>
            </a:r>
            <a:br>
              <a:rPr lang="en-US" dirty="0"/>
            </a:br>
            <a:r>
              <a:rPr lang="en-US" dirty="0"/>
              <a:t>Handout</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9036" y="5384894"/>
            <a:ext cx="1893551" cy="1034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16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716041"/>
            <a:ext cx="7974384" cy="2800767"/>
          </a:xfrm>
          <a:prstGeom prst="rect">
            <a:avLst/>
          </a:prstGeom>
          <a:noFill/>
        </p:spPr>
        <p:txBody>
          <a:bodyPr wrap="square" rtlCol="0">
            <a:spAutoFit/>
          </a:bodyPr>
          <a:lstStyle/>
          <a:p>
            <a:r>
              <a:rPr lang="en-US" sz="3200" u="sng" dirty="0">
                <a:solidFill>
                  <a:schemeClr val="bg1"/>
                </a:solidFill>
                <a:latin typeface="Arial" panose="020B0604020202020204" pitchFamily="34" charset="0"/>
                <a:cs typeface="Arial" panose="020B0604020202020204" pitchFamily="34" charset="0"/>
              </a:rPr>
              <a:t>John Deardurff – Premier Field Engineer</a:t>
            </a:r>
          </a:p>
          <a:p>
            <a:r>
              <a:rPr lang="en-US" sz="2400" dirty="0">
                <a:solidFill>
                  <a:schemeClr val="bg1"/>
                </a:solidFill>
                <a:latin typeface="Arial" panose="020B0604020202020204" pitchFamily="34" charset="0"/>
                <a:cs typeface="Arial" panose="020B0604020202020204" pitchFamily="34" charset="0"/>
              </a:rPr>
              <a:t>MCSA, MCSD, MCSE, MCDBA, MCITP, MCT</a:t>
            </a:r>
          </a:p>
          <a:p>
            <a:r>
              <a:rPr lang="en-US" sz="2400" dirty="0">
                <a:solidFill>
                  <a:schemeClr val="bg1"/>
                </a:solidFill>
                <a:latin typeface="Arial" panose="020B0604020202020204" pitchFamily="34" charset="0"/>
                <a:cs typeface="Arial" panose="020B0604020202020204" pitchFamily="34" charset="0"/>
              </a:rPr>
              <a:t>MBA: IT Management</a:t>
            </a:r>
          </a:p>
          <a:p>
            <a:r>
              <a:rPr lang="en-US" sz="2400" dirty="0">
                <a:solidFill>
                  <a:schemeClr val="bg1"/>
                </a:solidFill>
                <a:latin typeface="Arial" panose="020B0604020202020204" pitchFamily="34" charset="0"/>
                <a:cs typeface="Arial" panose="020B0604020202020204" pitchFamily="34" charset="0"/>
              </a:rPr>
              <a:t>MCT Regional Lead – United States</a:t>
            </a:r>
          </a:p>
          <a:p>
            <a:r>
              <a:rPr lang="en-US" sz="2400" dirty="0">
                <a:solidFill>
                  <a:schemeClr val="bg1"/>
                </a:solidFill>
                <a:latin typeface="Arial" panose="020B0604020202020204" pitchFamily="34" charset="0"/>
                <a:cs typeface="Arial" panose="020B0604020202020204" pitchFamily="34" charset="0"/>
              </a:rPr>
              <a:t>MVP: Data Platform (2016 – 2018)</a:t>
            </a:r>
          </a:p>
          <a:p>
            <a:r>
              <a:rPr lang="en-US" sz="2400" dirty="0">
                <a:solidFill>
                  <a:schemeClr val="bg1"/>
                </a:solidFill>
                <a:latin typeface="Arial" panose="020B0604020202020204" pitchFamily="34" charset="0"/>
                <a:cs typeface="Arial" panose="020B0604020202020204" pitchFamily="34" charset="0"/>
              </a:rPr>
              <a:t>John.Deardurff@Microsoft.com</a:t>
            </a:r>
          </a:p>
          <a:p>
            <a:r>
              <a:rPr lang="en-US" sz="2400" dirty="0">
                <a:solidFill>
                  <a:schemeClr val="bg1"/>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DC86A0-FA70-40B6-86E6-F3A26B798CF8}"/>
              </a:ext>
            </a:extLst>
          </p:cNvPr>
          <p:cNvSpPr txBox="1"/>
          <p:nvPr/>
        </p:nvSpPr>
        <p:spPr>
          <a:xfrm>
            <a:off x="450531" y="1687469"/>
            <a:ext cx="10305774" cy="832764"/>
          </a:xfrm>
          <a:prstGeom prst="rect">
            <a:avLst/>
          </a:prstGeom>
          <a:noFill/>
        </p:spPr>
        <p:txBody>
          <a:bodyPr wrap="square" lIns="179285" tIns="143428" rIns="179285" bIns="143428" rtlCol="0">
            <a:spAutoFit/>
          </a:bodyPr>
          <a:lstStyle/>
          <a:p>
            <a:pPr defTabSz="914367">
              <a:lnSpc>
                <a:spcPct val="90000"/>
              </a:lnSpc>
              <a:spcAft>
                <a:spcPts val="588"/>
              </a:spcAft>
            </a:pPr>
            <a:r>
              <a:rPr lang="en-US" sz="3921" b="1" u="sng" dirty="0">
                <a:solidFill>
                  <a:srgbClr val="9A873E"/>
                </a:solidFill>
                <a:latin typeface="Segoe UI"/>
              </a:rPr>
              <a:t>AU</a:t>
            </a:r>
            <a:r>
              <a:rPr lang="en-US" sz="3921" b="1" dirty="0">
                <a:latin typeface="Segoe UI"/>
              </a:rPr>
              <a:t>THENTICATION</a:t>
            </a:r>
            <a:r>
              <a:rPr lang="en-US" sz="3921" dirty="0">
                <a:gradFill>
                  <a:gsLst>
                    <a:gs pos="2917">
                      <a:srgbClr val="505050"/>
                    </a:gs>
                    <a:gs pos="30000">
                      <a:srgbClr val="505050"/>
                    </a:gs>
                  </a:gsLst>
                  <a:lin ang="5400000" scaled="0"/>
                </a:gradFill>
                <a:latin typeface="Segoe UI"/>
              </a:rPr>
              <a:t> – Verifies who you are</a:t>
            </a:r>
          </a:p>
        </p:txBody>
      </p:sp>
      <p:sp>
        <p:nvSpPr>
          <p:cNvPr id="48" name="TextBox 47">
            <a:extLst>
              <a:ext uri="{FF2B5EF4-FFF2-40B4-BE49-F238E27FC236}">
                <a16:creationId xmlns:a16="http://schemas.microsoft.com/office/drawing/2014/main" id="{CBD9CDEB-55F5-4950-B475-50CE9DAFC068}"/>
              </a:ext>
            </a:extLst>
          </p:cNvPr>
          <p:cNvSpPr txBox="1"/>
          <p:nvPr/>
        </p:nvSpPr>
        <p:spPr>
          <a:xfrm>
            <a:off x="450531" y="3200495"/>
            <a:ext cx="10679284" cy="832764"/>
          </a:xfrm>
          <a:prstGeom prst="rect">
            <a:avLst/>
          </a:prstGeom>
          <a:noFill/>
        </p:spPr>
        <p:txBody>
          <a:bodyPr wrap="square" lIns="179285" tIns="143428" rIns="179285" bIns="143428" rtlCol="0">
            <a:spAutoFit/>
          </a:bodyPr>
          <a:lstStyle/>
          <a:p>
            <a:pPr defTabSz="914367">
              <a:lnSpc>
                <a:spcPct val="90000"/>
              </a:lnSpc>
              <a:spcAft>
                <a:spcPts val="588"/>
              </a:spcAft>
            </a:pPr>
            <a:r>
              <a:rPr lang="en-US" sz="3921" b="1" u="sng" dirty="0">
                <a:solidFill>
                  <a:srgbClr val="9A873E"/>
                </a:solidFill>
                <a:latin typeface="Segoe UI"/>
              </a:rPr>
              <a:t>AU</a:t>
            </a:r>
            <a:r>
              <a:rPr lang="en-US" sz="3921" b="1" dirty="0">
                <a:gradFill>
                  <a:gsLst>
                    <a:gs pos="2917">
                      <a:srgbClr val="505050"/>
                    </a:gs>
                    <a:gs pos="30000">
                      <a:srgbClr val="505050"/>
                    </a:gs>
                  </a:gsLst>
                  <a:lin ang="5400000" scaled="0"/>
                </a:gradFill>
                <a:latin typeface="Segoe UI"/>
              </a:rPr>
              <a:t>THORIZATION</a:t>
            </a:r>
            <a:r>
              <a:rPr lang="en-US" sz="3921" dirty="0">
                <a:gradFill>
                  <a:gsLst>
                    <a:gs pos="2917">
                      <a:srgbClr val="505050"/>
                    </a:gs>
                    <a:gs pos="30000">
                      <a:srgbClr val="505050"/>
                    </a:gs>
                  </a:gsLst>
                  <a:lin ang="5400000" scaled="0"/>
                </a:gradFill>
                <a:latin typeface="Segoe UI"/>
              </a:rPr>
              <a:t> – Assigns what you can do</a:t>
            </a:r>
          </a:p>
        </p:txBody>
      </p:sp>
      <p:sp>
        <p:nvSpPr>
          <p:cNvPr id="85" name="TextBox 84">
            <a:extLst>
              <a:ext uri="{FF2B5EF4-FFF2-40B4-BE49-F238E27FC236}">
                <a16:creationId xmlns:a16="http://schemas.microsoft.com/office/drawing/2014/main" id="{C742E732-7D87-43A2-9BDC-456901F9553F}"/>
              </a:ext>
            </a:extLst>
          </p:cNvPr>
          <p:cNvSpPr txBox="1"/>
          <p:nvPr/>
        </p:nvSpPr>
        <p:spPr>
          <a:xfrm>
            <a:off x="470762" y="4832330"/>
            <a:ext cx="8740142" cy="832764"/>
          </a:xfrm>
          <a:prstGeom prst="rect">
            <a:avLst/>
          </a:prstGeom>
          <a:noFill/>
        </p:spPr>
        <p:txBody>
          <a:bodyPr wrap="square" lIns="179285" tIns="143428" rIns="179285" bIns="143428" rtlCol="0">
            <a:spAutoFit/>
          </a:bodyPr>
          <a:lstStyle/>
          <a:p>
            <a:pPr defTabSz="914367">
              <a:lnSpc>
                <a:spcPct val="90000"/>
              </a:lnSpc>
              <a:spcAft>
                <a:spcPts val="588"/>
              </a:spcAft>
            </a:pPr>
            <a:r>
              <a:rPr lang="en-US" sz="3921" b="1" u="sng" dirty="0">
                <a:solidFill>
                  <a:srgbClr val="9A873E"/>
                </a:solidFill>
                <a:latin typeface="Segoe UI"/>
              </a:rPr>
              <a:t>AU</a:t>
            </a:r>
            <a:r>
              <a:rPr lang="en-US" sz="3921" b="1" dirty="0">
                <a:solidFill>
                  <a:srgbClr val="505050"/>
                </a:solidFill>
                <a:latin typeface="Segoe UI"/>
              </a:rPr>
              <a:t>DITING</a:t>
            </a:r>
            <a:r>
              <a:rPr lang="en-US" sz="3921" dirty="0">
                <a:gradFill>
                  <a:gsLst>
                    <a:gs pos="2917">
                      <a:srgbClr val="505050"/>
                    </a:gs>
                    <a:gs pos="30000">
                      <a:srgbClr val="505050"/>
                    </a:gs>
                  </a:gsLst>
                  <a:lin ang="5400000" scaled="0"/>
                </a:gradFill>
                <a:latin typeface="Segoe UI"/>
              </a:rPr>
              <a:t> – Monitors what you did </a:t>
            </a:r>
          </a:p>
        </p:txBody>
      </p:sp>
      <p:sp>
        <p:nvSpPr>
          <p:cNvPr id="4" name="Title 3">
            <a:extLst>
              <a:ext uri="{FF2B5EF4-FFF2-40B4-BE49-F238E27FC236}">
                <a16:creationId xmlns:a16="http://schemas.microsoft.com/office/drawing/2014/main" id="{1D342118-8757-43F9-A639-802F3C57E72C}"/>
              </a:ext>
            </a:extLst>
          </p:cNvPr>
          <p:cNvSpPr>
            <a:spLocks noGrp="1"/>
          </p:cNvSpPr>
          <p:nvPr>
            <p:ph type="title"/>
          </p:nvPr>
        </p:nvSpPr>
        <p:spPr/>
        <p:txBody>
          <a:bodyPr/>
          <a:lstStyle/>
          <a:p>
            <a:r>
              <a:rPr lang="en-US" dirty="0"/>
              <a:t>The Three AU’s of Security</a:t>
            </a:r>
          </a:p>
        </p:txBody>
      </p:sp>
      <p:pic>
        <p:nvPicPr>
          <p:cNvPr id="1026" name="Picture 2" descr="Image result for au gold symbols stands for">
            <a:extLst>
              <a:ext uri="{FF2B5EF4-FFF2-40B4-BE49-F238E27FC236}">
                <a16:creationId xmlns:a16="http://schemas.microsoft.com/office/drawing/2014/main" id="{9E963FA1-B57C-4279-9012-152FFEE49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9787" y="4301539"/>
            <a:ext cx="1857375" cy="2266950"/>
          </a:xfrm>
          <a:prstGeom prst="rect">
            <a:avLst/>
          </a:prstGeom>
          <a:noFill/>
          <a:ln>
            <a:solidFill>
              <a:srgbClr val="A48A3A"/>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6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Principals vs Securables</a:t>
            </a:r>
            <a:endParaRPr lang="en-US" sz="3921" dirty="0"/>
          </a:p>
        </p:txBody>
      </p:sp>
      <p:sp>
        <p:nvSpPr>
          <p:cNvPr id="49" name="Rectangle 48">
            <a:extLst>
              <a:ext uri="{FF2B5EF4-FFF2-40B4-BE49-F238E27FC236}">
                <a16:creationId xmlns:a16="http://schemas.microsoft.com/office/drawing/2014/main" id="{6AC25875-B26E-43B8-8F1C-B87E51D865A6}"/>
              </a:ext>
            </a:extLst>
          </p:cNvPr>
          <p:cNvSpPr/>
          <p:nvPr/>
        </p:nvSpPr>
        <p:spPr bwMode="auto">
          <a:xfrm rot="16200000">
            <a:off x="7388381" y="1613704"/>
            <a:ext cx="3862854" cy="3907746"/>
          </a:xfrm>
          <a:prstGeom prst="rect">
            <a:avLst/>
          </a:prstGeom>
          <a:solidFill>
            <a:srgbClr val="58AF24">
              <a:lumMod val="20000"/>
              <a:lumOff val="80000"/>
            </a:srgbClr>
          </a:solidFill>
          <a:ln w="25400" cap="flat" cmpd="sng" algn="ctr">
            <a:solidFill>
              <a:srgbClr val="58AF24">
                <a:lumMod val="75000"/>
              </a:srgbClr>
            </a:solidFill>
            <a:prstDash val="soli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grpSp>
        <p:nvGrpSpPr>
          <p:cNvPr id="50" name="Group 49">
            <a:extLst>
              <a:ext uri="{FF2B5EF4-FFF2-40B4-BE49-F238E27FC236}">
                <a16:creationId xmlns:a16="http://schemas.microsoft.com/office/drawing/2014/main" id="{66D370C4-483D-4354-B6CE-4BDAED53D4D3}"/>
              </a:ext>
            </a:extLst>
          </p:cNvPr>
          <p:cNvGrpSpPr/>
          <p:nvPr/>
        </p:nvGrpSpPr>
        <p:grpSpPr>
          <a:xfrm>
            <a:off x="7655772" y="2561239"/>
            <a:ext cx="1408193" cy="1918202"/>
            <a:chOff x="6933550" y="1685288"/>
            <a:chExt cx="1436430" cy="1956666"/>
          </a:xfrm>
        </p:grpSpPr>
        <p:pic>
          <p:nvPicPr>
            <p:cNvPr id="51" name="Picture 91">
              <a:extLst>
                <a:ext uri="{FF2B5EF4-FFF2-40B4-BE49-F238E27FC236}">
                  <a16:creationId xmlns:a16="http://schemas.microsoft.com/office/drawing/2014/main" id="{FA01E778-B3DA-4852-96C8-F2C2F25BD2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671" y="1685288"/>
              <a:ext cx="979013" cy="166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a:extLst>
                <a:ext uri="{FF2B5EF4-FFF2-40B4-BE49-F238E27FC236}">
                  <a16:creationId xmlns:a16="http://schemas.microsoft.com/office/drawing/2014/main" id="{A4EA2372-7ABC-431C-8737-193BD7528217}"/>
                </a:ext>
              </a:extLst>
            </p:cNvPr>
            <p:cNvSpPr txBox="1"/>
            <p:nvPr/>
          </p:nvSpPr>
          <p:spPr>
            <a:xfrm>
              <a:off x="6933550" y="3334177"/>
              <a:ext cx="1436430" cy="307777"/>
            </a:xfrm>
            <a:prstGeom prst="rect">
              <a:avLst/>
            </a:prstGeom>
            <a:noFill/>
          </p:spPr>
          <p:txBody>
            <a:bodyPr wrap="squar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Sales Schema</a:t>
              </a:r>
            </a:p>
          </p:txBody>
        </p:sp>
      </p:grpSp>
      <p:grpSp>
        <p:nvGrpSpPr>
          <p:cNvPr id="53" name="Group 52">
            <a:extLst>
              <a:ext uri="{FF2B5EF4-FFF2-40B4-BE49-F238E27FC236}">
                <a16:creationId xmlns:a16="http://schemas.microsoft.com/office/drawing/2014/main" id="{C893F580-2CD3-43DB-9B9B-04A12775407B}"/>
              </a:ext>
            </a:extLst>
          </p:cNvPr>
          <p:cNvGrpSpPr/>
          <p:nvPr/>
        </p:nvGrpSpPr>
        <p:grpSpPr>
          <a:xfrm>
            <a:off x="9994044" y="2061315"/>
            <a:ext cx="1082696" cy="3093763"/>
            <a:chOff x="9514055" y="1904278"/>
            <a:chExt cx="1104406" cy="3155799"/>
          </a:xfrm>
        </p:grpSpPr>
        <p:grpSp>
          <p:nvGrpSpPr>
            <p:cNvPr id="54" name="Group 53">
              <a:extLst>
                <a:ext uri="{FF2B5EF4-FFF2-40B4-BE49-F238E27FC236}">
                  <a16:creationId xmlns:a16="http://schemas.microsoft.com/office/drawing/2014/main" id="{CB0527A2-8566-4E5D-A98B-FA32C9571AE2}"/>
                </a:ext>
              </a:extLst>
            </p:cNvPr>
            <p:cNvGrpSpPr/>
            <p:nvPr/>
          </p:nvGrpSpPr>
          <p:grpSpPr>
            <a:xfrm>
              <a:off x="9514055" y="1904278"/>
              <a:ext cx="858895" cy="864248"/>
              <a:chOff x="9876793" y="1799079"/>
              <a:chExt cx="858895" cy="864248"/>
            </a:xfrm>
          </p:grpSpPr>
          <p:pic>
            <p:nvPicPr>
              <p:cNvPr id="61" name="Picture 60">
                <a:extLst>
                  <a:ext uri="{FF2B5EF4-FFF2-40B4-BE49-F238E27FC236}">
                    <a16:creationId xmlns:a16="http://schemas.microsoft.com/office/drawing/2014/main" id="{B38953E7-69EF-4F68-B12D-E032AFB1F0AF}"/>
                  </a:ext>
                </a:extLst>
              </p:cNvPr>
              <p:cNvPicPr>
                <a:picLocks noChangeAspect="1"/>
              </p:cNvPicPr>
              <p:nvPr/>
            </p:nvPicPr>
            <p:blipFill>
              <a:blip r:embed="rId4"/>
              <a:stretch>
                <a:fillRect/>
              </a:stretch>
            </p:blipFill>
            <p:spPr>
              <a:xfrm>
                <a:off x="9876793" y="1799079"/>
                <a:ext cx="685800" cy="752475"/>
              </a:xfrm>
              <a:prstGeom prst="rect">
                <a:avLst/>
              </a:prstGeom>
            </p:spPr>
          </p:pic>
          <p:sp>
            <p:nvSpPr>
              <p:cNvPr id="62" name="TextBox 61">
                <a:extLst>
                  <a:ext uri="{FF2B5EF4-FFF2-40B4-BE49-F238E27FC236}">
                    <a16:creationId xmlns:a16="http://schemas.microsoft.com/office/drawing/2014/main" id="{22C57161-FD46-4E0D-993D-B3B34D2F92EE}"/>
                  </a:ext>
                </a:extLst>
              </p:cNvPr>
              <p:cNvSpPr txBox="1"/>
              <p:nvPr/>
            </p:nvSpPr>
            <p:spPr>
              <a:xfrm>
                <a:off x="9896794" y="2355550"/>
                <a:ext cx="838894" cy="307777"/>
              </a:xfrm>
              <a:prstGeom prst="rect">
                <a:avLst/>
              </a:prstGeom>
              <a:noFill/>
            </p:spPr>
            <p:txBody>
              <a:bodyPr wrap="squar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Tables</a:t>
                </a:r>
                <a:endParaRPr lang="en-US" sz="1372" dirty="0">
                  <a:solidFill>
                    <a:srgbClr val="000000"/>
                  </a:solidFill>
                  <a:latin typeface="Segoe UI"/>
                  <a:cs typeface="Segoe UI" panose="020B0502040204020203" pitchFamily="34" charset="0"/>
                </a:endParaRPr>
              </a:p>
            </p:txBody>
          </p:sp>
        </p:grpSp>
        <p:grpSp>
          <p:nvGrpSpPr>
            <p:cNvPr id="55" name="Group 54">
              <a:extLst>
                <a:ext uri="{FF2B5EF4-FFF2-40B4-BE49-F238E27FC236}">
                  <a16:creationId xmlns:a16="http://schemas.microsoft.com/office/drawing/2014/main" id="{5CE26310-B724-421D-AB44-CFC8B49FF441}"/>
                </a:ext>
              </a:extLst>
            </p:cNvPr>
            <p:cNvGrpSpPr/>
            <p:nvPr/>
          </p:nvGrpSpPr>
          <p:grpSpPr>
            <a:xfrm>
              <a:off x="9532398" y="2959919"/>
              <a:ext cx="908317" cy="854644"/>
              <a:chOff x="9895136" y="2885270"/>
              <a:chExt cx="908317" cy="854644"/>
            </a:xfrm>
          </p:grpSpPr>
          <p:pic>
            <p:nvPicPr>
              <p:cNvPr id="59" name="Picture 58">
                <a:extLst>
                  <a:ext uri="{FF2B5EF4-FFF2-40B4-BE49-F238E27FC236}">
                    <a16:creationId xmlns:a16="http://schemas.microsoft.com/office/drawing/2014/main" id="{598F5ED5-7A6A-44B1-BEEF-D1EEFF1F7FEF}"/>
                  </a:ext>
                </a:extLst>
              </p:cNvPr>
              <p:cNvPicPr>
                <a:picLocks noChangeAspect="1"/>
              </p:cNvPicPr>
              <p:nvPr/>
            </p:nvPicPr>
            <p:blipFill>
              <a:blip r:embed="rId5"/>
              <a:stretch>
                <a:fillRect/>
              </a:stretch>
            </p:blipFill>
            <p:spPr>
              <a:xfrm>
                <a:off x="9895136" y="2885270"/>
                <a:ext cx="714375" cy="638175"/>
              </a:xfrm>
              <a:prstGeom prst="rect">
                <a:avLst/>
              </a:prstGeom>
            </p:spPr>
          </p:pic>
          <p:sp>
            <p:nvSpPr>
              <p:cNvPr id="60" name="TextBox 59">
                <a:extLst>
                  <a:ext uri="{FF2B5EF4-FFF2-40B4-BE49-F238E27FC236}">
                    <a16:creationId xmlns:a16="http://schemas.microsoft.com/office/drawing/2014/main" id="{487FD361-6273-41AF-A47C-906FA393BA9D}"/>
                  </a:ext>
                </a:extLst>
              </p:cNvPr>
              <p:cNvSpPr txBox="1"/>
              <p:nvPr/>
            </p:nvSpPr>
            <p:spPr>
              <a:xfrm>
                <a:off x="9964559" y="3432137"/>
                <a:ext cx="838894" cy="307777"/>
              </a:xfrm>
              <a:prstGeom prst="rect">
                <a:avLst/>
              </a:prstGeom>
              <a:noFill/>
            </p:spPr>
            <p:txBody>
              <a:bodyPr wrap="squar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Views</a:t>
                </a:r>
                <a:endParaRPr lang="en-US" sz="1372" dirty="0">
                  <a:solidFill>
                    <a:srgbClr val="000000"/>
                  </a:solidFill>
                  <a:latin typeface="Segoe UI"/>
                  <a:cs typeface="Segoe UI" panose="020B0502040204020203" pitchFamily="34" charset="0"/>
                </a:endParaRPr>
              </a:p>
            </p:txBody>
          </p:sp>
        </p:grpSp>
        <p:grpSp>
          <p:nvGrpSpPr>
            <p:cNvPr id="56" name="Group 55">
              <a:extLst>
                <a:ext uri="{FF2B5EF4-FFF2-40B4-BE49-F238E27FC236}">
                  <a16:creationId xmlns:a16="http://schemas.microsoft.com/office/drawing/2014/main" id="{272BF889-99E7-4847-8D6B-B3DC7DFCAC15}"/>
                </a:ext>
              </a:extLst>
            </p:cNvPr>
            <p:cNvGrpSpPr/>
            <p:nvPr/>
          </p:nvGrpSpPr>
          <p:grpSpPr>
            <a:xfrm>
              <a:off x="9532398" y="3980789"/>
              <a:ext cx="1086063" cy="1079288"/>
              <a:chOff x="9895136" y="4056831"/>
              <a:chExt cx="1086063" cy="1079288"/>
            </a:xfrm>
          </p:grpSpPr>
          <p:pic>
            <p:nvPicPr>
              <p:cNvPr id="57" name="Picture 56">
                <a:extLst>
                  <a:ext uri="{FF2B5EF4-FFF2-40B4-BE49-F238E27FC236}">
                    <a16:creationId xmlns:a16="http://schemas.microsoft.com/office/drawing/2014/main" id="{0DB5599B-60AD-47ED-B35F-BC3955787FB7}"/>
                  </a:ext>
                </a:extLst>
              </p:cNvPr>
              <p:cNvPicPr>
                <a:picLocks noChangeAspect="1"/>
              </p:cNvPicPr>
              <p:nvPr/>
            </p:nvPicPr>
            <p:blipFill>
              <a:blip r:embed="rId6"/>
              <a:stretch>
                <a:fillRect/>
              </a:stretch>
            </p:blipFill>
            <p:spPr>
              <a:xfrm>
                <a:off x="9904661" y="4056831"/>
                <a:ext cx="695325" cy="676275"/>
              </a:xfrm>
              <a:prstGeom prst="rect">
                <a:avLst/>
              </a:prstGeom>
            </p:spPr>
          </p:pic>
          <p:sp>
            <p:nvSpPr>
              <p:cNvPr id="58" name="TextBox 57">
                <a:extLst>
                  <a:ext uri="{FF2B5EF4-FFF2-40B4-BE49-F238E27FC236}">
                    <a16:creationId xmlns:a16="http://schemas.microsoft.com/office/drawing/2014/main" id="{C5740081-962B-4BDC-AEF7-BDCEF441A678}"/>
                  </a:ext>
                </a:extLst>
              </p:cNvPr>
              <p:cNvSpPr txBox="1"/>
              <p:nvPr/>
            </p:nvSpPr>
            <p:spPr>
              <a:xfrm>
                <a:off x="9895136" y="4612899"/>
                <a:ext cx="1086063" cy="523220"/>
              </a:xfrm>
              <a:prstGeom prst="rect">
                <a:avLst/>
              </a:prstGeom>
              <a:noFill/>
            </p:spPr>
            <p:txBody>
              <a:bodyPr wrap="squar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Stored Procedures</a:t>
                </a:r>
                <a:endParaRPr lang="en-US" sz="1372" dirty="0">
                  <a:solidFill>
                    <a:srgbClr val="000000"/>
                  </a:solidFill>
                  <a:latin typeface="Segoe UI"/>
                  <a:cs typeface="Segoe UI" panose="020B0502040204020203" pitchFamily="34" charset="0"/>
                </a:endParaRPr>
              </a:p>
            </p:txBody>
          </p:sp>
        </p:grpSp>
      </p:grpSp>
      <p:grpSp>
        <p:nvGrpSpPr>
          <p:cNvPr id="63" name="Group 62">
            <a:extLst>
              <a:ext uri="{FF2B5EF4-FFF2-40B4-BE49-F238E27FC236}">
                <a16:creationId xmlns:a16="http://schemas.microsoft.com/office/drawing/2014/main" id="{F6ACCC44-60F9-4E9E-8BF8-EAF7893DD9F6}"/>
              </a:ext>
            </a:extLst>
          </p:cNvPr>
          <p:cNvGrpSpPr/>
          <p:nvPr/>
        </p:nvGrpSpPr>
        <p:grpSpPr>
          <a:xfrm>
            <a:off x="5357239" y="2908574"/>
            <a:ext cx="1703517" cy="924079"/>
            <a:chOff x="5058590" y="2768526"/>
            <a:chExt cx="1737676" cy="942609"/>
          </a:xfrm>
        </p:grpSpPr>
        <p:sp>
          <p:nvSpPr>
            <p:cNvPr id="64" name="Arrow: Right 63">
              <a:extLst>
                <a:ext uri="{FF2B5EF4-FFF2-40B4-BE49-F238E27FC236}">
                  <a16:creationId xmlns:a16="http://schemas.microsoft.com/office/drawing/2014/main" id="{76064CE0-572E-4016-8366-850EFCEF4BF5}"/>
                </a:ext>
              </a:extLst>
            </p:cNvPr>
            <p:cNvSpPr/>
            <p:nvPr/>
          </p:nvSpPr>
          <p:spPr>
            <a:xfrm>
              <a:off x="5058590" y="2768526"/>
              <a:ext cx="1737676" cy="942609"/>
            </a:xfrm>
            <a:prstGeom prst="rightArrow">
              <a:avLst/>
            </a:prstGeom>
            <a:solidFill>
              <a:srgbClr val="2098D5">
                <a:lumMod val="75000"/>
              </a:srgbClr>
            </a:solidFill>
            <a:ln w="25400" cap="flat" cmpd="sng" algn="ctr">
              <a:solidFill>
                <a:srgbClr val="2098D5">
                  <a:lumMod val="75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65" name="TextBox 64">
              <a:extLst>
                <a:ext uri="{FF2B5EF4-FFF2-40B4-BE49-F238E27FC236}">
                  <a16:creationId xmlns:a16="http://schemas.microsoft.com/office/drawing/2014/main" id="{63B27586-4D47-4FE9-9BEC-2644AA6EC97A}"/>
                </a:ext>
              </a:extLst>
            </p:cNvPr>
            <p:cNvSpPr txBox="1"/>
            <p:nvPr/>
          </p:nvSpPr>
          <p:spPr>
            <a:xfrm>
              <a:off x="5154292" y="3055164"/>
              <a:ext cx="1430405" cy="369332"/>
            </a:xfrm>
            <a:prstGeom prst="rect">
              <a:avLst/>
            </a:prstGeom>
            <a:noFill/>
          </p:spPr>
          <p:txBody>
            <a:bodyPr wrap="square" rtlCol="0">
              <a:spAutoFit/>
            </a:bodyPr>
            <a:lstStyle/>
            <a:p>
              <a:pPr defTabSz="896386">
                <a:defRPr/>
              </a:pPr>
              <a:r>
                <a:rPr lang="en-US" sz="1765" kern="0" dirty="0">
                  <a:solidFill>
                    <a:prstClr val="white"/>
                  </a:solidFill>
                  <a:latin typeface="Segoe UI"/>
                </a:rPr>
                <a:t>Permissions</a:t>
              </a:r>
            </a:p>
          </p:txBody>
        </p:sp>
      </p:grpSp>
      <p:grpSp>
        <p:nvGrpSpPr>
          <p:cNvPr id="66" name="Group 65">
            <a:extLst>
              <a:ext uri="{FF2B5EF4-FFF2-40B4-BE49-F238E27FC236}">
                <a16:creationId xmlns:a16="http://schemas.microsoft.com/office/drawing/2014/main" id="{8DE3F60C-E792-4729-9E4B-4173828F35F5}"/>
              </a:ext>
            </a:extLst>
          </p:cNvPr>
          <p:cNvGrpSpPr/>
          <p:nvPr/>
        </p:nvGrpSpPr>
        <p:grpSpPr>
          <a:xfrm>
            <a:off x="954858" y="1636149"/>
            <a:ext cx="4038028" cy="3862854"/>
            <a:chOff x="1157681" y="1470587"/>
            <a:chExt cx="4118999" cy="3940312"/>
          </a:xfrm>
        </p:grpSpPr>
        <p:sp>
          <p:nvSpPr>
            <p:cNvPr id="67" name="Rectangle 66">
              <a:extLst>
                <a:ext uri="{FF2B5EF4-FFF2-40B4-BE49-F238E27FC236}">
                  <a16:creationId xmlns:a16="http://schemas.microsoft.com/office/drawing/2014/main" id="{1AD79747-6D60-4DEB-91FF-4852E1840CED}"/>
                </a:ext>
              </a:extLst>
            </p:cNvPr>
            <p:cNvSpPr/>
            <p:nvPr/>
          </p:nvSpPr>
          <p:spPr bwMode="auto">
            <a:xfrm rot="16200000">
              <a:off x="1247025" y="1381243"/>
              <a:ext cx="3940312" cy="4118999"/>
            </a:xfrm>
            <a:prstGeom prst="rect">
              <a:avLst/>
            </a:prstGeom>
            <a:solidFill>
              <a:srgbClr val="2098D5">
                <a:lumMod val="20000"/>
                <a:lumOff val="80000"/>
              </a:srgbClr>
            </a:solidFill>
            <a:ln w="25400" cap="flat" cmpd="sng" algn="ctr">
              <a:solidFill>
                <a:srgbClr val="424CA0"/>
              </a:solidFill>
              <a:prstDash val="soli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grpSp>
          <p:nvGrpSpPr>
            <p:cNvPr id="68" name="Group 67">
              <a:extLst>
                <a:ext uri="{FF2B5EF4-FFF2-40B4-BE49-F238E27FC236}">
                  <a16:creationId xmlns:a16="http://schemas.microsoft.com/office/drawing/2014/main" id="{A351581A-59A0-4170-819E-FB5D188B994C}"/>
                </a:ext>
              </a:extLst>
            </p:cNvPr>
            <p:cNvGrpSpPr/>
            <p:nvPr/>
          </p:nvGrpSpPr>
          <p:grpSpPr>
            <a:xfrm>
              <a:off x="3254817" y="2417820"/>
              <a:ext cx="1913807" cy="1953073"/>
              <a:chOff x="3056977" y="1583890"/>
              <a:chExt cx="1913807" cy="1953073"/>
            </a:xfrm>
          </p:grpSpPr>
          <p:sp>
            <p:nvSpPr>
              <p:cNvPr id="74" name="Oval 73">
                <a:extLst>
                  <a:ext uri="{FF2B5EF4-FFF2-40B4-BE49-F238E27FC236}">
                    <a16:creationId xmlns:a16="http://schemas.microsoft.com/office/drawing/2014/main" id="{98672240-F15A-4B44-B4E2-E2EFC44D8D3F}"/>
                  </a:ext>
                </a:extLst>
              </p:cNvPr>
              <p:cNvSpPr/>
              <p:nvPr/>
            </p:nvSpPr>
            <p:spPr bwMode="auto">
              <a:xfrm>
                <a:off x="3056977" y="2513796"/>
                <a:ext cx="1895210" cy="587724"/>
              </a:xfrm>
              <a:prstGeom prst="ellipse">
                <a:avLst/>
              </a:prstGeom>
              <a:gradFill rotWithShape="1">
                <a:gsLst>
                  <a:gs pos="0">
                    <a:srgbClr val="F8982D">
                      <a:tint val="50000"/>
                      <a:satMod val="300000"/>
                    </a:srgbClr>
                  </a:gs>
                  <a:gs pos="35000">
                    <a:srgbClr val="F8982D">
                      <a:tint val="37000"/>
                      <a:satMod val="300000"/>
                    </a:srgbClr>
                  </a:gs>
                  <a:gs pos="100000">
                    <a:srgbClr val="F8982D">
                      <a:tint val="15000"/>
                      <a:satMod val="350000"/>
                    </a:srgbClr>
                  </a:gs>
                </a:gsLst>
                <a:lin ang="16200000" scaled="1"/>
              </a:gradFill>
              <a:ln w="9525" cap="flat" cmpd="sng" algn="ctr">
                <a:solidFill>
                  <a:srgbClr val="F8982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grpSp>
            <p:nvGrpSpPr>
              <p:cNvPr id="75" name="Group 74">
                <a:extLst>
                  <a:ext uri="{FF2B5EF4-FFF2-40B4-BE49-F238E27FC236}">
                    <a16:creationId xmlns:a16="http://schemas.microsoft.com/office/drawing/2014/main" id="{D2990538-AB42-41EC-90BC-E7B3AB91A206}"/>
                  </a:ext>
                </a:extLst>
              </p:cNvPr>
              <p:cNvGrpSpPr/>
              <p:nvPr/>
            </p:nvGrpSpPr>
            <p:grpSpPr>
              <a:xfrm>
                <a:off x="3484772" y="1583890"/>
                <a:ext cx="944615" cy="1290635"/>
                <a:chOff x="1712433" y="6109599"/>
                <a:chExt cx="483127" cy="702911"/>
              </a:xfrm>
            </p:grpSpPr>
            <p:pic>
              <p:nvPicPr>
                <p:cNvPr id="77" name="Picture 76">
                  <a:extLst>
                    <a:ext uri="{FF2B5EF4-FFF2-40B4-BE49-F238E27FC236}">
                      <a16:creationId xmlns:a16="http://schemas.microsoft.com/office/drawing/2014/main" id="{357E97B1-58B9-4359-9F71-C660B74596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12433" y="6109599"/>
                  <a:ext cx="217268" cy="630076"/>
                </a:xfrm>
                <a:prstGeom prst="rect">
                  <a:avLst/>
                </a:prstGeom>
              </p:spPr>
            </p:pic>
            <p:pic>
              <p:nvPicPr>
                <p:cNvPr id="78" name="Picture 77">
                  <a:extLst>
                    <a:ext uri="{FF2B5EF4-FFF2-40B4-BE49-F238E27FC236}">
                      <a16:creationId xmlns:a16="http://schemas.microsoft.com/office/drawing/2014/main" id="{25F4E6DA-4A75-4A50-98EF-328558DF93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78292" y="6146903"/>
                  <a:ext cx="217268" cy="630076"/>
                </a:xfrm>
                <a:prstGeom prst="rect">
                  <a:avLst/>
                </a:prstGeom>
              </p:spPr>
            </p:pic>
            <p:pic>
              <p:nvPicPr>
                <p:cNvPr id="79" name="Picture 78">
                  <a:extLst>
                    <a:ext uri="{FF2B5EF4-FFF2-40B4-BE49-F238E27FC236}">
                      <a16:creationId xmlns:a16="http://schemas.microsoft.com/office/drawing/2014/main" id="{D461BA6E-1332-42C7-B3B3-019849032E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1879" y="6182434"/>
                  <a:ext cx="217268" cy="630076"/>
                </a:xfrm>
                <a:prstGeom prst="rect">
                  <a:avLst/>
                </a:prstGeom>
                <a:solidFill>
                  <a:srgbClr val="FCB033"/>
                </a:solidFill>
              </p:spPr>
            </p:pic>
          </p:grpSp>
          <p:sp>
            <p:nvSpPr>
              <p:cNvPr id="76" name="TextBox 75">
                <a:extLst>
                  <a:ext uri="{FF2B5EF4-FFF2-40B4-BE49-F238E27FC236}">
                    <a16:creationId xmlns:a16="http://schemas.microsoft.com/office/drawing/2014/main" id="{997E6F7C-5CBA-4472-A973-86CDEABA4318}"/>
                  </a:ext>
                </a:extLst>
              </p:cNvPr>
              <p:cNvSpPr txBox="1"/>
              <p:nvPr/>
            </p:nvSpPr>
            <p:spPr>
              <a:xfrm>
                <a:off x="3534354" y="3229186"/>
                <a:ext cx="1436430" cy="307777"/>
              </a:xfrm>
              <a:prstGeom prst="rect">
                <a:avLst/>
              </a:prstGeom>
              <a:noFill/>
            </p:spPr>
            <p:txBody>
              <a:bodyPr wrap="square" rtlCol="0">
                <a:spAutoFit/>
              </a:bodyPr>
              <a:lstStyle/>
              <a:p>
                <a:pPr defTabSz="896386" fontAlgn="base">
                  <a:spcBef>
                    <a:spcPct val="0"/>
                  </a:spcBef>
                  <a:spcAft>
                    <a:spcPct val="0"/>
                  </a:spcAft>
                  <a:defRPr/>
                </a:pPr>
                <a:r>
                  <a:rPr lang="en-GB" sz="1372" kern="0" dirty="0">
                    <a:solidFill>
                      <a:srgbClr val="000000"/>
                    </a:solidFill>
                    <a:latin typeface="Segoe UI"/>
                    <a:cs typeface="Segoe UI" panose="020B0502040204020203" pitchFamily="34" charset="0"/>
                  </a:rPr>
                  <a:t>Sales Role</a:t>
                </a:r>
                <a:endParaRPr lang="en-US" sz="1372" kern="0" dirty="0">
                  <a:solidFill>
                    <a:srgbClr val="000000"/>
                  </a:solidFill>
                  <a:latin typeface="Segoe UI"/>
                  <a:cs typeface="Segoe UI" panose="020B0502040204020203" pitchFamily="34" charset="0"/>
                </a:endParaRPr>
              </a:p>
            </p:txBody>
          </p:sp>
        </p:grpSp>
        <p:sp>
          <p:nvSpPr>
            <p:cNvPr id="69" name="TextBox 68">
              <a:extLst>
                <a:ext uri="{FF2B5EF4-FFF2-40B4-BE49-F238E27FC236}">
                  <a16:creationId xmlns:a16="http://schemas.microsoft.com/office/drawing/2014/main" id="{2B896EA5-BB70-4E43-B608-CA47FA73FD58}"/>
                </a:ext>
              </a:extLst>
            </p:cNvPr>
            <p:cNvSpPr txBox="1"/>
            <p:nvPr/>
          </p:nvSpPr>
          <p:spPr>
            <a:xfrm>
              <a:off x="1234755" y="4411199"/>
              <a:ext cx="1436430" cy="307777"/>
            </a:xfrm>
            <a:prstGeom prst="rect">
              <a:avLst/>
            </a:prstGeom>
            <a:noFill/>
          </p:spPr>
          <p:txBody>
            <a:bodyPr wrap="square" rtlCol="0">
              <a:spAutoFit/>
            </a:bodyPr>
            <a:lstStyle/>
            <a:p>
              <a:pPr defTabSz="896386" fontAlgn="base">
                <a:spcBef>
                  <a:spcPct val="0"/>
                </a:spcBef>
                <a:spcAft>
                  <a:spcPct val="0"/>
                </a:spcAft>
                <a:defRPr/>
              </a:pPr>
              <a:r>
                <a:rPr lang="en-GB" sz="1372" kern="0" dirty="0">
                  <a:solidFill>
                    <a:srgbClr val="000000"/>
                  </a:solidFill>
                  <a:latin typeface="Segoe UI"/>
                  <a:cs typeface="Segoe UI" panose="020B0502040204020203" pitchFamily="34" charset="0"/>
                </a:rPr>
                <a:t>Database Users</a:t>
              </a:r>
              <a:endParaRPr lang="en-US" sz="1372" kern="0" dirty="0">
                <a:solidFill>
                  <a:srgbClr val="000000"/>
                </a:solidFill>
                <a:latin typeface="Segoe UI"/>
                <a:cs typeface="Segoe UI" panose="020B0502040204020203" pitchFamily="34" charset="0"/>
              </a:endParaRPr>
            </a:p>
          </p:txBody>
        </p:sp>
        <p:pic>
          <p:nvPicPr>
            <p:cNvPr id="70" name="Picture 69">
              <a:extLst>
                <a:ext uri="{FF2B5EF4-FFF2-40B4-BE49-F238E27FC236}">
                  <a16:creationId xmlns:a16="http://schemas.microsoft.com/office/drawing/2014/main" id="{F57F36C2-D54B-4263-8012-0C0CA22249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5796" y="3392912"/>
              <a:ext cx="375884" cy="981428"/>
            </a:xfrm>
            <a:prstGeom prst="rect">
              <a:avLst/>
            </a:prstGeom>
          </p:spPr>
        </p:pic>
        <p:pic>
          <p:nvPicPr>
            <p:cNvPr id="71" name="Picture 70">
              <a:extLst>
                <a:ext uri="{FF2B5EF4-FFF2-40B4-BE49-F238E27FC236}">
                  <a16:creationId xmlns:a16="http://schemas.microsoft.com/office/drawing/2014/main" id="{81F5D31C-3D9D-4594-85CD-BD672F29AC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5796" y="2079491"/>
              <a:ext cx="375884" cy="981428"/>
            </a:xfrm>
            <a:prstGeom prst="rect">
              <a:avLst/>
            </a:prstGeom>
          </p:spPr>
        </p:pic>
        <p:cxnSp>
          <p:nvCxnSpPr>
            <p:cNvPr id="72" name="Straight Arrow Connector 71">
              <a:extLst>
                <a:ext uri="{FF2B5EF4-FFF2-40B4-BE49-F238E27FC236}">
                  <a16:creationId xmlns:a16="http://schemas.microsoft.com/office/drawing/2014/main" id="{BD67A128-4E38-4C93-BB44-17EC28CEA37E}"/>
                </a:ext>
              </a:extLst>
            </p:cNvPr>
            <p:cNvCxnSpPr/>
            <p:nvPr/>
          </p:nvCxnSpPr>
          <p:spPr>
            <a:xfrm>
              <a:off x="2315361" y="2768526"/>
              <a:ext cx="939456" cy="540496"/>
            </a:xfrm>
            <a:prstGeom prst="straightConnector1">
              <a:avLst/>
            </a:prstGeom>
            <a:noFill/>
            <a:ln w="57150" cap="flat" cmpd="sng" algn="ctr">
              <a:solidFill>
                <a:srgbClr val="2098D5">
                  <a:lumMod val="75000"/>
                </a:srgbClr>
              </a:solidFill>
              <a:prstDash val="solid"/>
              <a:tailEnd type="triangle"/>
            </a:ln>
            <a:effectLst/>
          </p:spPr>
        </p:cxnSp>
        <p:cxnSp>
          <p:nvCxnSpPr>
            <p:cNvPr id="73" name="Straight Arrow Connector 72">
              <a:extLst>
                <a:ext uri="{FF2B5EF4-FFF2-40B4-BE49-F238E27FC236}">
                  <a16:creationId xmlns:a16="http://schemas.microsoft.com/office/drawing/2014/main" id="{4DE0ABBA-4BA4-456A-9A25-EA36CF9F148D}"/>
                </a:ext>
              </a:extLst>
            </p:cNvPr>
            <p:cNvCxnSpPr>
              <a:cxnSpLocks/>
            </p:cNvCxnSpPr>
            <p:nvPr/>
          </p:nvCxnSpPr>
          <p:spPr>
            <a:xfrm flipV="1">
              <a:off x="2203538" y="3803130"/>
              <a:ext cx="1052537" cy="318414"/>
            </a:xfrm>
            <a:prstGeom prst="straightConnector1">
              <a:avLst/>
            </a:prstGeom>
            <a:noFill/>
            <a:ln w="57150" cap="flat" cmpd="sng" algn="ctr">
              <a:solidFill>
                <a:srgbClr val="2098D5">
                  <a:lumMod val="75000"/>
                </a:srgbClr>
              </a:solidFill>
              <a:prstDash val="solid"/>
              <a:tailEnd type="triangle"/>
            </a:ln>
            <a:effectLst/>
          </p:spPr>
        </p:cxnSp>
      </p:grpSp>
      <p:cxnSp>
        <p:nvCxnSpPr>
          <p:cNvPr id="80" name="Straight Arrow Connector 79">
            <a:extLst>
              <a:ext uri="{FF2B5EF4-FFF2-40B4-BE49-F238E27FC236}">
                <a16:creationId xmlns:a16="http://schemas.microsoft.com/office/drawing/2014/main" id="{92F7DA06-99A0-457E-B324-A628FCDD37FB}"/>
              </a:ext>
            </a:extLst>
          </p:cNvPr>
          <p:cNvCxnSpPr/>
          <p:nvPr/>
        </p:nvCxnSpPr>
        <p:spPr>
          <a:xfrm>
            <a:off x="8869550" y="3787623"/>
            <a:ext cx="920988" cy="529871"/>
          </a:xfrm>
          <a:prstGeom prst="straightConnector1">
            <a:avLst/>
          </a:prstGeom>
          <a:noFill/>
          <a:ln w="57150" cap="flat" cmpd="sng" algn="ctr">
            <a:solidFill>
              <a:srgbClr val="58AF24">
                <a:lumMod val="75000"/>
              </a:srgbClr>
            </a:solidFill>
            <a:prstDash val="solid"/>
            <a:tailEnd type="triangle"/>
          </a:ln>
          <a:effectLst/>
        </p:spPr>
      </p:cxnSp>
      <p:cxnSp>
        <p:nvCxnSpPr>
          <p:cNvPr id="81" name="Straight Arrow Connector 80">
            <a:extLst>
              <a:ext uri="{FF2B5EF4-FFF2-40B4-BE49-F238E27FC236}">
                <a16:creationId xmlns:a16="http://schemas.microsoft.com/office/drawing/2014/main" id="{96EBFB18-CABB-4A40-B091-4A9DA8D85B88}"/>
              </a:ext>
            </a:extLst>
          </p:cNvPr>
          <p:cNvCxnSpPr>
            <a:cxnSpLocks/>
          </p:cNvCxnSpPr>
          <p:nvPr/>
        </p:nvCxnSpPr>
        <p:spPr>
          <a:xfrm>
            <a:off x="8863806" y="3370613"/>
            <a:ext cx="976418" cy="51162"/>
          </a:xfrm>
          <a:prstGeom prst="straightConnector1">
            <a:avLst/>
          </a:prstGeom>
          <a:noFill/>
          <a:ln w="57150" cap="flat" cmpd="sng" algn="ctr">
            <a:solidFill>
              <a:srgbClr val="58AF24">
                <a:lumMod val="75000"/>
              </a:srgbClr>
            </a:solidFill>
            <a:prstDash val="solid"/>
            <a:tailEnd type="triangle"/>
          </a:ln>
          <a:effectLst/>
        </p:spPr>
      </p:cxnSp>
      <p:cxnSp>
        <p:nvCxnSpPr>
          <p:cNvPr id="82" name="Straight Arrow Connector 81">
            <a:extLst>
              <a:ext uri="{FF2B5EF4-FFF2-40B4-BE49-F238E27FC236}">
                <a16:creationId xmlns:a16="http://schemas.microsoft.com/office/drawing/2014/main" id="{134B4638-5383-4E7A-9248-E3AA5CA2DC7C}"/>
              </a:ext>
            </a:extLst>
          </p:cNvPr>
          <p:cNvCxnSpPr>
            <a:cxnSpLocks/>
          </p:cNvCxnSpPr>
          <p:nvPr/>
        </p:nvCxnSpPr>
        <p:spPr>
          <a:xfrm flipV="1">
            <a:off x="8810879" y="2528422"/>
            <a:ext cx="1031846" cy="312155"/>
          </a:xfrm>
          <a:prstGeom prst="straightConnector1">
            <a:avLst/>
          </a:prstGeom>
          <a:noFill/>
          <a:ln w="57150" cap="flat" cmpd="sng" algn="ctr">
            <a:solidFill>
              <a:srgbClr val="58AF24">
                <a:lumMod val="75000"/>
              </a:srgbClr>
            </a:solidFill>
            <a:prstDash val="solid"/>
            <a:tailEnd type="triangle"/>
          </a:ln>
          <a:effectLst/>
        </p:spPr>
      </p:cxnSp>
      <p:sp>
        <p:nvSpPr>
          <p:cNvPr id="83" name="TextBox 82">
            <a:extLst>
              <a:ext uri="{FF2B5EF4-FFF2-40B4-BE49-F238E27FC236}">
                <a16:creationId xmlns:a16="http://schemas.microsoft.com/office/drawing/2014/main" id="{3C1586EA-0328-4567-AE97-B1C2E0EF205E}"/>
              </a:ext>
            </a:extLst>
          </p:cNvPr>
          <p:cNvSpPr txBox="1"/>
          <p:nvPr/>
        </p:nvSpPr>
        <p:spPr>
          <a:xfrm>
            <a:off x="1921351" y="5517573"/>
            <a:ext cx="2135041" cy="633625"/>
          </a:xfrm>
          <a:prstGeom prst="rect">
            <a:avLst/>
          </a:prstGeom>
          <a:noFill/>
        </p:spPr>
        <p:txBody>
          <a:bodyPr wrap="square" rtlCol="0">
            <a:spAutoFit/>
          </a:bodyPr>
          <a:lstStyle/>
          <a:p>
            <a:pPr defTabSz="896386">
              <a:defRPr/>
            </a:pPr>
            <a:r>
              <a:rPr lang="en-US" sz="3529" kern="0" dirty="0">
                <a:solidFill>
                  <a:prstClr val="black"/>
                </a:solidFill>
                <a:latin typeface="Segoe UI"/>
              </a:rPr>
              <a:t>Principals</a:t>
            </a:r>
          </a:p>
        </p:txBody>
      </p:sp>
      <p:sp>
        <p:nvSpPr>
          <p:cNvPr id="84" name="TextBox 83">
            <a:extLst>
              <a:ext uri="{FF2B5EF4-FFF2-40B4-BE49-F238E27FC236}">
                <a16:creationId xmlns:a16="http://schemas.microsoft.com/office/drawing/2014/main" id="{3680CFC1-4824-435E-85CC-66573EBA585B}"/>
              </a:ext>
            </a:extLst>
          </p:cNvPr>
          <p:cNvSpPr txBox="1"/>
          <p:nvPr/>
        </p:nvSpPr>
        <p:spPr>
          <a:xfrm>
            <a:off x="8226947" y="5515928"/>
            <a:ext cx="2346775" cy="633625"/>
          </a:xfrm>
          <a:prstGeom prst="rect">
            <a:avLst/>
          </a:prstGeom>
          <a:noFill/>
        </p:spPr>
        <p:txBody>
          <a:bodyPr wrap="square" rtlCol="0">
            <a:spAutoFit/>
          </a:bodyPr>
          <a:lstStyle/>
          <a:p>
            <a:pPr defTabSz="896386">
              <a:defRPr/>
            </a:pPr>
            <a:r>
              <a:rPr lang="en-US" sz="3529" kern="0" dirty="0">
                <a:solidFill>
                  <a:prstClr val="black"/>
                </a:solidFill>
                <a:latin typeface="Segoe UI"/>
              </a:rPr>
              <a:t>Securables</a:t>
            </a:r>
          </a:p>
        </p:txBody>
      </p:sp>
    </p:spTree>
    <p:extLst>
      <p:ext uri="{BB962C8B-B14F-4D97-AF65-F5344CB8AC3E}">
        <p14:creationId xmlns:p14="http://schemas.microsoft.com/office/powerpoint/2010/main" val="102286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Principals</a:t>
            </a:r>
            <a:endParaRPr lang="en-US" sz="3921" dirty="0"/>
          </a:p>
        </p:txBody>
      </p:sp>
      <p:sp>
        <p:nvSpPr>
          <p:cNvPr id="13" name="Rectangle 12">
            <a:extLst>
              <a:ext uri="{FF2B5EF4-FFF2-40B4-BE49-F238E27FC236}">
                <a16:creationId xmlns:a16="http://schemas.microsoft.com/office/drawing/2014/main" id="{0FD85DA4-4C7A-4222-A0EA-A52B352882AC}"/>
              </a:ext>
            </a:extLst>
          </p:cNvPr>
          <p:cNvSpPr/>
          <p:nvPr/>
        </p:nvSpPr>
        <p:spPr bwMode="auto">
          <a:xfrm>
            <a:off x="1389770" y="1636151"/>
            <a:ext cx="3680471" cy="1701744"/>
          </a:xfrm>
          <a:prstGeom prst="rect">
            <a:avLst/>
          </a:prstGeom>
          <a:solidFill>
            <a:srgbClr val="2098D5">
              <a:lumMod val="20000"/>
              <a:lumOff val="80000"/>
            </a:srgbClr>
          </a:solidFill>
          <a:ln w="25400" cap="flat" cmpd="sng" algn="ctr">
            <a:solidFill>
              <a:srgbClr val="424CA0"/>
            </a:solidFill>
            <a:prstDash val="soli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grpSp>
        <p:nvGrpSpPr>
          <p:cNvPr id="14" name="Group 13">
            <a:extLst>
              <a:ext uri="{FF2B5EF4-FFF2-40B4-BE49-F238E27FC236}">
                <a16:creationId xmlns:a16="http://schemas.microsoft.com/office/drawing/2014/main" id="{50BC6B1E-1C45-4937-B2D0-804E3F904C13}"/>
              </a:ext>
            </a:extLst>
          </p:cNvPr>
          <p:cNvGrpSpPr/>
          <p:nvPr/>
        </p:nvGrpSpPr>
        <p:grpSpPr>
          <a:xfrm>
            <a:off x="1749913" y="2128183"/>
            <a:ext cx="1296795" cy="1141256"/>
            <a:chOff x="55528" y="895983"/>
            <a:chExt cx="1322798" cy="1164141"/>
          </a:xfrm>
        </p:grpSpPr>
        <p:pic>
          <p:nvPicPr>
            <p:cNvPr id="15" name="Picture 14">
              <a:extLst>
                <a:ext uri="{FF2B5EF4-FFF2-40B4-BE49-F238E27FC236}">
                  <a16:creationId xmlns:a16="http://schemas.microsoft.com/office/drawing/2014/main" id="{E7B2AE69-58FD-4144-A77A-FAAC897E9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598" y="895983"/>
              <a:ext cx="531695" cy="840079"/>
            </a:xfrm>
            <a:prstGeom prst="rect">
              <a:avLst/>
            </a:prstGeom>
          </p:spPr>
        </p:pic>
        <p:sp>
          <p:nvSpPr>
            <p:cNvPr id="16" name="TextBox 15">
              <a:extLst>
                <a:ext uri="{FF2B5EF4-FFF2-40B4-BE49-F238E27FC236}">
                  <a16:creationId xmlns:a16="http://schemas.microsoft.com/office/drawing/2014/main" id="{525EF396-0707-42F9-8CC7-86FB2175C86E}"/>
                </a:ext>
              </a:extLst>
            </p:cNvPr>
            <p:cNvSpPr txBox="1"/>
            <p:nvPr/>
          </p:nvSpPr>
          <p:spPr>
            <a:xfrm>
              <a:off x="55528" y="1752347"/>
              <a:ext cx="1322798" cy="307777"/>
            </a:xfrm>
            <a:prstGeom prst="rect">
              <a:avLst/>
            </a:prstGeom>
            <a:noFill/>
          </p:spPr>
          <p:txBody>
            <a:bodyPr wrap="non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Windows User</a:t>
              </a:r>
              <a:endParaRPr lang="en-US" sz="1372" dirty="0">
                <a:solidFill>
                  <a:srgbClr val="000000"/>
                </a:solidFill>
                <a:latin typeface="Segoe UI"/>
                <a:cs typeface="Segoe UI" panose="020B0502040204020203" pitchFamily="34" charset="0"/>
              </a:endParaRPr>
            </a:p>
          </p:txBody>
        </p:sp>
      </p:grpSp>
      <p:grpSp>
        <p:nvGrpSpPr>
          <p:cNvPr id="17" name="Group 16">
            <a:extLst>
              <a:ext uri="{FF2B5EF4-FFF2-40B4-BE49-F238E27FC236}">
                <a16:creationId xmlns:a16="http://schemas.microsoft.com/office/drawing/2014/main" id="{8260061C-C884-4D02-A83B-94DC28CDA701}"/>
              </a:ext>
            </a:extLst>
          </p:cNvPr>
          <p:cNvGrpSpPr/>
          <p:nvPr/>
        </p:nvGrpSpPr>
        <p:grpSpPr>
          <a:xfrm>
            <a:off x="3444134" y="1901292"/>
            <a:ext cx="1436612" cy="1395419"/>
            <a:chOff x="4171507" y="1032513"/>
            <a:chExt cx="1465419" cy="1423400"/>
          </a:xfrm>
        </p:grpSpPr>
        <p:sp>
          <p:nvSpPr>
            <p:cNvPr id="18" name="TextBox 17">
              <a:extLst>
                <a:ext uri="{FF2B5EF4-FFF2-40B4-BE49-F238E27FC236}">
                  <a16:creationId xmlns:a16="http://schemas.microsoft.com/office/drawing/2014/main" id="{834D8D93-875F-40C0-B411-BD688530B1C3}"/>
                </a:ext>
              </a:extLst>
            </p:cNvPr>
            <p:cNvSpPr txBox="1"/>
            <p:nvPr/>
          </p:nvSpPr>
          <p:spPr>
            <a:xfrm>
              <a:off x="4171507" y="2146347"/>
              <a:ext cx="1465419" cy="309566"/>
            </a:xfrm>
            <a:prstGeom prst="rect">
              <a:avLst/>
            </a:prstGeom>
            <a:noFill/>
          </p:spPr>
          <p:txBody>
            <a:bodyPr wrap="none" rtlCol="0">
              <a:spAutoFit/>
            </a:bodyPr>
            <a:lstStyle/>
            <a:p>
              <a:pPr defTabSz="896386" fontAlgn="base">
                <a:spcBef>
                  <a:spcPct val="0"/>
                </a:spcBef>
                <a:spcAft>
                  <a:spcPct val="0"/>
                </a:spcAft>
                <a:defRPr/>
              </a:pPr>
              <a:r>
                <a:rPr lang="en-GB" sz="1372" kern="0" dirty="0">
                  <a:solidFill>
                    <a:srgbClr val="000000"/>
                  </a:solidFill>
                  <a:latin typeface="Segoe UI"/>
                  <a:cs typeface="Segoe UI" panose="020B0502040204020203" pitchFamily="34" charset="0"/>
                </a:rPr>
                <a:t>Windows Group</a:t>
              </a:r>
              <a:endParaRPr lang="en-US" sz="1372" kern="0" dirty="0">
                <a:solidFill>
                  <a:srgbClr val="000000"/>
                </a:solidFill>
                <a:latin typeface="Segoe UI"/>
                <a:cs typeface="Segoe UI" panose="020B0502040204020203" pitchFamily="34" charset="0"/>
              </a:endParaRPr>
            </a:p>
          </p:txBody>
        </p:sp>
        <p:grpSp>
          <p:nvGrpSpPr>
            <p:cNvPr id="19" name="Group 18">
              <a:extLst>
                <a:ext uri="{FF2B5EF4-FFF2-40B4-BE49-F238E27FC236}">
                  <a16:creationId xmlns:a16="http://schemas.microsoft.com/office/drawing/2014/main" id="{E60F70B5-B37A-41DE-B52B-2A461A206624}"/>
                </a:ext>
              </a:extLst>
            </p:cNvPr>
            <p:cNvGrpSpPr/>
            <p:nvPr/>
          </p:nvGrpSpPr>
          <p:grpSpPr>
            <a:xfrm>
              <a:off x="4314736" y="1032513"/>
              <a:ext cx="1167471" cy="1109843"/>
              <a:chOff x="1598976" y="1906235"/>
              <a:chExt cx="1167471" cy="1109843"/>
            </a:xfrm>
          </p:grpSpPr>
          <p:sp>
            <p:nvSpPr>
              <p:cNvPr id="20" name="Oval 19">
                <a:extLst>
                  <a:ext uri="{FF2B5EF4-FFF2-40B4-BE49-F238E27FC236}">
                    <a16:creationId xmlns:a16="http://schemas.microsoft.com/office/drawing/2014/main" id="{885FB263-9FA3-44C8-9E36-09291BA06582}"/>
                  </a:ext>
                </a:extLst>
              </p:cNvPr>
              <p:cNvSpPr/>
              <p:nvPr/>
            </p:nvSpPr>
            <p:spPr bwMode="auto">
              <a:xfrm>
                <a:off x="1598976" y="2615115"/>
                <a:ext cx="1167471" cy="400963"/>
              </a:xfrm>
              <a:prstGeom prst="ellipse">
                <a:avLst/>
              </a:prstGeom>
              <a:gradFill rotWithShape="1">
                <a:gsLst>
                  <a:gs pos="0">
                    <a:srgbClr val="F8982D">
                      <a:tint val="50000"/>
                      <a:satMod val="300000"/>
                    </a:srgbClr>
                  </a:gs>
                  <a:gs pos="35000">
                    <a:srgbClr val="F8982D">
                      <a:tint val="37000"/>
                      <a:satMod val="300000"/>
                    </a:srgbClr>
                  </a:gs>
                  <a:gs pos="100000">
                    <a:srgbClr val="F8982D">
                      <a:tint val="15000"/>
                      <a:satMod val="350000"/>
                    </a:srgbClr>
                  </a:gs>
                </a:gsLst>
                <a:lin ang="16200000" scaled="1"/>
              </a:gradFill>
              <a:ln w="9525" cap="flat" cmpd="sng" algn="ctr">
                <a:solidFill>
                  <a:srgbClr val="F8982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pic>
            <p:nvPicPr>
              <p:cNvPr id="21" name="Picture 20">
                <a:extLst>
                  <a:ext uri="{FF2B5EF4-FFF2-40B4-BE49-F238E27FC236}">
                    <a16:creationId xmlns:a16="http://schemas.microsoft.com/office/drawing/2014/main" id="{2958E2DB-D71A-4BDA-9504-31F54F140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791" y="1906235"/>
                <a:ext cx="301427" cy="871624"/>
              </a:xfrm>
              <a:prstGeom prst="rect">
                <a:avLst/>
              </a:prstGeom>
            </p:spPr>
          </p:pic>
          <p:pic>
            <p:nvPicPr>
              <p:cNvPr id="22" name="Picture 21">
                <a:extLst>
                  <a:ext uri="{FF2B5EF4-FFF2-40B4-BE49-F238E27FC236}">
                    <a16:creationId xmlns:a16="http://schemas.microsoft.com/office/drawing/2014/main" id="{8EBDFAC0-27EE-4498-9C9B-0DA001EEB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5910" y="1984865"/>
                <a:ext cx="301427" cy="871624"/>
              </a:xfrm>
              <a:prstGeom prst="rect">
                <a:avLst/>
              </a:prstGeom>
            </p:spPr>
          </p:pic>
          <p:pic>
            <p:nvPicPr>
              <p:cNvPr id="23" name="Picture 22">
                <a:extLst>
                  <a:ext uri="{FF2B5EF4-FFF2-40B4-BE49-F238E27FC236}">
                    <a16:creationId xmlns:a16="http://schemas.microsoft.com/office/drawing/2014/main" id="{2B634F9D-A9E8-4D29-970C-BAA4AC1A4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606" y="2099961"/>
                <a:ext cx="301427" cy="871624"/>
              </a:xfrm>
              <a:prstGeom prst="rect">
                <a:avLst/>
              </a:prstGeom>
            </p:spPr>
          </p:pic>
        </p:grpSp>
      </p:grpSp>
      <p:grpSp>
        <p:nvGrpSpPr>
          <p:cNvPr id="24" name="Group 23">
            <a:extLst>
              <a:ext uri="{FF2B5EF4-FFF2-40B4-BE49-F238E27FC236}">
                <a16:creationId xmlns:a16="http://schemas.microsoft.com/office/drawing/2014/main" id="{3FBCC94F-E8FC-4855-9609-EBBFDF3CC371}"/>
              </a:ext>
            </a:extLst>
          </p:cNvPr>
          <p:cNvGrpSpPr/>
          <p:nvPr/>
        </p:nvGrpSpPr>
        <p:grpSpPr>
          <a:xfrm>
            <a:off x="5859095" y="1950842"/>
            <a:ext cx="3890837" cy="3954114"/>
            <a:chOff x="3273683" y="176939"/>
            <a:chExt cx="3968856" cy="5813834"/>
          </a:xfrm>
          <a:solidFill>
            <a:srgbClr val="2098D5">
              <a:lumMod val="20000"/>
              <a:lumOff val="80000"/>
            </a:srgbClr>
          </a:solidFill>
        </p:grpSpPr>
        <p:sp>
          <p:nvSpPr>
            <p:cNvPr id="25" name="Rectangle 24">
              <a:extLst>
                <a:ext uri="{FF2B5EF4-FFF2-40B4-BE49-F238E27FC236}">
                  <a16:creationId xmlns:a16="http://schemas.microsoft.com/office/drawing/2014/main" id="{772C0BB9-A231-4047-9D9B-682A71C11B65}"/>
                </a:ext>
              </a:extLst>
            </p:cNvPr>
            <p:cNvSpPr/>
            <p:nvPr/>
          </p:nvSpPr>
          <p:spPr bwMode="auto">
            <a:xfrm>
              <a:off x="3491048" y="636108"/>
              <a:ext cx="3751491" cy="5354665"/>
            </a:xfrm>
            <a:prstGeom prst="rect">
              <a:avLst/>
            </a:prstGeom>
            <a:solidFill>
              <a:srgbClr val="F8982D">
                <a:lumMod val="20000"/>
                <a:lumOff val="80000"/>
              </a:srgbClr>
            </a:solidFill>
            <a:ln w="25400" cap="flat" cmpd="sng" algn="ctr">
              <a:solidFill>
                <a:srgbClr val="F8982D"/>
              </a:solidFill>
              <a:prstDash val="soli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pic>
          <p:nvPicPr>
            <p:cNvPr id="26" name="Picture 25">
              <a:extLst>
                <a:ext uri="{FF2B5EF4-FFF2-40B4-BE49-F238E27FC236}">
                  <a16:creationId xmlns:a16="http://schemas.microsoft.com/office/drawing/2014/main" id="{694CC5D3-1756-4169-8BDA-22134CA68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3683" y="176939"/>
              <a:ext cx="632218" cy="1121175"/>
            </a:xfrm>
            <a:prstGeom prst="rect">
              <a:avLst/>
            </a:prstGeom>
            <a:noFill/>
          </p:spPr>
        </p:pic>
      </p:grpSp>
      <p:grpSp>
        <p:nvGrpSpPr>
          <p:cNvPr id="27" name="Group 26">
            <a:extLst>
              <a:ext uri="{FF2B5EF4-FFF2-40B4-BE49-F238E27FC236}">
                <a16:creationId xmlns:a16="http://schemas.microsoft.com/office/drawing/2014/main" id="{C99AD680-DD9D-44A8-9A8E-963EA508A139}"/>
              </a:ext>
            </a:extLst>
          </p:cNvPr>
          <p:cNvGrpSpPr/>
          <p:nvPr/>
        </p:nvGrpSpPr>
        <p:grpSpPr>
          <a:xfrm>
            <a:off x="6390673" y="4210260"/>
            <a:ext cx="2957224" cy="1568588"/>
            <a:chOff x="3801031" y="2574595"/>
            <a:chExt cx="3016523" cy="1600041"/>
          </a:xfrm>
        </p:grpSpPr>
        <p:sp>
          <p:nvSpPr>
            <p:cNvPr id="28" name="Rectangle 27">
              <a:extLst>
                <a:ext uri="{FF2B5EF4-FFF2-40B4-BE49-F238E27FC236}">
                  <a16:creationId xmlns:a16="http://schemas.microsoft.com/office/drawing/2014/main" id="{6944081B-E130-41C3-BB16-A9F850AFFE20}"/>
                </a:ext>
              </a:extLst>
            </p:cNvPr>
            <p:cNvSpPr/>
            <p:nvPr/>
          </p:nvSpPr>
          <p:spPr bwMode="auto">
            <a:xfrm>
              <a:off x="4022126" y="2800294"/>
              <a:ext cx="2795428" cy="1374342"/>
            </a:xfrm>
            <a:prstGeom prst="rect">
              <a:avLst/>
            </a:prstGeom>
            <a:solidFill>
              <a:srgbClr val="58AF24">
                <a:lumMod val="20000"/>
                <a:lumOff val="80000"/>
              </a:srgbClr>
            </a:solidFill>
            <a:ln w="25400" cap="flat" cmpd="sng" algn="ctr">
              <a:solidFill>
                <a:srgbClr val="58AF24">
                  <a:lumMod val="60000"/>
                  <a:lumOff val="40000"/>
                </a:srgbClr>
              </a:solidFill>
              <a:prstDash val="soli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endParaRPr>
            </a:p>
          </p:txBody>
        </p:sp>
        <p:pic>
          <p:nvPicPr>
            <p:cNvPr id="29" name="Picture 28">
              <a:extLst>
                <a:ext uri="{FF2B5EF4-FFF2-40B4-BE49-F238E27FC236}">
                  <a16:creationId xmlns:a16="http://schemas.microsoft.com/office/drawing/2014/main" id="{CC95C463-E914-4FD3-9D1B-2CAC3F63B4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1031" y="2574595"/>
              <a:ext cx="688044" cy="452815"/>
            </a:xfrm>
            <a:prstGeom prst="rect">
              <a:avLst/>
            </a:prstGeom>
          </p:spPr>
        </p:pic>
      </p:grpSp>
      <p:grpSp>
        <p:nvGrpSpPr>
          <p:cNvPr id="30" name="Group 29">
            <a:extLst>
              <a:ext uri="{FF2B5EF4-FFF2-40B4-BE49-F238E27FC236}">
                <a16:creationId xmlns:a16="http://schemas.microsoft.com/office/drawing/2014/main" id="{BA217854-8273-46EB-909C-D66CAB15C1C2}"/>
              </a:ext>
            </a:extLst>
          </p:cNvPr>
          <p:cNvGrpSpPr/>
          <p:nvPr/>
        </p:nvGrpSpPr>
        <p:grpSpPr>
          <a:xfrm>
            <a:off x="7310473" y="4810445"/>
            <a:ext cx="1137634" cy="636835"/>
            <a:chOff x="-65424" y="3528617"/>
            <a:chExt cx="1160446" cy="649605"/>
          </a:xfrm>
        </p:grpSpPr>
        <p:sp>
          <p:nvSpPr>
            <p:cNvPr id="31" name="TextBox 30">
              <a:extLst>
                <a:ext uri="{FF2B5EF4-FFF2-40B4-BE49-F238E27FC236}">
                  <a16:creationId xmlns:a16="http://schemas.microsoft.com/office/drawing/2014/main" id="{C9A283C5-455F-41B0-A79F-CC697EBD92EF}"/>
                </a:ext>
              </a:extLst>
            </p:cNvPr>
            <p:cNvSpPr txBox="1"/>
            <p:nvPr/>
          </p:nvSpPr>
          <p:spPr>
            <a:xfrm>
              <a:off x="-65424" y="3901223"/>
              <a:ext cx="1160446" cy="276999"/>
            </a:xfrm>
            <a:prstGeom prst="rect">
              <a:avLst/>
            </a:prstGeom>
            <a:noFill/>
          </p:spPr>
          <p:txBody>
            <a:bodyPr wrap="non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Database User</a:t>
              </a:r>
              <a:endParaRPr lang="en-US" sz="1176" dirty="0">
                <a:solidFill>
                  <a:srgbClr val="000000"/>
                </a:solidFill>
                <a:latin typeface="Segoe UI"/>
                <a:cs typeface="Segoe UI" panose="020B0502040204020203" pitchFamily="34" charset="0"/>
              </a:endParaRPr>
            </a:p>
          </p:txBody>
        </p:sp>
        <p:pic>
          <p:nvPicPr>
            <p:cNvPr id="32" name="Picture 31">
              <a:extLst>
                <a:ext uri="{FF2B5EF4-FFF2-40B4-BE49-F238E27FC236}">
                  <a16:creationId xmlns:a16="http://schemas.microsoft.com/office/drawing/2014/main" id="{27592D10-DC21-4103-89F0-0AE1E14DB3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334" y="3528617"/>
              <a:ext cx="264070" cy="417231"/>
            </a:xfrm>
            <a:prstGeom prst="rect">
              <a:avLst/>
            </a:prstGeom>
          </p:spPr>
        </p:pic>
      </p:grpSp>
      <p:grpSp>
        <p:nvGrpSpPr>
          <p:cNvPr id="33" name="Group 32">
            <a:extLst>
              <a:ext uri="{FF2B5EF4-FFF2-40B4-BE49-F238E27FC236}">
                <a16:creationId xmlns:a16="http://schemas.microsoft.com/office/drawing/2014/main" id="{79819499-8558-4ABF-9A7F-258EF524985D}"/>
              </a:ext>
            </a:extLst>
          </p:cNvPr>
          <p:cNvGrpSpPr/>
          <p:nvPr/>
        </p:nvGrpSpPr>
        <p:grpSpPr>
          <a:xfrm>
            <a:off x="7918182" y="2568145"/>
            <a:ext cx="1492236" cy="741903"/>
            <a:chOff x="1918764" y="4202670"/>
            <a:chExt cx="1522158" cy="756780"/>
          </a:xfrm>
        </p:grpSpPr>
        <p:pic>
          <p:nvPicPr>
            <p:cNvPr id="34" name="Picture 33">
              <a:extLst>
                <a:ext uri="{FF2B5EF4-FFF2-40B4-BE49-F238E27FC236}">
                  <a16:creationId xmlns:a16="http://schemas.microsoft.com/office/drawing/2014/main" id="{31F4588E-5A37-4D53-AB01-C0B767F317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3068" y="4202670"/>
              <a:ext cx="303659" cy="479781"/>
            </a:xfrm>
            <a:prstGeom prst="rect">
              <a:avLst/>
            </a:prstGeom>
          </p:spPr>
        </p:pic>
        <p:sp>
          <p:nvSpPr>
            <p:cNvPr id="35" name="TextBox 34">
              <a:extLst>
                <a:ext uri="{FF2B5EF4-FFF2-40B4-BE49-F238E27FC236}">
                  <a16:creationId xmlns:a16="http://schemas.microsoft.com/office/drawing/2014/main" id="{1A12E42F-EF33-49F1-B028-C4EAF0C86626}"/>
                </a:ext>
              </a:extLst>
            </p:cNvPr>
            <p:cNvSpPr txBox="1"/>
            <p:nvPr/>
          </p:nvSpPr>
          <p:spPr>
            <a:xfrm>
              <a:off x="1918764" y="4682451"/>
              <a:ext cx="1522158" cy="276999"/>
            </a:xfrm>
            <a:prstGeom prst="rect">
              <a:avLst/>
            </a:prstGeom>
            <a:noFill/>
          </p:spPr>
          <p:txBody>
            <a:bodyPr wrap="squar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SQL Server Login</a:t>
              </a:r>
              <a:endParaRPr lang="en-US" sz="1176" dirty="0">
                <a:solidFill>
                  <a:srgbClr val="000000"/>
                </a:solidFill>
                <a:latin typeface="Segoe UI"/>
                <a:cs typeface="Segoe UI" panose="020B0502040204020203" pitchFamily="34" charset="0"/>
              </a:endParaRPr>
            </a:p>
          </p:txBody>
        </p:sp>
      </p:grpSp>
      <p:cxnSp>
        <p:nvCxnSpPr>
          <p:cNvPr id="36" name="Elbow Connector 28">
            <a:extLst>
              <a:ext uri="{FF2B5EF4-FFF2-40B4-BE49-F238E27FC236}">
                <a16:creationId xmlns:a16="http://schemas.microsoft.com/office/drawing/2014/main" id="{61759A8D-5535-4D54-AEF0-D4CC634473D0}"/>
              </a:ext>
            </a:extLst>
          </p:cNvPr>
          <p:cNvCxnSpPr>
            <a:stCxn id="13" idx="3"/>
          </p:cNvCxnSpPr>
          <p:nvPr/>
        </p:nvCxnSpPr>
        <p:spPr bwMode="auto">
          <a:xfrm>
            <a:off x="5070241" y="2487023"/>
            <a:ext cx="1938883" cy="393930"/>
          </a:xfrm>
          <a:prstGeom prst="bentConnector3">
            <a:avLst>
              <a:gd name="adj1" fmla="val 17871"/>
            </a:avLst>
          </a:prstGeom>
          <a:noFill/>
          <a:ln w="19050" cap="flat" cmpd="sng" algn="ctr">
            <a:solidFill>
              <a:sysClr val="windowText" lastClr="000000"/>
            </a:solidFill>
            <a:prstDash val="solid"/>
            <a:headEnd type="none" w="med" len="med"/>
            <a:tailEnd type="triangle"/>
          </a:ln>
          <a:effectLst/>
        </p:spPr>
      </p:cxnSp>
      <p:sp>
        <p:nvSpPr>
          <p:cNvPr id="37" name="TextBox 36">
            <a:extLst>
              <a:ext uri="{FF2B5EF4-FFF2-40B4-BE49-F238E27FC236}">
                <a16:creationId xmlns:a16="http://schemas.microsoft.com/office/drawing/2014/main" id="{7EF7A772-5276-48EF-B0CF-191782FBD9FD}"/>
              </a:ext>
            </a:extLst>
          </p:cNvPr>
          <p:cNvSpPr txBox="1"/>
          <p:nvPr/>
        </p:nvSpPr>
        <p:spPr>
          <a:xfrm>
            <a:off x="9885816" y="1948611"/>
            <a:ext cx="1048599" cy="633625"/>
          </a:xfrm>
          <a:prstGeom prst="rect">
            <a:avLst/>
          </a:prstGeom>
          <a:solidFill>
            <a:srgbClr val="2098D5">
              <a:lumMod val="40000"/>
              <a:lumOff val="60000"/>
            </a:srgbClr>
          </a:solidFill>
          <a:ln w="28575">
            <a:solidFill>
              <a:srgbClr val="2098D5">
                <a:lumMod val="50000"/>
              </a:srgbClr>
            </a:solidFill>
          </a:ln>
        </p:spPr>
        <p:txBody>
          <a:bodyPr wrap="square" rtlCol="0">
            <a:spAutoFit/>
          </a:bodyPr>
          <a:lstStyle/>
          <a:p>
            <a:pPr algn="ctr" defTabSz="896386">
              <a:defRPr/>
            </a:pPr>
            <a:r>
              <a:rPr lang="en-GB" sz="1176" kern="0" dirty="0">
                <a:solidFill>
                  <a:prstClr val="black"/>
                </a:solidFill>
                <a:latin typeface="Segoe UI"/>
                <a:cs typeface="Segoe UI" panose="020B0502040204020203" pitchFamily="34" charset="0"/>
              </a:rPr>
              <a:t>User name</a:t>
            </a:r>
          </a:p>
          <a:p>
            <a:pPr algn="ctr" defTabSz="896386">
              <a:defRPr/>
            </a:pPr>
            <a:r>
              <a:rPr lang="en-GB" sz="1176" kern="0" dirty="0">
                <a:solidFill>
                  <a:prstClr val="black"/>
                </a:solidFill>
                <a:latin typeface="Segoe UI"/>
                <a:cs typeface="Segoe UI" panose="020B0502040204020203" pitchFamily="34" charset="0"/>
              </a:rPr>
              <a:t>&amp;</a:t>
            </a:r>
          </a:p>
          <a:p>
            <a:pPr algn="ctr" defTabSz="896386">
              <a:defRPr/>
            </a:pPr>
            <a:r>
              <a:rPr lang="en-GB" sz="1176" kern="0" dirty="0">
                <a:solidFill>
                  <a:prstClr val="black"/>
                </a:solidFill>
                <a:latin typeface="Segoe UI"/>
                <a:cs typeface="Segoe UI" panose="020B0502040204020203" pitchFamily="34" charset="0"/>
              </a:rPr>
              <a:t>Password</a:t>
            </a:r>
            <a:endParaRPr lang="en-US" sz="1176" kern="0" dirty="0">
              <a:solidFill>
                <a:prstClr val="black"/>
              </a:solidFill>
              <a:latin typeface="Segoe UI"/>
              <a:cs typeface="Segoe UI" panose="020B0502040204020203" pitchFamily="34" charset="0"/>
            </a:endParaRPr>
          </a:p>
        </p:txBody>
      </p:sp>
      <p:cxnSp>
        <p:nvCxnSpPr>
          <p:cNvPr id="38" name="Elbow Connector 32">
            <a:extLst>
              <a:ext uri="{FF2B5EF4-FFF2-40B4-BE49-F238E27FC236}">
                <a16:creationId xmlns:a16="http://schemas.microsoft.com/office/drawing/2014/main" id="{4B8C8733-2C65-435C-B7EB-F447A71457A2}"/>
              </a:ext>
            </a:extLst>
          </p:cNvPr>
          <p:cNvCxnSpPr/>
          <p:nvPr/>
        </p:nvCxnSpPr>
        <p:spPr bwMode="auto">
          <a:xfrm rot="5400000">
            <a:off x="9381295" y="2131946"/>
            <a:ext cx="388516" cy="1244392"/>
          </a:xfrm>
          <a:prstGeom prst="bentConnector2">
            <a:avLst/>
          </a:prstGeom>
          <a:noFill/>
          <a:ln w="19050" cap="flat" cmpd="sng" algn="ctr">
            <a:solidFill>
              <a:sysClr val="windowText" lastClr="000000"/>
            </a:solidFill>
            <a:prstDash val="solid"/>
            <a:headEnd type="none" w="med" len="med"/>
            <a:tailEnd type="triangle"/>
          </a:ln>
          <a:effectLst/>
        </p:spPr>
      </p:cxnSp>
      <p:cxnSp>
        <p:nvCxnSpPr>
          <p:cNvPr id="39" name="Elbow Connector 33">
            <a:extLst>
              <a:ext uri="{FF2B5EF4-FFF2-40B4-BE49-F238E27FC236}">
                <a16:creationId xmlns:a16="http://schemas.microsoft.com/office/drawing/2014/main" id="{CB1BA84A-DEE4-4751-AACA-F55FB5327BBC}"/>
              </a:ext>
            </a:extLst>
          </p:cNvPr>
          <p:cNvCxnSpPr/>
          <p:nvPr/>
        </p:nvCxnSpPr>
        <p:spPr bwMode="auto">
          <a:xfrm rot="5400000">
            <a:off x="7533356" y="3884015"/>
            <a:ext cx="1704911" cy="556977"/>
          </a:xfrm>
          <a:prstGeom prst="bentConnector2">
            <a:avLst/>
          </a:prstGeom>
          <a:noFill/>
          <a:ln w="19050" cap="flat" cmpd="sng" algn="ctr">
            <a:solidFill>
              <a:sysClr val="windowText" lastClr="000000"/>
            </a:solidFill>
            <a:prstDash val="solid"/>
            <a:headEnd type="none" w="med" len="med"/>
            <a:tailEnd type="triangle"/>
          </a:ln>
          <a:effectLst/>
        </p:spPr>
      </p:cxnSp>
      <p:cxnSp>
        <p:nvCxnSpPr>
          <p:cNvPr id="40" name="Elbow Connector 34">
            <a:extLst>
              <a:ext uri="{FF2B5EF4-FFF2-40B4-BE49-F238E27FC236}">
                <a16:creationId xmlns:a16="http://schemas.microsoft.com/office/drawing/2014/main" id="{277A346F-5135-4AC3-B485-0FA25BC53F3C}"/>
              </a:ext>
            </a:extLst>
          </p:cNvPr>
          <p:cNvCxnSpPr/>
          <p:nvPr/>
        </p:nvCxnSpPr>
        <p:spPr bwMode="auto">
          <a:xfrm rot="16200000" flipH="1">
            <a:off x="6726729" y="3893245"/>
            <a:ext cx="1696606" cy="546822"/>
          </a:xfrm>
          <a:prstGeom prst="bentConnector2">
            <a:avLst/>
          </a:prstGeom>
          <a:noFill/>
          <a:ln w="19050" cap="flat" cmpd="sng" algn="ctr">
            <a:solidFill>
              <a:sysClr val="windowText" lastClr="000000"/>
            </a:solidFill>
            <a:prstDash val="solid"/>
            <a:headEnd type="none" w="med" len="med"/>
            <a:tailEnd type="triangle"/>
          </a:ln>
          <a:effectLst/>
        </p:spPr>
      </p:cxnSp>
      <p:grpSp>
        <p:nvGrpSpPr>
          <p:cNvPr id="41" name="Group 40">
            <a:extLst>
              <a:ext uri="{FF2B5EF4-FFF2-40B4-BE49-F238E27FC236}">
                <a16:creationId xmlns:a16="http://schemas.microsoft.com/office/drawing/2014/main" id="{75FE1084-7647-45E5-8AB5-D7BADF83AF03}"/>
              </a:ext>
            </a:extLst>
          </p:cNvPr>
          <p:cNvGrpSpPr/>
          <p:nvPr/>
        </p:nvGrpSpPr>
        <p:grpSpPr>
          <a:xfrm>
            <a:off x="1443815" y="1300033"/>
            <a:ext cx="2008149" cy="790457"/>
            <a:chOff x="1366792" y="933101"/>
            <a:chExt cx="2048417" cy="806307"/>
          </a:xfrm>
        </p:grpSpPr>
        <p:sp>
          <p:nvSpPr>
            <p:cNvPr id="42" name="TextBox 41">
              <a:extLst>
                <a:ext uri="{FF2B5EF4-FFF2-40B4-BE49-F238E27FC236}">
                  <a16:creationId xmlns:a16="http://schemas.microsoft.com/office/drawing/2014/main" id="{CBCE8C95-5C9C-4A1F-842F-D6832FE5848A}"/>
                </a:ext>
              </a:extLst>
            </p:cNvPr>
            <p:cNvSpPr txBox="1"/>
            <p:nvPr/>
          </p:nvSpPr>
          <p:spPr>
            <a:xfrm>
              <a:off x="1366792" y="1462409"/>
              <a:ext cx="2048417" cy="276999"/>
            </a:xfrm>
            <a:prstGeom prst="rect">
              <a:avLst/>
            </a:prstGeom>
            <a:solidFill>
              <a:sysClr val="window" lastClr="FFFFFF"/>
            </a:solidFill>
          </p:spPr>
          <p:txBody>
            <a:bodyPr wrap="square" rtlCol="0">
              <a:spAutoFit/>
            </a:bodyPr>
            <a:lstStyle/>
            <a:p>
              <a:pPr defTabSz="896386" fontAlgn="base">
                <a:spcBef>
                  <a:spcPct val="0"/>
                </a:spcBef>
                <a:spcAft>
                  <a:spcPct val="0"/>
                </a:spcAft>
                <a:defRPr/>
              </a:pPr>
              <a:r>
                <a:rPr lang="en-GB" sz="1176" kern="0" dirty="0">
                  <a:solidFill>
                    <a:srgbClr val="000000"/>
                  </a:solidFill>
                  <a:latin typeface="Segoe UI"/>
                  <a:cs typeface="Segoe UI" panose="020B0502040204020203" pitchFamily="34" charset="0"/>
                </a:rPr>
                <a:t>Authenticated by Windows</a:t>
              </a:r>
              <a:endParaRPr lang="en-US" sz="1176" kern="0" dirty="0">
                <a:solidFill>
                  <a:srgbClr val="000000"/>
                </a:solidFill>
                <a:latin typeface="Segoe UI"/>
                <a:cs typeface="Segoe UI" panose="020B0502040204020203" pitchFamily="34" charset="0"/>
              </a:endParaRPr>
            </a:p>
          </p:txBody>
        </p:sp>
        <p:grpSp>
          <p:nvGrpSpPr>
            <p:cNvPr id="43" name="Group 42">
              <a:extLst>
                <a:ext uri="{FF2B5EF4-FFF2-40B4-BE49-F238E27FC236}">
                  <a16:creationId xmlns:a16="http://schemas.microsoft.com/office/drawing/2014/main" id="{DE9B43FC-E6E6-4952-BEBF-6B7D25A8332C}"/>
                </a:ext>
              </a:extLst>
            </p:cNvPr>
            <p:cNvGrpSpPr/>
            <p:nvPr/>
          </p:nvGrpSpPr>
          <p:grpSpPr>
            <a:xfrm>
              <a:off x="2113833" y="933101"/>
              <a:ext cx="447732" cy="642597"/>
              <a:chOff x="2388825" y="2185405"/>
              <a:chExt cx="572504" cy="821674"/>
            </a:xfrm>
          </p:grpSpPr>
          <p:pic>
            <p:nvPicPr>
              <p:cNvPr id="44" name="Picture 43">
                <a:extLst>
                  <a:ext uri="{FF2B5EF4-FFF2-40B4-BE49-F238E27FC236}">
                    <a16:creationId xmlns:a16="http://schemas.microsoft.com/office/drawing/2014/main" id="{5B182A15-B417-4EF2-BE85-6110DE69BAA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45" name="Picture 44">
                <a:extLst>
                  <a:ext uri="{FF2B5EF4-FFF2-40B4-BE49-F238E27FC236}">
                    <a16:creationId xmlns:a16="http://schemas.microsoft.com/office/drawing/2014/main" id="{2E9F3032-4905-4C56-8247-FC6B5664D2D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grpSp>
      <p:grpSp>
        <p:nvGrpSpPr>
          <p:cNvPr id="46" name="Group 45">
            <a:extLst>
              <a:ext uri="{FF2B5EF4-FFF2-40B4-BE49-F238E27FC236}">
                <a16:creationId xmlns:a16="http://schemas.microsoft.com/office/drawing/2014/main" id="{0C69D755-184A-427C-A993-D13549C7E601}"/>
              </a:ext>
            </a:extLst>
          </p:cNvPr>
          <p:cNvGrpSpPr/>
          <p:nvPr/>
        </p:nvGrpSpPr>
        <p:grpSpPr>
          <a:xfrm>
            <a:off x="6644367" y="2549805"/>
            <a:ext cx="1204077" cy="738947"/>
            <a:chOff x="1918547" y="4188743"/>
            <a:chExt cx="1228221" cy="753764"/>
          </a:xfrm>
        </p:grpSpPr>
        <p:pic>
          <p:nvPicPr>
            <p:cNvPr id="47" name="Picture 46">
              <a:extLst>
                <a:ext uri="{FF2B5EF4-FFF2-40B4-BE49-F238E27FC236}">
                  <a16:creationId xmlns:a16="http://schemas.microsoft.com/office/drawing/2014/main" id="{E0E97C2D-65C8-4CBB-BB84-3A18F7AE2E0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84027" y="4188743"/>
              <a:ext cx="313124" cy="494736"/>
            </a:xfrm>
            <a:prstGeom prst="rect">
              <a:avLst/>
            </a:prstGeom>
          </p:spPr>
        </p:pic>
        <p:sp>
          <p:nvSpPr>
            <p:cNvPr id="48" name="TextBox 47">
              <a:extLst>
                <a:ext uri="{FF2B5EF4-FFF2-40B4-BE49-F238E27FC236}">
                  <a16:creationId xmlns:a16="http://schemas.microsoft.com/office/drawing/2014/main" id="{FD931B58-D265-4F09-8A8B-882B64469005}"/>
                </a:ext>
              </a:extLst>
            </p:cNvPr>
            <p:cNvSpPr txBox="1"/>
            <p:nvPr/>
          </p:nvSpPr>
          <p:spPr>
            <a:xfrm>
              <a:off x="1918547" y="4665508"/>
              <a:ext cx="1228221" cy="276999"/>
            </a:xfrm>
            <a:prstGeom prst="rect">
              <a:avLst/>
            </a:prstGeom>
            <a:noFill/>
          </p:spPr>
          <p:txBody>
            <a:bodyPr wrap="non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Windows Login</a:t>
              </a:r>
              <a:endParaRPr lang="en-US" sz="1176" dirty="0">
                <a:solidFill>
                  <a:srgbClr val="000000"/>
                </a:solidFill>
                <a:latin typeface="Segoe UI"/>
                <a:cs typeface="Segoe UI" panose="020B0502040204020203" pitchFamily="34" charset="0"/>
              </a:endParaRPr>
            </a:p>
          </p:txBody>
        </p:sp>
      </p:grpSp>
      <p:grpSp>
        <p:nvGrpSpPr>
          <p:cNvPr id="49" name="Group 48">
            <a:extLst>
              <a:ext uri="{FF2B5EF4-FFF2-40B4-BE49-F238E27FC236}">
                <a16:creationId xmlns:a16="http://schemas.microsoft.com/office/drawing/2014/main" id="{413C6476-E211-4891-A5F8-281AB1D21C3D}"/>
              </a:ext>
            </a:extLst>
          </p:cNvPr>
          <p:cNvGrpSpPr/>
          <p:nvPr/>
        </p:nvGrpSpPr>
        <p:grpSpPr>
          <a:xfrm>
            <a:off x="7741946" y="3425270"/>
            <a:ext cx="473630" cy="689093"/>
            <a:chOff x="1712433" y="6109599"/>
            <a:chExt cx="483127" cy="702911"/>
          </a:xfrm>
        </p:grpSpPr>
        <p:pic>
          <p:nvPicPr>
            <p:cNvPr id="50" name="Picture 49">
              <a:extLst>
                <a:ext uri="{FF2B5EF4-FFF2-40B4-BE49-F238E27FC236}">
                  <a16:creationId xmlns:a16="http://schemas.microsoft.com/office/drawing/2014/main" id="{00EAEEFE-3CF5-4890-ABF6-47733F81354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12433" y="6109599"/>
              <a:ext cx="217268" cy="630076"/>
            </a:xfrm>
            <a:prstGeom prst="rect">
              <a:avLst/>
            </a:prstGeom>
          </p:spPr>
        </p:pic>
        <p:pic>
          <p:nvPicPr>
            <p:cNvPr id="51" name="Picture 50">
              <a:extLst>
                <a:ext uri="{FF2B5EF4-FFF2-40B4-BE49-F238E27FC236}">
                  <a16:creationId xmlns:a16="http://schemas.microsoft.com/office/drawing/2014/main" id="{613BA28D-7CCC-4A3A-9994-55A1C0D7B02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78292" y="6146903"/>
              <a:ext cx="217268" cy="630076"/>
            </a:xfrm>
            <a:prstGeom prst="rect">
              <a:avLst/>
            </a:prstGeom>
          </p:spPr>
        </p:pic>
        <p:pic>
          <p:nvPicPr>
            <p:cNvPr id="52" name="Picture 51">
              <a:extLst>
                <a:ext uri="{FF2B5EF4-FFF2-40B4-BE49-F238E27FC236}">
                  <a16:creationId xmlns:a16="http://schemas.microsoft.com/office/drawing/2014/main" id="{A8778D95-311E-42FE-AEA5-0472191B615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21879" y="6182434"/>
              <a:ext cx="217268" cy="630076"/>
            </a:xfrm>
            <a:prstGeom prst="rect">
              <a:avLst/>
            </a:prstGeom>
          </p:spPr>
        </p:pic>
      </p:grpSp>
      <p:grpSp>
        <p:nvGrpSpPr>
          <p:cNvPr id="53" name="Group 52">
            <a:extLst>
              <a:ext uri="{FF2B5EF4-FFF2-40B4-BE49-F238E27FC236}">
                <a16:creationId xmlns:a16="http://schemas.microsoft.com/office/drawing/2014/main" id="{8668B823-0376-4408-9120-3CC12B33BA61}"/>
              </a:ext>
            </a:extLst>
          </p:cNvPr>
          <p:cNvGrpSpPr/>
          <p:nvPr/>
        </p:nvGrpSpPr>
        <p:grpSpPr>
          <a:xfrm>
            <a:off x="6808887" y="4987205"/>
            <a:ext cx="390263" cy="596053"/>
            <a:chOff x="7581304" y="4483105"/>
            <a:chExt cx="398089" cy="608005"/>
          </a:xfrm>
        </p:grpSpPr>
        <p:pic>
          <p:nvPicPr>
            <p:cNvPr id="54" name="Picture 53">
              <a:extLst>
                <a:ext uri="{FF2B5EF4-FFF2-40B4-BE49-F238E27FC236}">
                  <a16:creationId xmlns:a16="http://schemas.microsoft.com/office/drawing/2014/main" id="{17D18C41-4700-47DD-A148-F18AF50931C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81304" y="4483105"/>
              <a:ext cx="186754" cy="540030"/>
            </a:xfrm>
            <a:prstGeom prst="rect">
              <a:avLst/>
            </a:prstGeom>
          </p:spPr>
        </p:pic>
        <p:pic>
          <p:nvPicPr>
            <p:cNvPr id="55" name="Picture 54">
              <a:extLst>
                <a:ext uri="{FF2B5EF4-FFF2-40B4-BE49-F238E27FC236}">
                  <a16:creationId xmlns:a16="http://schemas.microsoft.com/office/drawing/2014/main" id="{48346BE8-D0C9-4C2F-BD5E-526A465AC04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92639" y="4507522"/>
              <a:ext cx="186754" cy="540030"/>
            </a:xfrm>
            <a:prstGeom prst="rect">
              <a:avLst/>
            </a:prstGeom>
          </p:spPr>
        </p:pic>
        <p:pic>
          <p:nvPicPr>
            <p:cNvPr id="56" name="Picture 55">
              <a:extLst>
                <a:ext uri="{FF2B5EF4-FFF2-40B4-BE49-F238E27FC236}">
                  <a16:creationId xmlns:a16="http://schemas.microsoft.com/office/drawing/2014/main" id="{B4CC13B6-AF9B-429B-B0CA-AE657BC6D1D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75970" y="4551080"/>
              <a:ext cx="186754" cy="540030"/>
            </a:xfrm>
            <a:prstGeom prst="rect">
              <a:avLst/>
            </a:prstGeom>
          </p:spPr>
        </p:pic>
      </p:grpSp>
      <p:sp>
        <p:nvSpPr>
          <p:cNvPr id="57" name="TextBox 56">
            <a:extLst>
              <a:ext uri="{FF2B5EF4-FFF2-40B4-BE49-F238E27FC236}">
                <a16:creationId xmlns:a16="http://schemas.microsoft.com/office/drawing/2014/main" id="{DCD0685C-5BC7-497A-87CF-6B3EE4140F3D}"/>
              </a:ext>
            </a:extLst>
          </p:cNvPr>
          <p:cNvSpPr txBox="1"/>
          <p:nvPr/>
        </p:nvSpPr>
        <p:spPr>
          <a:xfrm>
            <a:off x="7473864" y="4079128"/>
            <a:ext cx="928311" cy="271554"/>
          </a:xfrm>
          <a:prstGeom prst="rect">
            <a:avLst/>
          </a:prstGeom>
          <a:noFill/>
        </p:spPr>
        <p:txBody>
          <a:bodyPr wrap="non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Server Role</a:t>
            </a:r>
            <a:endParaRPr lang="en-US" sz="1176" dirty="0">
              <a:solidFill>
                <a:srgbClr val="000000"/>
              </a:solidFill>
              <a:latin typeface="Segoe UI"/>
              <a:cs typeface="Segoe UI" panose="020B0502040204020203" pitchFamily="34" charset="0"/>
            </a:endParaRPr>
          </a:p>
        </p:txBody>
      </p:sp>
      <p:cxnSp>
        <p:nvCxnSpPr>
          <p:cNvPr id="58" name="Elbow Connector 62">
            <a:extLst>
              <a:ext uri="{FF2B5EF4-FFF2-40B4-BE49-F238E27FC236}">
                <a16:creationId xmlns:a16="http://schemas.microsoft.com/office/drawing/2014/main" id="{0D524617-0605-497D-9E68-13C197A3EF7A}"/>
              </a:ext>
            </a:extLst>
          </p:cNvPr>
          <p:cNvCxnSpPr/>
          <p:nvPr/>
        </p:nvCxnSpPr>
        <p:spPr bwMode="auto">
          <a:xfrm rot="16200000" flipH="1">
            <a:off x="7388790" y="3380959"/>
            <a:ext cx="438232" cy="268079"/>
          </a:xfrm>
          <a:prstGeom prst="bentConnector2">
            <a:avLst/>
          </a:prstGeom>
          <a:noFill/>
          <a:ln w="19050" cap="flat" cmpd="sng" algn="ctr">
            <a:solidFill>
              <a:sysClr val="windowText" lastClr="000000"/>
            </a:solidFill>
            <a:prstDash val="dash"/>
            <a:headEnd type="none" w="med" len="med"/>
            <a:tailEnd type="triangle"/>
          </a:ln>
          <a:effectLst/>
        </p:spPr>
      </p:cxnSp>
      <p:cxnSp>
        <p:nvCxnSpPr>
          <p:cNvPr id="59" name="Elbow Connector 63">
            <a:extLst>
              <a:ext uri="{FF2B5EF4-FFF2-40B4-BE49-F238E27FC236}">
                <a16:creationId xmlns:a16="http://schemas.microsoft.com/office/drawing/2014/main" id="{E2C6FF54-A562-4F1B-8203-DA762A54D3F2}"/>
              </a:ext>
            </a:extLst>
          </p:cNvPr>
          <p:cNvCxnSpPr/>
          <p:nvPr/>
        </p:nvCxnSpPr>
        <p:spPr bwMode="auto">
          <a:xfrm rot="5400000">
            <a:off x="8128272" y="3367480"/>
            <a:ext cx="490510" cy="315902"/>
          </a:xfrm>
          <a:prstGeom prst="bentConnector2">
            <a:avLst/>
          </a:prstGeom>
          <a:noFill/>
          <a:ln w="19050" cap="flat" cmpd="sng" algn="ctr">
            <a:solidFill>
              <a:sysClr val="windowText" lastClr="000000"/>
            </a:solidFill>
            <a:prstDash val="dash"/>
            <a:headEnd type="none" w="med" len="med"/>
            <a:tailEnd type="triangle"/>
          </a:ln>
          <a:effectLst/>
        </p:spPr>
      </p:cxnSp>
      <p:sp>
        <p:nvSpPr>
          <p:cNvPr id="60" name="TextBox 59">
            <a:extLst>
              <a:ext uri="{FF2B5EF4-FFF2-40B4-BE49-F238E27FC236}">
                <a16:creationId xmlns:a16="http://schemas.microsoft.com/office/drawing/2014/main" id="{C38CDDED-A6F3-4FB9-9D96-A6DEF8FF5CC5}"/>
              </a:ext>
            </a:extLst>
          </p:cNvPr>
          <p:cNvSpPr txBox="1"/>
          <p:nvPr/>
        </p:nvSpPr>
        <p:spPr>
          <a:xfrm>
            <a:off x="6562486" y="5542491"/>
            <a:ext cx="1138453" cy="273280"/>
          </a:xfrm>
          <a:prstGeom prst="rect">
            <a:avLst/>
          </a:prstGeom>
          <a:noFill/>
        </p:spPr>
        <p:txBody>
          <a:bodyPr wrap="non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Database Role</a:t>
            </a:r>
            <a:endParaRPr lang="en-US" sz="1176" dirty="0">
              <a:solidFill>
                <a:srgbClr val="000000"/>
              </a:solidFill>
              <a:latin typeface="Segoe UI"/>
              <a:cs typeface="Segoe UI" panose="020B0502040204020203" pitchFamily="34" charset="0"/>
            </a:endParaRPr>
          </a:p>
        </p:txBody>
      </p:sp>
      <p:cxnSp>
        <p:nvCxnSpPr>
          <p:cNvPr id="61" name="Elbow Connector 65">
            <a:extLst>
              <a:ext uri="{FF2B5EF4-FFF2-40B4-BE49-F238E27FC236}">
                <a16:creationId xmlns:a16="http://schemas.microsoft.com/office/drawing/2014/main" id="{C920CE0D-21F3-443F-869A-849DCBCA14D4}"/>
              </a:ext>
            </a:extLst>
          </p:cNvPr>
          <p:cNvCxnSpPr/>
          <p:nvPr/>
        </p:nvCxnSpPr>
        <p:spPr bwMode="auto">
          <a:xfrm rot="5400000">
            <a:off x="7576567" y="5128387"/>
            <a:ext cx="59484" cy="697268"/>
          </a:xfrm>
          <a:prstGeom prst="bentConnector2">
            <a:avLst/>
          </a:prstGeom>
          <a:noFill/>
          <a:ln w="19050" cap="flat" cmpd="sng" algn="ctr">
            <a:solidFill>
              <a:sysClr val="windowText" lastClr="000000"/>
            </a:solidFill>
            <a:prstDash val="dash"/>
            <a:headEnd type="none" w="med" len="med"/>
            <a:tailEnd type="triangle"/>
          </a:ln>
          <a:effectLst/>
        </p:spPr>
      </p:cxnSp>
      <p:sp>
        <p:nvSpPr>
          <p:cNvPr id="62" name="TextBox 61">
            <a:extLst>
              <a:ext uri="{FF2B5EF4-FFF2-40B4-BE49-F238E27FC236}">
                <a16:creationId xmlns:a16="http://schemas.microsoft.com/office/drawing/2014/main" id="{224E96F1-8129-4581-862D-292B408310B1}"/>
              </a:ext>
            </a:extLst>
          </p:cNvPr>
          <p:cNvSpPr txBox="1"/>
          <p:nvPr/>
        </p:nvSpPr>
        <p:spPr>
          <a:xfrm>
            <a:off x="9356414" y="3190706"/>
            <a:ext cx="1259897" cy="422417"/>
          </a:xfrm>
          <a:prstGeom prst="rect">
            <a:avLst/>
          </a:prstGeom>
          <a:solidFill>
            <a:sysClr val="window" lastClr="FFFFFF"/>
          </a:solidFill>
        </p:spPr>
        <p:txBody>
          <a:bodyPr wrap="square" rtlCol="0">
            <a:spAutoFit/>
          </a:bodyPr>
          <a:lstStyle/>
          <a:p>
            <a:pPr defTabSz="896386" fontAlgn="base">
              <a:spcBef>
                <a:spcPct val="0"/>
              </a:spcBef>
              <a:spcAft>
                <a:spcPct val="0"/>
              </a:spcAft>
              <a:defRPr/>
            </a:pPr>
            <a:r>
              <a:rPr lang="en-GB" sz="1078" kern="0" dirty="0">
                <a:solidFill>
                  <a:srgbClr val="000000"/>
                </a:solidFill>
                <a:latin typeface="Segoe UI"/>
                <a:cs typeface="Segoe UI" panose="020B0502040204020203" pitchFamily="34" charset="0"/>
              </a:rPr>
              <a:t>Authenticated by SQL Server</a:t>
            </a:r>
            <a:endParaRPr lang="en-US" sz="1078" kern="0" dirty="0">
              <a:solidFill>
                <a:srgbClr val="000000"/>
              </a:solidFill>
              <a:latin typeface="Segoe UI"/>
              <a:cs typeface="Segoe UI" panose="020B0502040204020203" pitchFamily="34" charset="0"/>
            </a:endParaRPr>
          </a:p>
        </p:txBody>
      </p:sp>
      <p:grpSp>
        <p:nvGrpSpPr>
          <p:cNvPr id="63" name="Group 62">
            <a:extLst>
              <a:ext uri="{FF2B5EF4-FFF2-40B4-BE49-F238E27FC236}">
                <a16:creationId xmlns:a16="http://schemas.microsoft.com/office/drawing/2014/main" id="{D5E51A47-80CF-4E51-B6CF-2344CD1A7AD7}"/>
              </a:ext>
            </a:extLst>
          </p:cNvPr>
          <p:cNvGrpSpPr/>
          <p:nvPr/>
        </p:nvGrpSpPr>
        <p:grpSpPr>
          <a:xfrm>
            <a:off x="9575552" y="2665917"/>
            <a:ext cx="438931" cy="629965"/>
            <a:chOff x="2388825" y="2185405"/>
            <a:chExt cx="572504" cy="821674"/>
          </a:xfrm>
        </p:grpSpPr>
        <p:pic>
          <p:nvPicPr>
            <p:cNvPr id="64" name="Picture 63">
              <a:extLst>
                <a:ext uri="{FF2B5EF4-FFF2-40B4-BE49-F238E27FC236}">
                  <a16:creationId xmlns:a16="http://schemas.microsoft.com/office/drawing/2014/main" id="{4E98D7C7-7A9A-47AD-8E65-203B9C9D8DC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65" name="Picture 64">
              <a:extLst>
                <a:ext uri="{FF2B5EF4-FFF2-40B4-BE49-F238E27FC236}">
                  <a16:creationId xmlns:a16="http://schemas.microsoft.com/office/drawing/2014/main" id="{AF363AF4-9766-4FA1-9C6C-2395ADCAAD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sp>
        <p:nvSpPr>
          <p:cNvPr id="66" name="TextBox 65">
            <a:extLst>
              <a:ext uri="{FF2B5EF4-FFF2-40B4-BE49-F238E27FC236}">
                <a16:creationId xmlns:a16="http://schemas.microsoft.com/office/drawing/2014/main" id="{BF7C4A60-0949-4551-AB47-6022E1B16A89}"/>
              </a:ext>
            </a:extLst>
          </p:cNvPr>
          <p:cNvSpPr txBox="1"/>
          <p:nvPr/>
        </p:nvSpPr>
        <p:spPr>
          <a:xfrm>
            <a:off x="6583080" y="1904197"/>
            <a:ext cx="2157846" cy="362072"/>
          </a:xfrm>
          <a:prstGeom prst="rect">
            <a:avLst/>
          </a:prstGeom>
          <a:noFill/>
        </p:spPr>
        <p:txBody>
          <a:bodyPr wrap="none" rtlCol="0">
            <a:spAutoFit/>
          </a:bodyPr>
          <a:lstStyle/>
          <a:p>
            <a:pPr defTabSz="896386" fontAlgn="base">
              <a:spcBef>
                <a:spcPct val="0"/>
              </a:spcBef>
              <a:spcAft>
                <a:spcPct val="0"/>
              </a:spcAft>
            </a:pPr>
            <a:r>
              <a:rPr lang="en-GB" sz="1765" dirty="0">
                <a:solidFill>
                  <a:srgbClr val="000000"/>
                </a:solidFill>
                <a:latin typeface="Segoe UI"/>
                <a:cs typeface="Segoe UI" panose="020B0502040204020203" pitchFamily="34" charset="0"/>
              </a:rPr>
              <a:t>SQL Server Instance</a:t>
            </a:r>
            <a:endParaRPr lang="en-US" sz="1765" dirty="0">
              <a:solidFill>
                <a:srgbClr val="000000"/>
              </a:solidFill>
              <a:latin typeface="Segoe UI"/>
              <a:cs typeface="Segoe UI" panose="020B0502040204020203" pitchFamily="34" charset="0"/>
            </a:endParaRPr>
          </a:p>
        </p:txBody>
      </p:sp>
      <p:sp>
        <p:nvSpPr>
          <p:cNvPr id="67" name="TextBox 66">
            <a:extLst>
              <a:ext uri="{FF2B5EF4-FFF2-40B4-BE49-F238E27FC236}">
                <a16:creationId xmlns:a16="http://schemas.microsoft.com/office/drawing/2014/main" id="{8CB1E8DA-1BB9-4EAE-BCA1-F0B7B9AF0E9F}"/>
              </a:ext>
            </a:extLst>
          </p:cNvPr>
          <p:cNvSpPr txBox="1"/>
          <p:nvPr/>
        </p:nvSpPr>
        <p:spPr>
          <a:xfrm>
            <a:off x="7533457" y="4447783"/>
            <a:ext cx="903168" cy="301727"/>
          </a:xfrm>
          <a:prstGeom prst="rect">
            <a:avLst/>
          </a:prstGeom>
          <a:noFill/>
        </p:spPr>
        <p:txBody>
          <a:bodyPr wrap="none" rtlCol="0">
            <a:spAutoFit/>
          </a:bodyPr>
          <a:lstStyle/>
          <a:p>
            <a:pPr defTabSz="896386" fontAlgn="base">
              <a:spcBef>
                <a:spcPct val="0"/>
              </a:spcBef>
              <a:spcAft>
                <a:spcPct val="0"/>
              </a:spcAft>
            </a:pPr>
            <a:r>
              <a:rPr lang="en-GB" sz="1372" dirty="0">
                <a:solidFill>
                  <a:srgbClr val="000000"/>
                </a:solidFill>
                <a:latin typeface="Segoe UI"/>
                <a:cs typeface="Segoe UI" panose="020B0502040204020203" pitchFamily="34" charset="0"/>
              </a:rPr>
              <a:t>Database</a:t>
            </a:r>
            <a:endParaRPr lang="en-US" sz="1372" dirty="0">
              <a:solidFill>
                <a:srgbClr val="000000"/>
              </a:solidFill>
              <a:latin typeface="Segoe UI"/>
              <a:cs typeface="Segoe UI" panose="020B0502040204020203" pitchFamily="34" charset="0"/>
            </a:endParaRPr>
          </a:p>
        </p:txBody>
      </p:sp>
      <p:grpSp>
        <p:nvGrpSpPr>
          <p:cNvPr id="68" name="Group 67">
            <a:extLst>
              <a:ext uri="{FF2B5EF4-FFF2-40B4-BE49-F238E27FC236}">
                <a16:creationId xmlns:a16="http://schemas.microsoft.com/office/drawing/2014/main" id="{5FB3C11E-9C30-4659-865D-4A038891511F}"/>
              </a:ext>
            </a:extLst>
          </p:cNvPr>
          <p:cNvGrpSpPr/>
          <p:nvPr/>
        </p:nvGrpSpPr>
        <p:grpSpPr>
          <a:xfrm>
            <a:off x="8596407" y="4988300"/>
            <a:ext cx="420378" cy="575098"/>
            <a:chOff x="3663884" y="2465911"/>
            <a:chExt cx="1621146" cy="2217810"/>
          </a:xfrm>
        </p:grpSpPr>
        <p:pic>
          <p:nvPicPr>
            <p:cNvPr id="69" name="Picture 68">
              <a:extLst>
                <a:ext uri="{FF2B5EF4-FFF2-40B4-BE49-F238E27FC236}">
                  <a16:creationId xmlns:a16="http://schemas.microsoft.com/office/drawing/2014/main" id="{1888DF7F-501A-4917-B361-9542A711DED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62450" y="2465911"/>
              <a:ext cx="1219099" cy="1926177"/>
            </a:xfrm>
            <a:prstGeom prst="rect">
              <a:avLst/>
            </a:prstGeom>
          </p:spPr>
        </p:pic>
        <p:pic>
          <p:nvPicPr>
            <p:cNvPr id="70" name="Picture 69">
              <a:extLst>
                <a:ext uri="{FF2B5EF4-FFF2-40B4-BE49-F238E27FC236}">
                  <a16:creationId xmlns:a16="http://schemas.microsoft.com/office/drawing/2014/main" id="{B497DE9F-8F22-4BE1-86C5-BFC07755BDE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663884" y="3388723"/>
              <a:ext cx="1621146" cy="1294998"/>
            </a:xfrm>
            <a:prstGeom prst="rect">
              <a:avLst/>
            </a:prstGeom>
          </p:spPr>
        </p:pic>
      </p:grpSp>
      <p:sp>
        <p:nvSpPr>
          <p:cNvPr id="71" name="TextBox 70">
            <a:extLst>
              <a:ext uri="{FF2B5EF4-FFF2-40B4-BE49-F238E27FC236}">
                <a16:creationId xmlns:a16="http://schemas.microsoft.com/office/drawing/2014/main" id="{E7FFDC27-C59E-411E-B568-8613764E636F}"/>
              </a:ext>
            </a:extLst>
          </p:cNvPr>
          <p:cNvSpPr txBox="1"/>
          <p:nvPr/>
        </p:nvSpPr>
        <p:spPr>
          <a:xfrm>
            <a:off x="8041081" y="5525146"/>
            <a:ext cx="1262599" cy="271554"/>
          </a:xfrm>
          <a:prstGeom prst="rect">
            <a:avLst/>
          </a:prstGeom>
          <a:noFill/>
        </p:spPr>
        <p:txBody>
          <a:bodyPr wrap="none" rtlCol="0">
            <a:spAutoFit/>
          </a:bodyPr>
          <a:lstStyle/>
          <a:p>
            <a:pPr defTabSz="896386" fontAlgn="base">
              <a:spcBef>
                <a:spcPct val="0"/>
              </a:spcBef>
              <a:spcAft>
                <a:spcPct val="0"/>
              </a:spcAft>
            </a:pPr>
            <a:r>
              <a:rPr lang="en-GB" sz="1176" dirty="0">
                <a:solidFill>
                  <a:srgbClr val="000000"/>
                </a:solidFill>
                <a:latin typeface="Segoe UI"/>
                <a:cs typeface="Segoe UI" panose="020B0502040204020203" pitchFamily="34" charset="0"/>
              </a:rPr>
              <a:t>Application Role</a:t>
            </a:r>
            <a:endParaRPr lang="en-US" sz="1176" dirty="0">
              <a:solidFill>
                <a:srgbClr val="000000"/>
              </a:solidFill>
              <a:latin typeface="Segoe UI"/>
              <a:cs typeface="Segoe UI" panose="020B0502040204020203" pitchFamily="34" charset="0"/>
            </a:endParaRPr>
          </a:p>
        </p:txBody>
      </p:sp>
      <p:pic>
        <p:nvPicPr>
          <p:cNvPr id="72" name="Picture 71">
            <a:extLst>
              <a:ext uri="{FF2B5EF4-FFF2-40B4-BE49-F238E27FC236}">
                <a16:creationId xmlns:a16="http://schemas.microsoft.com/office/drawing/2014/main" id="{A4A98F5B-DEA6-4AA5-A587-C02A82C4AF1B}"/>
              </a:ext>
            </a:extLst>
          </p:cNvPr>
          <p:cNvPicPr>
            <a:picLocks noChangeAspect="1"/>
          </p:cNvPicPr>
          <p:nvPr/>
        </p:nvPicPr>
        <p:blipFill>
          <a:blip r:embed="rId16"/>
          <a:stretch>
            <a:fillRect/>
          </a:stretch>
        </p:blipFill>
        <p:spPr>
          <a:xfrm>
            <a:off x="1389769" y="3782296"/>
            <a:ext cx="3687819" cy="2601589"/>
          </a:xfrm>
          <a:prstGeom prst="rect">
            <a:avLst/>
          </a:prstGeom>
        </p:spPr>
      </p:pic>
    </p:spTree>
    <p:extLst>
      <p:ext uri="{BB962C8B-B14F-4D97-AF65-F5344CB8AC3E}">
        <p14:creationId xmlns:p14="http://schemas.microsoft.com/office/powerpoint/2010/main" val="7785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Securables and the Four-Part Name</a:t>
            </a:r>
            <a:endParaRPr lang="en-US" sz="3921" dirty="0"/>
          </a:p>
        </p:txBody>
      </p:sp>
      <p:sp>
        <p:nvSpPr>
          <p:cNvPr id="13" name="Rectangle 12">
            <a:extLst>
              <a:ext uri="{FF2B5EF4-FFF2-40B4-BE49-F238E27FC236}">
                <a16:creationId xmlns:a16="http://schemas.microsoft.com/office/drawing/2014/main" id="{9B4659EC-8A4B-4F18-8B8D-9FE29DB568EE}"/>
              </a:ext>
            </a:extLst>
          </p:cNvPr>
          <p:cNvSpPr/>
          <p:nvPr/>
        </p:nvSpPr>
        <p:spPr bwMode="auto">
          <a:xfrm>
            <a:off x="945362" y="1332182"/>
            <a:ext cx="4784866" cy="5240531"/>
          </a:xfrm>
          <a:prstGeom prst="rect">
            <a:avLst/>
          </a:prstGeom>
          <a:ln>
            <a:solidFill>
              <a:schemeClr val="accent3">
                <a:lumMod val="5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5246" rIns="165246" anchor="ctr"/>
          <a:lstStyle/>
          <a:p>
            <a:pPr algn="ctr" defTabSz="887689">
              <a:defRPr/>
            </a:pPr>
            <a:endParaRPr lang="en-US" sz="1717" b="1" dirty="0">
              <a:solidFill>
                <a:srgbClr val="000000"/>
              </a:solidFill>
              <a:latin typeface="Segoe UI"/>
            </a:endParaRPr>
          </a:p>
        </p:txBody>
      </p:sp>
      <p:sp>
        <p:nvSpPr>
          <p:cNvPr id="14" name="TextBox 4">
            <a:extLst>
              <a:ext uri="{FF2B5EF4-FFF2-40B4-BE49-F238E27FC236}">
                <a16:creationId xmlns:a16="http://schemas.microsoft.com/office/drawing/2014/main" id="{20A15363-1F6F-40FB-B860-C8BD4E8BB0AB}"/>
              </a:ext>
            </a:extLst>
          </p:cNvPr>
          <p:cNvSpPr txBox="1">
            <a:spLocks noChangeArrowheads="1"/>
          </p:cNvSpPr>
          <p:nvPr/>
        </p:nvSpPr>
        <p:spPr bwMode="auto">
          <a:xfrm>
            <a:off x="1278656" y="1435927"/>
            <a:ext cx="2115772" cy="35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717">
                <a:solidFill>
                  <a:srgbClr val="000000"/>
                </a:solidFill>
                <a:latin typeface="Segoe UI" panose="020B0502040204020203" pitchFamily="34" charset="0"/>
                <a:cs typeface="Segoe UI" panose="020B0502040204020203" pitchFamily="34" charset="0"/>
              </a:rPr>
              <a:t>SQL Server Instance</a:t>
            </a:r>
            <a:endParaRPr lang="en-US" altLang="en-US" sz="1717">
              <a:solidFill>
                <a:srgbClr val="000000"/>
              </a:solidFill>
              <a:latin typeface="Segoe UI" panose="020B0502040204020203" pitchFamily="34" charset="0"/>
              <a:cs typeface="Segoe UI" panose="020B0502040204020203" pitchFamily="34" charset="0"/>
            </a:endParaRPr>
          </a:p>
        </p:txBody>
      </p:sp>
      <p:pic>
        <p:nvPicPr>
          <p:cNvPr id="15" name="Picture 5">
            <a:extLst>
              <a:ext uri="{FF2B5EF4-FFF2-40B4-BE49-F238E27FC236}">
                <a16:creationId xmlns:a16="http://schemas.microsoft.com/office/drawing/2014/main" id="{14E0927C-8CDF-4ABD-B525-594BEAAD3C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515" y="1164101"/>
            <a:ext cx="803683" cy="145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6">
            <a:extLst>
              <a:ext uri="{FF2B5EF4-FFF2-40B4-BE49-F238E27FC236}">
                <a16:creationId xmlns:a16="http://schemas.microsoft.com/office/drawing/2014/main" id="{1BD39A2D-B839-4861-85AE-40CA00CD8EF9}"/>
              </a:ext>
            </a:extLst>
          </p:cNvPr>
          <p:cNvGrpSpPr>
            <a:grpSpLocks/>
          </p:cNvGrpSpPr>
          <p:nvPr/>
        </p:nvGrpSpPr>
        <p:grpSpPr bwMode="auto">
          <a:xfrm>
            <a:off x="1051785" y="3179892"/>
            <a:ext cx="4592017" cy="3169893"/>
            <a:chOff x="712561" y="2607706"/>
            <a:chExt cx="3805094" cy="2579200"/>
          </a:xfrm>
        </p:grpSpPr>
        <p:grpSp>
          <p:nvGrpSpPr>
            <p:cNvPr id="17" name="Group 73">
              <a:extLst>
                <a:ext uri="{FF2B5EF4-FFF2-40B4-BE49-F238E27FC236}">
                  <a16:creationId xmlns:a16="http://schemas.microsoft.com/office/drawing/2014/main" id="{1A05FCA1-DBD9-4F2F-BCEB-F953CC9135EB}"/>
                </a:ext>
              </a:extLst>
            </p:cNvPr>
            <p:cNvGrpSpPr>
              <a:grpSpLocks/>
            </p:cNvGrpSpPr>
            <p:nvPr/>
          </p:nvGrpSpPr>
          <p:grpSpPr bwMode="auto">
            <a:xfrm>
              <a:off x="712561" y="2607706"/>
              <a:ext cx="3805094" cy="2579200"/>
              <a:chOff x="795587" y="2137218"/>
              <a:chExt cx="3805094" cy="2579200"/>
            </a:xfrm>
          </p:grpSpPr>
          <p:sp>
            <p:nvSpPr>
              <p:cNvPr id="36" name="Rectangle 35">
                <a:extLst>
                  <a:ext uri="{FF2B5EF4-FFF2-40B4-BE49-F238E27FC236}">
                    <a16:creationId xmlns:a16="http://schemas.microsoft.com/office/drawing/2014/main" id="{53DFD6A5-EAF5-4B25-A2EF-0227CE0721A4}"/>
                  </a:ext>
                </a:extLst>
              </p:cNvPr>
              <p:cNvSpPr/>
              <p:nvPr/>
            </p:nvSpPr>
            <p:spPr bwMode="auto">
              <a:xfrm>
                <a:off x="1027375" y="2469214"/>
                <a:ext cx="3573306" cy="2247204"/>
              </a:xfrm>
              <a:prstGeom prst="rect">
                <a:avLst/>
              </a:prstGeom>
              <a:ln>
                <a:solidFill>
                  <a:schemeClr val="accent3">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5246" rIns="165246" anchor="ctr"/>
              <a:lstStyle/>
              <a:p>
                <a:pPr algn="ctr" defTabSz="887689">
                  <a:defRPr/>
                </a:pPr>
                <a:endParaRPr lang="en-US" sz="1717" b="1" dirty="0">
                  <a:solidFill>
                    <a:srgbClr val="000000"/>
                  </a:solidFill>
                  <a:latin typeface="Segoe UI"/>
                </a:endParaRPr>
              </a:p>
            </p:txBody>
          </p:sp>
          <p:pic>
            <p:nvPicPr>
              <p:cNvPr id="37" name="Picture 93">
                <a:extLst>
                  <a:ext uri="{FF2B5EF4-FFF2-40B4-BE49-F238E27FC236}">
                    <a16:creationId xmlns:a16="http://schemas.microsoft.com/office/drawing/2014/main" id="{1CCCC987-4EF5-4A8F-A159-CA1C7C1A7E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587" y="2137218"/>
                <a:ext cx="1007907" cy="66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94">
                <a:extLst>
                  <a:ext uri="{FF2B5EF4-FFF2-40B4-BE49-F238E27FC236}">
                    <a16:creationId xmlns:a16="http://schemas.microsoft.com/office/drawing/2014/main" id="{A4BEF2A5-46F2-4C37-A5B7-4C5E7C1037B6}"/>
                  </a:ext>
                </a:extLst>
              </p:cNvPr>
              <p:cNvSpPr txBox="1">
                <a:spLocks noChangeArrowheads="1"/>
              </p:cNvSpPr>
              <p:nvPr/>
            </p:nvSpPr>
            <p:spPr bwMode="auto">
              <a:xfrm>
                <a:off x="1737634" y="2460207"/>
                <a:ext cx="821633" cy="26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536">
                    <a:solidFill>
                      <a:srgbClr val="000000"/>
                    </a:solidFill>
                    <a:latin typeface="Segoe UI" panose="020B0502040204020203" pitchFamily="34" charset="0"/>
                    <a:cs typeface="Segoe UI" panose="020B0502040204020203" pitchFamily="34" charset="0"/>
                  </a:rPr>
                  <a:t>Database</a:t>
                </a:r>
                <a:endParaRPr lang="en-US" altLang="en-US" sz="1536">
                  <a:solidFill>
                    <a:srgbClr val="000000"/>
                  </a:solidFill>
                  <a:latin typeface="Segoe UI" panose="020B0502040204020203" pitchFamily="34" charset="0"/>
                  <a:cs typeface="Segoe UI" panose="020B0502040204020203" pitchFamily="34" charset="0"/>
                </a:endParaRPr>
              </a:p>
            </p:txBody>
          </p:sp>
        </p:grpSp>
        <p:grpSp>
          <p:nvGrpSpPr>
            <p:cNvPr id="18" name="Group 74">
              <a:extLst>
                <a:ext uri="{FF2B5EF4-FFF2-40B4-BE49-F238E27FC236}">
                  <a16:creationId xmlns:a16="http://schemas.microsoft.com/office/drawing/2014/main" id="{00808021-AC76-45A2-B208-9917ADBDECB6}"/>
                </a:ext>
              </a:extLst>
            </p:cNvPr>
            <p:cNvGrpSpPr>
              <a:grpSpLocks/>
            </p:cNvGrpSpPr>
            <p:nvPr/>
          </p:nvGrpSpPr>
          <p:grpSpPr bwMode="auto">
            <a:xfrm>
              <a:off x="1171611" y="3771749"/>
              <a:ext cx="1476793" cy="1283485"/>
              <a:chOff x="1171611" y="3771749"/>
              <a:chExt cx="1476793" cy="1283485"/>
            </a:xfrm>
          </p:grpSpPr>
          <p:sp>
            <p:nvSpPr>
              <p:cNvPr id="28" name="Rectangle 27">
                <a:extLst>
                  <a:ext uri="{FF2B5EF4-FFF2-40B4-BE49-F238E27FC236}">
                    <a16:creationId xmlns:a16="http://schemas.microsoft.com/office/drawing/2014/main" id="{71007147-A10F-4B3F-A747-F5041C1CC031}"/>
                  </a:ext>
                </a:extLst>
              </p:cNvPr>
              <p:cNvSpPr/>
              <p:nvPr/>
            </p:nvSpPr>
            <p:spPr bwMode="auto">
              <a:xfrm>
                <a:off x="1213724" y="3786792"/>
                <a:ext cx="1434680" cy="1268442"/>
              </a:xfrm>
              <a:prstGeom prst="rect">
                <a:avLst/>
              </a:prstGeom>
              <a:ln>
                <a:solidFill>
                  <a:schemeClr val="accent3">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5246" rIns="165246" anchor="ctr"/>
              <a:lstStyle/>
              <a:p>
                <a:pPr algn="ctr" defTabSz="887689">
                  <a:defRPr/>
                </a:pPr>
                <a:endParaRPr lang="en-US" sz="1717" b="1" dirty="0">
                  <a:solidFill>
                    <a:srgbClr val="000000"/>
                  </a:solidFill>
                  <a:latin typeface="Segoe UI"/>
                </a:endParaRPr>
              </a:p>
            </p:txBody>
          </p:sp>
          <p:sp>
            <p:nvSpPr>
              <p:cNvPr id="29" name="TextBox 85">
                <a:extLst>
                  <a:ext uri="{FF2B5EF4-FFF2-40B4-BE49-F238E27FC236}">
                    <a16:creationId xmlns:a16="http://schemas.microsoft.com/office/drawing/2014/main" id="{A2AC2395-106D-4337-9425-D90F5AC2CDEA}"/>
                  </a:ext>
                </a:extLst>
              </p:cNvPr>
              <p:cNvSpPr txBox="1">
                <a:spLocks noChangeArrowheads="1"/>
              </p:cNvSpPr>
              <p:nvPr/>
            </p:nvSpPr>
            <p:spPr bwMode="auto">
              <a:xfrm>
                <a:off x="1171611" y="3771749"/>
                <a:ext cx="649804" cy="24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356">
                    <a:solidFill>
                      <a:srgbClr val="000000"/>
                    </a:solidFill>
                    <a:latin typeface="Segoe UI" panose="020B0502040204020203" pitchFamily="34" charset="0"/>
                    <a:cs typeface="Segoe UI" panose="020B0502040204020203" pitchFamily="34" charset="0"/>
                  </a:rPr>
                  <a:t>Schema</a:t>
                </a:r>
                <a:endParaRPr lang="en-US" altLang="en-US" sz="1356">
                  <a:solidFill>
                    <a:srgbClr val="000000"/>
                  </a:solidFill>
                  <a:latin typeface="Segoe UI" panose="020B0502040204020203" pitchFamily="34" charset="0"/>
                  <a:cs typeface="Segoe UI" panose="020B0502040204020203" pitchFamily="34" charset="0"/>
                </a:endParaRPr>
              </a:p>
            </p:txBody>
          </p:sp>
          <p:grpSp>
            <p:nvGrpSpPr>
              <p:cNvPr id="30" name="Group 86">
                <a:extLst>
                  <a:ext uri="{FF2B5EF4-FFF2-40B4-BE49-F238E27FC236}">
                    <a16:creationId xmlns:a16="http://schemas.microsoft.com/office/drawing/2014/main" id="{FACAD4D3-C633-46A0-9893-9717E05461F7}"/>
                  </a:ext>
                </a:extLst>
              </p:cNvPr>
              <p:cNvGrpSpPr>
                <a:grpSpLocks/>
              </p:cNvGrpSpPr>
              <p:nvPr/>
            </p:nvGrpSpPr>
            <p:grpSpPr bwMode="auto">
              <a:xfrm>
                <a:off x="1543044" y="4083012"/>
                <a:ext cx="624400" cy="890348"/>
                <a:chOff x="1543044" y="4083012"/>
                <a:chExt cx="624400" cy="890348"/>
              </a:xfrm>
            </p:grpSpPr>
            <p:grpSp>
              <p:nvGrpSpPr>
                <p:cNvPr id="31" name="Group 87">
                  <a:extLst>
                    <a:ext uri="{FF2B5EF4-FFF2-40B4-BE49-F238E27FC236}">
                      <a16:creationId xmlns:a16="http://schemas.microsoft.com/office/drawing/2014/main" id="{FBB4B668-B306-4E33-B5EB-13BE2065C24C}"/>
                    </a:ext>
                  </a:extLst>
                </p:cNvPr>
                <p:cNvGrpSpPr>
                  <a:grpSpLocks/>
                </p:cNvGrpSpPr>
                <p:nvPr/>
              </p:nvGrpSpPr>
              <p:grpSpPr bwMode="auto">
                <a:xfrm>
                  <a:off x="1720468" y="4312205"/>
                  <a:ext cx="446976" cy="661155"/>
                  <a:chOff x="1816726" y="4257654"/>
                  <a:chExt cx="446976" cy="661155"/>
                </a:xfrm>
              </p:grpSpPr>
              <p:pic>
                <p:nvPicPr>
                  <p:cNvPr id="33" name="Picture 89">
                    <a:extLst>
                      <a:ext uri="{FF2B5EF4-FFF2-40B4-BE49-F238E27FC236}">
                        <a16:creationId xmlns:a16="http://schemas.microsoft.com/office/drawing/2014/main" id="{E4A82DDB-A2B5-4CF8-9756-117075B491C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90">
                    <a:extLst>
                      <a:ext uri="{FF2B5EF4-FFF2-40B4-BE49-F238E27FC236}">
                        <a16:creationId xmlns:a16="http://schemas.microsoft.com/office/drawing/2014/main" id="{2B246482-9EC8-49C8-932C-E33B1F18903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91">
                    <a:extLst>
                      <a:ext uri="{FF2B5EF4-FFF2-40B4-BE49-F238E27FC236}">
                        <a16:creationId xmlns:a16="http://schemas.microsoft.com/office/drawing/2014/main" id="{BE602CA6-1C4D-42DB-9582-EC000584A5A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Box 88">
                  <a:extLst>
                    <a:ext uri="{FF2B5EF4-FFF2-40B4-BE49-F238E27FC236}">
                      <a16:creationId xmlns:a16="http://schemas.microsoft.com/office/drawing/2014/main" id="{E9BD2600-1E7A-4EAC-9B9E-871E02CFEA5E}"/>
                    </a:ext>
                  </a:extLst>
                </p:cNvPr>
                <p:cNvSpPr txBox="1">
                  <a:spLocks noChangeArrowheads="1"/>
                </p:cNvSpPr>
                <p:nvPr/>
              </p:nvSpPr>
              <p:spPr bwMode="auto">
                <a:xfrm>
                  <a:off x="1543044" y="4083012"/>
                  <a:ext cx="568778" cy="22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174">
                      <a:solidFill>
                        <a:srgbClr val="000000"/>
                      </a:solidFill>
                      <a:latin typeface="Segoe UI" panose="020B0502040204020203" pitchFamily="34" charset="0"/>
                      <a:cs typeface="Segoe UI" panose="020B0502040204020203" pitchFamily="34" charset="0"/>
                    </a:rPr>
                    <a:t>Objects</a:t>
                  </a:r>
                  <a:endParaRPr lang="en-US" altLang="en-US" sz="1174">
                    <a:solidFill>
                      <a:srgbClr val="000000"/>
                    </a:solidFill>
                    <a:latin typeface="Segoe UI" panose="020B0502040204020203" pitchFamily="34" charset="0"/>
                    <a:cs typeface="Segoe UI" panose="020B0502040204020203" pitchFamily="34" charset="0"/>
                  </a:endParaRPr>
                </a:p>
              </p:txBody>
            </p:sp>
          </p:grpSp>
        </p:grpSp>
        <p:grpSp>
          <p:nvGrpSpPr>
            <p:cNvPr id="19" name="Group 75">
              <a:extLst>
                <a:ext uri="{FF2B5EF4-FFF2-40B4-BE49-F238E27FC236}">
                  <a16:creationId xmlns:a16="http://schemas.microsoft.com/office/drawing/2014/main" id="{6880760E-FD55-4733-9133-0D6A0F534120}"/>
                </a:ext>
              </a:extLst>
            </p:cNvPr>
            <p:cNvGrpSpPr>
              <a:grpSpLocks/>
            </p:cNvGrpSpPr>
            <p:nvPr/>
          </p:nvGrpSpPr>
          <p:grpSpPr bwMode="auto">
            <a:xfrm>
              <a:off x="2792190" y="3786160"/>
              <a:ext cx="1445673" cy="1283704"/>
              <a:chOff x="1202819" y="3772217"/>
              <a:chExt cx="1445673" cy="1283704"/>
            </a:xfrm>
          </p:grpSpPr>
          <p:sp>
            <p:nvSpPr>
              <p:cNvPr id="20" name="Rectangle 19">
                <a:extLst>
                  <a:ext uri="{FF2B5EF4-FFF2-40B4-BE49-F238E27FC236}">
                    <a16:creationId xmlns:a16="http://schemas.microsoft.com/office/drawing/2014/main" id="{7BBCD80B-67A0-44DD-AB99-C49AF232E707}"/>
                  </a:ext>
                </a:extLst>
              </p:cNvPr>
              <p:cNvSpPr/>
              <p:nvPr/>
            </p:nvSpPr>
            <p:spPr bwMode="auto">
              <a:xfrm>
                <a:off x="1213812" y="3784553"/>
                <a:ext cx="1434680" cy="1271368"/>
              </a:xfrm>
              <a:prstGeom prst="rect">
                <a:avLst/>
              </a:prstGeom>
              <a:ln>
                <a:solidFill>
                  <a:schemeClr val="accent3">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5246" rIns="165246" anchor="ctr"/>
              <a:lstStyle/>
              <a:p>
                <a:pPr algn="ctr" defTabSz="887689">
                  <a:defRPr/>
                </a:pPr>
                <a:endParaRPr lang="en-US" sz="1717" b="1" dirty="0">
                  <a:solidFill>
                    <a:srgbClr val="000000"/>
                  </a:solidFill>
                  <a:latin typeface="Segoe UI"/>
                </a:endParaRPr>
              </a:p>
            </p:txBody>
          </p:sp>
          <p:sp>
            <p:nvSpPr>
              <p:cNvPr id="21" name="TextBox 77">
                <a:extLst>
                  <a:ext uri="{FF2B5EF4-FFF2-40B4-BE49-F238E27FC236}">
                    <a16:creationId xmlns:a16="http://schemas.microsoft.com/office/drawing/2014/main" id="{4A222109-4E8C-4420-9FC1-8BCDF8020099}"/>
                  </a:ext>
                </a:extLst>
              </p:cNvPr>
              <p:cNvSpPr txBox="1">
                <a:spLocks noChangeArrowheads="1"/>
              </p:cNvSpPr>
              <p:nvPr/>
            </p:nvSpPr>
            <p:spPr bwMode="auto">
              <a:xfrm>
                <a:off x="1202819" y="3772217"/>
                <a:ext cx="649805" cy="24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356">
                    <a:solidFill>
                      <a:srgbClr val="000000"/>
                    </a:solidFill>
                    <a:latin typeface="Segoe UI" panose="020B0502040204020203" pitchFamily="34" charset="0"/>
                    <a:cs typeface="Segoe UI" panose="020B0502040204020203" pitchFamily="34" charset="0"/>
                  </a:rPr>
                  <a:t>Schema</a:t>
                </a:r>
                <a:endParaRPr lang="en-US" altLang="en-US" sz="1356">
                  <a:solidFill>
                    <a:srgbClr val="000000"/>
                  </a:solidFill>
                  <a:latin typeface="Segoe UI" panose="020B0502040204020203" pitchFamily="34" charset="0"/>
                  <a:cs typeface="Segoe UI" panose="020B0502040204020203" pitchFamily="34" charset="0"/>
                </a:endParaRPr>
              </a:p>
            </p:txBody>
          </p:sp>
          <p:grpSp>
            <p:nvGrpSpPr>
              <p:cNvPr id="22" name="Group 78">
                <a:extLst>
                  <a:ext uri="{FF2B5EF4-FFF2-40B4-BE49-F238E27FC236}">
                    <a16:creationId xmlns:a16="http://schemas.microsoft.com/office/drawing/2014/main" id="{BFCD35FB-F5A3-4EDA-96FA-EF0C89758F29}"/>
                  </a:ext>
                </a:extLst>
              </p:cNvPr>
              <p:cNvGrpSpPr>
                <a:grpSpLocks/>
              </p:cNvGrpSpPr>
              <p:nvPr/>
            </p:nvGrpSpPr>
            <p:grpSpPr bwMode="auto">
              <a:xfrm>
                <a:off x="1543044" y="4083012"/>
                <a:ext cx="624400" cy="890348"/>
                <a:chOff x="1543044" y="4083012"/>
                <a:chExt cx="624400" cy="890348"/>
              </a:xfrm>
            </p:grpSpPr>
            <p:grpSp>
              <p:nvGrpSpPr>
                <p:cNvPr id="23" name="Group 79">
                  <a:extLst>
                    <a:ext uri="{FF2B5EF4-FFF2-40B4-BE49-F238E27FC236}">
                      <a16:creationId xmlns:a16="http://schemas.microsoft.com/office/drawing/2014/main" id="{54EB0DD4-375E-4C30-A027-88E7E9F74BEE}"/>
                    </a:ext>
                  </a:extLst>
                </p:cNvPr>
                <p:cNvGrpSpPr>
                  <a:grpSpLocks/>
                </p:cNvGrpSpPr>
                <p:nvPr/>
              </p:nvGrpSpPr>
              <p:grpSpPr bwMode="auto">
                <a:xfrm>
                  <a:off x="1720468" y="4312205"/>
                  <a:ext cx="446976" cy="661155"/>
                  <a:chOff x="1816726" y="4257654"/>
                  <a:chExt cx="446976" cy="661155"/>
                </a:xfrm>
              </p:grpSpPr>
              <p:pic>
                <p:nvPicPr>
                  <p:cNvPr id="25" name="Picture 81">
                    <a:extLst>
                      <a:ext uri="{FF2B5EF4-FFF2-40B4-BE49-F238E27FC236}">
                        <a16:creationId xmlns:a16="http://schemas.microsoft.com/office/drawing/2014/main" id="{F7AEB8DB-9C43-44A3-9837-F553F6B0743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2">
                    <a:extLst>
                      <a:ext uri="{FF2B5EF4-FFF2-40B4-BE49-F238E27FC236}">
                        <a16:creationId xmlns:a16="http://schemas.microsoft.com/office/drawing/2014/main" id="{7A980B01-1108-4261-801F-3E9CFAAEBC4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83">
                    <a:extLst>
                      <a:ext uri="{FF2B5EF4-FFF2-40B4-BE49-F238E27FC236}">
                        <a16:creationId xmlns:a16="http://schemas.microsoft.com/office/drawing/2014/main" id="{547F2AA1-9735-4AEA-8041-CBCD38E0FFB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80">
                  <a:extLst>
                    <a:ext uri="{FF2B5EF4-FFF2-40B4-BE49-F238E27FC236}">
                      <a16:creationId xmlns:a16="http://schemas.microsoft.com/office/drawing/2014/main" id="{762CD9BE-7F90-432E-99E7-83E380143CD5}"/>
                    </a:ext>
                  </a:extLst>
                </p:cNvPr>
                <p:cNvSpPr txBox="1">
                  <a:spLocks noChangeArrowheads="1"/>
                </p:cNvSpPr>
                <p:nvPr/>
              </p:nvSpPr>
              <p:spPr bwMode="auto">
                <a:xfrm>
                  <a:off x="1543044" y="4083012"/>
                  <a:ext cx="568778" cy="22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174">
                      <a:solidFill>
                        <a:srgbClr val="000000"/>
                      </a:solidFill>
                      <a:latin typeface="Segoe UI" panose="020B0502040204020203" pitchFamily="34" charset="0"/>
                      <a:cs typeface="Segoe UI" panose="020B0502040204020203" pitchFamily="34" charset="0"/>
                    </a:rPr>
                    <a:t>Objects</a:t>
                  </a:r>
                  <a:endParaRPr lang="en-US" altLang="en-US" sz="1174">
                    <a:solidFill>
                      <a:srgbClr val="000000"/>
                    </a:solidFill>
                    <a:latin typeface="Segoe UI" panose="020B0502040204020203" pitchFamily="34" charset="0"/>
                    <a:cs typeface="Segoe UI" panose="020B0502040204020203" pitchFamily="34" charset="0"/>
                  </a:endParaRPr>
                </a:p>
              </p:txBody>
            </p:sp>
          </p:grpSp>
        </p:grpSp>
      </p:grpSp>
      <p:grpSp>
        <p:nvGrpSpPr>
          <p:cNvPr id="39" name="Group 8">
            <a:extLst>
              <a:ext uri="{FF2B5EF4-FFF2-40B4-BE49-F238E27FC236}">
                <a16:creationId xmlns:a16="http://schemas.microsoft.com/office/drawing/2014/main" id="{ED9A9115-EB37-44C1-B521-D5BE414624F3}"/>
              </a:ext>
            </a:extLst>
          </p:cNvPr>
          <p:cNvGrpSpPr>
            <a:grpSpLocks/>
          </p:cNvGrpSpPr>
          <p:nvPr/>
        </p:nvGrpSpPr>
        <p:grpSpPr bwMode="auto">
          <a:xfrm>
            <a:off x="1941035" y="1946168"/>
            <a:ext cx="795348" cy="818161"/>
            <a:chOff x="4493878" y="1556356"/>
            <a:chExt cx="659051" cy="665701"/>
          </a:xfrm>
        </p:grpSpPr>
        <p:sp>
          <p:nvSpPr>
            <p:cNvPr id="40" name="Rectangle 39">
              <a:extLst>
                <a:ext uri="{FF2B5EF4-FFF2-40B4-BE49-F238E27FC236}">
                  <a16:creationId xmlns:a16="http://schemas.microsoft.com/office/drawing/2014/main" id="{E6A1E9C5-27A3-4C8A-A527-8E9D6D20D8A3}"/>
                </a:ext>
              </a:extLst>
            </p:cNvPr>
            <p:cNvSpPr/>
            <p:nvPr/>
          </p:nvSpPr>
          <p:spPr bwMode="auto">
            <a:xfrm>
              <a:off x="4646180" y="1555986"/>
              <a:ext cx="506008"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717" b="1" dirty="0">
                <a:solidFill>
                  <a:srgbClr val="000000"/>
                </a:solidFill>
                <a:latin typeface="Segoe UI"/>
              </a:endParaRPr>
            </a:p>
          </p:txBody>
        </p:sp>
        <p:pic>
          <p:nvPicPr>
            <p:cNvPr id="41" name="Picture 50">
              <a:extLst>
                <a:ext uri="{FF2B5EF4-FFF2-40B4-BE49-F238E27FC236}">
                  <a16:creationId xmlns:a16="http://schemas.microsoft.com/office/drawing/2014/main" id="{45EC008A-BEC0-4DAE-9D87-868963844D4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9">
            <a:extLst>
              <a:ext uri="{FF2B5EF4-FFF2-40B4-BE49-F238E27FC236}">
                <a16:creationId xmlns:a16="http://schemas.microsoft.com/office/drawing/2014/main" id="{0EFB3205-CA1D-411F-9B8B-6F03E1FB1237}"/>
              </a:ext>
            </a:extLst>
          </p:cNvPr>
          <p:cNvGrpSpPr>
            <a:grpSpLocks/>
          </p:cNvGrpSpPr>
          <p:nvPr/>
        </p:nvGrpSpPr>
        <p:grpSpPr bwMode="auto">
          <a:xfrm>
            <a:off x="3110597" y="1946168"/>
            <a:ext cx="795348" cy="818161"/>
            <a:chOff x="4493878" y="1556356"/>
            <a:chExt cx="659051" cy="665701"/>
          </a:xfrm>
        </p:grpSpPr>
        <p:sp>
          <p:nvSpPr>
            <p:cNvPr id="43" name="Rectangle 42">
              <a:extLst>
                <a:ext uri="{FF2B5EF4-FFF2-40B4-BE49-F238E27FC236}">
                  <a16:creationId xmlns:a16="http://schemas.microsoft.com/office/drawing/2014/main" id="{AD205C73-F2F5-40AC-896E-96038621FD7C}"/>
                </a:ext>
              </a:extLst>
            </p:cNvPr>
            <p:cNvSpPr/>
            <p:nvPr/>
          </p:nvSpPr>
          <p:spPr bwMode="auto">
            <a:xfrm>
              <a:off x="4645898" y="1555986"/>
              <a:ext cx="507495"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717" b="1" dirty="0">
                <a:solidFill>
                  <a:srgbClr val="000000"/>
                </a:solidFill>
                <a:latin typeface="Segoe UI"/>
              </a:endParaRPr>
            </a:p>
          </p:txBody>
        </p:sp>
        <p:pic>
          <p:nvPicPr>
            <p:cNvPr id="44" name="Picture 48">
              <a:extLst>
                <a:ext uri="{FF2B5EF4-FFF2-40B4-BE49-F238E27FC236}">
                  <a16:creationId xmlns:a16="http://schemas.microsoft.com/office/drawing/2014/main" id="{54D45229-621C-48CC-8F3E-4B0F9F895A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 name="Group 10">
            <a:extLst>
              <a:ext uri="{FF2B5EF4-FFF2-40B4-BE49-F238E27FC236}">
                <a16:creationId xmlns:a16="http://schemas.microsoft.com/office/drawing/2014/main" id="{8D2A8FDE-A95D-4C3C-BD57-656138B43B65}"/>
              </a:ext>
            </a:extLst>
          </p:cNvPr>
          <p:cNvGrpSpPr>
            <a:grpSpLocks/>
          </p:cNvGrpSpPr>
          <p:nvPr/>
        </p:nvGrpSpPr>
        <p:grpSpPr bwMode="auto">
          <a:xfrm>
            <a:off x="4280160" y="1946168"/>
            <a:ext cx="795348" cy="818161"/>
            <a:chOff x="4493878" y="1556356"/>
            <a:chExt cx="659051" cy="665701"/>
          </a:xfrm>
        </p:grpSpPr>
        <p:sp>
          <p:nvSpPr>
            <p:cNvPr id="46" name="Rectangle 45">
              <a:extLst>
                <a:ext uri="{FF2B5EF4-FFF2-40B4-BE49-F238E27FC236}">
                  <a16:creationId xmlns:a16="http://schemas.microsoft.com/office/drawing/2014/main" id="{AEC753E3-FE6E-494A-859A-B8A381380C05}"/>
                </a:ext>
              </a:extLst>
            </p:cNvPr>
            <p:cNvSpPr/>
            <p:nvPr/>
          </p:nvSpPr>
          <p:spPr bwMode="auto">
            <a:xfrm>
              <a:off x="4645615" y="1555986"/>
              <a:ext cx="507496"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717" b="1" dirty="0">
                <a:solidFill>
                  <a:srgbClr val="000000"/>
                </a:solidFill>
                <a:latin typeface="Segoe UI"/>
              </a:endParaRPr>
            </a:p>
          </p:txBody>
        </p:sp>
        <p:pic>
          <p:nvPicPr>
            <p:cNvPr id="47" name="Picture 46">
              <a:extLst>
                <a:ext uri="{FF2B5EF4-FFF2-40B4-BE49-F238E27FC236}">
                  <a16:creationId xmlns:a16="http://schemas.microsoft.com/office/drawing/2014/main" id="{F93BF2AF-62D8-46D9-A82B-8C0F6DBB5A2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TextBox 11">
            <a:extLst>
              <a:ext uri="{FF2B5EF4-FFF2-40B4-BE49-F238E27FC236}">
                <a16:creationId xmlns:a16="http://schemas.microsoft.com/office/drawing/2014/main" id="{A480BD09-57A1-4E95-8107-82B0FBFC2444}"/>
              </a:ext>
            </a:extLst>
          </p:cNvPr>
          <p:cNvSpPr txBox="1">
            <a:spLocks noChangeArrowheads="1"/>
          </p:cNvSpPr>
          <p:nvPr/>
        </p:nvSpPr>
        <p:spPr bwMode="auto">
          <a:xfrm>
            <a:off x="2304312" y="2666653"/>
            <a:ext cx="1884618" cy="32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536">
                <a:solidFill>
                  <a:srgbClr val="000000"/>
                </a:solidFill>
                <a:latin typeface="Segoe UI" panose="020B0502040204020203" pitchFamily="34" charset="0"/>
                <a:cs typeface="Segoe UI" panose="020B0502040204020203" pitchFamily="34" charset="0"/>
              </a:rPr>
              <a:t>Server-level objects</a:t>
            </a:r>
            <a:endParaRPr lang="en-US" altLang="en-US" sz="1536">
              <a:solidFill>
                <a:srgbClr val="000000"/>
              </a:solidFill>
              <a:latin typeface="Segoe UI" panose="020B0502040204020203" pitchFamily="34" charset="0"/>
              <a:cs typeface="Segoe UI" panose="020B0502040204020203" pitchFamily="34" charset="0"/>
            </a:endParaRPr>
          </a:p>
        </p:txBody>
      </p:sp>
      <p:grpSp>
        <p:nvGrpSpPr>
          <p:cNvPr id="49" name="Group 12">
            <a:extLst>
              <a:ext uri="{FF2B5EF4-FFF2-40B4-BE49-F238E27FC236}">
                <a16:creationId xmlns:a16="http://schemas.microsoft.com/office/drawing/2014/main" id="{45D0528F-D204-4062-AAFF-885194E2AF80}"/>
              </a:ext>
            </a:extLst>
          </p:cNvPr>
          <p:cNvGrpSpPr>
            <a:grpSpLocks/>
          </p:cNvGrpSpPr>
          <p:nvPr/>
        </p:nvGrpSpPr>
        <p:grpSpPr bwMode="auto">
          <a:xfrm>
            <a:off x="3368516" y="3707922"/>
            <a:ext cx="2083078" cy="758175"/>
            <a:chOff x="2711747" y="2081150"/>
            <a:chExt cx="2193785" cy="784035"/>
          </a:xfrm>
        </p:grpSpPr>
        <p:grpSp>
          <p:nvGrpSpPr>
            <p:cNvPr id="50" name="Group 35">
              <a:extLst>
                <a:ext uri="{FF2B5EF4-FFF2-40B4-BE49-F238E27FC236}">
                  <a16:creationId xmlns:a16="http://schemas.microsoft.com/office/drawing/2014/main" id="{B6251525-857A-4F2B-A584-8567543D5424}"/>
                </a:ext>
              </a:extLst>
            </p:cNvPr>
            <p:cNvGrpSpPr>
              <a:grpSpLocks/>
            </p:cNvGrpSpPr>
            <p:nvPr/>
          </p:nvGrpSpPr>
          <p:grpSpPr bwMode="auto">
            <a:xfrm>
              <a:off x="3066831" y="2081758"/>
              <a:ext cx="560820" cy="566479"/>
              <a:chOff x="4493878" y="1556356"/>
              <a:chExt cx="659051" cy="665701"/>
            </a:xfrm>
          </p:grpSpPr>
          <p:sp>
            <p:nvSpPr>
              <p:cNvPr id="58" name="Rectangle 57">
                <a:extLst>
                  <a:ext uri="{FF2B5EF4-FFF2-40B4-BE49-F238E27FC236}">
                    <a16:creationId xmlns:a16="http://schemas.microsoft.com/office/drawing/2014/main" id="{BDAC3C5C-9097-4A85-8570-25697804C693}"/>
                  </a:ext>
                </a:extLst>
              </p:cNvPr>
              <p:cNvSpPr/>
              <p:nvPr/>
            </p:nvSpPr>
            <p:spPr bwMode="auto">
              <a:xfrm>
                <a:off x="4645269" y="1556217"/>
                <a:ext cx="506799"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536" b="1" dirty="0">
                  <a:solidFill>
                    <a:srgbClr val="000000"/>
                  </a:solidFill>
                  <a:latin typeface="Segoe UI"/>
                </a:endParaRPr>
              </a:p>
            </p:txBody>
          </p:sp>
          <p:pic>
            <p:nvPicPr>
              <p:cNvPr id="59" name="Picture 44">
                <a:extLst>
                  <a:ext uri="{FF2B5EF4-FFF2-40B4-BE49-F238E27FC236}">
                    <a16:creationId xmlns:a16="http://schemas.microsoft.com/office/drawing/2014/main" id="{98567D14-1E5E-4349-A831-21CBAE1C0C9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 name="Group 36">
              <a:extLst>
                <a:ext uri="{FF2B5EF4-FFF2-40B4-BE49-F238E27FC236}">
                  <a16:creationId xmlns:a16="http://schemas.microsoft.com/office/drawing/2014/main" id="{81ACA01C-BCAF-4DF6-88E0-D9D6822E80C7}"/>
                </a:ext>
              </a:extLst>
            </p:cNvPr>
            <p:cNvGrpSpPr>
              <a:grpSpLocks/>
            </p:cNvGrpSpPr>
            <p:nvPr/>
          </p:nvGrpSpPr>
          <p:grpSpPr bwMode="auto">
            <a:xfrm>
              <a:off x="3708640" y="2081758"/>
              <a:ext cx="560820" cy="566479"/>
              <a:chOff x="4493878" y="1556356"/>
              <a:chExt cx="659051" cy="665701"/>
            </a:xfrm>
          </p:grpSpPr>
          <p:sp>
            <p:nvSpPr>
              <p:cNvPr id="56" name="Rectangle 55">
                <a:extLst>
                  <a:ext uri="{FF2B5EF4-FFF2-40B4-BE49-F238E27FC236}">
                    <a16:creationId xmlns:a16="http://schemas.microsoft.com/office/drawing/2014/main" id="{BEC40871-D54E-48E6-995D-A723728D997C}"/>
                  </a:ext>
                </a:extLst>
              </p:cNvPr>
              <p:cNvSpPr/>
              <p:nvPr/>
            </p:nvSpPr>
            <p:spPr bwMode="auto">
              <a:xfrm>
                <a:off x="4644571" y="1556217"/>
                <a:ext cx="509022"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536" b="1" dirty="0">
                  <a:solidFill>
                    <a:srgbClr val="000000"/>
                  </a:solidFill>
                  <a:latin typeface="Segoe UI"/>
                </a:endParaRPr>
              </a:p>
            </p:txBody>
          </p:sp>
          <p:pic>
            <p:nvPicPr>
              <p:cNvPr id="57" name="Picture 42">
                <a:extLst>
                  <a:ext uri="{FF2B5EF4-FFF2-40B4-BE49-F238E27FC236}">
                    <a16:creationId xmlns:a16="http://schemas.microsoft.com/office/drawing/2014/main" id="{8D6AC689-EE17-4F4F-A1D6-E53D05644A6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37">
              <a:extLst>
                <a:ext uri="{FF2B5EF4-FFF2-40B4-BE49-F238E27FC236}">
                  <a16:creationId xmlns:a16="http://schemas.microsoft.com/office/drawing/2014/main" id="{5DF0008E-4759-44BF-88F8-6128607E6EA4}"/>
                </a:ext>
              </a:extLst>
            </p:cNvPr>
            <p:cNvGrpSpPr>
              <a:grpSpLocks/>
            </p:cNvGrpSpPr>
            <p:nvPr/>
          </p:nvGrpSpPr>
          <p:grpSpPr bwMode="auto">
            <a:xfrm>
              <a:off x="4344712" y="2081150"/>
              <a:ext cx="560820" cy="566479"/>
              <a:chOff x="4493878" y="1556356"/>
              <a:chExt cx="659051" cy="665701"/>
            </a:xfrm>
          </p:grpSpPr>
          <p:sp>
            <p:nvSpPr>
              <p:cNvPr id="54" name="Rectangle 53">
                <a:extLst>
                  <a:ext uri="{FF2B5EF4-FFF2-40B4-BE49-F238E27FC236}">
                    <a16:creationId xmlns:a16="http://schemas.microsoft.com/office/drawing/2014/main" id="{69EE03E2-BF55-40CD-820A-46E0A2B5226C}"/>
                  </a:ext>
                </a:extLst>
              </p:cNvPr>
              <p:cNvSpPr/>
              <p:nvPr/>
            </p:nvSpPr>
            <p:spPr bwMode="auto">
              <a:xfrm>
                <a:off x="4643948" y="1556931"/>
                <a:ext cx="509022" cy="53535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5246" rIns="165246" anchor="ctr"/>
              <a:lstStyle/>
              <a:p>
                <a:pPr algn="ctr" defTabSz="887689">
                  <a:defRPr/>
                </a:pPr>
                <a:endParaRPr lang="en-US" sz="1536" b="1" dirty="0">
                  <a:solidFill>
                    <a:srgbClr val="000000"/>
                  </a:solidFill>
                  <a:latin typeface="Segoe UI"/>
                </a:endParaRPr>
              </a:p>
            </p:txBody>
          </p:sp>
          <p:pic>
            <p:nvPicPr>
              <p:cNvPr id="55" name="Picture 40">
                <a:extLst>
                  <a:ext uri="{FF2B5EF4-FFF2-40B4-BE49-F238E27FC236}">
                    <a16:creationId xmlns:a16="http://schemas.microsoft.com/office/drawing/2014/main" id="{32D91C54-1079-4AC4-B70E-C28911E7316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 name="TextBox 38">
              <a:extLst>
                <a:ext uri="{FF2B5EF4-FFF2-40B4-BE49-F238E27FC236}">
                  <a16:creationId xmlns:a16="http://schemas.microsoft.com/office/drawing/2014/main" id="{7C681F32-E1B2-49CF-94ED-F616B8C574D4}"/>
                </a:ext>
              </a:extLst>
            </p:cNvPr>
            <p:cNvSpPr txBox="1">
              <a:spLocks noChangeArrowheads="1"/>
            </p:cNvSpPr>
            <p:nvPr/>
          </p:nvSpPr>
          <p:spPr bwMode="auto">
            <a:xfrm>
              <a:off x="2711747" y="2582850"/>
              <a:ext cx="1774632" cy="28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defTabSz="961748"/>
              <a:r>
                <a:rPr lang="en-GB" altLang="en-US" sz="1174">
                  <a:solidFill>
                    <a:srgbClr val="000000"/>
                  </a:solidFill>
                  <a:latin typeface="Segoe UI" panose="020B0502040204020203" pitchFamily="34" charset="0"/>
                  <a:cs typeface="Segoe UI" panose="020B0502040204020203" pitchFamily="34" charset="0"/>
                </a:rPr>
                <a:t>Database-level objects</a:t>
              </a:r>
              <a:endParaRPr lang="en-US" altLang="en-US" sz="1174">
                <a:solidFill>
                  <a:srgbClr val="000000"/>
                </a:solidFill>
                <a:latin typeface="Segoe UI" panose="020B0502040204020203" pitchFamily="34" charset="0"/>
                <a:cs typeface="Segoe UI" panose="020B0502040204020203" pitchFamily="34" charset="0"/>
              </a:endParaRPr>
            </a:p>
          </p:txBody>
        </p:sp>
      </p:grpSp>
      <p:pic>
        <p:nvPicPr>
          <p:cNvPr id="60" name="Picture 14">
            <a:extLst>
              <a:ext uri="{FF2B5EF4-FFF2-40B4-BE49-F238E27FC236}">
                <a16:creationId xmlns:a16="http://schemas.microsoft.com/office/drawing/2014/main" id="{67C28FC7-168A-4169-9B19-713D912FF1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4418" y="2158343"/>
            <a:ext cx="363279" cy="50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a:extLst>
              <a:ext uri="{FF2B5EF4-FFF2-40B4-BE49-F238E27FC236}">
                <a16:creationId xmlns:a16="http://schemas.microsoft.com/office/drawing/2014/main" id="{2CA1AAB2-7A05-477A-85F7-DBDB2A78B4C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26885" y="3576504"/>
            <a:ext cx="363279" cy="50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7">
            <a:extLst>
              <a:ext uri="{FF2B5EF4-FFF2-40B4-BE49-F238E27FC236}">
                <a16:creationId xmlns:a16="http://schemas.microsoft.com/office/drawing/2014/main" id="{320BAA19-7A83-479A-9DA1-216FFCA0746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9970" y="5755364"/>
            <a:ext cx="243230" cy="33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8">
            <a:extLst>
              <a:ext uri="{FF2B5EF4-FFF2-40B4-BE49-F238E27FC236}">
                <a16:creationId xmlns:a16="http://schemas.microsoft.com/office/drawing/2014/main" id="{14B99436-5F1F-49D4-ACDC-0D96E4C7E01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3285" y="5772455"/>
            <a:ext cx="243230" cy="33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1">
            <a:extLst>
              <a:ext uri="{FF2B5EF4-FFF2-40B4-BE49-F238E27FC236}">
                <a16:creationId xmlns:a16="http://schemas.microsoft.com/office/drawing/2014/main" id="{6FA120C3-7765-4EEB-A0AE-8EDA57EFEFD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96" y="5952687"/>
            <a:ext cx="275640" cy="3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2">
            <a:extLst>
              <a:ext uri="{FF2B5EF4-FFF2-40B4-BE49-F238E27FC236}">
                <a16:creationId xmlns:a16="http://schemas.microsoft.com/office/drawing/2014/main" id="{C719B176-C712-46BB-8BB5-A4D2506BF9F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32983" y="5952687"/>
            <a:ext cx="275640" cy="3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95">
            <a:extLst>
              <a:ext uri="{FF2B5EF4-FFF2-40B4-BE49-F238E27FC236}">
                <a16:creationId xmlns:a16="http://schemas.microsoft.com/office/drawing/2014/main" id="{CE37E469-C9CA-44B9-9EB7-DBA3D1132CF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536513" y="1332182"/>
            <a:ext cx="4792441" cy="1507589"/>
          </a:xfrm>
          <a:prstGeom prst="rect">
            <a:avLst/>
          </a:prstGeom>
          <a:solidFill>
            <a:schemeClr val="accent4">
              <a:lumMod val="75000"/>
            </a:schemeClr>
          </a:solidFill>
          <a:ln>
            <a:noFill/>
          </a:ln>
        </p:spPr>
      </p:pic>
      <p:pic>
        <p:nvPicPr>
          <p:cNvPr id="67" name="Picture 66">
            <a:extLst>
              <a:ext uri="{FF2B5EF4-FFF2-40B4-BE49-F238E27FC236}">
                <a16:creationId xmlns:a16="http://schemas.microsoft.com/office/drawing/2014/main" id="{143FDA62-5249-4D03-9497-D88565783710}"/>
              </a:ext>
            </a:extLst>
          </p:cNvPr>
          <p:cNvPicPr>
            <a:picLocks noChangeAspect="1"/>
          </p:cNvPicPr>
          <p:nvPr/>
        </p:nvPicPr>
        <p:blipFill>
          <a:blip r:embed="rId10"/>
          <a:stretch>
            <a:fillRect/>
          </a:stretch>
        </p:blipFill>
        <p:spPr>
          <a:xfrm>
            <a:off x="6127179" y="3409039"/>
            <a:ext cx="5797902" cy="2813386"/>
          </a:xfrm>
          <a:prstGeom prst="rect">
            <a:avLst/>
          </a:prstGeom>
        </p:spPr>
      </p:pic>
    </p:spTree>
    <p:extLst>
      <p:ext uri="{BB962C8B-B14F-4D97-AF65-F5344CB8AC3E}">
        <p14:creationId xmlns:p14="http://schemas.microsoft.com/office/powerpoint/2010/main" val="211758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Schema?</a:t>
            </a:r>
            <a:endParaRPr lang="en-US" sz="3921" dirty="0"/>
          </a:p>
        </p:txBody>
      </p:sp>
      <p:pic>
        <p:nvPicPr>
          <p:cNvPr id="13" name="Picture 12">
            <a:extLst>
              <a:ext uri="{FF2B5EF4-FFF2-40B4-BE49-F238E27FC236}">
                <a16:creationId xmlns:a16="http://schemas.microsoft.com/office/drawing/2014/main" id="{EC4FC4CA-284E-46FF-AFB3-03A9ABE1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020" y="1464373"/>
            <a:ext cx="2743377" cy="3264620"/>
          </a:xfrm>
          <a:prstGeom prst="rect">
            <a:avLst/>
          </a:prstGeom>
        </p:spPr>
      </p:pic>
      <p:cxnSp>
        <p:nvCxnSpPr>
          <p:cNvPr id="14" name="Straight Connector 13">
            <a:extLst>
              <a:ext uri="{FF2B5EF4-FFF2-40B4-BE49-F238E27FC236}">
                <a16:creationId xmlns:a16="http://schemas.microsoft.com/office/drawing/2014/main" id="{43C172C1-3588-47DB-B06A-C38A8536CFCB}"/>
              </a:ext>
            </a:extLst>
          </p:cNvPr>
          <p:cNvCxnSpPr/>
          <p:nvPr/>
        </p:nvCxnSpPr>
        <p:spPr>
          <a:xfrm>
            <a:off x="5967942" y="1281387"/>
            <a:ext cx="0" cy="4161386"/>
          </a:xfrm>
          <a:prstGeom prst="line">
            <a:avLst/>
          </a:prstGeom>
          <a:noFill/>
          <a:ln w="76200" cap="flat" cmpd="sng" algn="ctr">
            <a:solidFill>
              <a:srgbClr val="296A8E">
                <a:lumMod val="75000"/>
              </a:srgbClr>
            </a:solidFill>
            <a:prstDash val="solid"/>
          </a:ln>
          <a:effectLst/>
        </p:spPr>
      </p:cxnSp>
      <p:sp>
        <p:nvSpPr>
          <p:cNvPr id="15" name="TextBox 14">
            <a:extLst>
              <a:ext uri="{FF2B5EF4-FFF2-40B4-BE49-F238E27FC236}">
                <a16:creationId xmlns:a16="http://schemas.microsoft.com/office/drawing/2014/main" id="{A2ED5EC8-2133-41BD-9D6A-059A4E4B83A2}"/>
              </a:ext>
            </a:extLst>
          </p:cNvPr>
          <p:cNvSpPr txBox="1"/>
          <p:nvPr/>
        </p:nvSpPr>
        <p:spPr>
          <a:xfrm>
            <a:off x="679860" y="4858434"/>
            <a:ext cx="5370324" cy="633625"/>
          </a:xfrm>
          <a:prstGeom prst="rect">
            <a:avLst/>
          </a:prstGeom>
          <a:noFill/>
        </p:spPr>
        <p:txBody>
          <a:bodyPr wrap="square" rtlCol="0">
            <a:spAutoFit/>
          </a:bodyPr>
          <a:lstStyle/>
          <a:p>
            <a:pPr defTabSz="896386">
              <a:defRPr/>
            </a:pPr>
            <a:r>
              <a:rPr lang="en-US" sz="3529" kern="0" dirty="0">
                <a:solidFill>
                  <a:prstClr val="black"/>
                </a:solidFill>
                <a:latin typeface="Segoe UI"/>
              </a:rPr>
              <a:t>Definition of an Object</a:t>
            </a:r>
          </a:p>
        </p:txBody>
      </p:sp>
      <p:sp>
        <p:nvSpPr>
          <p:cNvPr id="16" name="TextBox 15">
            <a:extLst>
              <a:ext uri="{FF2B5EF4-FFF2-40B4-BE49-F238E27FC236}">
                <a16:creationId xmlns:a16="http://schemas.microsoft.com/office/drawing/2014/main" id="{16A981E3-72FC-462C-A4AB-8C995F7F0635}"/>
              </a:ext>
            </a:extLst>
          </p:cNvPr>
          <p:cNvSpPr txBox="1"/>
          <p:nvPr/>
        </p:nvSpPr>
        <p:spPr>
          <a:xfrm>
            <a:off x="6646699" y="4860245"/>
            <a:ext cx="4936320" cy="633625"/>
          </a:xfrm>
          <a:prstGeom prst="rect">
            <a:avLst/>
          </a:prstGeom>
          <a:noFill/>
        </p:spPr>
        <p:txBody>
          <a:bodyPr wrap="square" rtlCol="0">
            <a:spAutoFit/>
          </a:bodyPr>
          <a:lstStyle/>
          <a:p>
            <a:pPr defTabSz="896386">
              <a:defRPr/>
            </a:pPr>
            <a:r>
              <a:rPr lang="en-US" sz="3529" kern="0" dirty="0">
                <a:solidFill>
                  <a:prstClr val="black"/>
                </a:solidFill>
                <a:latin typeface="Segoe UI"/>
              </a:rPr>
              <a:t>Organization of Objects</a:t>
            </a:r>
          </a:p>
        </p:txBody>
      </p:sp>
      <p:sp>
        <p:nvSpPr>
          <p:cNvPr id="17" name="Rectangle 16">
            <a:extLst>
              <a:ext uri="{FF2B5EF4-FFF2-40B4-BE49-F238E27FC236}">
                <a16:creationId xmlns:a16="http://schemas.microsoft.com/office/drawing/2014/main" id="{A833A6EE-7EB4-4D01-8C91-05B9B8478EBA}"/>
              </a:ext>
            </a:extLst>
          </p:cNvPr>
          <p:cNvSpPr/>
          <p:nvPr/>
        </p:nvSpPr>
        <p:spPr>
          <a:xfrm>
            <a:off x="7558020" y="5399248"/>
            <a:ext cx="3316161" cy="362072"/>
          </a:xfrm>
          <a:prstGeom prst="rect">
            <a:avLst/>
          </a:prstGeom>
        </p:spPr>
        <p:txBody>
          <a:bodyPr wrap="none">
            <a:spAutoFit/>
          </a:bodyPr>
          <a:lstStyle/>
          <a:p>
            <a:pPr defTabSz="896386">
              <a:defRPr/>
            </a:pPr>
            <a:r>
              <a:rPr lang="en-US" sz="1765" kern="0" dirty="0">
                <a:solidFill>
                  <a:prstClr val="black"/>
                </a:solidFill>
                <a:latin typeface="Segoe UI"/>
              </a:rPr>
              <a:t>(For Management and Security)</a:t>
            </a:r>
          </a:p>
        </p:txBody>
      </p:sp>
      <p:pic>
        <p:nvPicPr>
          <p:cNvPr id="18" name="Picture 17">
            <a:extLst>
              <a:ext uri="{FF2B5EF4-FFF2-40B4-BE49-F238E27FC236}">
                <a16:creationId xmlns:a16="http://schemas.microsoft.com/office/drawing/2014/main" id="{5AAB2625-7FA3-4FAC-9189-087D79197DCC}"/>
              </a:ext>
            </a:extLst>
          </p:cNvPr>
          <p:cNvPicPr>
            <a:picLocks noChangeAspect="1"/>
          </p:cNvPicPr>
          <p:nvPr/>
        </p:nvPicPr>
        <p:blipFill>
          <a:blip r:embed="rId4"/>
          <a:stretch>
            <a:fillRect/>
          </a:stretch>
        </p:blipFill>
        <p:spPr>
          <a:xfrm>
            <a:off x="743555" y="1698904"/>
            <a:ext cx="4363600" cy="2760066"/>
          </a:xfrm>
          <a:prstGeom prst="rect">
            <a:avLst/>
          </a:prstGeom>
        </p:spPr>
      </p:pic>
    </p:spTree>
    <p:extLst>
      <p:ext uri="{BB962C8B-B14F-4D97-AF65-F5344CB8AC3E}">
        <p14:creationId xmlns:p14="http://schemas.microsoft.com/office/powerpoint/2010/main" val="310169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4180577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Modul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53127622-8118-4E65-A843-A5AF5D60C356}" vid="{18B32FDD-A0F9-4439-9B9C-8E8C48017E3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74</Paragraphs>
  <Slides>8</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Calibri</vt:lpstr>
      <vt:lpstr>Calibri Light</vt:lpstr>
      <vt:lpstr>Century Gothic</vt:lpstr>
      <vt:lpstr>Consolas</vt:lpstr>
      <vt:lpstr>Segoe UI</vt:lpstr>
      <vt:lpstr>Segoe UI Light</vt:lpstr>
      <vt:lpstr>Verdana</vt:lpstr>
      <vt:lpstr>Wingdings</vt:lpstr>
      <vt:lpstr>PASS 2013_SpeakerTemplate_Final</vt:lpstr>
      <vt:lpstr>CORE TEMPLATE</vt:lpstr>
      <vt:lpstr>Module Template</vt:lpstr>
      <vt:lpstr>Security Essentials Handout  John Deardurff  </vt:lpstr>
      <vt:lpstr>PowerPoint Presentation</vt:lpstr>
      <vt:lpstr>The Three AU’s of Security</vt:lpstr>
      <vt:lpstr>Principals vs Securables</vt:lpstr>
      <vt:lpstr>Security Principals</vt:lpstr>
      <vt:lpstr>Securables and the Four-Part Name</vt:lpstr>
      <vt:lpstr>What is a Schema?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2020-02-21T14:31:51Z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