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dvent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4803C9-6E52-488B-9811-AAD87E630C8C}">
  <a:tblStyle styleId="{104803C9-6E52-488B-9811-AAD87E630C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regular.fntdata"/><Relationship Id="rId25" Type="http://schemas.openxmlformats.org/officeDocument/2006/relationships/font" Target="fonts/Roboto-boldItalic.fntdata"/><Relationship Id="rId27" Type="http://schemas.openxmlformats.org/officeDocument/2006/relationships/font" Target="fonts/Advent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I’m Xiongfeng Wang. Welcome to my midterm project presentation. My project is about predicting the Google Play Store Apps for Android market with machine learning.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3ce57b1f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3ce57b1f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ba8e432a2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ba8e432a2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ba8e432a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ba8e432a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go with category, the 10% of the dataset will be used as test set which is around 900 samples. I think it is pretty good because the group shown in train should not be in test, 900 samples allows pretty much different group distribution.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3ce57b1f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3ce57b1f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numerical variables are heavily skewed.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3ce57b1f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3ce57b1f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features 8893 samples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b9affe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b9aff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ba8e432a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ba8e432a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b5a0b76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5a0b76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go thought these four sections.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b5a0b76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5a0b76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will use machine learning to predict the rating for Apps in Google Play Store. This is a quite interesting problem to solve because rating is an important indicator for user experience, and will affect the App’s success and visibility. With the model we get we may be able to predict the rating so we can have a good expectation for new Apps and some clue for optimizing the existing Apps.</a:t>
            </a:r>
            <a:endParaRPr/>
          </a:p>
          <a:p>
            <a:pPr indent="0" lvl="0" marL="0" rtl="0" algn="l">
              <a:spcBef>
                <a:spcPts val="0"/>
              </a:spcBef>
              <a:spcAft>
                <a:spcPts val="0"/>
              </a:spcAft>
              <a:buNone/>
            </a:pPr>
            <a:r>
              <a:rPr lang="en"/>
              <a:t>This is a regression problem because the target variable, rating, scales from 1 to 5 with decile level between each integer. </a:t>
            </a:r>
            <a:endParaRPr/>
          </a:p>
          <a:p>
            <a:pPr indent="0" lvl="0" marL="0" rtl="0" algn="l">
              <a:spcBef>
                <a:spcPts val="0"/>
              </a:spcBef>
              <a:spcAft>
                <a:spcPts val="0"/>
              </a:spcAft>
              <a:buNone/>
            </a:pPr>
            <a:r>
              <a:rPr lang="en"/>
              <a:t>The dataset is downloaded from Kaggle.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b5a0b76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b5a0b76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3ce57b1f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3ce57b1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Heading to EDA. Here’s a table with classification and note for each variable. </a:t>
            </a:r>
            <a:r>
              <a:rPr lang="en"/>
              <a:t>Please notice that all the classification refers to variable after necessary modification. For the highlighted variables, I’ll talk about them in detail soon.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3ce57b1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3ce57b1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Genres example: Game;(semicolon)Action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ba8e432a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ba8e432a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plot this figure I grouped category and subcategory, fill the missing subcategory with main category. Family &amp; Games are newly added samples, subcategory varies a lot.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3ce57b1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3ce57b1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53ce57b1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3ce57b1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3404" y="1130675"/>
            <a:ext cx="3618000" cy="2052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idx="1" type="subTitle"/>
          </p:nvPr>
        </p:nvSpPr>
        <p:spPr>
          <a:xfrm>
            <a:off x="623400" y="3372625"/>
            <a:ext cx="3618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712150" y="1182325"/>
            <a:ext cx="43956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p:nvPr>
            <p:ph idx="1" type="body"/>
          </p:nvPr>
        </p:nvSpPr>
        <p:spPr>
          <a:xfrm>
            <a:off x="749477" y="3228425"/>
            <a:ext cx="4298400" cy="13008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45" name="Shape 45"/>
        <p:cNvGrpSpPr/>
        <p:nvPr/>
      </p:nvGrpSpPr>
      <p:grpSpPr>
        <a:xfrm>
          <a:off x="0" y="0"/>
          <a:ext cx="0" cy="0"/>
          <a:chOff x="0" y="0"/>
          <a:chExt cx="0" cy="0"/>
        </a:xfrm>
      </p:grpSpPr>
      <p:sp>
        <p:nvSpPr>
          <p:cNvPr id="46" name="Google Shape;46;p13"/>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7" name="Google Shape;47;p13"/>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13"/>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9" name="Google Shape;49;p13"/>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1" name="Google Shape;51;p13"/>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3" name="Google Shape;53;p13"/>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5" name="Google Shape;55;p13"/>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6" name="Google Shape;56;p13"/>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7" name="Google Shape;57;p13"/>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
    <p:spTree>
      <p:nvGrpSpPr>
        <p:cNvPr id="58" name="Shape 58"/>
        <p:cNvGrpSpPr/>
        <p:nvPr/>
      </p:nvGrpSpPr>
      <p:grpSpPr>
        <a:xfrm>
          <a:off x="0" y="0"/>
          <a:ext cx="0" cy="0"/>
          <a:chOff x="0" y="0"/>
          <a:chExt cx="0" cy="0"/>
        </a:xfrm>
      </p:grpSpPr>
      <p:sp>
        <p:nvSpPr>
          <p:cNvPr id="59" name="Google Shape;59;p1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0" name="Google Shape;60;p1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1" name="Google Shape;61;p14"/>
          <p:cNvSpPr txBox="1"/>
          <p:nvPr>
            <p:ph idx="2" type="title"/>
          </p:nvPr>
        </p:nvSpPr>
        <p:spPr>
          <a:xfrm>
            <a:off x="1197338"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2" name="Google Shape;62;p14"/>
          <p:cNvSpPr txBox="1"/>
          <p:nvPr>
            <p:ph idx="1" type="subTitle"/>
          </p:nvPr>
        </p:nvSpPr>
        <p:spPr>
          <a:xfrm>
            <a:off x="1197338"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4"/>
          <p:cNvSpPr txBox="1"/>
          <p:nvPr>
            <p:ph idx="3" type="title"/>
          </p:nvPr>
        </p:nvSpPr>
        <p:spPr>
          <a:xfrm>
            <a:off x="5169862"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4" name="Google Shape;64;p14"/>
          <p:cNvSpPr txBox="1"/>
          <p:nvPr>
            <p:ph idx="4" type="subTitle"/>
          </p:nvPr>
        </p:nvSpPr>
        <p:spPr>
          <a:xfrm>
            <a:off x="5169862"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_1">
    <p:spTree>
      <p:nvGrpSpPr>
        <p:cNvPr id="65" name="Shape 65"/>
        <p:cNvGrpSpPr/>
        <p:nvPr/>
      </p:nvGrpSpPr>
      <p:grpSpPr>
        <a:xfrm>
          <a:off x="0" y="0"/>
          <a:ext cx="0" cy="0"/>
          <a:chOff x="0" y="0"/>
          <a:chExt cx="0" cy="0"/>
        </a:xfrm>
      </p:grpSpPr>
      <p:sp>
        <p:nvSpPr>
          <p:cNvPr id="66" name="Google Shape;66;p1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7" name="Google Shape;67;p1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8" name="Google Shape;68;p15"/>
          <p:cNvSpPr txBox="1"/>
          <p:nvPr>
            <p:ph idx="1" type="subTitle"/>
          </p:nvPr>
        </p:nvSpPr>
        <p:spPr>
          <a:xfrm>
            <a:off x="2976000" y="3394475"/>
            <a:ext cx="31920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69" name="Shape 69"/>
        <p:cNvGrpSpPr/>
        <p:nvPr/>
      </p:nvGrpSpPr>
      <p:grpSpPr>
        <a:xfrm>
          <a:off x="0" y="0"/>
          <a:ext cx="0" cy="0"/>
          <a:chOff x="0" y="0"/>
          <a:chExt cx="0" cy="0"/>
        </a:xfrm>
      </p:grpSpPr>
      <p:sp>
        <p:nvSpPr>
          <p:cNvPr id="70" name="Google Shape;70;p16"/>
          <p:cNvSpPr txBox="1"/>
          <p:nvPr>
            <p:ph type="title"/>
          </p:nvPr>
        </p:nvSpPr>
        <p:spPr>
          <a:xfrm>
            <a:off x="14238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1" name="Google Shape;71;p16"/>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72" name="Google Shape;72;p16"/>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 name="Google Shape;73;p16"/>
          <p:cNvSpPr txBox="1"/>
          <p:nvPr>
            <p:ph idx="2" type="subTitle"/>
          </p:nvPr>
        </p:nvSpPr>
        <p:spPr>
          <a:xfrm>
            <a:off x="5169852"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6"/>
          <p:cNvSpPr txBox="1"/>
          <p:nvPr>
            <p:ph idx="3" type="title"/>
          </p:nvPr>
        </p:nvSpPr>
        <p:spPr>
          <a:xfrm>
            <a:off x="53963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5" name="Google Shape;75;p16"/>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spTree>
      <p:nvGrpSpPr>
        <p:cNvPr id="76" name="Shape 76"/>
        <p:cNvGrpSpPr/>
        <p:nvPr/>
      </p:nvGrpSpPr>
      <p:grpSpPr>
        <a:xfrm>
          <a:off x="0" y="0"/>
          <a:ext cx="0" cy="0"/>
          <a:chOff x="0" y="0"/>
          <a:chExt cx="0" cy="0"/>
        </a:xfrm>
      </p:grpSpPr>
      <p:sp>
        <p:nvSpPr>
          <p:cNvPr id="77" name="Google Shape;77;p17"/>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78" name="Google Shape;78;p17"/>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9" name="Google Shape;79;p17"/>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0" name="Google Shape;80;p17"/>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1" name="Google Shape;81;p17"/>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2" name="Google Shape;82;p17"/>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3" name="Google Shape;83;p17"/>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4" name="Google Shape;84;p17"/>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5" name="Google Shape;85;p17"/>
          <p:cNvSpPr txBox="1"/>
          <p:nvPr>
            <p:ph idx="8"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86" name="Google Shape;86;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SECTION_TITLE_AND_DESCRIPTION_3">
    <p:spTree>
      <p:nvGrpSpPr>
        <p:cNvPr id="87" name="Shape 87"/>
        <p:cNvGrpSpPr/>
        <p:nvPr/>
      </p:nvGrpSpPr>
      <p:grpSpPr>
        <a:xfrm>
          <a:off x="0" y="0"/>
          <a:ext cx="0" cy="0"/>
          <a:chOff x="0" y="0"/>
          <a:chExt cx="0" cy="0"/>
        </a:xfrm>
      </p:grpSpPr>
      <p:sp>
        <p:nvSpPr>
          <p:cNvPr id="88" name="Google Shape;88;p18"/>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89" name="Google Shape;89;p18"/>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TITLE_ONLY_1">
    <p:spTree>
      <p:nvGrpSpPr>
        <p:cNvPr id="90" name="Shape 90"/>
        <p:cNvGrpSpPr/>
        <p:nvPr/>
      </p:nvGrpSpPr>
      <p:grpSpPr>
        <a:xfrm>
          <a:off x="0" y="0"/>
          <a:ext cx="0" cy="0"/>
          <a:chOff x="0" y="0"/>
          <a:chExt cx="0" cy="0"/>
        </a:xfrm>
      </p:grpSpPr>
      <p:sp>
        <p:nvSpPr>
          <p:cNvPr id="91" name="Google Shape;91;p1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92" name="Google Shape;92;p1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93" name="Google Shape;93;p19"/>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4" name="Google Shape;94;p19"/>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95" name="Google Shape;95;p19"/>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6" name="Google Shape;96;p19"/>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2">
    <p:spTree>
      <p:nvGrpSpPr>
        <p:cNvPr id="97" name="Shape 97"/>
        <p:cNvGrpSpPr/>
        <p:nvPr/>
      </p:nvGrpSpPr>
      <p:grpSpPr>
        <a:xfrm>
          <a:off x="0" y="0"/>
          <a:ext cx="0" cy="0"/>
          <a:chOff x="0" y="0"/>
          <a:chExt cx="0" cy="0"/>
        </a:xfrm>
      </p:grpSpPr>
      <p:sp>
        <p:nvSpPr>
          <p:cNvPr id="98" name="Google Shape;98;p20"/>
          <p:cNvSpPr txBox="1"/>
          <p:nvPr>
            <p:ph type="title"/>
          </p:nvPr>
        </p:nvSpPr>
        <p:spPr>
          <a:xfrm>
            <a:off x="1167625"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99" name="Google Shape;99;p20"/>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20"/>
          <p:cNvSpPr txBox="1"/>
          <p:nvPr>
            <p:ph idx="2" type="title"/>
          </p:nvPr>
        </p:nvSpPr>
        <p:spPr>
          <a:xfrm>
            <a:off x="3637202"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1" name="Google Shape;101;p20"/>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20"/>
          <p:cNvSpPr txBox="1"/>
          <p:nvPr>
            <p:ph idx="4" type="title"/>
          </p:nvPr>
        </p:nvSpPr>
        <p:spPr>
          <a:xfrm>
            <a:off x="6106780"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3" name="Google Shape;103;p20"/>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4" name="Google Shape;104;p20"/>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05" name="Google Shape;105;p2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idx="1" type="subTitle"/>
          </p:nvPr>
        </p:nvSpPr>
        <p:spPr>
          <a:xfrm>
            <a:off x="5347800" y="3372625"/>
            <a:ext cx="2914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hasCustomPrompt="1" idx="2" type="title"/>
          </p:nvPr>
        </p:nvSpPr>
        <p:spPr>
          <a:xfrm>
            <a:off x="5347800" y="1262375"/>
            <a:ext cx="19137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_1">
    <p:spTree>
      <p:nvGrpSpPr>
        <p:cNvPr id="106" name="Shape 106"/>
        <p:cNvGrpSpPr/>
        <p:nvPr/>
      </p:nvGrpSpPr>
      <p:grpSpPr>
        <a:xfrm>
          <a:off x="0" y="0"/>
          <a:ext cx="0" cy="0"/>
          <a:chOff x="0" y="0"/>
          <a:chExt cx="0" cy="0"/>
        </a:xfrm>
      </p:grpSpPr>
      <p:sp>
        <p:nvSpPr>
          <p:cNvPr id="107" name="Google Shape;107;p21"/>
          <p:cNvSpPr txBox="1"/>
          <p:nvPr>
            <p:ph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8" name="Google Shape;108;p21"/>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9" name="Google Shape;109;p21"/>
          <p:cNvSpPr txBox="1"/>
          <p:nvPr>
            <p:ph idx="2"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0" name="Google Shape;110;p21"/>
          <p:cNvSpPr txBox="1"/>
          <p:nvPr>
            <p:ph idx="3"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21"/>
          <p:cNvSpPr txBox="1"/>
          <p:nvPr>
            <p:ph idx="4"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2" name="Google Shape;112;p21"/>
          <p:cNvSpPr txBox="1"/>
          <p:nvPr>
            <p:ph idx="5"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21"/>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14" name="Google Shape;114;p2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15" name="Google Shape;115;p21"/>
          <p:cNvSpPr txBox="1"/>
          <p:nvPr>
            <p:ph idx="7"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6" name="Google Shape;116;p21"/>
          <p:cNvSpPr txBox="1"/>
          <p:nvPr>
            <p:ph idx="8"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7" name="Google Shape;117;p21"/>
          <p:cNvSpPr txBox="1"/>
          <p:nvPr>
            <p:ph idx="9"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8" name="Google Shape;118;p21"/>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21"/>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20" name="Google Shape;120;p21"/>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SECTION_TITLE_AND_DESCRIPTION_2">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5429475" y="2012425"/>
            <a:ext cx="28410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23" name="Google Shape;123;p22"/>
          <p:cNvSpPr txBox="1"/>
          <p:nvPr>
            <p:ph idx="2" type="body"/>
          </p:nvPr>
        </p:nvSpPr>
        <p:spPr>
          <a:xfrm>
            <a:off x="5429475" y="2649150"/>
            <a:ext cx="28410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22"/>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25" name="Google Shape;125;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_1">
    <p:spTree>
      <p:nvGrpSpPr>
        <p:cNvPr id="126" name="Shape 126"/>
        <p:cNvGrpSpPr/>
        <p:nvPr/>
      </p:nvGrpSpPr>
      <p:grpSpPr>
        <a:xfrm>
          <a:off x="0" y="0"/>
          <a:ext cx="0" cy="0"/>
          <a:chOff x="0" y="0"/>
          <a:chExt cx="0" cy="0"/>
        </a:xfrm>
      </p:grpSpPr>
      <p:sp>
        <p:nvSpPr>
          <p:cNvPr id="127" name="Google Shape;127;p23"/>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128" name="Google Shape;128;p23"/>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29" name="Google Shape;129;p23"/>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23"/>
          <p:cNvSpPr txBox="1"/>
          <p:nvPr/>
        </p:nvSpPr>
        <p:spPr>
          <a:xfrm>
            <a:off x="3017400" y="3634450"/>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b="1" lang="en" sz="1000">
                <a:solidFill>
                  <a:srgbClr val="434343"/>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434343"/>
                </a:solidFill>
                <a:latin typeface="Roboto"/>
                <a:ea typeface="Roboto"/>
                <a:cs typeface="Roboto"/>
                <a:sym typeface="Roboto"/>
              </a:rPr>
              <a:t>, including icons by </a:t>
            </a:r>
            <a:r>
              <a:rPr b="1" lang="en" sz="1000">
                <a:solidFill>
                  <a:srgbClr val="434343"/>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434343"/>
                </a:solidFill>
                <a:latin typeface="Roboto"/>
                <a:ea typeface="Roboto"/>
                <a:cs typeface="Roboto"/>
                <a:sym typeface="Roboto"/>
              </a:rPr>
              <a:t>, and infographics &amp; images by </a:t>
            </a:r>
            <a:r>
              <a:rPr b="1" lang="en" sz="1000">
                <a:solidFill>
                  <a:srgbClr val="434343"/>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131" name="Shape 131"/>
        <p:cNvGrpSpPr/>
        <p:nvPr/>
      </p:nvGrpSpPr>
      <p:grpSpPr>
        <a:xfrm>
          <a:off x="0" y="0"/>
          <a:ext cx="0" cy="0"/>
          <a:chOff x="0" y="0"/>
          <a:chExt cx="0" cy="0"/>
        </a:xfrm>
      </p:grpSpPr>
      <p:sp>
        <p:nvSpPr>
          <p:cNvPr id="132" name="Google Shape;132;p24"/>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3" name="Google Shape;133;p2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34" name="Google Shape;134;p2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878850" y="1228675"/>
            <a:ext cx="73863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032400" y="1906375"/>
            <a:ext cx="3135000" cy="23943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796050" y="1397950"/>
            <a:ext cx="3654600" cy="50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 name="Google Shape;35;p9"/>
          <p:cNvSpPr txBox="1"/>
          <p:nvPr>
            <p:ph idx="2" type="body"/>
          </p:nvPr>
        </p:nvSpPr>
        <p:spPr>
          <a:xfrm>
            <a:off x="796050" y="2034675"/>
            <a:ext cx="3111000" cy="217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0" name="Google Shape;40;p1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grpSp>
        <p:nvGrpSpPr>
          <p:cNvPr id="139" name="Google Shape;139;p25"/>
          <p:cNvGrpSpPr/>
          <p:nvPr/>
        </p:nvGrpSpPr>
        <p:grpSpPr>
          <a:xfrm>
            <a:off x="4020093" y="607663"/>
            <a:ext cx="5065148" cy="3795451"/>
            <a:chOff x="936525" y="238100"/>
            <a:chExt cx="5319975" cy="3986400"/>
          </a:xfrm>
        </p:grpSpPr>
        <p:sp>
          <p:nvSpPr>
            <p:cNvPr id="140" name="Google Shape;140;p25"/>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5"/>
          <p:cNvSpPr txBox="1"/>
          <p:nvPr>
            <p:ph type="ctrTitle"/>
          </p:nvPr>
        </p:nvSpPr>
        <p:spPr>
          <a:xfrm>
            <a:off x="623404" y="978275"/>
            <a:ext cx="3618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Google</a:t>
            </a:r>
            <a:endParaRPr/>
          </a:p>
          <a:p>
            <a:pPr indent="0" lvl="0" marL="0" rtl="0" algn="l">
              <a:spcBef>
                <a:spcPts val="0"/>
              </a:spcBef>
              <a:spcAft>
                <a:spcPts val="0"/>
              </a:spcAft>
              <a:buNone/>
            </a:pPr>
            <a:r>
              <a:rPr lang="en"/>
              <a:t>Play</a:t>
            </a:r>
            <a:endParaRPr/>
          </a:p>
          <a:p>
            <a:pPr indent="0" lvl="0" marL="0" rtl="0" algn="l">
              <a:spcBef>
                <a:spcPts val="0"/>
              </a:spcBef>
              <a:spcAft>
                <a:spcPts val="0"/>
              </a:spcAft>
              <a:buNone/>
            </a:pPr>
            <a:r>
              <a:rPr lang="en"/>
              <a:t>App</a:t>
            </a:r>
            <a:endParaRPr/>
          </a:p>
        </p:txBody>
      </p:sp>
      <p:sp>
        <p:nvSpPr>
          <p:cNvPr id="146" name="Google Shape;146;p25"/>
          <p:cNvSpPr txBox="1"/>
          <p:nvPr>
            <p:ph idx="1" type="subTitle"/>
          </p:nvPr>
        </p:nvSpPr>
        <p:spPr>
          <a:xfrm>
            <a:off x="623400" y="3239600"/>
            <a:ext cx="382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Predict the rating on Google Play Store Apps for the Android market with machine </a:t>
            </a:r>
            <a:r>
              <a:rPr lang="en" sz="2000"/>
              <a:t>learning</a:t>
            </a:r>
            <a:endParaRPr sz="2000"/>
          </a:p>
        </p:txBody>
      </p:sp>
      <p:cxnSp>
        <p:nvCxnSpPr>
          <p:cNvPr id="147" name="Google Shape;147;p25"/>
          <p:cNvCxnSpPr/>
          <p:nvPr/>
        </p:nvCxnSpPr>
        <p:spPr>
          <a:xfrm>
            <a:off x="711800" y="31827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148" name="Google Shape;148;p25"/>
          <p:cNvGrpSpPr/>
          <p:nvPr/>
        </p:nvGrpSpPr>
        <p:grpSpPr>
          <a:xfrm>
            <a:off x="4760184" y="632680"/>
            <a:ext cx="4717227" cy="4962536"/>
            <a:chOff x="1713850" y="264375"/>
            <a:chExt cx="4954550" cy="5212200"/>
          </a:xfrm>
        </p:grpSpPr>
        <p:sp>
          <p:nvSpPr>
            <p:cNvPr id="149" name="Google Shape;149;p25"/>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5"/>
          <p:cNvSpPr txBox="1"/>
          <p:nvPr>
            <p:ph idx="1" type="subTitle"/>
          </p:nvPr>
        </p:nvSpPr>
        <p:spPr>
          <a:xfrm>
            <a:off x="623400" y="4241425"/>
            <a:ext cx="53325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Xiongfeng Wang</a:t>
            </a:r>
            <a:r>
              <a:rPr lang="en" sz="1200"/>
              <a:t>, </a:t>
            </a:r>
            <a:r>
              <a:rPr lang="en" sz="1200"/>
              <a:t>Brown DSI</a:t>
            </a:r>
            <a:r>
              <a:rPr lang="en" sz="1200"/>
              <a:t>,</a:t>
            </a:r>
            <a:r>
              <a:rPr lang="en" sz="1200"/>
              <a:t> 10/16/2020</a:t>
            </a:r>
            <a:endParaRPr sz="1200"/>
          </a:p>
          <a:p>
            <a:pPr indent="0" lvl="0" marL="0" rtl="0" algn="l">
              <a:spcBef>
                <a:spcPts val="0"/>
              </a:spcBef>
              <a:spcAft>
                <a:spcPts val="0"/>
              </a:spcAft>
              <a:buNone/>
            </a:pPr>
            <a:r>
              <a:rPr lang="en" sz="1200"/>
              <a:t>https://github.com/XiongfengWang/1030project</a:t>
            </a:r>
            <a:endParaRPr sz="1200"/>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4" name="Shape 374"/>
        <p:cNvGrpSpPr/>
        <p:nvPr/>
      </p:nvGrpSpPr>
      <p:grpSpPr>
        <a:xfrm>
          <a:off x="0" y="0"/>
          <a:ext cx="0" cy="0"/>
          <a:chOff x="0" y="0"/>
          <a:chExt cx="0" cy="0"/>
        </a:xfrm>
      </p:grpSpPr>
      <p:sp>
        <p:nvSpPr>
          <p:cNvPr id="375" name="Google Shape;375;p34"/>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Rating</a:t>
            </a:r>
            <a:endParaRPr/>
          </a:p>
        </p:txBody>
      </p:sp>
      <p:sp>
        <p:nvSpPr>
          <p:cNvPr id="376" name="Google Shape;376;p34"/>
          <p:cNvSpPr txBox="1"/>
          <p:nvPr>
            <p:ph idx="4294967295" type="subTitle"/>
          </p:nvPr>
        </p:nvSpPr>
        <p:spPr>
          <a:xfrm>
            <a:off x="855350" y="1390275"/>
            <a:ext cx="23868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distribution, left skewed</a:t>
            </a:r>
            <a:endParaRPr/>
          </a:p>
          <a:p>
            <a:pPr indent="0" lvl="0" marL="0" rtl="0" algn="l">
              <a:spcBef>
                <a:spcPts val="1600"/>
              </a:spcBef>
              <a:spcAft>
                <a:spcPts val="0"/>
              </a:spcAft>
              <a:buNone/>
            </a:pPr>
            <a:r>
              <a:rPr lang="en"/>
              <a:t>m</a:t>
            </a:r>
            <a:r>
              <a:rPr lang="en"/>
              <a:t>ean : 4.19</a:t>
            </a:r>
            <a:endParaRPr/>
          </a:p>
          <a:p>
            <a:pPr indent="0" lvl="0" marL="0" rtl="0" algn="l">
              <a:spcBef>
                <a:spcPts val="1600"/>
              </a:spcBef>
              <a:spcAft>
                <a:spcPts val="0"/>
              </a:spcAft>
              <a:buNone/>
            </a:pPr>
            <a:r>
              <a:rPr lang="en"/>
              <a:t>Std: 0.52</a:t>
            </a:r>
            <a:endParaRPr/>
          </a:p>
          <a:p>
            <a:pPr indent="0" lvl="0" marL="0" rtl="0" algn="l">
              <a:spcBef>
                <a:spcPts val="1600"/>
              </a:spcBef>
              <a:spcAft>
                <a:spcPts val="0"/>
              </a:spcAft>
              <a:buNone/>
            </a:pPr>
            <a:r>
              <a:rPr lang="en"/>
              <a:t>25% - 75%: 4 - 4.5</a:t>
            </a:r>
            <a:endParaRPr/>
          </a:p>
          <a:p>
            <a:pPr indent="0" lvl="0" marL="0" rtl="0" algn="l">
              <a:spcBef>
                <a:spcPts val="1600"/>
              </a:spcBef>
              <a:spcAft>
                <a:spcPts val="0"/>
              </a:spcAft>
              <a:buNone/>
            </a:pPr>
            <a:r>
              <a:rPr lang="en"/>
              <a:t>bin = 49</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7" name="Google Shape;377;p34"/>
          <p:cNvPicPr preferRelativeResize="0"/>
          <p:nvPr/>
        </p:nvPicPr>
        <p:blipFill>
          <a:blip r:embed="rId3">
            <a:alphaModFix/>
          </a:blip>
          <a:stretch>
            <a:fillRect/>
          </a:stretch>
        </p:blipFill>
        <p:spPr>
          <a:xfrm>
            <a:off x="3227775" y="804400"/>
            <a:ext cx="5696674" cy="4034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1" name="Shape 381"/>
        <p:cNvGrpSpPr/>
        <p:nvPr/>
      </p:nvGrpSpPr>
      <p:grpSpPr>
        <a:xfrm>
          <a:off x="0" y="0"/>
          <a:ext cx="0" cy="0"/>
          <a:chOff x="0" y="0"/>
          <a:chExt cx="0" cy="0"/>
        </a:xfrm>
      </p:grpSpPr>
      <p:sp>
        <p:nvSpPr>
          <p:cNvPr id="382" name="Google Shape;382;p35"/>
          <p:cNvSpPr txBox="1"/>
          <p:nvPr>
            <p:ph type="title"/>
          </p:nvPr>
        </p:nvSpPr>
        <p:spPr>
          <a:xfrm>
            <a:off x="999700" y="710750"/>
            <a:ext cx="43956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800"/>
              <a:t>Preprocessing</a:t>
            </a:r>
            <a:endParaRPr sz="5800"/>
          </a:p>
          <a:p>
            <a:pPr indent="0" lvl="0" marL="0" rtl="0" algn="r">
              <a:spcBef>
                <a:spcPts val="0"/>
              </a:spcBef>
              <a:spcAft>
                <a:spcPts val="0"/>
              </a:spcAft>
              <a:buNone/>
            </a:pPr>
            <a:r>
              <a:t/>
            </a:r>
            <a:endParaRPr sz="5800"/>
          </a:p>
        </p:txBody>
      </p:sp>
      <p:grpSp>
        <p:nvGrpSpPr>
          <p:cNvPr id="383" name="Google Shape;383;p35"/>
          <p:cNvGrpSpPr/>
          <p:nvPr/>
        </p:nvGrpSpPr>
        <p:grpSpPr>
          <a:xfrm>
            <a:off x="6297255" y="709014"/>
            <a:ext cx="2578070" cy="4148487"/>
            <a:chOff x="2173025" y="238125"/>
            <a:chExt cx="3255550" cy="5238650"/>
          </a:xfrm>
        </p:grpSpPr>
        <p:sp>
          <p:nvSpPr>
            <p:cNvPr id="384" name="Google Shape;384;p35"/>
            <p:cNvSpPr/>
            <p:nvPr/>
          </p:nvSpPr>
          <p:spPr>
            <a:xfrm>
              <a:off x="2261650" y="2577725"/>
              <a:ext cx="461575" cy="336175"/>
            </a:xfrm>
            <a:custGeom>
              <a:rect b="b" l="l" r="r" t="t"/>
              <a:pathLst>
                <a:path extrusionOk="0" h="13447" w="18463">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2207775" y="2097675"/>
              <a:ext cx="517175" cy="381075"/>
            </a:xfrm>
            <a:custGeom>
              <a:rect b="b" l="l" r="r" t="t"/>
              <a:pathLst>
                <a:path extrusionOk="0" h="15243" w="20687">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2173025" y="1595125"/>
              <a:ext cx="696750" cy="578000"/>
            </a:xfrm>
            <a:custGeom>
              <a:rect b="b" l="l" r="r" t="t"/>
              <a:pathLst>
                <a:path extrusionOk="0" h="23120" w="2787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2436925" y="238125"/>
              <a:ext cx="1805800" cy="3360150"/>
            </a:xfrm>
            <a:custGeom>
              <a:rect b="b" l="l" r="r" t="t"/>
              <a:pathLst>
                <a:path extrusionOk="0" h="134406" w="72232">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2542225" y="363775"/>
              <a:ext cx="1602050" cy="2948700"/>
            </a:xfrm>
            <a:custGeom>
              <a:rect b="b" l="l" r="r" t="t"/>
              <a:pathLst>
                <a:path extrusionOk="0" h="117948" w="64082">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2913100" y="2197400"/>
              <a:ext cx="1647225" cy="2266625"/>
            </a:xfrm>
            <a:custGeom>
              <a:rect b="b" l="l" r="r" t="t"/>
              <a:pathLst>
                <a:path extrusionOk="0" h="90665" w="65889">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3254650" y="3358200"/>
              <a:ext cx="182900" cy="182875"/>
            </a:xfrm>
            <a:custGeom>
              <a:rect b="b" l="l" r="r" t="t"/>
              <a:pathLst>
                <a:path extrusionOk="0" h="7315" w="7316">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3436925" y="3544900"/>
              <a:ext cx="1621625" cy="1529150"/>
            </a:xfrm>
            <a:custGeom>
              <a:rect b="b" l="l" r="r" t="t"/>
              <a:pathLst>
                <a:path extrusionOk="0" h="61166" w="64865">
                  <a:moveTo>
                    <a:pt x="33329" y="0"/>
                  </a:moveTo>
                  <a:lnTo>
                    <a:pt x="1" y="25930"/>
                  </a:lnTo>
                  <a:lnTo>
                    <a:pt x="35235" y="61165"/>
                  </a:lnTo>
                  <a:lnTo>
                    <a:pt x="64864" y="31536"/>
                  </a:lnTo>
                  <a:lnTo>
                    <a:pt x="333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3850450" y="3898675"/>
              <a:ext cx="1578125" cy="1578100"/>
            </a:xfrm>
            <a:custGeom>
              <a:rect b="b" l="l" r="r" t="t"/>
              <a:pathLst>
                <a:path extrusionOk="0" h="63124" w="63125">
                  <a:moveTo>
                    <a:pt x="35959" y="1"/>
                  </a:moveTo>
                  <a:lnTo>
                    <a:pt x="1" y="35958"/>
                  </a:lnTo>
                  <a:lnTo>
                    <a:pt x="27167" y="63124"/>
                  </a:lnTo>
                  <a:lnTo>
                    <a:pt x="63125" y="27167"/>
                  </a:lnTo>
                  <a:lnTo>
                    <a:pt x="35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2733250" y="736725"/>
              <a:ext cx="1264525" cy="953425"/>
            </a:xfrm>
            <a:custGeom>
              <a:rect b="b" l="l" r="r" t="t"/>
              <a:pathLst>
                <a:path extrusionOk="0" h="38137" w="50581">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3111325" y="843525"/>
              <a:ext cx="725475" cy="846625"/>
            </a:xfrm>
            <a:custGeom>
              <a:rect b="b" l="l" r="r" t="t"/>
              <a:pathLst>
                <a:path extrusionOk="0" h="33865" w="29019">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3215575" y="934275"/>
              <a:ext cx="254875" cy="254850"/>
            </a:xfrm>
            <a:custGeom>
              <a:rect b="b" l="l" r="r" t="t"/>
              <a:pathLst>
                <a:path extrusionOk="0" h="10194" w="10195">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2850900" y="2158875"/>
              <a:ext cx="984675" cy="231975"/>
            </a:xfrm>
            <a:custGeom>
              <a:rect b="b" l="l" r="r" t="t"/>
              <a:pathLst>
                <a:path extrusionOk="0" h="9279" w="39387">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2933025" y="1831500"/>
              <a:ext cx="818425" cy="302200"/>
            </a:xfrm>
            <a:custGeom>
              <a:rect b="b" l="l" r="r" t="t"/>
              <a:pathLst>
                <a:path extrusionOk="0" h="12088" w="32737">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2934875" y="2416975"/>
              <a:ext cx="814725" cy="251825"/>
            </a:xfrm>
            <a:custGeom>
              <a:rect b="b" l="l" r="r" t="t"/>
              <a:pathLst>
                <a:path extrusionOk="0" h="10073" w="32589">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35"/>
          <p:cNvSpPr/>
          <p:nvPr/>
        </p:nvSpPr>
        <p:spPr>
          <a:xfrm rot="5400000">
            <a:off x="2832672" y="558701"/>
            <a:ext cx="743854" cy="3557201"/>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rot="5400000">
            <a:off x="2832497" y="1178329"/>
            <a:ext cx="744205" cy="3557201"/>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rot="5400000">
            <a:off x="2832497" y="1797431"/>
            <a:ext cx="744205" cy="3557201"/>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rot="5400000">
            <a:off x="2832672" y="2417060"/>
            <a:ext cx="743854" cy="3557201"/>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txBox="1"/>
          <p:nvPr>
            <p:ph idx="1" type="body"/>
          </p:nvPr>
        </p:nvSpPr>
        <p:spPr>
          <a:xfrm>
            <a:off x="1602700" y="21004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Group </a:t>
            </a:r>
            <a:r>
              <a:rPr lang="en" sz="2000">
                <a:solidFill>
                  <a:srgbClr val="FFFFFF"/>
                </a:solidFill>
              </a:rPr>
              <a:t>Structure</a:t>
            </a:r>
            <a:r>
              <a:rPr lang="en" sz="2000">
                <a:solidFill>
                  <a:srgbClr val="FFFFFF"/>
                </a:solidFill>
              </a:rPr>
              <a:t>: not I.I.D.</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404" name="Google Shape;404;p35"/>
          <p:cNvSpPr txBox="1"/>
          <p:nvPr>
            <p:ph idx="1" type="body"/>
          </p:nvPr>
        </p:nvSpPr>
        <p:spPr>
          <a:xfrm>
            <a:off x="1602700" y="26946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Not time series</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405" name="Google Shape;405;p35"/>
          <p:cNvSpPr txBox="1"/>
          <p:nvPr>
            <p:ph idx="1" type="body"/>
          </p:nvPr>
        </p:nvSpPr>
        <p:spPr>
          <a:xfrm>
            <a:off x="1602700" y="33464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Imbalance</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406" name="Google Shape;406;p35"/>
          <p:cNvSpPr txBox="1"/>
          <p:nvPr>
            <p:ph idx="1" type="body"/>
          </p:nvPr>
        </p:nvSpPr>
        <p:spPr>
          <a:xfrm>
            <a:off x="1602700" y="396870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GroupShuffleSplit</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sp>
        <p:nvSpPr>
          <p:cNvPr id="411" name="Google Shape;411;p3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split</a:t>
            </a:r>
            <a:endParaRPr/>
          </a:p>
        </p:txBody>
      </p:sp>
      <p:grpSp>
        <p:nvGrpSpPr>
          <p:cNvPr id="412" name="Google Shape;412;p36"/>
          <p:cNvGrpSpPr/>
          <p:nvPr/>
        </p:nvGrpSpPr>
        <p:grpSpPr>
          <a:xfrm>
            <a:off x="894870" y="2203479"/>
            <a:ext cx="1052496" cy="1052238"/>
            <a:chOff x="4049800" y="640400"/>
            <a:chExt cx="858900" cy="858900"/>
          </a:xfrm>
        </p:grpSpPr>
        <p:sp>
          <p:nvSpPr>
            <p:cNvPr id="413" name="Google Shape;413;p36"/>
            <p:cNvSpPr/>
            <p:nvPr/>
          </p:nvSpPr>
          <p:spPr>
            <a:xfrm>
              <a:off x="4049800" y="640400"/>
              <a:ext cx="858900" cy="858900"/>
            </a:xfrm>
            <a:prstGeom prst="donut">
              <a:avLst>
                <a:gd fmla="val 7340" name="adj"/>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4049800" y="640400"/>
              <a:ext cx="858900" cy="858900"/>
            </a:xfrm>
            <a:prstGeom prst="blockArc">
              <a:avLst>
                <a:gd fmla="val 20263498" name="adj1"/>
                <a:gd fmla="val 2521578" name="adj2"/>
                <a:gd fmla="val 8370" name="adj3"/>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6"/>
          <p:cNvGrpSpPr/>
          <p:nvPr/>
        </p:nvGrpSpPr>
        <p:grpSpPr>
          <a:xfrm>
            <a:off x="894928" y="956804"/>
            <a:ext cx="1052496" cy="1052238"/>
            <a:chOff x="4049800" y="640400"/>
            <a:chExt cx="858900" cy="858900"/>
          </a:xfrm>
        </p:grpSpPr>
        <p:sp>
          <p:nvSpPr>
            <p:cNvPr id="416" name="Google Shape;416;p36"/>
            <p:cNvSpPr/>
            <p:nvPr/>
          </p:nvSpPr>
          <p:spPr>
            <a:xfrm>
              <a:off x="4049800" y="640400"/>
              <a:ext cx="858900" cy="858900"/>
            </a:xfrm>
            <a:prstGeom prst="donut">
              <a:avLst>
                <a:gd fmla="val 734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4049800" y="640400"/>
              <a:ext cx="858900" cy="858900"/>
            </a:xfrm>
            <a:prstGeom prst="blockArc">
              <a:avLst>
                <a:gd fmla="val 5827389" name="adj1"/>
                <a:gd fmla="val 2521578" name="adj2"/>
                <a:gd fmla="val 837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6"/>
          <p:cNvSpPr txBox="1"/>
          <p:nvPr>
            <p:ph type="title"/>
          </p:nvPr>
        </p:nvSpPr>
        <p:spPr>
          <a:xfrm>
            <a:off x="2119338" y="1215475"/>
            <a:ext cx="12504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a:t>
            </a:r>
            <a:r>
              <a:rPr lang="en" sz="2500"/>
              <a:t>rain</a:t>
            </a:r>
            <a:endParaRPr sz="2500"/>
          </a:p>
        </p:txBody>
      </p:sp>
      <p:sp>
        <p:nvSpPr>
          <p:cNvPr id="419" name="Google Shape;419;p36"/>
          <p:cNvSpPr txBox="1"/>
          <p:nvPr>
            <p:ph type="title"/>
          </p:nvPr>
        </p:nvSpPr>
        <p:spPr>
          <a:xfrm>
            <a:off x="1970238" y="2464175"/>
            <a:ext cx="1548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Validation</a:t>
            </a:r>
            <a:endParaRPr sz="2500"/>
          </a:p>
        </p:txBody>
      </p:sp>
      <p:sp>
        <p:nvSpPr>
          <p:cNvPr id="420" name="Google Shape;420;p36"/>
          <p:cNvSpPr txBox="1"/>
          <p:nvPr>
            <p:ph type="title"/>
          </p:nvPr>
        </p:nvSpPr>
        <p:spPr>
          <a:xfrm>
            <a:off x="894985" y="1215475"/>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80%</a:t>
            </a:r>
            <a:endParaRPr sz="2400">
              <a:solidFill>
                <a:schemeClr val="accent5"/>
              </a:solidFill>
            </a:endParaRPr>
          </a:p>
        </p:txBody>
      </p:sp>
      <p:sp>
        <p:nvSpPr>
          <p:cNvPr id="421" name="Google Shape;421;p36"/>
          <p:cNvSpPr txBox="1"/>
          <p:nvPr>
            <p:ph type="title"/>
          </p:nvPr>
        </p:nvSpPr>
        <p:spPr>
          <a:xfrm>
            <a:off x="894947" y="2462150"/>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1</a:t>
            </a:r>
            <a:r>
              <a:rPr lang="en" sz="2400">
                <a:solidFill>
                  <a:schemeClr val="accent5"/>
                </a:solidFill>
              </a:rPr>
              <a:t>0%</a:t>
            </a:r>
            <a:endParaRPr sz="2400">
              <a:solidFill>
                <a:schemeClr val="accent5"/>
              </a:solidFill>
            </a:endParaRPr>
          </a:p>
        </p:txBody>
      </p:sp>
      <p:pic>
        <p:nvPicPr>
          <p:cNvPr id="422" name="Google Shape;422;p36"/>
          <p:cNvPicPr preferRelativeResize="0"/>
          <p:nvPr/>
        </p:nvPicPr>
        <p:blipFill rotWithShape="1">
          <a:blip r:embed="rId3">
            <a:alphaModFix/>
          </a:blip>
          <a:srcRect b="2860" l="3751" r="5636" t="7461"/>
          <a:stretch/>
        </p:blipFill>
        <p:spPr>
          <a:xfrm>
            <a:off x="3518850" y="956800"/>
            <a:ext cx="5165075" cy="3902750"/>
          </a:xfrm>
          <a:prstGeom prst="rect">
            <a:avLst/>
          </a:prstGeom>
          <a:noFill/>
          <a:ln>
            <a:noFill/>
          </a:ln>
        </p:spPr>
      </p:pic>
      <p:grpSp>
        <p:nvGrpSpPr>
          <p:cNvPr id="423" name="Google Shape;423;p36"/>
          <p:cNvGrpSpPr/>
          <p:nvPr/>
        </p:nvGrpSpPr>
        <p:grpSpPr>
          <a:xfrm>
            <a:off x="894985" y="3454179"/>
            <a:ext cx="1052496" cy="1052238"/>
            <a:chOff x="4049800" y="640400"/>
            <a:chExt cx="858900" cy="858900"/>
          </a:xfrm>
        </p:grpSpPr>
        <p:sp>
          <p:nvSpPr>
            <p:cNvPr id="424" name="Google Shape;424;p36"/>
            <p:cNvSpPr/>
            <p:nvPr/>
          </p:nvSpPr>
          <p:spPr>
            <a:xfrm>
              <a:off x="4049800" y="640400"/>
              <a:ext cx="858900" cy="858900"/>
            </a:xfrm>
            <a:prstGeom prst="donut">
              <a:avLst>
                <a:gd fmla="val 734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4049800" y="640400"/>
              <a:ext cx="858900" cy="858900"/>
            </a:xfrm>
            <a:prstGeom prst="blockArc">
              <a:avLst>
                <a:gd fmla="val 20263498" name="adj1"/>
                <a:gd fmla="val 2521578" name="adj2"/>
                <a:gd fmla="val 837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6"/>
          <p:cNvSpPr txBox="1"/>
          <p:nvPr>
            <p:ph type="title"/>
          </p:nvPr>
        </p:nvSpPr>
        <p:spPr>
          <a:xfrm>
            <a:off x="2119338" y="3712875"/>
            <a:ext cx="12504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Test</a:t>
            </a:r>
            <a:endParaRPr sz="2500"/>
          </a:p>
        </p:txBody>
      </p:sp>
      <p:sp>
        <p:nvSpPr>
          <p:cNvPr id="427" name="Google Shape;427;p36"/>
          <p:cNvSpPr txBox="1"/>
          <p:nvPr>
            <p:ph type="title"/>
          </p:nvPr>
        </p:nvSpPr>
        <p:spPr>
          <a:xfrm>
            <a:off x="894908" y="3712850"/>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1</a:t>
            </a:r>
            <a:r>
              <a:rPr lang="en" sz="2400">
                <a:solidFill>
                  <a:schemeClr val="accent5"/>
                </a:solidFill>
              </a:rPr>
              <a:t>0%</a:t>
            </a:r>
            <a:endParaRPr sz="24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1" name="Shape 431"/>
        <p:cNvGrpSpPr/>
        <p:nvPr/>
      </p:nvGrpSpPr>
      <p:grpSpPr>
        <a:xfrm>
          <a:off x="0" y="0"/>
          <a:ext cx="0" cy="0"/>
          <a:chOff x="0" y="0"/>
          <a:chExt cx="0" cy="0"/>
        </a:xfrm>
      </p:grpSpPr>
      <p:graphicFrame>
        <p:nvGraphicFramePr>
          <p:cNvPr id="432" name="Google Shape;432;p37"/>
          <p:cNvGraphicFramePr/>
          <p:nvPr/>
        </p:nvGraphicFramePr>
        <p:xfrm>
          <a:off x="700713" y="720335"/>
          <a:ext cx="3000000" cy="3000000"/>
        </p:xfrm>
        <a:graphic>
          <a:graphicData uri="http://schemas.openxmlformats.org/drawingml/2006/table">
            <a:tbl>
              <a:tblPr>
                <a:noFill/>
                <a:tableStyleId>{104803C9-6E52-488B-9811-AAD87E630C8C}</a:tableStyleId>
              </a:tblPr>
              <a:tblGrid>
                <a:gridCol w="1474075"/>
                <a:gridCol w="2051150"/>
                <a:gridCol w="2051150"/>
                <a:gridCol w="205115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Encoder</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Key</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App</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rowSpan="7">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Reviews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Size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Installs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OrdinalEncoder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Type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Price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Content 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
        <p:nvSpPr>
          <p:cNvPr id="433" name="Google Shape;433;p37"/>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Encoding</a:t>
            </a:r>
            <a:endParaRPr sz="3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graphicFrame>
        <p:nvGraphicFramePr>
          <p:cNvPr id="438" name="Google Shape;438;p38"/>
          <p:cNvGraphicFramePr/>
          <p:nvPr/>
        </p:nvGraphicFramePr>
        <p:xfrm>
          <a:off x="679150" y="735460"/>
          <a:ext cx="3000000" cy="3000000"/>
        </p:xfrm>
        <a:graphic>
          <a:graphicData uri="http://schemas.openxmlformats.org/drawingml/2006/table">
            <a:tbl>
              <a:tblPr>
                <a:noFill/>
                <a:tableStyleId>{104803C9-6E52-488B-9811-AAD87E630C8C}</a:tableStyleId>
              </a:tblPr>
              <a:tblGrid>
                <a:gridCol w="1474075"/>
                <a:gridCol w="2051150"/>
                <a:gridCol w="2051150"/>
                <a:gridCol w="220930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Encoder</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rowSpan="6">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Genres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Last Updated</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Current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Android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Subcategory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Days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Target</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2" name="Shape 442"/>
        <p:cNvGrpSpPr/>
        <p:nvPr/>
      </p:nvGrpSpPr>
      <p:grpSpPr>
        <a:xfrm>
          <a:off x="0" y="0"/>
          <a:ext cx="0" cy="0"/>
          <a:chOff x="0" y="0"/>
          <a:chExt cx="0" cy="0"/>
        </a:xfrm>
      </p:grpSpPr>
      <p:sp>
        <p:nvSpPr>
          <p:cNvPr id="443" name="Google Shape;443;p39"/>
          <p:cNvSpPr txBox="1"/>
          <p:nvPr>
            <p:ph idx="2" type="title"/>
          </p:nvPr>
        </p:nvSpPr>
        <p:spPr>
          <a:xfrm>
            <a:off x="5576400" y="1262375"/>
            <a:ext cx="25740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t>Q&amp;A</a:t>
            </a:r>
            <a:endParaRPr sz="9600"/>
          </a:p>
        </p:txBody>
      </p:sp>
      <p:sp>
        <p:nvSpPr>
          <p:cNvPr id="444" name="Google Shape;444;p39"/>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39"/>
          <p:cNvGrpSpPr/>
          <p:nvPr/>
        </p:nvGrpSpPr>
        <p:grpSpPr>
          <a:xfrm>
            <a:off x="-366069" y="828012"/>
            <a:ext cx="4884806" cy="3861723"/>
            <a:chOff x="-366069" y="828012"/>
            <a:chExt cx="4884806" cy="3861723"/>
          </a:xfrm>
        </p:grpSpPr>
        <p:grpSp>
          <p:nvGrpSpPr>
            <p:cNvPr id="446" name="Google Shape;446;p39"/>
            <p:cNvGrpSpPr/>
            <p:nvPr/>
          </p:nvGrpSpPr>
          <p:grpSpPr>
            <a:xfrm>
              <a:off x="-366069" y="828012"/>
              <a:ext cx="4884806" cy="3861723"/>
              <a:chOff x="-366069" y="828012"/>
              <a:chExt cx="4884806" cy="3861723"/>
            </a:xfrm>
          </p:grpSpPr>
          <p:sp>
            <p:nvSpPr>
              <p:cNvPr id="447" name="Google Shape;447;p39"/>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1720043" y="2281566"/>
                <a:ext cx="842569" cy="1414413"/>
              </a:xfrm>
              <a:custGeom>
                <a:rect b="b" l="l" r="r" t="t"/>
                <a:pathLst>
                  <a:path extrusionOk="0" h="75526" w="44991">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1703057" y="3483197"/>
                <a:ext cx="349418" cy="247840"/>
              </a:xfrm>
              <a:custGeom>
                <a:rect b="b" l="l" r="r" t="t"/>
                <a:pathLst>
                  <a:path extrusionOk="0" h="13234" w="18658">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655497" y="2970644"/>
                <a:ext cx="871746" cy="249825"/>
              </a:xfrm>
              <a:custGeom>
                <a:rect b="b" l="l" r="r" t="t"/>
                <a:pathLst>
                  <a:path extrusionOk="0" h="13340" w="46549">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2471952" y="3196479"/>
                <a:ext cx="1424769" cy="1424769"/>
              </a:xfrm>
              <a:custGeom>
                <a:rect b="b" l="l" r="r" t="t"/>
                <a:pathLst>
                  <a:path extrusionOk="0" h="76079" w="76079">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3093780" y="3818289"/>
                <a:ext cx="189710" cy="189747"/>
              </a:xfrm>
              <a:custGeom>
                <a:rect b="b" l="l" r="r" t="t"/>
                <a:pathLst>
                  <a:path extrusionOk="0" h="10132" w="1013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2413523" y="3126626"/>
                <a:ext cx="826501" cy="826501"/>
              </a:xfrm>
              <a:custGeom>
                <a:rect b="b" l="l" r="r" t="t"/>
                <a:pathLst>
                  <a:path extrusionOk="0" h="44133" w="44133">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368030" y="3196479"/>
                <a:ext cx="1424788" cy="1424769"/>
              </a:xfrm>
              <a:custGeom>
                <a:rect b="b" l="l" r="r" t="t"/>
                <a:pathLst>
                  <a:path extrusionOk="0" h="76079" w="7608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284487" y="3115202"/>
                <a:ext cx="1430669" cy="826501"/>
              </a:xfrm>
              <a:custGeom>
                <a:rect b="b" l="l" r="r" t="t"/>
                <a:pathLst>
                  <a:path extrusionOk="0" h="44133" w="76394">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989896" y="3818289"/>
                <a:ext cx="189710" cy="189747"/>
              </a:xfrm>
              <a:custGeom>
                <a:rect b="b" l="l" r="r" t="t"/>
                <a:pathLst>
                  <a:path extrusionOk="0" h="10132" w="1013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1053400" y="2463410"/>
                <a:ext cx="2177184" cy="1558727"/>
              </a:xfrm>
              <a:custGeom>
                <a:rect b="b" l="l" r="r" t="t"/>
                <a:pathLst>
                  <a:path extrusionOk="0" h="83232" w="116256">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2680146" y="2456537"/>
                <a:ext cx="495324" cy="300651"/>
              </a:xfrm>
              <a:custGeom>
                <a:rect b="b" l="l" r="r" t="t"/>
                <a:pathLst>
                  <a:path extrusionOk="0" h="16054" w="26449">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1722815" y="3783830"/>
                <a:ext cx="362152" cy="362152"/>
              </a:xfrm>
              <a:custGeom>
                <a:rect b="b" l="l" r="r" t="t"/>
                <a:pathLst>
                  <a:path extrusionOk="0" h="19338" w="19338">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1374427" y="2583996"/>
                <a:ext cx="513620" cy="228269"/>
              </a:xfrm>
              <a:custGeom>
                <a:rect b="b" l="l" r="r" t="t"/>
                <a:pathLst>
                  <a:path extrusionOk="0" h="12189" w="27426">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1788174" y="828012"/>
                <a:ext cx="1331862" cy="1278302"/>
              </a:xfrm>
              <a:custGeom>
                <a:rect b="b" l="l" r="r" t="t"/>
                <a:pathLst>
                  <a:path extrusionOk="0" h="68258" w="71118">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1859245" y="3742423"/>
                <a:ext cx="171469" cy="114163"/>
              </a:xfrm>
              <a:custGeom>
                <a:rect b="b" l="l" r="r" t="t"/>
                <a:pathLst>
                  <a:path extrusionOk="0" h="6096" w="9156">
                    <a:moveTo>
                      <a:pt x="622" y="1"/>
                    </a:moveTo>
                    <a:lnTo>
                      <a:pt x="0" y="4497"/>
                    </a:lnTo>
                    <a:lnTo>
                      <a:pt x="9155" y="6096"/>
                    </a:lnTo>
                    <a:lnTo>
                      <a:pt x="9155"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1789653" y="3983521"/>
                <a:ext cx="467588" cy="122216"/>
              </a:xfrm>
              <a:custGeom>
                <a:rect b="b" l="l" r="r" t="t"/>
                <a:pathLst>
                  <a:path extrusionOk="0" h="6526" w="24968">
                    <a:moveTo>
                      <a:pt x="405" y="0"/>
                    </a:moveTo>
                    <a:lnTo>
                      <a:pt x="1" y="2432"/>
                    </a:lnTo>
                    <a:lnTo>
                      <a:pt x="24563" y="6525"/>
                    </a:lnTo>
                    <a:lnTo>
                      <a:pt x="24967" y="4093"/>
                    </a:lnTo>
                    <a:lnTo>
                      <a:pt x="40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1797313" y="3826529"/>
                <a:ext cx="461333" cy="233082"/>
              </a:xfrm>
              <a:custGeom>
                <a:rect b="b" l="l" r="r" t="t"/>
                <a:pathLst>
                  <a:path extrusionOk="0" h="12446" w="24634">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1408474" y="2041873"/>
                <a:ext cx="735504" cy="1771959"/>
              </a:xfrm>
              <a:custGeom>
                <a:rect b="b" l="l" r="r" t="t"/>
                <a:pathLst>
                  <a:path extrusionOk="0" h="94618" w="39274">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1877186" y="4045565"/>
                <a:ext cx="298067" cy="134089"/>
              </a:xfrm>
              <a:custGeom>
                <a:rect b="b" l="l" r="r" t="t"/>
                <a:pathLst>
                  <a:path extrusionOk="0" h="7160" w="15916">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2444460" y="1904937"/>
                <a:ext cx="545158" cy="616303"/>
              </a:xfrm>
              <a:custGeom>
                <a:rect b="b" l="l" r="r" t="t"/>
                <a:pathLst>
                  <a:path extrusionOk="0" h="32909" w="2911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1509696" y="1425382"/>
                <a:ext cx="1158839" cy="1016341"/>
              </a:xfrm>
              <a:custGeom>
                <a:rect b="b" l="l" r="r" t="t"/>
                <a:pathLst>
                  <a:path extrusionOk="0" h="54270" w="61879">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2050527" y="1836807"/>
                <a:ext cx="822156" cy="752939"/>
              </a:xfrm>
              <a:custGeom>
                <a:rect b="b" l="l" r="r" t="t"/>
                <a:pathLst>
                  <a:path extrusionOk="0" h="40205" w="43901">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2095717" y="1538946"/>
                <a:ext cx="464348" cy="359325"/>
              </a:xfrm>
              <a:custGeom>
                <a:rect b="b" l="l" r="r" t="t"/>
                <a:pathLst>
                  <a:path extrusionOk="0" h="19187" w="24795">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2502216" y="1108363"/>
                <a:ext cx="505905" cy="457794"/>
              </a:xfrm>
              <a:custGeom>
                <a:rect b="b" l="l" r="r" t="t"/>
                <a:pathLst>
                  <a:path extrusionOk="0" h="24445" w="27014">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2723069" y="2498393"/>
                <a:ext cx="38073" cy="14551"/>
              </a:xfrm>
              <a:custGeom>
                <a:rect b="b" l="l" r="r" t="t"/>
                <a:pathLst>
                  <a:path extrusionOk="0" h="777" w="2033">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469908" y="2156017"/>
                <a:ext cx="850341" cy="810339"/>
              </a:xfrm>
              <a:custGeom>
                <a:rect b="b" l="l" r="r" t="t"/>
                <a:pathLst>
                  <a:path extrusionOk="0" h="43270" w="45406">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800916" y="2144593"/>
                <a:ext cx="188324" cy="247372"/>
              </a:xfrm>
              <a:custGeom>
                <a:rect b="b" l="l" r="r" t="t"/>
                <a:pathLst>
                  <a:path extrusionOk="0" h="13209" w="10056">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54631" y="2669600"/>
                <a:ext cx="273908" cy="171207"/>
              </a:xfrm>
              <a:custGeom>
                <a:rect b="b" l="l" r="r" t="t"/>
                <a:pathLst>
                  <a:path extrusionOk="0" h="9142" w="14626">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602704" y="2121783"/>
                <a:ext cx="640911" cy="890230"/>
              </a:xfrm>
              <a:custGeom>
                <a:rect b="b" l="l" r="r" t="t"/>
                <a:pathLst>
                  <a:path extrusionOk="0" h="47536" w="34223">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712373" y="2134143"/>
                <a:ext cx="607895" cy="880736"/>
              </a:xfrm>
              <a:custGeom>
                <a:rect b="b" l="l" r="r" t="t"/>
                <a:pathLst>
                  <a:path extrusionOk="0" h="47029" w="3246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39"/>
            <p:cNvGrpSpPr/>
            <p:nvPr/>
          </p:nvGrpSpPr>
          <p:grpSpPr>
            <a:xfrm>
              <a:off x="638305" y="1087763"/>
              <a:ext cx="3321172" cy="1924251"/>
              <a:chOff x="638305" y="1087763"/>
              <a:chExt cx="3321172" cy="1924251"/>
            </a:xfrm>
          </p:grpSpPr>
          <p:grpSp>
            <p:nvGrpSpPr>
              <p:cNvPr id="479" name="Google Shape;479;p39"/>
              <p:cNvGrpSpPr/>
              <p:nvPr/>
            </p:nvGrpSpPr>
            <p:grpSpPr>
              <a:xfrm>
                <a:off x="638305" y="1087763"/>
                <a:ext cx="570646" cy="645986"/>
                <a:chOff x="638305" y="1087763"/>
                <a:chExt cx="570646" cy="645986"/>
              </a:xfrm>
            </p:grpSpPr>
            <p:sp>
              <p:nvSpPr>
                <p:cNvPr id="480" name="Google Shape;480;p39"/>
                <p:cNvSpPr/>
                <p:nvPr/>
              </p:nvSpPr>
              <p:spPr>
                <a:xfrm>
                  <a:off x="638305" y="1087763"/>
                  <a:ext cx="570646" cy="645986"/>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788088" y="1197337"/>
                  <a:ext cx="275350" cy="275350"/>
                </a:xfrm>
                <a:custGeom>
                  <a:rect b="b" l="l" r="r" t="t"/>
                  <a:pathLst>
                    <a:path extrusionOk="0" h="14703" w="14703">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915060" y="1262828"/>
                  <a:ext cx="54385" cy="102252"/>
                </a:xfrm>
                <a:custGeom>
                  <a:rect b="b" l="l" r="r" t="t"/>
                  <a:pathLst>
                    <a:path extrusionOk="0" h="5460" w="2904">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9"/>
              <p:cNvGrpSpPr/>
              <p:nvPr/>
            </p:nvGrpSpPr>
            <p:grpSpPr>
              <a:xfrm>
                <a:off x="3388832" y="2366027"/>
                <a:ext cx="570646" cy="645986"/>
                <a:chOff x="3388832" y="2366027"/>
                <a:chExt cx="570646" cy="645986"/>
              </a:xfrm>
            </p:grpSpPr>
            <p:sp>
              <p:nvSpPr>
                <p:cNvPr id="484" name="Google Shape;484;p39"/>
                <p:cNvSpPr/>
                <p:nvPr/>
              </p:nvSpPr>
              <p:spPr>
                <a:xfrm>
                  <a:off x="3388832" y="2366027"/>
                  <a:ext cx="570646" cy="645986"/>
                </a:xfrm>
                <a:custGeom>
                  <a:rect b="b" l="l" r="r" t="t"/>
                  <a:pathLst>
                    <a:path extrusionOk="0" h="34494" w="30471">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3514569" y="2453915"/>
                  <a:ext cx="313255" cy="276249"/>
                </a:xfrm>
                <a:custGeom>
                  <a:rect b="b" l="l" r="r" t="t"/>
                  <a:pathLst>
                    <a:path extrusionOk="0" h="14751" w="16727">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sp>
        <p:nvSpPr>
          <p:cNvPr id="490" name="Google Shape;490;p40"/>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91" name="Google Shape;491;p40"/>
          <p:cNvSpPr txBox="1"/>
          <p:nvPr/>
        </p:nvSpPr>
        <p:spPr>
          <a:xfrm>
            <a:off x="3072000" y="4355975"/>
            <a:ext cx="3000000" cy="352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accent6"/>
                </a:solidFill>
                <a:latin typeface="Roboto"/>
                <a:ea typeface="Roboto"/>
                <a:cs typeface="Roboto"/>
                <a:sym typeface="Roboto"/>
              </a:rPr>
              <a:t>Please keep this slide for attribution.</a:t>
            </a:r>
            <a:endParaRPr b="1" sz="1000">
              <a:solidFill>
                <a:schemeClr val="accent6"/>
              </a:solidFill>
              <a:latin typeface="Roboto"/>
              <a:ea typeface="Roboto"/>
              <a:cs typeface="Roboto"/>
              <a:sym typeface="Roboto"/>
            </a:endParaRPr>
          </a:p>
        </p:txBody>
      </p:sp>
      <p:sp>
        <p:nvSpPr>
          <p:cNvPr id="492" name="Google Shape;492;p40"/>
          <p:cNvSpPr/>
          <p:nvPr/>
        </p:nvSpPr>
        <p:spPr>
          <a:xfrm flipH="1" rot="2947374">
            <a:off x="-2848510" y="430894"/>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0"/>
          <p:cNvGrpSpPr/>
          <p:nvPr/>
        </p:nvGrpSpPr>
        <p:grpSpPr>
          <a:xfrm>
            <a:off x="4030119" y="3140066"/>
            <a:ext cx="312112" cy="306904"/>
            <a:chOff x="2866317" y="3817357"/>
            <a:chExt cx="362920" cy="356865"/>
          </a:xfrm>
        </p:grpSpPr>
        <p:sp>
          <p:nvSpPr>
            <p:cNvPr id="494" name="Google Shape;494;p40"/>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0"/>
          <p:cNvGrpSpPr/>
          <p:nvPr/>
        </p:nvGrpSpPr>
        <p:grpSpPr>
          <a:xfrm>
            <a:off x="4415772" y="3140066"/>
            <a:ext cx="312112" cy="306904"/>
            <a:chOff x="3314750" y="3817357"/>
            <a:chExt cx="362920" cy="356865"/>
          </a:xfrm>
        </p:grpSpPr>
        <p:sp>
          <p:nvSpPr>
            <p:cNvPr id="498" name="Google Shape;498;p40"/>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0"/>
          <p:cNvGrpSpPr/>
          <p:nvPr/>
        </p:nvGrpSpPr>
        <p:grpSpPr>
          <a:xfrm>
            <a:off x="4801425" y="3140066"/>
            <a:ext cx="312450" cy="306656"/>
            <a:chOff x="3763184" y="3817357"/>
            <a:chExt cx="363314" cy="356576"/>
          </a:xfrm>
        </p:grpSpPr>
        <p:sp>
          <p:nvSpPr>
            <p:cNvPr id="504" name="Google Shape;504;p40"/>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40"/>
          <p:cNvGrpSpPr/>
          <p:nvPr/>
        </p:nvGrpSpPr>
        <p:grpSpPr>
          <a:xfrm>
            <a:off x="-1104439" y="1590997"/>
            <a:ext cx="3709978" cy="3685355"/>
            <a:chOff x="1172950" y="238100"/>
            <a:chExt cx="5273600" cy="5238600"/>
          </a:xfrm>
        </p:grpSpPr>
        <p:sp>
          <p:nvSpPr>
            <p:cNvPr id="510" name="Google Shape;510;p40"/>
            <p:cNvSpPr/>
            <p:nvPr/>
          </p:nvSpPr>
          <p:spPr>
            <a:xfrm>
              <a:off x="1373000" y="2141600"/>
              <a:ext cx="1116650" cy="1135225"/>
            </a:xfrm>
            <a:custGeom>
              <a:rect b="b" l="l" r="r" t="t"/>
              <a:pathLst>
                <a:path extrusionOk="0" h="45409" w="44666">
                  <a:moveTo>
                    <a:pt x="0" y="1"/>
                  </a:moveTo>
                  <a:lnTo>
                    <a:pt x="0" y="45408"/>
                  </a:lnTo>
                  <a:lnTo>
                    <a:pt x="44665" y="45408"/>
                  </a:lnTo>
                  <a:lnTo>
                    <a:pt x="44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1323700" y="2061125"/>
              <a:ext cx="1212000" cy="169450"/>
            </a:xfrm>
            <a:custGeom>
              <a:rect b="b" l="l" r="r" t="t"/>
              <a:pathLst>
                <a:path extrusionOk="0" h="6778" w="48480">
                  <a:moveTo>
                    <a:pt x="0" y="1"/>
                  </a:moveTo>
                  <a:lnTo>
                    <a:pt x="0" y="6777"/>
                  </a:lnTo>
                  <a:lnTo>
                    <a:pt x="48480" y="6777"/>
                  </a:lnTo>
                  <a:lnTo>
                    <a:pt x="48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1592425" y="2062075"/>
              <a:ext cx="93425" cy="1285350"/>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2172475" y="2062075"/>
              <a:ext cx="93425" cy="1285350"/>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3094250" y="4816775"/>
              <a:ext cx="607375" cy="408200"/>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3225450" y="5082175"/>
              <a:ext cx="269925" cy="136400"/>
            </a:xfrm>
            <a:custGeom>
              <a:rect b="b" l="l" r="r" t="t"/>
              <a:pathLst>
                <a:path extrusionOk="0" h="5456" w="10797">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3225150" y="4562925"/>
              <a:ext cx="354950" cy="574825"/>
            </a:xfrm>
            <a:custGeom>
              <a:rect b="b" l="l" r="r" t="t"/>
              <a:pathLst>
                <a:path extrusionOk="0" h="22993" w="14198">
                  <a:moveTo>
                    <a:pt x="11618" y="1"/>
                  </a:moveTo>
                  <a:lnTo>
                    <a:pt x="0" y="21605"/>
                  </a:lnTo>
                  <a:lnTo>
                    <a:pt x="2579"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2542750" y="2127025"/>
              <a:ext cx="1265700" cy="2800025"/>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2667500" y="780175"/>
              <a:ext cx="758050" cy="309200"/>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2853925" y="2617250"/>
              <a:ext cx="783075" cy="1983300"/>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1172950" y="3277650"/>
              <a:ext cx="1848000" cy="83750"/>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2606525" y="2351500"/>
              <a:ext cx="854700" cy="410550"/>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2469500" y="827475"/>
              <a:ext cx="1448525" cy="88927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2324825" y="3584450"/>
              <a:ext cx="508850" cy="864575"/>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2327775" y="3943475"/>
              <a:ext cx="864325" cy="509275"/>
            </a:xfrm>
            <a:custGeom>
              <a:rect b="b" l="l" r="r" t="t"/>
              <a:pathLst>
                <a:path extrusionOk="0" h="20371" w="34573">
                  <a:moveTo>
                    <a:pt x="34231" y="1"/>
                  </a:moveTo>
                  <a:lnTo>
                    <a:pt x="1" y="19778"/>
                  </a:lnTo>
                  <a:lnTo>
                    <a:pt x="342" y="20371"/>
                  </a:lnTo>
                  <a:lnTo>
                    <a:pt x="34573" y="592"/>
                  </a:lnTo>
                  <a:lnTo>
                    <a:pt x="34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2332075" y="4436475"/>
              <a:ext cx="988375" cy="17100"/>
            </a:xfrm>
            <a:custGeom>
              <a:rect b="b" l="l" r="r" t="t"/>
              <a:pathLst>
                <a:path extrusionOk="0" h="684" w="39535">
                  <a:moveTo>
                    <a:pt x="1" y="0"/>
                  </a:moveTo>
                  <a:lnTo>
                    <a:pt x="1"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2327825" y="4437600"/>
              <a:ext cx="864500" cy="508975"/>
            </a:xfrm>
            <a:custGeom>
              <a:rect b="b" l="l" r="r" t="t"/>
              <a:pathLst>
                <a:path extrusionOk="0" h="20359" w="34580">
                  <a:moveTo>
                    <a:pt x="342" y="0"/>
                  </a:moveTo>
                  <a:lnTo>
                    <a:pt x="1" y="591"/>
                  </a:lnTo>
                  <a:lnTo>
                    <a:pt x="34238" y="20358"/>
                  </a:lnTo>
                  <a:lnTo>
                    <a:pt x="34580"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2324700" y="4440725"/>
              <a:ext cx="509000" cy="864525"/>
            </a:xfrm>
            <a:custGeom>
              <a:rect b="b" l="l" r="r" t="t"/>
              <a:pathLst>
                <a:path extrusionOk="0" h="34581" w="20360">
                  <a:moveTo>
                    <a:pt x="592" y="1"/>
                  </a:moveTo>
                  <a:lnTo>
                    <a:pt x="0" y="343"/>
                  </a:lnTo>
                  <a:lnTo>
                    <a:pt x="19767" y="34581"/>
                  </a:lnTo>
                  <a:lnTo>
                    <a:pt x="20359" y="34239"/>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2323525" y="4445000"/>
              <a:ext cx="17125" cy="988400"/>
            </a:xfrm>
            <a:custGeom>
              <a:rect b="b" l="l" r="r" t="t"/>
              <a:pathLst>
                <a:path extrusionOk="0" h="39536" w="685">
                  <a:moveTo>
                    <a:pt x="1" y="1"/>
                  </a:moveTo>
                  <a:lnTo>
                    <a:pt x="1" y="39536"/>
                  </a:lnTo>
                  <a:lnTo>
                    <a:pt x="685" y="39536"/>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1830700" y="4440350"/>
              <a:ext cx="508875" cy="864575"/>
            </a:xfrm>
            <a:custGeom>
              <a:rect b="b" l="l" r="r" t="t"/>
              <a:pathLst>
                <a:path extrusionOk="0" h="34583" w="20355">
                  <a:moveTo>
                    <a:pt x="19762" y="1"/>
                  </a:moveTo>
                  <a:lnTo>
                    <a:pt x="1" y="34241"/>
                  </a:lnTo>
                  <a:lnTo>
                    <a:pt x="593" y="34583"/>
                  </a:lnTo>
                  <a:lnTo>
                    <a:pt x="20354" y="342"/>
                  </a:lnTo>
                  <a:lnTo>
                    <a:pt x="197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1471450" y="4456425"/>
              <a:ext cx="868425" cy="509050"/>
            </a:xfrm>
            <a:custGeom>
              <a:rect b="b" l="l" r="r" t="t"/>
              <a:pathLst>
                <a:path extrusionOk="0" h="20362" w="34737">
                  <a:moveTo>
                    <a:pt x="34395" y="0"/>
                  </a:moveTo>
                  <a:lnTo>
                    <a:pt x="0" y="19767"/>
                  </a:lnTo>
                  <a:lnTo>
                    <a:pt x="342" y="20362"/>
                  </a:lnTo>
                  <a:lnTo>
                    <a:pt x="34737"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1343775" y="4436475"/>
              <a:ext cx="988325" cy="17100"/>
            </a:xfrm>
            <a:custGeom>
              <a:rect b="b" l="l" r="r" t="t"/>
              <a:pathLst>
                <a:path extrusionOk="0" h="684" w="39533">
                  <a:moveTo>
                    <a:pt x="0" y="0"/>
                  </a:moveTo>
                  <a:lnTo>
                    <a:pt x="0"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1471875" y="3943450"/>
              <a:ext cx="864500" cy="509000"/>
            </a:xfrm>
            <a:custGeom>
              <a:rect b="b" l="l" r="r" t="t"/>
              <a:pathLst>
                <a:path extrusionOk="0" h="20360" w="34580">
                  <a:moveTo>
                    <a:pt x="343" y="0"/>
                  </a:moveTo>
                  <a:lnTo>
                    <a:pt x="1" y="593"/>
                  </a:lnTo>
                  <a:lnTo>
                    <a:pt x="34238" y="20360"/>
                  </a:lnTo>
                  <a:lnTo>
                    <a:pt x="34580" y="19767"/>
                  </a:lnTo>
                  <a:lnTo>
                    <a:pt x="3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1830525" y="3584800"/>
              <a:ext cx="509000" cy="864500"/>
            </a:xfrm>
            <a:custGeom>
              <a:rect b="b" l="l" r="r" t="t"/>
              <a:pathLst>
                <a:path extrusionOk="0" h="34580" w="20360">
                  <a:moveTo>
                    <a:pt x="592" y="1"/>
                  </a:moveTo>
                  <a:lnTo>
                    <a:pt x="0" y="343"/>
                  </a:lnTo>
                  <a:lnTo>
                    <a:pt x="19767" y="34580"/>
                  </a:lnTo>
                  <a:lnTo>
                    <a:pt x="20359" y="34238"/>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2323525" y="3456700"/>
              <a:ext cx="17125" cy="988325"/>
            </a:xfrm>
            <a:custGeom>
              <a:rect b="b" l="l" r="r" t="t"/>
              <a:pathLst>
                <a:path extrusionOk="0" h="39533" w="685">
                  <a:moveTo>
                    <a:pt x="1" y="0"/>
                  </a:moveTo>
                  <a:lnTo>
                    <a:pt x="1" y="39533"/>
                  </a:lnTo>
                  <a:lnTo>
                    <a:pt x="685" y="39533"/>
                  </a:lnTo>
                  <a:lnTo>
                    <a:pt x="6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1300500" y="3413375"/>
              <a:ext cx="2063175" cy="2063325"/>
            </a:xfrm>
            <a:custGeom>
              <a:rect b="b" l="l" r="r" t="t"/>
              <a:pathLst>
                <a:path extrusionOk="0" h="82533" w="82527">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1400250" y="3513175"/>
              <a:ext cx="1863700" cy="1863725"/>
            </a:xfrm>
            <a:custGeom>
              <a:rect b="b" l="l" r="r" t="t"/>
              <a:pathLst>
                <a:path extrusionOk="0" h="74549" w="74548">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5407300" y="3584650"/>
              <a:ext cx="509300" cy="864325"/>
            </a:xfrm>
            <a:custGeom>
              <a:rect b="b" l="l" r="r" t="t"/>
              <a:pathLst>
                <a:path extrusionOk="0" h="34573" w="20372">
                  <a:moveTo>
                    <a:pt x="19780" y="0"/>
                  </a:moveTo>
                  <a:lnTo>
                    <a:pt x="1" y="34231"/>
                  </a:lnTo>
                  <a:lnTo>
                    <a:pt x="593" y="34573"/>
                  </a:lnTo>
                  <a:lnTo>
                    <a:pt x="20372" y="342"/>
                  </a:lnTo>
                  <a:lnTo>
                    <a:pt x="197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5426850" y="3961525"/>
              <a:ext cx="868400" cy="509075"/>
            </a:xfrm>
            <a:custGeom>
              <a:rect b="b" l="l" r="r" t="t"/>
              <a:pathLst>
                <a:path extrusionOk="0" h="20363" w="34736">
                  <a:moveTo>
                    <a:pt x="34395" y="1"/>
                  </a:moveTo>
                  <a:lnTo>
                    <a:pt x="1" y="19768"/>
                  </a:lnTo>
                  <a:lnTo>
                    <a:pt x="341" y="20362"/>
                  </a:lnTo>
                  <a:lnTo>
                    <a:pt x="34736" y="595"/>
                  </a:lnTo>
                  <a:lnTo>
                    <a:pt x="34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5414950" y="4436475"/>
              <a:ext cx="988350" cy="17100"/>
            </a:xfrm>
            <a:custGeom>
              <a:rect b="b" l="l" r="r" t="t"/>
              <a:pathLst>
                <a:path extrusionOk="0" h="684" w="39534">
                  <a:moveTo>
                    <a:pt x="0" y="0"/>
                  </a:moveTo>
                  <a:lnTo>
                    <a:pt x="0"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5410675" y="4437600"/>
              <a:ext cx="864475" cy="509000"/>
            </a:xfrm>
            <a:custGeom>
              <a:rect b="b" l="l" r="r" t="t"/>
              <a:pathLst>
                <a:path extrusionOk="0" h="20360" w="34579">
                  <a:moveTo>
                    <a:pt x="342" y="0"/>
                  </a:moveTo>
                  <a:lnTo>
                    <a:pt x="0" y="592"/>
                  </a:lnTo>
                  <a:lnTo>
                    <a:pt x="34238" y="20359"/>
                  </a:lnTo>
                  <a:lnTo>
                    <a:pt x="34579"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5407550" y="4440800"/>
              <a:ext cx="508975" cy="864500"/>
            </a:xfrm>
            <a:custGeom>
              <a:rect b="b" l="l" r="r" t="t"/>
              <a:pathLst>
                <a:path extrusionOk="0" h="34580" w="20359">
                  <a:moveTo>
                    <a:pt x="592" y="0"/>
                  </a:moveTo>
                  <a:lnTo>
                    <a:pt x="1" y="341"/>
                  </a:lnTo>
                  <a:lnTo>
                    <a:pt x="19767" y="34579"/>
                  </a:lnTo>
                  <a:lnTo>
                    <a:pt x="20359" y="34237"/>
                  </a:lnTo>
                  <a:lnTo>
                    <a:pt x="5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5406400" y="4445000"/>
              <a:ext cx="17125" cy="988400"/>
            </a:xfrm>
            <a:custGeom>
              <a:rect b="b" l="l" r="r" t="t"/>
              <a:pathLst>
                <a:path extrusionOk="0" h="39536" w="685">
                  <a:moveTo>
                    <a:pt x="0" y="1"/>
                  </a:moveTo>
                  <a:lnTo>
                    <a:pt x="0" y="39536"/>
                  </a:lnTo>
                  <a:lnTo>
                    <a:pt x="684" y="39536"/>
                  </a:lnTo>
                  <a:lnTo>
                    <a:pt x="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4913200" y="4440550"/>
              <a:ext cx="509275" cy="864325"/>
            </a:xfrm>
            <a:custGeom>
              <a:rect b="b" l="l" r="r" t="t"/>
              <a:pathLst>
                <a:path extrusionOk="0" h="34573" w="20371">
                  <a:moveTo>
                    <a:pt x="19779" y="0"/>
                  </a:moveTo>
                  <a:lnTo>
                    <a:pt x="0" y="34232"/>
                  </a:lnTo>
                  <a:lnTo>
                    <a:pt x="591" y="34573"/>
                  </a:lnTo>
                  <a:lnTo>
                    <a:pt x="20370" y="342"/>
                  </a:lnTo>
                  <a:lnTo>
                    <a:pt x="197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4567175" y="4457475"/>
              <a:ext cx="868425" cy="509050"/>
            </a:xfrm>
            <a:custGeom>
              <a:rect b="b" l="l" r="r" t="t"/>
              <a:pathLst>
                <a:path extrusionOk="0" h="20362" w="34737">
                  <a:moveTo>
                    <a:pt x="34395" y="0"/>
                  </a:moveTo>
                  <a:lnTo>
                    <a:pt x="1" y="19767"/>
                  </a:lnTo>
                  <a:lnTo>
                    <a:pt x="343" y="20362"/>
                  </a:lnTo>
                  <a:lnTo>
                    <a:pt x="34736"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4426625" y="4436475"/>
              <a:ext cx="988350" cy="17100"/>
            </a:xfrm>
            <a:custGeom>
              <a:rect b="b" l="l" r="r" t="t"/>
              <a:pathLst>
                <a:path extrusionOk="0" h="684" w="39534">
                  <a:moveTo>
                    <a:pt x="1" y="0"/>
                  </a:moveTo>
                  <a:lnTo>
                    <a:pt x="1"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4554775" y="3943475"/>
              <a:ext cx="864475" cy="508975"/>
            </a:xfrm>
            <a:custGeom>
              <a:rect b="b" l="l" r="r" t="t"/>
              <a:pathLst>
                <a:path extrusionOk="0" h="20359" w="34579">
                  <a:moveTo>
                    <a:pt x="341" y="1"/>
                  </a:moveTo>
                  <a:lnTo>
                    <a:pt x="0" y="592"/>
                  </a:lnTo>
                  <a:lnTo>
                    <a:pt x="34236" y="20359"/>
                  </a:lnTo>
                  <a:lnTo>
                    <a:pt x="34578" y="19766"/>
                  </a:lnTo>
                  <a:lnTo>
                    <a:pt x="3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4913375" y="3584800"/>
              <a:ext cx="509000" cy="864500"/>
            </a:xfrm>
            <a:custGeom>
              <a:rect b="b" l="l" r="r" t="t"/>
              <a:pathLst>
                <a:path extrusionOk="0" h="34580" w="20360">
                  <a:moveTo>
                    <a:pt x="593" y="1"/>
                  </a:moveTo>
                  <a:lnTo>
                    <a:pt x="1" y="343"/>
                  </a:lnTo>
                  <a:lnTo>
                    <a:pt x="19768" y="34580"/>
                  </a:lnTo>
                  <a:lnTo>
                    <a:pt x="20360" y="3423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5406400" y="3456700"/>
              <a:ext cx="17125" cy="988325"/>
            </a:xfrm>
            <a:custGeom>
              <a:rect b="b" l="l" r="r" t="t"/>
              <a:pathLst>
                <a:path extrusionOk="0" h="39533" w="685">
                  <a:moveTo>
                    <a:pt x="0" y="0"/>
                  </a:moveTo>
                  <a:lnTo>
                    <a:pt x="0" y="39533"/>
                  </a:lnTo>
                  <a:lnTo>
                    <a:pt x="684" y="39533"/>
                  </a:lnTo>
                  <a:lnTo>
                    <a:pt x="6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5269775" y="4299850"/>
              <a:ext cx="290375" cy="290375"/>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4383400" y="3413375"/>
              <a:ext cx="2063150" cy="2063325"/>
            </a:xfrm>
            <a:custGeom>
              <a:rect b="b" l="l" r="r" t="t"/>
              <a:pathLst>
                <a:path extrusionOk="0" h="82533" w="82526">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4483125" y="3513175"/>
              <a:ext cx="1863700" cy="1863725"/>
            </a:xfrm>
            <a:custGeom>
              <a:rect b="b" l="l" r="r" t="t"/>
              <a:pathLst>
                <a:path extrusionOk="0" h="74549" w="74548">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2307975" y="4272175"/>
              <a:ext cx="1296050" cy="611625"/>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2186925" y="4299850"/>
              <a:ext cx="290375" cy="290375"/>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3232150" y="4252450"/>
              <a:ext cx="660125" cy="660175"/>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2266350" y="2987075"/>
              <a:ext cx="987475" cy="1497550"/>
            </a:xfrm>
            <a:custGeom>
              <a:rect b="b" l="l" r="r" t="t"/>
              <a:pathLst>
                <a:path extrusionOk="0" h="59902" w="39499">
                  <a:moveTo>
                    <a:pt x="34231" y="1"/>
                  </a:moveTo>
                  <a:lnTo>
                    <a:pt x="1" y="56723"/>
                  </a:lnTo>
                  <a:lnTo>
                    <a:pt x="5269" y="59902"/>
                  </a:lnTo>
                  <a:lnTo>
                    <a:pt x="39499" y="3180"/>
                  </a:lnTo>
                  <a:lnTo>
                    <a:pt x="342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4819300" y="3000125"/>
              <a:ext cx="668000" cy="1471200"/>
            </a:xfrm>
            <a:custGeom>
              <a:rect b="b" l="l" r="r" t="t"/>
              <a:pathLst>
                <a:path extrusionOk="0" h="58848" w="26720">
                  <a:moveTo>
                    <a:pt x="5773" y="0"/>
                  </a:moveTo>
                  <a:lnTo>
                    <a:pt x="1" y="2132"/>
                  </a:lnTo>
                  <a:lnTo>
                    <a:pt x="20948" y="58848"/>
                  </a:lnTo>
                  <a:lnTo>
                    <a:pt x="26720" y="56716"/>
                  </a:lnTo>
                  <a:lnTo>
                    <a:pt x="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3575100" y="3158825"/>
              <a:ext cx="1438750" cy="1415950"/>
            </a:xfrm>
            <a:custGeom>
              <a:rect b="b" l="l" r="r" t="t"/>
              <a:pathLst>
                <a:path extrusionOk="0" h="56638" w="57550">
                  <a:moveTo>
                    <a:pt x="53240" y="0"/>
                  </a:moveTo>
                  <a:lnTo>
                    <a:pt x="0" y="52245"/>
                  </a:lnTo>
                  <a:lnTo>
                    <a:pt x="4310" y="56638"/>
                  </a:lnTo>
                  <a:lnTo>
                    <a:pt x="57549" y="4392"/>
                  </a:lnTo>
                  <a:lnTo>
                    <a:pt x="53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3111100" y="2488225"/>
              <a:ext cx="2482350" cy="615775"/>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2497750" y="1716500"/>
              <a:ext cx="2183075" cy="2150000"/>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4709200" y="487925"/>
              <a:ext cx="461925" cy="46450"/>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4076025" y="403475"/>
              <a:ext cx="861450" cy="542325"/>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4140225" y="238100"/>
              <a:ext cx="701050" cy="296475"/>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4127800" y="534550"/>
              <a:ext cx="781250" cy="717400"/>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3790475" y="990250"/>
              <a:ext cx="1473575" cy="1537700"/>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4360125" y="559125"/>
              <a:ext cx="188875" cy="221200"/>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4445125" y="534375"/>
              <a:ext cx="573400" cy="145450"/>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4976700" y="2327550"/>
              <a:ext cx="422525" cy="355925"/>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3579000" y="3736050"/>
              <a:ext cx="607375" cy="408225"/>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3460925" y="4481125"/>
              <a:ext cx="202825" cy="202875"/>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3710150" y="4001475"/>
              <a:ext cx="269950" cy="136400"/>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3512625" y="4071175"/>
              <a:ext cx="354950" cy="574825"/>
            </a:xfrm>
            <a:custGeom>
              <a:rect b="b" l="l" r="r" t="t"/>
              <a:pathLst>
                <a:path extrusionOk="0" h="22993" w="14198">
                  <a:moveTo>
                    <a:pt x="11618" y="1"/>
                  </a:moveTo>
                  <a:lnTo>
                    <a:pt x="0" y="21605"/>
                  </a:lnTo>
                  <a:lnTo>
                    <a:pt x="2580"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2667500" y="955100"/>
              <a:ext cx="1742275" cy="1131825"/>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2840125" y="1312550"/>
              <a:ext cx="1214575" cy="565625"/>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3313700" y="863550"/>
              <a:ext cx="1163300" cy="441425"/>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2685375" y="1109975"/>
              <a:ext cx="708150" cy="512550"/>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26"/>
          <p:cNvSpPr txBox="1"/>
          <p:nvPr>
            <p:ph type="title"/>
          </p:nvPr>
        </p:nvSpPr>
        <p:spPr>
          <a:xfrm>
            <a:off x="1262713" y="2483875"/>
            <a:ext cx="16047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249" name="Google Shape;249;p26"/>
          <p:cNvSpPr txBox="1"/>
          <p:nvPr>
            <p:ph idx="2" type="title"/>
          </p:nvPr>
        </p:nvSpPr>
        <p:spPr>
          <a:xfrm>
            <a:off x="2908602" y="24838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EDA</a:t>
            </a:r>
            <a:endParaRPr/>
          </a:p>
          <a:p>
            <a:pPr indent="0" lvl="0" marL="0" rtl="0" algn="ctr">
              <a:spcBef>
                <a:spcPts val="0"/>
              </a:spcBef>
              <a:spcAft>
                <a:spcPts val="0"/>
              </a:spcAft>
              <a:buNone/>
            </a:pPr>
            <a:r>
              <a:t/>
            </a:r>
            <a:endParaRPr/>
          </a:p>
        </p:txBody>
      </p:sp>
      <p:sp>
        <p:nvSpPr>
          <p:cNvPr id="250" name="Google Shape;250;p26"/>
          <p:cNvSpPr txBox="1"/>
          <p:nvPr>
            <p:ph idx="4" type="title"/>
          </p:nvPr>
        </p:nvSpPr>
        <p:spPr>
          <a:xfrm>
            <a:off x="4630700" y="2483875"/>
            <a:ext cx="17793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t/>
            </a:r>
            <a:endParaRPr/>
          </a:p>
        </p:txBody>
      </p:sp>
      <p:sp>
        <p:nvSpPr>
          <p:cNvPr id="251" name="Google Shape;251;p26"/>
          <p:cNvSpPr/>
          <p:nvPr/>
        </p:nvSpPr>
        <p:spPr>
          <a:xfrm>
            <a:off x="1397125" y="10687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3119213" y="10687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841275" y="10687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6563375" y="10687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txBox="1"/>
          <p:nvPr>
            <p:ph idx="6" type="title"/>
          </p:nvPr>
        </p:nvSpPr>
        <p:spPr>
          <a:xfrm>
            <a:off x="6352782" y="24838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a:p>
            <a:pPr indent="0" lvl="0" marL="0" rtl="0" algn="ctr">
              <a:spcBef>
                <a:spcPts val="0"/>
              </a:spcBef>
              <a:spcAft>
                <a:spcPts val="0"/>
              </a:spcAft>
              <a:buNone/>
            </a:pPr>
            <a:r>
              <a:t/>
            </a:r>
            <a:endParaRPr/>
          </a:p>
        </p:txBody>
      </p:sp>
      <p:sp>
        <p:nvSpPr>
          <p:cNvPr id="256" name="Google Shape;256;p26"/>
          <p:cNvSpPr txBox="1"/>
          <p:nvPr>
            <p:ph idx="8" type="title"/>
          </p:nvPr>
        </p:nvSpPr>
        <p:spPr>
          <a:xfrm>
            <a:off x="955525" y="13618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7" name="Google Shape;257;p26"/>
          <p:cNvSpPr txBox="1"/>
          <p:nvPr>
            <p:ph idx="9" type="title"/>
          </p:nvPr>
        </p:nvSpPr>
        <p:spPr>
          <a:xfrm>
            <a:off x="2677600" y="13618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8" name="Google Shape;258;p26"/>
          <p:cNvSpPr txBox="1"/>
          <p:nvPr>
            <p:ph idx="13" type="title"/>
          </p:nvPr>
        </p:nvSpPr>
        <p:spPr>
          <a:xfrm>
            <a:off x="4399700" y="13618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9" name="Google Shape;259;p26"/>
          <p:cNvSpPr txBox="1"/>
          <p:nvPr>
            <p:ph idx="14" type="title"/>
          </p:nvPr>
        </p:nvSpPr>
        <p:spPr>
          <a:xfrm>
            <a:off x="6121775" y="13618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27"/>
          <p:cNvSpPr/>
          <p:nvPr/>
        </p:nvSpPr>
        <p:spPr>
          <a:xfrm flipH="1" rot="10800000">
            <a:off x="-905570" y="1593628"/>
            <a:ext cx="5893767" cy="4581960"/>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266" name="Google Shape;266;p27"/>
          <p:cNvGrpSpPr/>
          <p:nvPr/>
        </p:nvGrpSpPr>
        <p:grpSpPr>
          <a:xfrm>
            <a:off x="886600" y="1400288"/>
            <a:ext cx="3137921" cy="3359131"/>
            <a:chOff x="886600" y="1400288"/>
            <a:chExt cx="3137921" cy="3359131"/>
          </a:xfrm>
        </p:grpSpPr>
        <p:grpSp>
          <p:nvGrpSpPr>
            <p:cNvPr id="267" name="Google Shape;267;p27"/>
            <p:cNvGrpSpPr/>
            <p:nvPr/>
          </p:nvGrpSpPr>
          <p:grpSpPr>
            <a:xfrm>
              <a:off x="1623201" y="1400288"/>
              <a:ext cx="1658721" cy="1139708"/>
              <a:chOff x="1623201" y="1400288"/>
              <a:chExt cx="1658721" cy="1139708"/>
            </a:xfrm>
          </p:grpSpPr>
          <p:grpSp>
            <p:nvGrpSpPr>
              <p:cNvPr id="268" name="Google Shape;268;p27"/>
              <p:cNvGrpSpPr/>
              <p:nvPr/>
            </p:nvGrpSpPr>
            <p:grpSpPr>
              <a:xfrm>
                <a:off x="1623201" y="1930145"/>
                <a:ext cx="647710" cy="609850"/>
                <a:chOff x="1623201" y="1930145"/>
                <a:chExt cx="647710" cy="609850"/>
              </a:xfrm>
            </p:grpSpPr>
            <p:sp>
              <p:nvSpPr>
                <p:cNvPr id="269" name="Google Shape;269;p27"/>
                <p:cNvSpPr/>
                <p:nvPr/>
              </p:nvSpPr>
              <p:spPr>
                <a:xfrm>
                  <a:off x="1658420" y="1965364"/>
                  <a:ext cx="577249" cy="539433"/>
                </a:xfrm>
                <a:custGeom>
                  <a:rect b="b" l="l" r="r" t="t"/>
                  <a:pathLst>
                    <a:path extrusionOk="0" h="24307" w="26011">
                      <a:moveTo>
                        <a:pt x="1" y="1"/>
                      </a:moveTo>
                      <a:lnTo>
                        <a:pt x="1" y="24306"/>
                      </a:lnTo>
                      <a:lnTo>
                        <a:pt x="26011" y="24306"/>
                      </a:lnTo>
                      <a:lnTo>
                        <a:pt x="260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1740731" y="1965342"/>
                  <a:ext cx="494937" cy="434196"/>
                </a:xfrm>
                <a:custGeom>
                  <a:rect b="b" l="l" r="r" t="t"/>
                  <a:pathLst>
                    <a:path extrusionOk="0" h="19565" w="22302">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2028363" y="2291632"/>
                  <a:ext cx="207300" cy="213159"/>
                </a:xfrm>
                <a:custGeom>
                  <a:rect b="b" l="l" r="r" t="t"/>
                  <a:pathLst>
                    <a:path extrusionOk="0" h="9605" w="9341">
                      <a:moveTo>
                        <a:pt x="9341" y="1"/>
                      </a:moveTo>
                      <a:cubicBezTo>
                        <a:pt x="4474" y="865"/>
                        <a:pt x="931" y="4927"/>
                        <a:pt x="1" y="9604"/>
                      </a:cubicBezTo>
                      <a:lnTo>
                        <a:pt x="9341" y="9604"/>
                      </a:lnTo>
                      <a:lnTo>
                        <a:pt x="93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1623201" y="1930145"/>
                  <a:ext cx="647710" cy="609850"/>
                </a:xfrm>
                <a:custGeom>
                  <a:rect b="b" l="l" r="r" t="t"/>
                  <a:pathLst>
                    <a:path extrusionOk="0" h="27480" w="29186">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7"/>
              <p:cNvGrpSpPr/>
              <p:nvPr/>
            </p:nvGrpSpPr>
            <p:grpSpPr>
              <a:xfrm>
                <a:off x="2402677" y="1400288"/>
                <a:ext cx="879245" cy="826249"/>
                <a:chOff x="2402677" y="1400288"/>
                <a:chExt cx="879245" cy="826249"/>
              </a:xfrm>
            </p:grpSpPr>
            <p:sp>
              <p:nvSpPr>
                <p:cNvPr id="274" name="Google Shape;274;p27"/>
                <p:cNvSpPr/>
                <p:nvPr/>
              </p:nvSpPr>
              <p:spPr>
                <a:xfrm>
                  <a:off x="2437874" y="1435529"/>
                  <a:ext cx="808806" cy="755766"/>
                </a:xfrm>
                <a:custGeom>
                  <a:rect b="b" l="l" r="r" t="t"/>
                  <a:pathLst>
                    <a:path extrusionOk="0" h="34055" w="36445">
                      <a:moveTo>
                        <a:pt x="1" y="1"/>
                      </a:moveTo>
                      <a:lnTo>
                        <a:pt x="1" y="34055"/>
                      </a:lnTo>
                      <a:lnTo>
                        <a:pt x="36445" y="34055"/>
                      </a:lnTo>
                      <a:lnTo>
                        <a:pt x="36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2663612" y="1435529"/>
                  <a:ext cx="583086" cy="601461"/>
                </a:xfrm>
                <a:custGeom>
                  <a:rect b="b" l="l" r="r" t="t"/>
                  <a:pathLst>
                    <a:path extrusionOk="0" h="27102" w="26274">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2437874" y="1666215"/>
                  <a:ext cx="665220" cy="525075"/>
                </a:xfrm>
                <a:custGeom>
                  <a:rect b="b" l="l" r="r" t="t"/>
                  <a:pathLst>
                    <a:path extrusionOk="0" h="23660" w="29975">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2402677" y="1400288"/>
                  <a:ext cx="879245" cy="826249"/>
                </a:xfrm>
                <a:custGeom>
                  <a:rect b="b" l="l" r="r" t="t"/>
                  <a:pathLst>
                    <a:path extrusionOk="0" h="37231" w="39619">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 name="Google Shape;278;p27"/>
            <p:cNvGrpSpPr/>
            <p:nvPr/>
          </p:nvGrpSpPr>
          <p:grpSpPr>
            <a:xfrm>
              <a:off x="886600" y="2083936"/>
              <a:ext cx="3137921" cy="2675482"/>
              <a:chOff x="886600" y="2083936"/>
              <a:chExt cx="3137921" cy="2675482"/>
            </a:xfrm>
          </p:grpSpPr>
          <p:sp>
            <p:nvSpPr>
              <p:cNvPr id="279" name="Google Shape;279;p27"/>
              <p:cNvSpPr/>
              <p:nvPr/>
            </p:nvSpPr>
            <p:spPr>
              <a:xfrm>
                <a:off x="886600" y="3482126"/>
                <a:ext cx="3043945" cy="1117548"/>
              </a:xfrm>
              <a:custGeom>
                <a:rect b="b" l="l" r="r" t="t"/>
                <a:pathLst>
                  <a:path extrusionOk="0" h="50357" w="137161">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886600" y="3482103"/>
                <a:ext cx="3043945" cy="755055"/>
              </a:xfrm>
              <a:custGeom>
                <a:rect b="b" l="l" r="r" t="t"/>
                <a:pathLst>
                  <a:path extrusionOk="0" h="34023" w="137161">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185239" y="3147447"/>
                <a:ext cx="2409573" cy="878068"/>
              </a:xfrm>
              <a:custGeom>
                <a:rect b="b" l="l" r="r" t="t"/>
                <a:pathLst>
                  <a:path extrusionOk="0" h="39566" w="108576">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185239" y="3147447"/>
                <a:ext cx="2390953" cy="864176"/>
              </a:xfrm>
              <a:custGeom>
                <a:rect b="b" l="l" r="r" t="t"/>
                <a:pathLst>
                  <a:path extrusionOk="0" h="38940" w="107737">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185239" y="3864340"/>
                <a:ext cx="2409573" cy="161162"/>
              </a:xfrm>
              <a:custGeom>
                <a:rect b="b" l="l" r="r" t="t"/>
                <a:pathLst>
                  <a:path extrusionOk="0" h="7262" w="108576">
                    <a:moveTo>
                      <a:pt x="94" y="0"/>
                    </a:moveTo>
                    <a:lnTo>
                      <a:pt x="0" y="6614"/>
                    </a:lnTo>
                    <a:lnTo>
                      <a:pt x="108575" y="7262"/>
                    </a:lnTo>
                    <a:cubicBezTo>
                      <a:pt x="108575" y="7262"/>
                      <a:pt x="108504" y="4210"/>
                      <a:pt x="108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461530" y="3551210"/>
                <a:ext cx="446957" cy="1048440"/>
              </a:xfrm>
              <a:custGeom>
                <a:rect b="b" l="l" r="r" t="t"/>
                <a:pathLst>
                  <a:path extrusionOk="0" h="47243" w="2014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910212" y="3551210"/>
                <a:ext cx="446979" cy="1048440"/>
              </a:xfrm>
              <a:custGeom>
                <a:rect b="b" l="l" r="r" t="t"/>
                <a:pathLst>
                  <a:path extrusionOk="0" h="47243" w="20141">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2480106" y="4451875"/>
                <a:ext cx="337148" cy="259430"/>
              </a:xfrm>
              <a:custGeom>
                <a:rect b="b" l="l" r="r" t="t"/>
                <a:pathLst>
                  <a:path extrusionOk="0" h="11690" w="15192">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2480106" y="4506667"/>
                <a:ext cx="337126" cy="204637"/>
              </a:xfrm>
              <a:custGeom>
                <a:rect b="b" l="l" r="r" t="t"/>
                <a:pathLst>
                  <a:path extrusionOk="0" h="9221" w="15191">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2483479" y="4545792"/>
                <a:ext cx="326696" cy="165512"/>
              </a:xfrm>
              <a:custGeom>
                <a:rect b="b" l="l" r="r" t="t"/>
                <a:pathLst>
                  <a:path extrusionOk="0" h="7458" w="14721">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2511485" y="4462105"/>
                <a:ext cx="399" cy="3906"/>
              </a:xfrm>
              <a:custGeom>
                <a:rect b="b" l="l" r="r" t="t"/>
                <a:pathLst>
                  <a:path extrusionOk="0" h="176" w="18">
                    <a:moveTo>
                      <a:pt x="18" y="0"/>
                    </a:moveTo>
                    <a:lnTo>
                      <a:pt x="1" y="3"/>
                    </a:lnTo>
                    <a:cubicBezTo>
                      <a:pt x="1" y="3"/>
                      <a:pt x="3" y="69"/>
                      <a:pt x="4" y="176"/>
                    </a:cubicBezTo>
                    <a:cubicBezTo>
                      <a:pt x="10" y="117"/>
                      <a:pt x="14" y="58"/>
                      <a:pt x="18" y="0"/>
                    </a:cubicBezTo>
                    <a:close/>
                  </a:path>
                </a:pathLst>
              </a:custGeom>
              <a:solidFill>
                <a:srgbClr val="9B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2319523" y="4451875"/>
                <a:ext cx="304437" cy="307544"/>
              </a:xfrm>
              <a:custGeom>
                <a:rect b="b" l="l" r="r" t="t"/>
                <a:pathLst>
                  <a:path extrusionOk="0" h="13858" w="13718">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2319523" y="4503360"/>
                <a:ext cx="304415" cy="256035"/>
              </a:xfrm>
              <a:custGeom>
                <a:rect b="b" l="l" r="r" t="t"/>
                <a:pathLst>
                  <a:path extrusionOk="0" h="11537" w="13717">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2329377" y="4540244"/>
                <a:ext cx="282089" cy="219173"/>
              </a:xfrm>
              <a:custGeom>
                <a:rect b="b" l="l" r="r" t="t"/>
                <a:pathLst>
                  <a:path extrusionOk="0" h="9876" w="12711">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207542" y="3273609"/>
                <a:ext cx="184819" cy="295804"/>
              </a:xfrm>
              <a:custGeom>
                <a:rect b="b" l="l" r="r" t="t"/>
                <a:pathLst>
                  <a:path extrusionOk="0" h="13329" w="8328">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822375" y="2872620"/>
                <a:ext cx="135951" cy="138748"/>
              </a:xfrm>
              <a:custGeom>
                <a:rect b="b" l="l" r="r" t="t"/>
                <a:pathLst>
                  <a:path extrusionOk="0" h="6252" w="6126">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2061984" y="3630480"/>
                <a:ext cx="762690" cy="857496"/>
              </a:xfrm>
              <a:custGeom>
                <a:rect b="b" l="l" r="r" t="t"/>
                <a:pathLst>
                  <a:path extrusionOk="0" h="38639" w="34367">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905840" y="3667363"/>
                <a:ext cx="810093" cy="840008"/>
              </a:xfrm>
              <a:custGeom>
                <a:rect b="b" l="l" r="r" t="t"/>
                <a:pathLst>
                  <a:path extrusionOk="0" h="37851" w="36503">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747699" y="2600723"/>
                <a:ext cx="520658" cy="539145"/>
              </a:xfrm>
              <a:custGeom>
                <a:rect b="b" l="l" r="r" t="t"/>
                <a:pathLst>
                  <a:path extrusionOk="0" h="24294" w="23461">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2003175" y="2640314"/>
                <a:ext cx="264046" cy="480224"/>
              </a:xfrm>
              <a:custGeom>
                <a:rect b="b" l="l" r="r" t="t"/>
                <a:pathLst>
                  <a:path extrusionOk="0" h="21639" w="11898">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675907" y="3079229"/>
                <a:ext cx="641008" cy="821855"/>
              </a:xfrm>
              <a:custGeom>
                <a:rect b="b" l="l" r="r" t="t"/>
                <a:pathLst>
                  <a:path extrusionOk="0" h="37033" w="28884">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910633" y="2980674"/>
                <a:ext cx="114824" cy="165645"/>
              </a:xfrm>
              <a:custGeom>
                <a:rect b="b" l="l" r="r" t="t"/>
                <a:pathLst>
                  <a:path extrusionOk="0" h="7464" w="5174">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1861700" y="2677197"/>
                <a:ext cx="287304" cy="409496"/>
              </a:xfrm>
              <a:custGeom>
                <a:rect b="b" l="l" r="r" t="t"/>
                <a:pathLst>
                  <a:path extrusionOk="0" h="18452" w="12946">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933624" y="2698435"/>
                <a:ext cx="215378" cy="387370"/>
              </a:xfrm>
              <a:custGeom>
                <a:rect b="b" l="l" r="r" t="t"/>
                <a:pathLst>
                  <a:path extrusionOk="0" h="17455" w="9705">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828634" y="2667410"/>
                <a:ext cx="328072" cy="257144"/>
              </a:xfrm>
              <a:custGeom>
                <a:rect b="b" l="l" r="r" t="t"/>
                <a:pathLst>
                  <a:path extrusionOk="0" h="11587" w="14783">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2153704" y="3352391"/>
                <a:ext cx="220016" cy="158832"/>
              </a:xfrm>
              <a:custGeom>
                <a:rect b="b" l="l" r="r" t="t"/>
                <a:pathLst>
                  <a:path extrusionOk="0" h="7157" w="9914">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2153859" y="3352391"/>
                <a:ext cx="221437" cy="155126"/>
              </a:xfrm>
              <a:custGeom>
                <a:rect b="b" l="l" r="r" t="t"/>
                <a:pathLst>
                  <a:path extrusionOk="0" h="6990" w="9978">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640666" y="3370034"/>
                <a:ext cx="647799" cy="376185"/>
              </a:xfrm>
              <a:custGeom>
                <a:rect b="b" l="l" r="r" t="t"/>
                <a:pathLst>
                  <a:path extrusionOk="0" h="16951" w="2919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2248131" y="3396642"/>
                <a:ext cx="112161" cy="102241"/>
              </a:xfrm>
              <a:custGeom>
                <a:rect b="b" l="l" r="r" t="t"/>
                <a:pathLst>
                  <a:path extrusionOk="0" h="4607" w="5054">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3320477" y="3674819"/>
                <a:ext cx="122103" cy="116045"/>
              </a:xfrm>
              <a:custGeom>
                <a:rect b="b" l="l" r="r" t="t"/>
                <a:pathLst>
                  <a:path extrusionOk="0" h="5229" w="5502">
                    <a:moveTo>
                      <a:pt x="3652" y="1"/>
                    </a:moveTo>
                    <a:lnTo>
                      <a:pt x="0" y="1892"/>
                    </a:lnTo>
                    <a:lnTo>
                      <a:pt x="1892" y="5229"/>
                    </a:lnTo>
                    <a:lnTo>
                      <a:pt x="5501" y="3258"/>
                    </a:lnTo>
                    <a:lnTo>
                      <a:pt x="365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3146580" y="3724374"/>
                <a:ext cx="377827" cy="224055"/>
              </a:xfrm>
              <a:custGeom>
                <a:rect b="b" l="l" r="r" t="t"/>
                <a:pathLst>
                  <a:path extrusionOk="0" h="10096" w="17025">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3149154" y="3820843"/>
                <a:ext cx="371236" cy="127540"/>
              </a:xfrm>
              <a:custGeom>
                <a:rect b="b" l="l" r="r" t="t"/>
                <a:pathLst>
                  <a:path extrusionOk="0" h="5747" w="16728">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2893412" y="2854312"/>
                <a:ext cx="644182" cy="892538"/>
              </a:xfrm>
              <a:custGeom>
                <a:rect b="b" l="l" r="r" t="t"/>
                <a:pathLst>
                  <a:path extrusionOk="0" h="40218" w="29027">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3025189" y="3756553"/>
                <a:ext cx="106790" cy="91455"/>
              </a:xfrm>
              <a:custGeom>
                <a:rect b="b" l="l" r="r" t="t"/>
                <a:pathLst>
                  <a:path extrusionOk="0" h="4121" w="4812">
                    <a:moveTo>
                      <a:pt x="4387" y="0"/>
                    </a:moveTo>
                    <a:lnTo>
                      <a:pt x="1" y="1542"/>
                    </a:lnTo>
                    <a:lnTo>
                      <a:pt x="719" y="4120"/>
                    </a:lnTo>
                    <a:lnTo>
                      <a:pt x="4812" y="3721"/>
                    </a:lnTo>
                    <a:lnTo>
                      <a:pt x="4387"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2790396" y="2890663"/>
                <a:ext cx="1234125" cy="910580"/>
              </a:xfrm>
              <a:custGeom>
                <a:rect b="b" l="l" r="r" t="t"/>
                <a:pathLst>
                  <a:path extrusionOk="0" h="41031" w="5561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2765874" y="3817692"/>
                <a:ext cx="406611" cy="166710"/>
              </a:xfrm>
              <a:custGeom>
                <a:rect b="b" l="l" r="r" t="t"/>
                <a:pathLst>
                  <a:path extrusionOk="0" h="7512" w="18322">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2771910" y="3918977"/>
                <a:ext cx="394472" cy="65446"/>
              </a:xfrm>
              <a:custGeom>
                <a:rect b="b" l="l" r="r" t="t"/>
                <a:pathLst>
                  <a:path extrusionOk="0" h="2949" w="17775">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2991745" y="2240923"/>
                <a:ext cx="250176" cy="370437"/>
              </a:xfrm>
              <a:custGeom>
                <a:rect b="b" l="l" r="r" t="t"/>
                <a:pathLst>
                  <a:path extrusionOk="0" h="16692" w="11273">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2771910" y="2177143"/>
                <a:ext cx="326829" cy="475852"/>
              </a:xfrm>
              <a:custGeom>
                <a:rect b="b" l="l" r="r" t="t"/>
                <a:pathLst>
                  <a:path extrusionOk="0" h="21442" w="14727">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2687957" y="2142590"/>
                <a:ext cx="499908" cy="530112"/>
              </a:xfrm>
              <a:custGeom>
                <a:rect b="b" l="l" r="r" t="t"/>
                <a:pathLst>
                  <a:path extrusionOk="0" h="23887" w="22526">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2769136" y="2142568"/>
                <a:ext cx="418728" cy="515110"/>
              </a:xfrm>
              <a:custGeom>
                <a:rect b="b" l="l" r="r" t="t"/>
                <a:pathLst>
                  <a:path extrusionOk="0" h="23211" w="18868">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2975434" y="2315688"/>
                <a:ext cx="95827" cy="113714"/>
              </a:xfrm>
              <a:custGeom>
                <a:rect b="b" l="l" r="r" t="t"/>
                <a:pathLst>
                  <a:path extrusionOk="0" h="5124" w="4318">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2637714" y="2202464"/>
                <a:ext cx="668593" cy="148668"/>
              </a:xfrm>
              <a:custGeom>
                <a:rect b="b" l="l" r="r" t="t"/>
                <a:pathLst>
                  <a:path extrusionOk="0" h="6699" w="30127">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2767538" y="2083936"/>
                <a:ext cx="380047" cy="217265"/>
              </a:xfrm>
              <a:custGeom>
                <a:rect b="b" l="l" r="r" t="t"/>
                <a:pathLst>
                  <a:path extrusionOk="0" h="9790" w="17125">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2762434" y="2703828"/>
                <a:ext cx="581799" cy="424853"/>
              </a:xfrm>
              <a:custGeom>
                <a:rect b="b" l="l" r="r" t="t"/>
                <a:pathLst>
                  <a:path extrusionOk="0" h="19144" w="26216">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3183884" y="2542402"/>
                <a:ext cx="284796" cy="463845"/>
              </a:xfrm>
              <a:custGeom>
                <a:rect b="b" l="l" r="r" t="t"/>
                <a:pathLst>
                  <a:path extrusionOk="0" h="20901" w="12833">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2645659" y="2575291"/>
                <a:ext cx="135197" cy="143741"/>
              </a:xfrm>
              <a:custGeom>
                <a:rect b="b" l="l" r="r" t="t"/>
                <a:pathLst>
                  <a:path extrusionOk="0" h="6477" w="6092">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3109496" y="2443958"/>
                <a:ext cx="827225" cy="915041"/>
              </a:xfrm>
              <a:custGeom>
                <a:rect b="b" l="l" r="r" t="t"/>
                <a:pathLst>
                  <a:path extrusionOk="0" h="41232" w="37275">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2720269" y="2698413"/>
                <a:ext cx="593427" cy="473765"/>
              </a:xfrm>
              <a:custGeom>
                <a:rect b="b" l="l" r="r" t="t"/>
                <a:pathLst>
                  <a:path extrusionOk="0" h="21348" w="2674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3174408" y="2549637"/>
                <a:ext cx="265112" cy="463868"/>
              </a:xfrm>
              <a:custGeom>
                <a:rect b="b" l="l" r="r" t="t"/>
                <a:pathLst>
                  <a:path extrusionOk="0" h="20902" w="11946">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3174408" y="2549681"/>
                <a:ext cx="124189" cy="412869"/>
              </a:xfrm>
              <a:custGeom>
                <a:rect b="b" l="l" r="r" t="t"/>
                <a:pathLst>
                  <a:path extrusionOk="0" h="18604" w="5596">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0" name="Google Shape;330;p27"/>
          <p:cNvSpPr txBox="1"/>
          <p:nvPr>
            <p:ph idx="1" type="body"/>
          </p:nvPr>
        </p:nvSpPr>
        <p:spPr>
          <a:xfrm>
            <a:off x="5066125" y="925725"/>
            <a:ext cx="3483600" cy="2171700"/>
          </a:xfrm>
          <a:prstGeom prst="rect">
            <a:avLst/>
          </a:prstGeom>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SzPts val="1700"/>
              <a:buChar char="●"/>
            </a:pPr>
            <a:r>
              <a:rPr lang="en" sz="1700">
                <a:solidFill>
                  <a:schemeClr val="dk2"/>
                </a:solidFill>
              </a:rPr>
              <a:t>P</a:t>
            </a:r>
            <a:r>
              <a:rPr lang="en" sz="1700">
                <a:solidFill>
                  <a:schemeClr val="dk2"/>
                </a:solidFill>
              </a:rPr>
              <a:t>redict the rating for Google Play Store Apps:</a:t>
            </a:r>
            <a:endParaRPr sz="1700">
              <a:solidFill>
                <a:schemeClr val="dk2"/>
              </a:solidFill>
            </a:endParaRPr>
          </a:p>
          <a:p>
            <a:pPr indent="-336550" lvl="0" marL="457200" marR="0" rtl="0" algn="l">
              <a:lnSpc>
                <a:spcPct val="100000"/>
              </a:lnSpc>
              <a:spcBef>
                <a:spcPts val="1000"/>
              </a:spcBef>
              <a:spcAft>
                <a:spcPts val="0"/>
              </a:spcAft>
              <a:buSzPts val="1700"/>
              <a:buChar char="●"/>
            </a:pPr>
            <a:r>
              <a:rPr lang="en" sz="1700">
                <a:solidFill>
                  <a:schemeClr val="dk2"/>
                </a:solidFill>
              </a:rPr>
              <a:t>Rating affect App’s success and visibility.</a:t>
            </a:r>
            <a:endParaRPr sz="1700">
              <a:solidFill>
                <a:schemeClr val="dk2"/>
              </a:solidFill>
            </a:endParaRPr>
          </a:p>
          <a:p>
            <a:pPr indent="-336550" lvl="0" marL="457200" marR="0" rtl="0" algn="l">
              <a:lnSpc>
                <a:spcPct val="100000"/>
              </a:lnSpc>
              <a:spcBef>
                <a:spcPts val="1000"/>
              </a:spcBef>
              <a:spcAft>
                <a:spcPts val="0"/>
              </a:spcAft>
              <a:buClr>
                <a:schemeClr val="dk2"/>
              </a:buClr>
              <a:buSzPts val="1700"/>
              <a:buChar char="●"/>
            </a:pPr>
            <a:r>
              <a:rPr lang="en" sz="1700">
                <a:solidFill>
                  <a:schemeClr val="dk2"/>
                </a:solidFill>
              </a:rPr>
              <a:t>Good prediction on new Apps is beneficial.</a:t>
            </a:r>
            <a:endParaRPr sz="1700">
              <a:solidFill>
                <a:schemeClr val="dk2"/>
              </a:solidFill>
            </a:endParaRPr>
          </a:p>
          <a:p>
            <a:pPr indent="-336550" lvl="0" marL="457200" marR="0" rtl="0" algn="l">
              <a:lnSpc>
                <a:spcPct val="100000"/>
              </a:lnSpc>
              <a:spcBef>
                <a:spcPts val="1000"/>
              </a:spcBef>
              <a:spcAft>
                <a:spcPts val="0"/>
              </a:spcAft>
              <a:buSzPts val="1700"/>
              <a:buChar char="●"/>
            </a:pPr>
            <a:r>
              <a:rPr lang="en" sz="1700">
                <a:solidFill>
                  <a:schemeClr val="dk2"/>
                </a:solidFill>
              </a:rPr>
              <a:t>Regression: rating scales from 1 to 5 with decile level between each integer.</a:t>
            </a:r>
            <a:endParaRPr sz="1700">
              <a:solidFill>
                <a:schemeClr val="dk2"/>
              </a:solidFill>
            </a:endParaRPr>
          </a:p>
          <a:p>
            <a:pPr indent="-336550" lvl="0" marL="457200" marR="0" rtl="0" algn="l">
              <a:lnSpc>
                <a:spcPct val="100000"/>
              </a:lnSpc>
              <a:spcBef>
                <a:spcPts val="1000"/>
              </a:spcBef>
              <a:spcAft>
                <a:spcPts val="0"/>
              </a:spcAft>
              <a:buClr>
                <a:schemeClr val="dk2"/>
              </a:buClr>
              <a:buSzPts val="1700"/>
              <a:buChar char="●"/>
            </a:pPr>
            <a:r>
              <a:rPr lang="en" sz="1700">
                <a:solidFill>
                  <a:schemeClr val="dk2"/>
                </a:solidFill>
              </a:rPr>
              <a:t>Dataset: Kaggle	https://www.kaggle.com/lava18/google-play-store-apps</a:t>
            </a:r>
            <a:endParaRPr sz="1700">
              <a:solidFill>
                <a:schemeClr val="dk2"/>
              </a:solidFill>
            </a:endParaRPr>
          </a:p>
          <a:p>
            <a:pPr indent="0" lvl="0" marL="457200" rtl="0" algn="l">
              <a:spcBef>
                <a:spcPts val="1000"/>
              </a:spcBef>
              <a:spcAft>
                <a:spcPts val="1000"/>
              </a:spcAft>
              <a:buNone/>
            </a:pPr>
            <a:r>
              <a:t/>
            </a:r>
            <a:endParaRPr sz="1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4" name="Shape 334"/>
        <p:cNvGrpSpPr/>
        <p:nvPr/>
      </p:nvGrpSpPr>
      <p:grpSpPr>
        <a:xfrm>
          <a:off x="0" y="0"/>
          <a:ext cx="0" cy="0"/>
          <a:chOff x="0" y="0"/>
          <a:chExt cx="0" cy="0"/>
        </a:xfrm>
      </p:grpSpPr>
      <p:sp>
        <p:nvSpPr>
          <p:cNvPr id="335" name="Google Shape;335;p28"/>
          <p:cNvSpPr/>
          <p:nvPr/>
        </p:nvSpPr>
        <p:spPr>
          <a:xfrm>
            <a:off x="5225092" y="1335200"/>
            <a:ext cx="2927400" cy="2927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5367449" y="1477550"/>
            <a:ext cx="2642700" cy="26427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txBox="1"/>
          <p:nvPr>
            <p:ph idx="2" type="body"/>
          </p:nvPr>
        </p:nvSpPr>
        <p:spPr>
          <a:xfrm>
            <a:off x="1116675" y="1401350"/>
            <a:ext cx="3584700" cy="217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10,358 samples, 13 columns</a:t>
            </a:r>
            <a:endParaRPr sz="1700"/>
          </a:p>
          <a:p>
            <a:pPr indent="-336550" lvl="0" marL="457200" rtl="0" algn="l">
              <a:spcBef>
                <a:spcPts val="1000"/>
              </a:spcBef>
              <a:spcAft>
                <a:spcPts val="0"/>
              </a:spcAft>
              <a:buSzPts val="1700"/>
              <a:buChar char="●"/>
            </a:pPr>
            <a:r>
              <a:rPr lang="en" sz="1700">
                <a:solidFill>
                  <a:schemeClr val="dk2"/>
                </a:solidFill>
              </a:rPr>
              <a:t>Drop duplicate samples</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Drop samples missing rating</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8,893 samples</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missing values in 4 columns</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Group structure </a:t>
            </a:r>
            <a:endParaRPr sz="1700">
              <a:solidFill>
                <a:schemeClr val="dk2"/>
              </a:solidFill>
            </a:endParaRPr>
          </a:p>
          <a:p>
            <a:pPr indent="-336550" lvl="0" marL="457200" rtl="0" algn="l">
              <a:spcBef>
                <a:spcPts val="1000"/>
              </a:spcBef>
              <a:spcAft>
                <a:spcPts val="1000"/>
              </a:spcAft>
              <a:buClr>
                <a:schemeClr val="dk2"/>
              </a:buClr>
              <a:buSzPts val="1700"/>
              <a:buChar char="●"/>
            </a:pPr>
            <a:r>
              <a:rPr lang="en" sz="1700">
                <a:solidFill>
                  <a:schemeClr val="dk2"/>
                </a:solidFill>
              </a:rPr>
              <a:t>Imbalance</a:t>
            </a:r>
            <a:endParaRPr sz="1700">
              <a:solidFill>
                <a:schemeClr val="dk2"/>
              </a:solidFill>
            </a:endParaRPr>
          </a:p>
        </p:txBody>
      </p:sp>
      <p:sp>
        <p:nvSpPr>
          <p:cNvPr id="338" name="Google Shape;338;p28"/>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OverView</a:t>
            </a:r>
            <a:endParaRPr/>
          </a:p>
        </p:txBody>
      </p:sp>
      <p:pic>
        <p:nvPicPr>
          <p:cNvPr id="339" name="Google Shape;339;p28"/>
          <p:cNvPicPr preferRelativeResize="0"/>
          <p:nvPr/>
        </p:nvPicPr>
        <p:blipFill>
          <a:blip r:embed="rId3">
            <a:alphaModFix/>
          </a:blip>
          <a:stretch>
            <a:fillRect/>
          </a:stretch>
        </p:blipFill>
        <p:spPr>
          <a:xfrm>
            <a:off x="5793813" y="1903913"/>
            <a:ext cx="1789975" cy="178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3" name="Shape 343"/>
        <p:cNvGrpSpPr/>
        <p:nvPr/>
      </p:nvGrpSpPr>
      <p:grpSpPr>
        <a:xfrm>
          <a:off x="0" y="0"/>
          <a:ext cx="0" cy="0"/>
          <a:chOff x="0" y="0"/>
          <a:chExt cx="0" cy="0"/>
        </a:xfrm>
      </p:grpSpPr>
      <p:graphicFrame>
        <p:nvGraphicFramePr>
          <p:cNvPr id="344" name="Google Shape;344;p29"/>
          <p:cNvGraphicFramePr/>
          <p:nvPr/>
        </p:nvGraphicFramePr>
        <p:xfrm>
          <a:off x="700713" y="720335"/>
          <a:ext cx="3000000" cy="3000000"/>
        </p:xfrm>
        <a:graphic>
          <a:graphicData uri="http://schemas.openxmlformats.org/drawingml/2006/table">
            <a:tbl>
              <a:tblPr>
                <a:noFill/>
                <a:tableStyleId>{104803C9-6E52-488B-9811-AAD87E630C8C}</a:tableStyleId>
              </a:tblPr>
              <a:tblGrid>
                <a:gridCol w="1474075"/>
                <a:gridCol w="2051150"/>
                <a:gridCol w="2051150"/>
                <a:gridCol w="205115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Classificationª</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Note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Key</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App</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rowSpan="7">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Imbalance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Reviews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‘Varies with device’</a:t>
                      </a:r>
                      <a:endParaRPr>
                        <a:solidFill>
                          <a:schemeClr val="dk2"/>
                        </a:solidFill>
                        <a:latin typeface="Roboto"/>
                        <a:ea typeface="Roboto"/>
                        <a:cs typeface="Roboto"/>
                        <a:sym typeface="Roboto"/>
                      </a:endParaRPr>
                    </a:p>
                    <a:p>
                      <a:pPr indent="0" lvl="0" marL="0" rtl="0" algn="ctr">
                        <a:spcBef>
                          <a:spcPts val="0"/>
                        </a:spcBef>
                        <a:spcAft>
                          <a:spcPts val="0"/>
                        </a:spcAft>
                        <a:buNone/>
                      </a:pPr>
                      <a:r>
                        <a:rPr lang="en">
                          <a:solidFill>
                            <a:schemeClr val="dk2"/>
                          </a:solidFill>
                          <a:latin typeface="Roboto"/>
                          <a:ea typeface="Roboto"/>
                          <a:cs typeface="Roboto"/>
                          <a:sym typeface="Roboto"/>
                        </a:rPr>
                        <a:t>kB, MB to Byte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Size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Installs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Type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Price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Remove $ sign</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Content 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
        <p:nvSpPr>
          <p:cNvPr id="345" name="Google Shape;345;p29"/>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EDA</a:t>
            </a:r>
            <a:endParaRPr sz="3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graphicFrame>
        <p:nvGraphicFramePr>
          <p:cNvPr id="350" name="Google Shape;350;p30"/>
          <p:cNvGraphicFramePr/>
          <p:nvPr/>
        </p:nvGraphicFramePr>
        <p:xfrm>
          <a:off x="679150" y="735460"/>
          <a:ext cx="3000000" cy="3000000"/>
        </p:xfrm>
        <a:graphic>
          <a:graphicData uri="http://schemas.openxmlformats.org/drawingml/2006/table">
            <a:tbl>
              <a:tblPr>
                <a:noFill/>
                <a:tableStyleId>{104803C9-6E52-488B-9811-AAD87E630C8C}</a:tableStyleId>
              </a:tblPr>
              <a:tblGrid>
                <a:gridCol w="1474075"/>
                <a:gridCol w="2051150"/>
                <a:gridCol w="2051150"/>
                <a:gridCol w="220930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Note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rowSpan="6">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Genres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Transfer to Subcategory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Last Updated</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Transfer to Days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Current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Unique format</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Android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Subcategory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8446 null value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Days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Target</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31"/>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Structure: Category and Subcategory</a:t>
            </a:r>
            <a:endParaRPr/>
          </a:p>
        </p:txBody>
      </p:sp>
      <p:pic>
        <p:nvPicPr>
          <p:cNvPr id="356" name="Google Shape;356;p31"/>
          <p:cNvPicPr preferRelativeResize="0"/>
          <p:nvPr/>
        </p:nvPicPr>
        <p:blipFill>
          <a:blip r:embed="rId3">
            <a:alphaModFix/>
          </a:blip>
          <a:stretch>
            <a:fillRect/>
          </a:stretch>
        </p:blipFill>
        <p:spPr>
          <a:xfrm>
            <a:off x="309213" y="703775"/>
            <a:ext cx="8525573" cy="4372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32"/>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Last Updated -&gt; </a:t>
            </a:r>
            <a:r>
              <a:rPr lang="en"/>
              <a:t>Days</a:t>
            </a:r>
            <a:endParaRPr/>
          </a:p>
        </p:txBody>
      </p:sp>
      <p:pic>
        <p:nvPicPr>
          <p:cNvPr id="362" name="Google Shape;362;p32"/>
          <p:cNvPicPr preferRelativeResize="0"/>
          <p:nvPr/>
        </p:nvPicPr>
        <p:blipFill>
          <a:blip r:embed="rId3">
            <a:alphaModFix/>
          </a:blip>
          <a:stretch>
            <a:fillRect/>
          </a:stretch>
        </p:blipFill>
        <p:spPr>
          <a:xfrm>
            <a:off x="2725200" y="804400"/>
            <a:ext cx="6051450" cy="4034300"/>
          </a:xfrm>
          <a:prstGeom prst="rect">
            <a:avLst/>
          </a:prstGeom>
          <a:noFill/>
          <a:ln>
            <a:noFill/>
          </a:ln>
        </p:spPr>
      </p:pic>
      <p:sp>
        <p:nvSpPr>
          <p:cNvPr id="363" name="Google Shape;363;p32"/>
          <p:cNvSpPr txBox="1"/>
          <p:nvPr>
            <p:ph idx="4294967295" type="subTitle"/>
          </p:nvPr>
        </p:nvSpPr>
        <p:spPr>
          <a:xfrm>
            <a:off x="702950" y="1390275"/>
            <a:ext cx="23868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last updated date for App and for Dataset</a:t>
            </a:r>
            <a:endParaRPr/>
          </a:p>
          <a:p>
            <a:pPr indent="0" lvl="0" marL="0" rtl="0" algn="l">
              <a:spcBef>
                <a:spcPts val="1600"/>
              </a:spcBef>
              <a:spcAft>
                <a:spcPts val="0"/>
              </a:spcAft>
              <a:buNone/>
            </a:pPr>
            <a:r>
              <a:rPr lang="en"/>
              <a:t>Gap: Dataset last update date is 02/03/2019</a:t>
            </a:r>
            <a:endParaRPr/>
          </a:p>
          <a:p>
            <a:pPr indent="0" lvl="0" marL="0" rtl="0" algn="l">
              <a:spcBef>
                <a:spcPts val="1600"/>
              </a:spcBef>
              <a:spcAft>
                <a:spcPts val="0"/>
              </a:spcAft>
              <a:buNone/>
            </a:pPr>
            <a:r>
              <a:rPr lang="en"/>
              <a:t>Potential new feature: Month</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7" name="Shape 367"/>
        <p:cNvGrpSpPr/>
        <p:nvPr/>
      </p:nvGrpSpPr>
      <p:grpSpPr>
        <a:xfrm>
          <a:off x="0" y="0"/>
          <a:ext cx="0" cy="0"/>
          <a:chOff x="0" y="0"/>
          <a:chExt cx="0" cy="0"/>
        </a:xfrm>
      </p:grpSpPr>
      <p:sp>
        <p:nvSpPr>
          <p:cNvPr id="368" name="Google Shape;368;p33"/>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Android Ver</a:t>
            </a:r>
            <a:endParaRPr/>
          </a:p>
        </p:txBody>
      </p:sp>
      <p:sp>
        <p:nvSpPr>
          <p:cNvPr id="369" name="Google Shape;369;p33"/>
          <p:cNvSpPr txBox="1"/>
          <p:nvPr>
            <p:ph idx="4294967295" type="subTitle"/>
          </p:nvPr>
        </p:nvSpPr>
        <p:spPr>
          <a:xfrm>
            <a:off x="702950" y="1466475"/>
            <a:ext cx="23868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Whether to make it numerical</a:t>
            </a:r>
            <a:endParaRPr/>
          </a:p>
          <a:p>
            <a:pPr indent="0" lvl="0" marL="0" rtl="0" algn="l">
              <a:spcBef>
                <a:spcPts val="1600"/>
              </a:spcBef>
              <a:spcAft>
                <a:spcPts val="0"/>
              </a:spcAft>
              <a:buNone/>
            </a:pPr>
            <a:r>
              <a:rPr lang="en"/>
              <a:t>Different format for newly added samples</a:t>
            </a:r>
            <a:endParaRPr/>
          </a:p>
          <a:p>
            <a:pPr indent="0" lvl="0" marL="0" rtl="0" algn="l">
              <a:spcBef>
                <a:spcPts val="1600"/>
              </a:spcBef>
              <a:spcAft>
                <a:spcPts val="1600"/>
              </a:spcAft>
              <a:buNone/>
            </a:pPr>
            <a:r>
              <a:rPr lang="en"/>
              <a:t>Varies with device: potential null value, more missing values to fill</a:t>
            </a:r>
            <a:endParaRPr/>
          </a:p>
        </p:txBody>
      </p:sp>
      <p:pic>
        <p:nvPicPr>
          <p:cNvPr id="370" name="Google Shape;370;p33"/>
          <p:cNvPicPr preferRelativeResize="0"/>
          <p:nvPr/>
        </p:nvPicPr>
        <p:blipFill>
          <a:blip r:embed="rId3">
            <a:alphaModFix/>
          </a:blip>
          <a:stretch>
            <a:fillRect/>
          </a:stretch>
        </p:blipFill>
        <p:spPr>
          <a:xfrm>
            <a:off x="3089750" y="804401"/>
            <a:ext cx="5749448" cy="398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