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196" autoAdjust="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0C6A34-7D78-4D96-BB3B-E8510A2E183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4CD249F-9FCD-430A-A81C-8794A66EB157}">
      <dgm:prSet/>
      <dgm:spPr/>
      <dgm:t>
        <a:bodyPr/>
        <a:lstStyle/>
        <a:p>
          <a:pPr>
            <a:defRPr b="1"/>
          </a:pPr>
          <a:r>
            <a:rPr lang="fr-FR"/>
            <a:t>Occupancy : </a:t>
          </a:r>
          <a:endParaRPr lang="en-US"/>
        </a:p>
      </dgm:t>
    </dgm:pt>
    <dgm:pt modelId="{043C19A1-49FC-4AA5-AC51-6687427FF3F0}" type="parTrans" cxnId="{C485AB9B-DC4A-482C-8A5D-7AABD85841CB}">
      <dgm:prSet/>
      <dgm:spPr/>
      <dgm:t>
        <a:bodyPr/>
        <a:lstStyle/>
        <a:p>
          <a:endParaRPr lang="en-US"/>
        </a:p>
      </dgm:t>
    </dgm:pt>
    <dgm:pt modelId="{C0393B55-CB51-473B-BE20-1AD02391A62D}" type="sibTrans" cxnId="{C485AB9B-DC4A-482C-8A5D-7AABD85841CB}">
      <dgm:prSet/>
      <dgm:spPr/>
      <dgm:t>
        <a:bodyPr/>
        <a:lstStyle/>
        <a:p>
          <a:endParaRPr lang="en-US"/>
        </a:p>
      </dgm:t>
    </dgm:pt>
    <dgm:pt modelId="{7634C14D-1612-4C86-8C16-AE8391D0E185}">
      <dgm:prSet/>
      <dgm:spPr/>
      <dgm:t>
        <a:bodyPr/>
        <a:lstStyle/>
        <a:p>
          <a:r>
            <a:rPr lang="en-GB"/>
            <a:t>The action or fact of occupying a place.</a:t>
          </a:r>
          <a:endParaRPr lang="en-US"/>
        </a:p>
      </dgm:t>
    </dgm:pt>
    <dgm:pt modelId="{7C8096BA-F501-48A4-B636-91E969EDCEAC}" type="parTrans" cxnId="{7C9FB9D2-956B-4E49-9F07-89E8398B3934}">
      <dgm:prSet/>
      <dgm:spPr/>
      <dgm:t>
        <a:bodyPr/>
        <a:lstStyle/>
        <a:p>
          <a:endParaRPr lang="en-US"/>
        </a:p>
      </dgm:t>
    </dgm:pt>
    <dgm:pt modelId="{B61EDB4B-1A25-42D7-B13D-2B70C30DFECD}" type="sibTrans" cxnId="{7C9FB9D2-956B-4E49-9F07-89E8398B3934}">
      <dgm:prSet/>
      <dgm:spPr/>
      <dgm:t>
        <a:bodyPr/>
        <a:lstStyle/>
        <a:p>
          <a:endParaRPr lang="en-US"/>
        </a:p>
      </dgm:t>
    </dgm:pt>
    <dgm:pt modelId="{76EEEA4A-5C74-4ABE-9E71-56D1E5FCB34D}">
      <dgm:prSet/>
      <dgm:spPr/>
      <dgm:t>
        <a:bodyPr/>
        <a:lstStyle/>
        <a:p>
          <a:pPr>
            <a:defRPr b="1"/>
          </a:pPr>
          <a:r>
            <a:rPr lang="fr-FR"/>
            <a:t>Motion:</a:t>
          </a:r>
          <a:endParaRPr lang="en-US"/>
        </a:p>
      </dgm:t>
    </dgm:pt>
    <dgm:pt modelId="{FB681452-75E2-4A53-BC5C-75C5A15696AF}" type="parTrans" cxnId="{E7071B1D-D700-4272-9006-B56B7884F55B}">
      <dgm:prSet/>
      <dgm:spPr/>
      <dgm:t>
        <a:bodyPr/>
        <a:lstStyle/>
        <a:p>
          <a:endParaRPr lang="en-US"/>
        </a:p>
      </dgm:t>
    </dgm:pt>
    <dgm:pt modelId="{D139EBF2-98DD-4847-B2FC-E1C61E2B03C3}" type="sibTrans" cxnId="{E7071B1D-D700-4272-9006-B56B7884F55B}">
      <dgm:prSet/>
      <dgm:spPr/>
      <dgm:t>
        <a:bodyPr/>
        <a:lstStyle/>
        <a:p>
          <a:endParaRPr lang="en-US"/>
        </a:p>
      </dgm:t>
    </dgm:pt>
    <dgm:pt modelId="{C5CAA8EF-AF98-4D1A-93D2-18FB238E8128}">
      <dgm:prSet/>
      <dgm:spPr/>
      <dgm:t>
        <a:bodyPr/>
        <a:lstStyle/>
        <a:p>
          <a:r>
            <a:rPr lang="fr-FR"/>
            <a:t>T</a:t>
          </a:r>
          <a:r>
            <a:rPr lang="en-GB"/>
            <a:t>he action or process of moving or being moved.</a:t>
          </a:r>
          <a:endParaRPr lang="en-US"/>
        </a:p>
      </dgm:t>
    </dgm:pt>
    <dgm:pt modelId="{297F342F-8AF2-4F38-A8FE-3AC67A87B2F0}" type="parTrans" cxnId="{83DF5380-B0F0-47E8-B61B-D8D953D3D41A}">
      <dgm:prSet/>
      <dgm:spPr/>
      <dgm:t>
        <a:bodyPr/>
        <a:lstStyle/>
        <a:p>
          <a:endParaRPr lang="en-US"/>
        </a:p>
      </dgm:t>
    </dgm:pt>
    <dgm:pt modelId="{B11B26D2-DB22-49CC-B9E8-7ACB571A35CA}" type="sibTrans" cxnId="{83DF5380-B0F0-47E8-B61B-D8D953D3D41A}">
      <dgm:prSet/>
      <dgm:spPr/>
      <dgm:t>
        <a:bodyPr/>
        <a:lstStyle/>
        <a:p>
          <a:endParaRPr lang="en-US"/>
        </a:p>
      </dgm:t>
    </dgm:pt>
    <dgm:pt modelId="{F56DCDE9-8873-4217-8D82-D2A0CFD36730}">
      <dgm:prSet/>
      <dgm:spPr/>
      <dgm:t>
        <a:bodyPr/>
        <a:lstStyle/>
        <a:p>
          <a:pPr>
            <a:defRPr b="1"/>
          </a:pPr>
          <a:r>
            <a:rPr lang="fr-FR"/>
            <a:t>Detector:</a:t>
          </a:r>
          <a:endParaRPr lang="en-US"/>
        </a:p>
      </dgm:t>
    </dgm:pt>
    <dgm:pt modelId="{48CC92C5-2840-43EA-9840-990839D3C5BE}" type="parTrans" cxnId="{4596959C-7FDF-467B-A980-91B72600D1C9}">
      <dgm:prSet/>
      <dgm:spPr/>
      <dgm:t>
        <a:bodyPr/>
        <a:lstStyle/>
        <a:p>
          <a:endParaRPr lang="en-US"/>
        </a:p>
      </dgm:t>
    </dgm:pt>
    <dgm:pt modelId="{405AD86C-1A25-465D-95EF-9EB3337208D0}" type="sibTrans" cxnId="{4596959C-7FDF-467B-A980-91B72600D1C9}">
      <dgm:prSet/>
      <dgm:spPr/>
      <dgm:t>
        <a:bodyPr/>
        <a:lstStyle/>
        <a:p>
          <a:endParaRPr lang="en-US"/>
        </a:p>
      </dgm:t>
    </dgm:pt>
    <dgm:pt modelId="{F2988698-D07A-4CFA-B539-8C5DD420E979}">
      <dgm:prSet/>
      <dgm:spPr/>
      <dgm:t>
        <a:bodyPr/>
        <a:lstStyle/>
        <a:p>
          <a:r>
            <a:rPr lang="en-GB"/>
            <a:t>A device or instrument designed to detect the presence of a particular object or substance.</a:t>
          </a:r>
          <a:endParaRPr lang="en-US"/>
        </a:p>
      </dgm:t>
    </dgm:pt>
    <dgm:pt modelId="{9D0177A4-192C-4B1C-AE6B-BE3731C20606}" type="parTrans" cxnId="{47171A99-D117-4C3B-B8B2-39FEFF006027}">
      <dgm:prSet/>
      <dgm:spPr/>
      <dgm:t>
        <a:bodyPr/>
        <a:lstStyle/>
        <a:p>
          <a:endParaRPr lang="en-US"/>
        </a:p>
      </dgm:t>
    </dgm:pt>
    <dgm:pt modelId="{10A7F394-8112-4F4A-BE77-DD3805C145BC}" type="sibTrans" cxnId="{47171A99-D117-4C3B-B8B2-39FEFF006027}">
      <dgm:prSet/>
      <dgm:spPr/>
      <dgm:t>
        <a:bodyPr/>
        <a:lstStyle/>
        <a:p>
          <a:endParaRPr lang="en-US"/>
        </a:p>
      </dgm:t>
    </dgm:pt>
    <dgm:pt modelId="{E84C3491-C89A-49E2-9452-B315FC83C488}" type="pres">
      <dgm:prSet presAssocID="{9D0C6A34-7D78-4D96-BB3B-E8510A2E1839}" presName="root" presStyleCnt="0">
        <dgm:presLayoutVars>
          <dgm:dir/>
          <dgm:resizeHandles val="exact"/>
        </dgm:presLayoutVars>
      </dgm:prSet>
      <dgm:spPr/>
    </dgm:pt>
    <dgm:pt modelId="{2684B2E7-3EFE-436F-81A3-7B9BBE3F1973}" type="pres">
      <dgm:prSet presAssocID="{94CD249F-9FCD-430A-A81C-8794A66EB157}" presName="compNode" presStyleCnt="0"/>
      <dgm:spPr/>
    </dgm:pt>
    <dgm:pt modelId="{35913660-E75D-4D71-B56D-41C2DE503FB1}" type="pres">
      <dgm:prSet presAssocID="{94CD249F-9FCD-430A-A81C-8794A66EB15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me"/>
        </a:ext>
      </dgm:extLst>
    </dgm:pt>
    <dgm:pt modelId="{89267E8B-24CD-4342-861B-5E3CF6A9A9E8}" type="pres">
      <dgm:prSet presAssocID="{94CD249F-9FCD-430A-A81C-8794A66EB157}" presName="iconSpace" presStyleCnt="0"/>
      <dgm:spPr/>
    </dgm:pt>
    <dgm:pt modelId="{DE7AB069-E7B3-4666-9D0D-159C69C26BE6}" type="pres">
      <dgm:prSet presAssocID="{94CD249F-9FCD-430A-A81C-8794A66EB157}" presName="parTx" presStyleLbl="revTx" presStyleIdx="0" presStyleCnt="6">
        <dgm:presLayoutVars>
          <dgm:chMax val="0"/>
          <dgm:chPref val="0"/>
        </dgm:presLayoutVars>
      </dgm:prSet>
      <dgm:spPr/>
    </dgm:pt>
    <dgm:pt modelId="{0A26BE31-ED3B-4048-9F38-B1FDC7F103FB}" type="pres">
      <dgm:prSet presAssocID="{94CD249F-9FCD-430A-A81C-8794A66EB157}" presName="txSpace" presStyleCnt="0"/>
      <dgm:spPr/>
    </dgm:pt>
    <dgm:pt modelId="{99733331-4DE1-4976-A378-8A355209F189}" type="pres">
      <dgm:prSet presAssocID="{94CD249F-9FCD-430A-A81C-8794A66EB157}" presName="desTx" presStyleLbl="revTx" presStyleIdx="1" presStyleCnt="6">
        <dgm:presLayoutVars/>
      </dgm:prSet>
      <dgm:spPr/>
    </dgm:pt>
    <dgm:pt modelId="{95062269-28C7-495A-A740-D49CE53FEE87}" type="pres">
      <dgm:prSet presAssocID="{C0393B55-CB51-473B-BE20-1AD02391A62D}" presName="sibTrans" presStyleCnt="0"/>
      <dgm:spPr/>
    </dgm:pt>
    <dgm:pt modelId="{062FD296-3F45-420E-BC33-8AA07B07D845}" type="pres">
      <dgm:prSet presAssocID="{76EEEA4A-5C74-4ABE-9E71-56D1E5FCB34D}" presName="compNode" presStyleCnt="0"/>
      <dgm:spPr/>
    </dgm:pt>
    <dgm:pt modelId="{0B7C1FB6-BECF-486C-8E46-E563C420EC78}" type="pres">
      <dgm:prSet presAssocID="{76EEEA4A-5C74-4ABE-9E71-56D1E5FCB34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urir"/>
        </a:ext>
      </dgm:extLst>
    </dgm:pt>
    <dgm:pt modelId="{7683B54E-4A57-4F77-B311-8ED742E276AA}" type="pres">
      <dgm:prSet presAssocID="{76EEEA4A-5C74-4ABE-9E71-56D1E5FCB34D}" presName="iconSpace" presStyleCnt="0"/>
      <dgm:spPr/>
    </dgm:pt>
    <dgm:pt modelId="{82B38BEE-0CDB-4EED-AD26-B4A92F16F889}" type="pres">
      <dgm:prSet presAssocID="{76EEEA4A-5C74-4ABE-9E71-56D1E5FCB34D}" presName="parTx" presStyleLbl="revTx" presStyleIdx="2" presStyleCnt="6">
        <dgm:presLayoutVars>
          <dgm:chMax val="0"/>
          <dgm:chPref val="0"/>
        </dgm:presLayoutVars>
      </dgm:prSet>
      <dgm:spPr/>
    </dgm:pt>
    <dgm:pt modelId="{8DD8E83A-AF37-4179-BACD-23E5B280C873}" type="pres">
      <dgm:prSet presAssocID="{76EEEA4A-5C74-4ABE-9E71-56D1E5FCB34D}" presName="txSpace" presStyleCnt="0"/>
      <dgm:spPr/>
    </dgm:pt>
    <dgm:pt modelId="{843DF4A0-5677-4898-A893-70F668A3D22E}" type="pres">
      <dgm:prSet presAssocID="{76EEEA4A-5C74-4ABE-9E71-56D1E5FCB34D}" presName="desTx" presStyleLbl="revTx" presStyleIdx="3" presStyleCnt="6">
        <dgm:presLayoutVars/>
      </dgm:prSet>
      <dgm:spPr/>
    </dgm:pt>
    <dgm:pt modelId="{ACA32A61-3BA5-4BBF-9746-407FE8B22FA7}" type="pres">
      <dgm:prSet presAssocID="{D139EBF2-98DD-4847-B2FC-E1C61E2B03C3}" presName="sibTrans" presStyleCnt="0"/>
      <dgm:spPr/>
    </dgm:pt>
    <dgm:pt modelId="{1E8E27CC-F396-4D43-A446-5B15B99574C4}" type="pres">
      <dgm:prSet presAssocID="{F56DCDE9-8873-4217-8D82-D2A0CFD36730}" presName="compNode" presStyleCnt="0"/>
      <dgm:spPr/>
    </dgm:pt>
    <dgm:pt modelId="{24FA44B9-B2F0-4CC7-A129-419CE4305785}" type="pres">
      <dgm:prSet presAssocID="{F56DCDE9-8873-4217-8D82-D2A0CFD367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cam"/>
        </a:ext>
      </dgm:extLst>
    </dgm:pt>
    <dgm:pt modelId="{60A4EAC4-B0EE-4354-9B7F-66AB02C2A5E8}" type="pres">
      <dgm:prSet presAssocID="{F56DCDE9-8873-4217-8D82-D2A0CFD36730}" presName="iconSpace" presStyleCnt="0"/>
      <dgm:spPr/>
    </dgm:pt>
    <dgm:pt modelId="{C07537F2-00B8-4CE5-9EEF-32B4268A3D86}" type="pres">
      <dgm:prSet presAssocID="{F56DCDE9-8873-4217-8D82-D2A0CFD36730}" presName="parTx" presStyleLbl="revTx" presStyleIdx="4" presStyleCnt="6">
        <dgm:presLayoutVars>
          <dgm:chMax val="0"/>
          <dgm:chPref val="0"/>
        </dgm:presLayoutVars>
      </dgm:prSet>
      <dgm:spPr/>
    </dgm:pt>
    <dgm:pt modelId="{9A08C2C1-9087-4474-A42D-E909C581629F}" type="pres">
      <dgm:prSet presAssocID="{F56DCDE9-8873-4217-8D82-D2A0CFD36730}" presName="txSpace" presStyleCnt="0"/>
      <dgm:spPr/>
    </dgm:pt>
    <dgm:pt modelId="{5FED4F6A-A5D1-426F-B479-0AD99AF69899}" type="pres">
      <dgm:prSet presAssocID="{F56DCDE9-8873-4217-8D82-D2A0CFD36730}" presName="desTx" presStyleLbl="revTx" presStyleIdx="5" presStyleCnt="6">
        <dgm:presLayoutVars/>
      </dgm:prSet>
      <dgm:spPr/>
    </dgm:pt>
  </dgm:ptLst>
  <dgm:cxnLst>
    <dgm:cxn modelId="{E7071B1D-D700-4272-9006-B56B7884F55B}" srcId="{9D0C6A34-7D78-4D96-BB3B-E8510A2E1839}" destId="{76EEEA4A-5C74-4ABE-9E71-56D1E5FCB34D}" srcOrd="1" destOrd="0" parTransId="{FB681452-75E2-4A53-BC5C-75C5A15696AF}" sibTransId="{D139EBF2-98DD-4847-B2FC-E1C61E2B03C3}"/>
    <dgm:cxn modelId="{F4319853-9041-4B3E-8295-3BE952F0C869}" type="presOf" srcId="{F2988698-D07A-4CFA-B539-8C5DD420E979}" destId="{5FED4F6A-A5D1-426F-B479-0AD99AF69899}" srcOrd="0" destOrd="0" presId="urn:microsoft.com/office/officeart/2018/5/layout/CenteredIconLabelDescriptionList"/>
    <dgm:cxn modelId="{906F5B77-7A2C-407E-913D-507FCAC3EE50}" type="presOf" srcId="{F56DCDE9-8873-4217-8D82-D2A0CFD36730}" destId="{C07537F2-00B8-4CE5-9EEF-32B4268A3D86}" srcOrd="0" destOrd="0" presId="urn:microsoft.com/office/officeart/2018/5/layout/CenteredIconLabelDescriptionList"/>
    <dgm:cxn modelId="{80DE2B7C-14BF-4D66-93A8-488F3BF6B8E1}" type="presOf" srcId="{76EEEA4A-5C74-4ABE-9E71-56D1E5FCB34D}" destId="{82B38BEE-0CDB-4EED-AD26-B4A92F16F889}" srcOrd="0" destOrd="0" presId="urn:microsoft.com/office/officeart/2018/5/layout/CenteredIconLabelDescriptionList"/>
    <dgm:cxn modelId="{83DF5380-B0F0-47E8-B61B-D8D953D3D41A}" srcId="{76EEEA4A-5C74-4ABE-9E71-56D1E5FCB34D}" destId="{C5CAA8EF-AF98-4D1A-93D2-18FB238E8128}" srcOrd="0" destOrd="0" parTransId="{297F342F-8AF2-4F38-A8FE-3AC67A87B2F0}" sibTransId="{B11B26D2-DB22-49CC-B9E8-7ACB571A35CA}"/>
    <dgm:cxn modelId="{595D5782-80DD-48D3-BF7B-39A128139D70}" type="presOf" srcId="{C5CAA8EF-AF98-4D1A-93D2-18FB238E8128}" destId="{843DF4A0-5677-4898-A893-70F668A3D22E}" srcOrd="0" destOrd="0" presId="urn:microsoft.com/office/officeart/2018/5/layout/CenteredIconLabelDescriptionList"/>
    <dgm:cxn modelId="{47171A99-D117-4C3B-B8B2-39FEFF006027}" srcId="{F56DCDE9-8873-4217-8D82-D2A0CFD36730}" destId="{F2988698-D07A-4CFA-B539-8C5DD420E979}" srcOrd="0" destOrd="0" parTransId="{9D0177A4-192C-4B1C-AE6B-BE3731C20606}" sibTransId="{10A7F394-8112-4F4A-BE77-DD3805C145BC}"/>
    <dgm:cxn modelId="{C485AB9B-DC4A-482C-8A5D-7AABD85841CB}" srcId="{9D0C6A34-7D78-4D96-BB3B-E8510A2E1839}" destId="{94CD249F-9FCD-430A-A81C-8794A66EB157}" srcOrd="0" destOrd="0" parTransId="{043C19A1-49FC-4AA5-AC51-6687427FF3F0}" sibTransId="{C0393B55-CB51-473B-BE20-1AD02391A62D}"/>
    <dgm:cxn modelId="{BC2C439C-6A81-499C-AB97-8CB646BCD173}" type="presOf" srcId="{7634C14D-1612-4C86-8C16-AE8391D0E185}" destId="{99733331-4DE1-4976-A378-8A355209F189}" srcOrd="0" destOrd="0" presId="urn:microsoft.com/office/officeart/2018/5/layout/CenteredIconLabelDescriptionList"/>
    <dgm:cxn modelId="{4596959C-7FDF-467B-A980-91B72600D1C9}" srcId="{9D0C6A34-7D78-4D96-BB3B-E8510A2E1839}" destId="{F56DCDE9-8873-4217-8D82-D2A0CFD36730}" srcOrd="2" destOrd="0" parTransId="{48CC92C5-2840-43EA-9840-990839D3C5BE}" sibTransId="{405AD86C-1A25-465D-95EF-9EB3337208D0}"/>
    <dgm:cxn modelId="{843988D0-8901-41BE-99C3-608459D81FEB}" type="presOf" srcId="{9D0C6A34-7D78-4D96-BB3B-E8510A2E1839}" destId="{E84C3491-C89A-49E2-9452-B315FC83C488}" srcOrd="0" destOrd="0" presId="urn:microsoft.com/office/officeart/2018/5/layout/CenteredIconLabelDescriptionList"/>
    <dgm:cxn modelId="{7C9FB9D2-956B-4E49-9F07-89E8398B3934}" srcId="{94CD249F-9FCD-430A-A81C-8794A66EB157}" destId="{7634C14D-1612-4C86-8C16-AE8391D0E185}" srcOrd="0" destOrd="0" parTransId="{7C8096BA-F501-48A4-B636-91E969EDCEAC}" sibTransId="{B61EDB4B-1A25-42D7-B13D-2B70C30DFECD}"/>
    <dgm:cxn modelId="{D8C8D2D9-986D-45CD-9B28-0F9FAD55FD24}" type="presOf" srcId="{94CD249F-9FCD-430A-A81C-8794A66EB157}" destId="{DE7AB069-E7B3-4666-9D0D-159C69C26BE6}" srcOrd="0" destOrd="0" presId="urn:microsoft.com/office/officeart/2018/5/layout/CenteredIconLabelDescriptionList"/>
    <dgm:cxn modelId="{4A3059D8-9CF2-4C9C-8088-ADA8EF81B2B2}" type="presParOf" srcId="{E84C3491-C89A-49E2-9452-B315FC83C488}" destId="{2684B2E7-3EFE-436F-81A3-7B9BBE3F1973}" srcOrd="0" destOrd="0" presId="urn:microsoft.com/office/officeart/2018/5/layout/CenteredIconLabelDescriptionList"/>
    <dgm:cxn modelId="{2CEFC4BC-52C3-4A2E-B0DF-3F2EAFDB7D1E}" type="presParOf" srcId="{2684B2E7-3EFE-436F-81A3-7B9BBE3F1973}" destId="{35913660-E75D-4D71-B56D-41C2DE503FB1}" srcOrd="0" destOrd="0" presId="urn:microsoft.com/office/officeart/2018/5/layout/CenteredIconLabelDescriptionList"/>
    <dgm:cxn modelId="{0C983CBA-D08B-4C53-9BCE-60920635D9EE}" type="presParOf" srcId="{2684B2E7-3EFE-436F-81A3-7B9BBE3F1973}" destId="{89267E8B-24CD-4342-861B-5E3CF6A9A9E8}" srcOrd="1" destOrd="0" presId="urn:microsoft.com/office/officeart/2018/5/layout/CenteredIconLabelDescriptionList"/>
    <dgm:cxn modelId="{3935C040-EB66-42F0-B59D-EB9FAFB38A7A}" type="presParOf" srcId="{2684B2E7-3EFE-436F-81A3-7B9BBE3F1973}" destId="{DE7AB069-E7B3-4666-9D0D-159C69C26BE6}" srcOrd="2" destOrd="0" presId="urn:microsoft.com/office/officeart/2018/5/layout/CenteredIconLabelDescriptionList"/>
    <dgm:cxn modelId="{9F3C9801-7D10-4184-9104-F94BB23FE72B}" type="presParOf" srcId="{2684B2E7-3EFE-436F-81A3-7B9BBE3F1973}" destId="{0A26BE31-ED3B-4048-9F38-B1FDC7F103FB}" srcOrd="3" destOrd="0" presId="urn:microsoft.com/office/officeart/2018/5/layout/CenteredIconLabelDescriptionList"/>
    <dgm:cxn modelId="{72AED7CC-8CE2-45CD-8549-74BC8C92D06A}" type="presParOf" srcId="{2684B2E7-3EFE-436F-81A3-7B9BBE3F1973}" destId="{99733331-4DE1-4976-A378-8A355209F189}" srcOrd="4" destOrd="0" presId="urn:microsoft.com/office/officeart/2018/5/layout/CenteredIconLabelDescriptionList"/>
    <dgm:cxn modelId="{2D1C73F6-01F5-4AA3-AA96-09DEF794B5D4}" type="presParOf" srcId="{E84C3491-C89A-49E2-9452-B315FC83C488}" destId="{95062269-28C7-495A-A740-D49CE53FEE87}" srcOrd="1" destOrd="0" presId="urn:microsoft.com/office/officeart/2018/5/layout/CenteredIconLabelDescriptionList"/>
    <dgm:cxn modelId="{0D273B11-BA66-45A6-94BF-DEC11BF53FBB}" type="presParOf" srcId="{E84C3491-C89A-49E2-9452-B315FC83C488}" destId="{062FD296-3F45-420E-BC33-8AA07B07D845}" srcOrd="2" destOrd="0" presId="urn:microsoft.com/office/officeart/2018/5/layout/CenteredIconLabelDescriptionList"/>
    <dgm:cxn modelId="{AF256EA0-6388-4467-8025-8AE4AAE8FBBD}" type="presParOf" srcId="{062FD296-3F45-420E-BC33-8AA07B07D845}" destId="{0B7C1FB6-BECF-486C-8E46-E563C420EC78}" srcOrd="0" destOrd="0" presId="urn:microsoft.com/office/officeart/2018/5/layout/CenteredIconLabelDescriptionList"/>
    <dgm:cxn modelId="{F835459D-0BC8-4705-BB22-8D2B1CADB14A}" type="presParOf" srcId="{062FD296-3F45-420E-BC33-8AA07B07D845}" destId="{7683B54E-4A57-4F77-B311-8ED742E276AA}" srcOrd="1" destOrd="0" presId="urn:microsoft.com/office/officeart/2018/5/layout/CenteredIconLabelDescriptionList"/>
    <dgm:cxn modelId="{6875ED50-8BE7-4056-87F9-5341D87D803E}" type="presParOf" srcId="{062FD296-3F45-420E-BC33-8AA07B07D845}" destId="{82B38BEE-0CDB-4EED-AD26-B4A92F16F889}" srcOrd="2" destOrd="0" presId="urn:microsoft.com/office/officeart/2018/5/layout/CenteredIconLabelDescriptionList"/>
    <dgm:cxn modelId="{73F005BF-0527-4D35-8AD8-3F9A53E35A7E}" type="presParOf" srcId="{062FD296-3F45-420E-BC33-8AA07B07D845}" destId="{8DD8E83A-AF37-4179-BACD-23E5B280C873}" srcOrd="3" destOrd="0" presId="urn:microsoft.com/office/officeart/2018/5/layout/CenteredIconLabelDescriptionList"/>
    <dgm:cxn modelId="{E5D09FE5-ABE8-4B62-A2C3-5A414FBFC79F}" type="presParOf" srcId="{062FD296-3F45-420E-BC33-8AA07B07D845}" destId="{843DF4A0-5677-4898-A893-70F668A3D22E}" srcOrd="4" destOrd="0" presId="urn:microsoft.com/office/officeart/2018/5/layout/CenteredIconLabelDescriptionList"/>
    <dgm:cxn modelId="{115D4AF8-BD9A-4A2D-AE9B-5423F013E0B9}" type="presParOf" srcId="{E84C3491-C89A-49E2-9452-B315FC83C488}" destId="{ACA32A61-3BA5-4BBF-9746-407FE8B22FA7}" srcOrd="3" destOrd="0" presId="urn:microsoft.com/office/officeart/2018/5/layout/CenteredIconLabelDescriptionList"/>
    <dgm:cxn modelId="{E2676F29-DC84-4869-8678-8B94CA88932A}" type="presParOf" srcId="{E84C3491-C89A-49E2-9452-B315FC83C488}" destId="{1E8E27CC-F396-4D43-A446-5B15B99574C4}" srcOrd="4" destOrd="0" presId="urn:microsoft.com/office/officeart/2018/5/layout/CenteredIconLabelDescriptionList"/>
    <dgm:cxn modelId="{0041AFA7-D7E4-4C50-A752-6FA3EA9DCC96}" type="presParOf" srcId="{1E8E27CC-F396-4D43-A446-5B15B99574C4}" destId="{24FA44B9-B2F0-4CC7-A129-419CE4305785}" srcOrd="0" destOrd="0" presId="urn:microsoft.com/office/officeart/2018/5/layout/CenteredIconLabelDescriptionList"/>
    <dgm:cxn modelId="{B05B3918-91F4-47CB-89A5-B4C1E6596D1E}" type="presParOf" srcId="{1E8E27CC-F396-4D43-A446-5B15B99574C4}" destId="{60A4EAC4-B0EE-4354-9B7F-66AB02C2A5E8}" srcOrd="1" destOrd="0" presId="urn:microsoft.com/office/officeart/2018/5/layout/CenteredIconLabelDescriptionList"/>
    <dgm:cxn modelId="{612A36AB-4FE4-40F4-9940-DB0C0ABC5CAA}" type="presParOf" srcId="{1E8E27CC-F396-4D43-A446-5B15B99574C4}" destId="{C07537F2-00B8-4CE5-9EEF-32B4268A3D86}" srcOrd="2" destOrd="0" presId="urn:microsoft.com/office/officeart/2018/5/layout/CenteredIconLabelDescriptionList"/>
    <dgm:cxn modelId="{07065E2A-8C91-4DE2-BC23-F294600FFE2F}" type="presParOf" srcId="{1E8E27CC-F396-4D43-A446-5B15B99574C4}" destId="{9A08C2C1-9087-4474-A42D-E909C581629F}" srcOrd="3" destOrd="0" presId="urn:microsoft.com/office/officeart/2018/5/layout/CenteredIconLabelDescriptionList"/>
    <dgm:cxn modelId="{763EBBF6-9EF5-4628-9B6E-7959FB106DE0}" type="presParOf" srcId="{1E8E27CC-F396-4D43-A446-5B15B99574C4}" destId="{5FED4F6A-A5D1-426F-B479-0AD99AF6989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13660-E75D-4D71-B56D-41C2DE503FB1}">
      <dsp:nvSpPr>
        <dsp:cNvPr id="0" name=""/>
        <dsp:cNvSpPr/>
      </dsp:nvSpPr>
      <dsp:spPr>
        <a:xfrm>
          <a:off x="608647" y="1532334"/>
          <a:ext cx="654855" cy="654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AB069-E7B3-4666-9D0D-159C69C26BE6}">
      <dsp:nvSpPr>
        <dsp:cNvPr id="0" name=""/>
        <dsp:cNvSpPr/>
      </dsp:nvSpPr>
      <dsp:spPr>
        <a:xfrm>
          <a:off x="567" y="2295010"/>
          <a:ext cx="1871015" cy="280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000" kern="1200"/>
            <a:t>Occupancy : </a:t>
          </a:r>
          <a:endParaRPr lang="en-US" sz="2000" kern="1200"/>
        </a:p>
      </dsp:txBody>
      <dsp:txXfrm>
        <a:off x="567" y="2295010"/>
        <a:ext cx="1871015" cy="280652"/>
      </dsp:txXfrm>
    </dsp:sp>
    <dsp:sp modelId="{99733331-4DE1-4976-A378-8A355209F189}">
      <dsp:nvSpPr>
        <dsp:cNvPr id="0" name=""/>
        <dsp:cNvSpPr/>
      </dsp:nvSpPr>
      <dsp:spPr>
        <a:xfrm>
          <a:off x="567" y="2625811"/>
          <a:ext cx="1871015" cy="1413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The action or fact of occupying a place.</a:t>
          </a:r>
          <a:endParaRPr lang="en-US" sz="1500" kern="1200"/>
        </a:p>
      </dsp:txBody>
      <dsp:txXfrm>
        <a:off x="567" y="2625811"/>
        <a:ext cx="1871015" cy="1413978"/>
      </dsp:txXfrm>
    </dsp:sp>
    <dsp:sp modelId="{0B7C1FB6-BECF-486C-8E46-E563C420EC78}">
      <dsp:nvSpPr>
        <dsp:cNvPr id="0" name=""/>
        <dsp:cNvSpPr/>
      </dsp:nvSpPr>
      <dsp:spPr>
        <a:xfrm>
          <a:off x="2807091" y="1532334"/>
          <a:ext cx="654855" cy="654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38BEE-0CDB-4EED-AD26-B4A92F16F889}">
      <dsp:nvSpPr>
        <dsp:cNvPr id="0" name=""/>
        <dsp:cNvSpPr/>
      </dsp:nvSpPr>
      <dsp:spPr>
        <a:xfrm>
          <a:off x="2199011" y="2295010"/>
          <a:ext cx="1871015" cy="280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000" kern="1200"/>
            <a:t>Motion:</a:t>
          </a:r>
          <a:endParaRPr lang="en-US" sz="2000" kern="1200"/>
        </a:p>
      </dsp:txBody>
      <dsp:txXfrm>
        <a:off x="2199011" y="2295010"/>
        <a:ext cx="1871015" cy="280652"/>
      </dsp:txXfrm>
    </dsp:sp>
    <dsp:sp modelId="{843DF4A0-5677-4898-A893-70F668A3D22E}">
      <dsp:nvSpPr>
        <dsp:cNvPr id="0" name=""/>
        <dsp:cNvSpPr/>
      </dsp:nvSpPr>
      <dsp:spPr>
        <a:xfrm>
          <a:off x="2199011" y="2625811"/>
          <a:ext cx="1871015" cy="1413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T</a:t>
          </a:r>
          <a:r>
            <a:rPr lang="en-GB" sz="1500" kern="1200"/>
            <a:t>he action or process of moving or being moved.</a:t>
          </a:r>
          <a:endParaRPr lang="en-US" sz="1500" kern="1200"/>
        </a:p>
      </dsp:txBody>
      <dsp:txXfrm>
        <a:off x="2199011" y="2625811"/>
        <a:ext cx="1871015" cy="1413978"/>
      </dsp:txXfrm>
    </dsp:sp>
    <dsp:sp modelId="{24FA44B9-B2F0-4CC7-A129-419CE4305785}">
      <dsp:nvSpPr>
        <dsp:cNvPr id="0" name=""/>
        <dsp:cNvSpPr/>
      </dsp:nvSpPr>
      <dsp:spPr>
        <a:xfrm>
          <a:off x="5005534" y="1532334"/>
          <a:ext cx="654855" cy="654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537F2-00B8-4CE5-9EEF-32B4268A3D86}">
      <dsp:nvSpPr>
        <dsp:cNvPr id="0" name=""/>
        <dsp:cNvSpPr/>
      </dsp:nvSpPr>
      <dsp:spPr>
        <a:xfrm>
          <a:off x="4397454" y="2295010"/>
          <a:ext cx="1871015" cy="280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000" kern="1200"/>
            <a:t>Detector:</a:t>
          </a:r>
          <a:endParaRPr lang="en-US" sz="2000" kern="1200"/>
        </a:p>
      </dsp:txBody>
      <dsp:txXfrm>
        <a:off x="4397454" y="2295010"/>
        <a:ext cx="1871015" cy="280652"/>
      </dsp:txXfrm>
    </dsp:sp>
    <dsp:sp modelId="{5FED4F6A-A5D1-426F-B479-0AD99AF69899}">
      <dsp:nvSpPr>
        <dsp:cNvPr id="0" name=""/>
        <dsp:cNvSpPr/>
      </dsp:nvSpPr>
      <dsp:spPr>
        <a:xfrm>
          <a:off x="4397454" y="2625811"/>
          <a:ext cx="1871015" cy="1413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A device or instrument designed to detect the presence of a particular object or substance.</a:t>
          </a:r>
          <a:endParaRPr lang="en-US" sz="1500" kern="1200"/>
        </a:p>
      </dsp:txBody>
      <dsp:txXfrm>
        <a:off x="4397454" y="2625811"/>
        <a:ext cx="1871015" cy="1413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EE7898-FE71-4AAA-A800-819788E4F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9763DA-496E-47BA-BDD7-D949132F5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736F82-E78A-4BE7-87EF-99620FBF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8FA2-D7DF-4A73-96B9-23BB20302631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6372EB-F337-41A6-BEBE-229D19CF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77FDC9-9B54-43ED-88A2-BE795D66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0F5-B6A4-4778-926E-3A537C3948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6303E9-9D9F-42CC-B927-9ED69CA8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BC4809-A6C3-47D1-A954-A281F8691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B464D0-0EB6-4AD5-8BC8-C33FC89A9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8FA2-D7DF-4A73-96B9-23BB20302631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C86A06-F7F6-49E6-89F1-7062A38A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BD0C0A-60BB-462A-8E73-A63F9273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0F5-B6A4-4778-926E-3A537C3948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0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041B8A0-5C1A-44D9-8296-796B9C20B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99C73A-7500-4947-A8FC-9561A20E6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A07155-3D36-484C-9750-05136AF0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8FA2-D7DF-4A73-96B9-23BB20302631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D3007B-7F4C-4749-8F30-BD93C1F1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DE00AC-3A79-42E1-968A-94E56D06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0F5-B6A4-4778-926E-3A537C3948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75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39489A-EB76-4522-81D0-358EBD83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218437-663F-4373-AF70-CE0524C43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C206E3-C123-48F5-948E-3C5027B5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8FA2-D7DF-4A73-96B9-23BB20302631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FC253D-1B7A-4BB3-9A39-5515FC2B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8AE9B4-BCEC-4443-8C1C-CEE0CFD1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0F5-B6A4-4778-926E-3A537C3948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68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7710A-CA03-4F73-B127-770C5064B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F7A014-4205-422B-8BF6-9EF1B9639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B115A8-D403-46A6-9480-85722C68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8FA2-D7DF-4A73-96B9-23BB20302631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3BE4B1-E3ED-46A2-9A30-3C327AF1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654D0F-4C08-42C8-ABCF-B1AEE7A1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0F5-B6A4-4778-926E-3A537C3948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58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D7C57-D24E-41BA-9665-F1E46814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36A47C-BC18-4CBF-8DCF-CAD144797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5A716B-74E5-4FC9-AECC-B305B8678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09F733-24CA-44FA-BBDD-7DBA757F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8FA2-D7DF-4A73-96B9-23BB20302631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225C4A-11BC-44C7-B2A7-CA383B1D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91520-31F6-4339-B4B6-E8387630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0F5-B6A4-4778-926E-3A537C3948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66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1C3F8-45E6-4217-8A6B-025FE7151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2789CB-81EC-498B-BA20-05ADA569B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5C5B68-8A90-4CCF-8347-A99B45635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A9B8232-ABDC-41D9-AE50-9D5448832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781B68B-297E-4334-810A-9BB5561C9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F28B67E-475B-49E7-8E71-0CD82FF2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8FA2-D7DF-4A73-96B9-23BB20302631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0166E7B-2981-4010-9F17-666E4FD0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C75A3C-C56E-4D38-88A5-BB6686B3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0F5-B6A4-4778-926E-3A537C3948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09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211190-68DC-41B7-8994-E7B89167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D2BEEFD-ADD3-4E3D-899D-46F325563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8FA2-D7DF-4A73-96B9-23BB20302631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0046E2-98B7-471F-A0CF-D671EC811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DFB46C-AD23-43D2-A7B2-035F96A2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0F5-B6A4-4778-926E-3A537C3948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74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1E0231-830B-43B3-837A-AFB8BB97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8FA2-D7DF-4A73-96B9-23BB20302631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2D2BC7E-88D0-4D43-90BC-CA5E84E0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322036-83AC-45B7-8AB1-7CDDBE0D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0F5-B6A4-4778-926E-3A537C3948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8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84BA4-3A76-4D42-9D1F-9417AC24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C9F7AC-AC81-4A56-8223-29101795F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4316D4-F9EF-4482-8D66-15A85F909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3C4E05-8F04-4548-B7C7-9D88989C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8FA2-D7DF-4A73-96B9-23BB20302631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52170-2ED7-431B-8800-73B7DA07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E55F46-05CC-4EF7-BA13-EE09B4E8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0F5-B6A4-4778-926E-3A537C3948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50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957AF9-F0DB-4BDD-8335-F5CF2CC8E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3B0E6AB-B4A7-4CEF-A992-00B27B1A4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14FF37-7F73-419F-8465-1E3469A19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115800-55DB-4C5E-9853-7B0647B4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8FA2-D7DF-4A73-96B9-23BB20302631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B34F12-6AC3-4A47-AE2A-EFC03760F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B8BD06-834E-4295-BA6E-3A9779D4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D0F5-B6A4-4778-926E-3A537C3948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16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1EA7610-F52B-4536-82A3-7E300B09C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74D41B-9FA7-41E6-8450-1837602B8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D9AD31-8FF7-46B9-BCC3-61ED0E456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68FA2-D7DF-4A73-96B9-23BB20302631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DD31D5-19A8-4C70-A769-2BD6DCE46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CF06EF-96F0-4BEB-8F3A-301D94870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ED0F5-B6A4-4778-926E-3A537C3948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72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6277F88-9DFA-4FE8-8C48-D1CD333BB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Occupancy and Motion Detectors</a:t>
            </a:r>
          </a:p>
        </p:txBody>
      </p:sp>
      <p:sp>
        <p:nvSpPr>
          <p:cNvPr id="4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6C54C726-008D-4CB0-84B2-4D4B3DD54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B4F23629-5228-410F-AB45-58D455197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Lucas Kechouri – 6218000236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Arnaud </a:t>
            </a:r>
            <a:r>
              <a:rPr lang="en-US" sz="2000" dirty="0" err="1">
                <a:solidFill>
                  <a:srgbClr val="000000"/>
                </a:solidFill>
              </a:rPr>
              <a:t>Guénard</a:t>
            </a:r>
            <a:r>
              <a:rPr lang="en-US" sz="2000" dirty="0">
                <a:solidFill>
                  <a:srgbClr val="000000"/>
                </a:solidFill>
              </a:rPr>
              <a:t> - 6218000232</a:t>
            </a:r>
          </a:p>
        </p:txBody>
      </p:sp>
    </p:spTree>
    <p:extLst>
      <p:ext uri="{BB962C8B-B14F-4D97-AF65-F5344CB8AC3E}">
        <p14:creationId xmlns:p14="http://schemas.microsoft.com/office/powerpoint/2010/main" val="846590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ED63B0-1F30-4A36-B7E4-B5AFBEBEA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518033"/>
            <a:ext cx="10436352" cy="120103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…but in </a:t>
            </a:r>
            <a:r>
              <a:rPr lang="fr-FR" dirty="0" err="1"/>
              <a:t>other</a:t>
            </a:r>
            <a:r>
              <a:rPr lang="fr-FR" dirty="0"/>
              <a:t> system, </a:t>
            </a:r>
            <a:r>
              <a:rPr lang="fr-FR" dirty="0" err="1"/>
              <a:t>specifically</a:t>
            </a:r>
            <a:r>
              <a:rPr lang="fr-FR" dirty="0"/>
              <a:t> in </a:t>
            </a:r>
            <a:r>
              <a:rPr lang="fr-FR" dirty="0" err="1"/>
              <a:t>security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can </a:t>
            </a:r>
            <a:r>
              <a:rPr lang="fr-FR" dirty="0" err="1"/>
              <a:t>represent</a:t>
            </a:r>
            <a:r>
              <a:rPr lang="fr-FR" dirty="0"/>
              <a:t> a major </a:t>
            </a:r>
            <a:r>
              <a:rPr lang="fr-FR" dirty="0" err="1"/>
              <a:t>risk</a:t>
            </a:r>
            <a:r>
              <a:rPr lang="fr-FR" dirty="0"/>
              <a:t> to </a:t>
            </a:r>
            <a:r>
              <a:rPr lang="fr-FR" dirty="0" err="1"/>
              <a:t>safety</a:t>
            </a:r>
            <a:r>
              <a:rPr lang="fr-FR" dirty="0"/>
              <a:t> :</a:t>
            </a:r>
            <a:endParaRPr lang="en-GB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914BFFB-1EED-4F1F-9699-BDADFEDA24EB}"/>
              </a:ext>
            </a:extLst>
          </p:cNvPr>
          <p:cNvSpPr txBox="1"/>
          <p:nvPr/>
        </p:nvSpPr>
        <p:spPr>
          <a:xfrm>
            <a:off x="6254737" y="1883664"/>
            <a:ext cx="48036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In 1983, </a:t>
            </a:r>
            <a:r>
              <a:rPr lang="fr-FR" sz="2000" dirty="0" err="1"/>
              <a:t>during</a:t>
            </a:r>
            <a:r>
              <a:rPr lang="fr-FR" sz="2000" dirty="0"/>
              <a:t> the cold </a:t>
            </a:r>
            <a:r>
              <a:rPr lang="fr-FR" sz="2000" dirty="0" err="1"/>
              <a:t>war</a:t>
            </a:r>
            <a:r>
              <a:rPr lang="fr-FR" sz="2000" dirty="0"/>
              <a:t>, the soviet satellite network </a:t>
            </a:r>
            <a:r>
              <a:rPr lang="fr-FR" sz="2000" dirty="0" err="1"/>
              <a:t>detect</a:t>
            </a:r>
            <a:r>
              <a:rPr lang="fr-FR" sz="2000" dirty="0"/>
              <a:t> 5 </a:t>
            </a:r>
            <a:r>
              <a:rPr lang="fr-FR" sz="2000" dirty="0" err="1"/>
              <a:t>nuclear</a:t>
            </a:r>
            <a:r>
              <a:rPr lang="fr-FR" sz="2000" dirty="0"/>
              <a:t> missile </a:t>
            </a:r>
            <a:r>
              <a:rPr lang="fr-FR" sz="2000" dirty="0" err="1"/>
              <a:t>approaching</a:t>
            </a:r>
            <a:r>
              <a:rPr lang="fr-FR" sz="2000" dirty="0"/>
              <a:t> </a:t>
            </a:r>
            <a:r>
              <a:rPr lang="fr-FR" sz="2000" dirty="0" err="1"/>
              <a:t>russia</a:t>
            </a:r>
            <a:r>
              <a:rPr lang="fr-FR" sz="2000" dirty="0"/>
              <a:t>.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Stanislav </a:t>
            </a:r>
            <a:r>
              <a:rPr lang="fr-FR" sz="2000" dirty="0" err="1"/>
              <a:t>petrov</a:t>
            </a:r>
            <a:r>
              <a:rPr lang="fr-FR" sz="2000" dirty="0"/>
              <a:t> (on the </a:t>
            </a:r>
            <a:r>
              <a:rPr lang="fr-FR" sz="2000" dirty="0" err="1"/>
              <a:t>left</a:t>
            </a:r>
            <a:r>
              <a:rPr lang="fr-FR" sz="2000" dirty="0"/>
              <a:t>) </a:t>
            </a:r>
            <a:r>
              <a:rPr lang="fr-FR" sz="2000" dirty="0" err="1"/>
              <a:t>decides</a:t>
            </a:r>
            <a:r>
              <a:rPr lang="fr-FR" sz="2000" dirty="0"/>
              <a:t> to </a:t>
            </a:r>
            <a:r>
              <a:rPr lang="fr-FR" sz="2000" dirty="0" err="1"/>
              <a:t>wait</a:t>
            </a:r>
            <a:r>
              <a:rPr lang="fr-FR" sz="2000" dirty="0"/>
              <a:t> for confirmation </a:t>
            </a:r>
            <a:r>
              <a:rPr lang="fr-FR" sz="2000" dirty="0" err="1"/>
              <a:t>before</a:t>
            </a:r>
            <a:r>
              <a:rPr lang="fr-FR" sz="2000" dirty="0"/>
              <a:t> </a:t>
            </a:r>
            <a:r>
              <a:rPr lang="fr-FR" sz="2000" dirty="0" err="1"/>
              <a:t>ordering</a:t>
            </a:r>
            <a:r>
              <a:rPr lang="fr-FR" sz="2000" dirty="0"/>
              <a:t> an </a:t>
            </a:r>
            <a:r>
              <a:rPr lang="fr-FR" sz="2000" dirty="0" err="1"/>
              <a:t>attack</a:t>
            </a:r>
            <a:r>
              <a:rPr lang="fr-FR" sz="2000" dirty="0"/>
              <a:t> over the usa.</a:t>
            </a:r>
          </a:p>
          <a:p>
            <a:endParaRPr lang="fr-FR" sz="2000" dirty="0"/>
          </a:p>
          <a:p>
            <a:endParaRPr lang="fr-FR" sz="2000" b="1" dirty="0"/>
          </a:p>
          <a:p>
            <a:r>
              <a:rPr lang="fr-FR" sz="2000" dirty="0"/>
              <a:t>It </a:t>
            </a:r>
            <a:r>
              <a:rPr lang="fr-FR" sz="2000" dirty="0" err="1"/>
              <a:t>appeared</a:t>
            </a:r>
            <a:r>
              <a:rPr lang="fr-FR" sz="2000" dirty="0"/>
              <a:t> </a:t>
            </a:r>
            <a:r>
              <a:rPr lang="fr-FR" sz="2000" dirty="0" err="1"/>
              <a:t>later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those</a:t>
            </a:r>
            <a:r>
              <a:rPr lang="fr-FR" sz="2000" dirty="0"/>
              <a:t> missiles </a:t>
            </a:r>
            <a:r>
              <a:rPr lang="fr-FR" sz="2000" dirty="0" err="1"/>
              <a:t>were</a:t>
            </a:r>
            <a:r>
              <a:rPr lang="fr-FR" sz="2000" dirty="0"/>
              <a:t> in </a:t>
            </a:r>
            <a:r>
              <a:rPr lang="fr-FR" sz="2000" dirty="0" err="1"/>
              <a:t>fact</a:t>
            </a:r>
            <a:r>
              <a:rPr lang="fr-FR" sz="2000" dirty="0"/>
              <a:t> </a:t>
            </a:r>
            <a:r>
              <a:rPr lang="fr-FR" sz="2000" dirty="0" err="1"/>
              <a:t>sunrays</a:t>
            </a:r>
            <a:r>
              <a:rPr lang="fr-FR" sz="2000" dirty="0"/>
              <a:t> </a:t>
            </a:r>
            <a:r>
              <a:rPr lang="fr-FR" sz="2000" dirty="0" err="1"/>
              <a:t>reflected</a:t>
            </a:r>
            <a:r>
              <a:rPr lang="fr-FR" sz="2000" dirty="0"/>
              <a:t> on </a:t>
            </a:r>
            <a:r>
              <a:rPr lang="fr-FR" sz="2000" dirty="0" err="1"/>
              <a:t>clouds</a:t>
            </a:r>
            <a:r>
              <a:rPr lang="fr-FR" sz="2000" dirty="0"/>
              <a:t>.</a:t>
            </a:r>
            <a:endParaRPr lang="en-GB" sz="2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CC6A014-E1C8-4E46-94D2-710570DF0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" y="1892808"/>
            <a:ext cx="5059441" cy="378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29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ED63B0-1F30-4A36-B7E4-B5AFBEBEA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658856"/>
            <a:ext cx="10436352" cy="12010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A solution to the false positive </a:t>
            </a:r>
            <a:r>
              <a:rPr lang="fr-FR" dirty="0" err="1"/>
              <a:t>is</a:t>
            </a:r>
            <a:r>
              <a:rPr lang="fr-FR" dirty="0"/>
              <a:t> for </a:t>
            </a:r>
            <a:r>
              <a:rPr lang="fr-FR" dirty="0" err="1"/>
              <a:t>example</a:t>
            </a:r>
            <a:r>
              <a:rPr lang="fr-FR" dirty="0"/>
              <a:t> to use </a:t>
            </a:r>
            <a:r>
              <a:rPr lang="fr-FR" dirty="0" err="1"/>
              <a:t>sensors</a:t>
            </a:r>
            <a:r>
              <a:rPr lang="fr-FR" dirty="0"/>
              <a:t> operating on an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physical</a:t>
            </a:r>
            <a:r>
              <a:rPr lang="fr-FR" dirty="0"/>
              <a:t> </a:t>
            </a:r>
            <a:r>
              <a:rPr lang="fr-FR" dirty="0" err="1"/>
              <a:t>principle</a:t>
            </a:r>
            <a:r>
              <a:rPr lang="fr-FR" dirty="0"/>
              <a:t> (ex: </a:t>
            </a:r>
            <a:r>
              <a:rPr lang="fr-FR" dirty="0" err="1"/>
              <a:t>combining</a:t>
            </a:r>
            <a:r>
              <a:rPr lang="fr-FR" dirty="0"/>
              <a:t> capacitive and </a:t>
            </a:r>
            <a:r>
              <a:rPr lang="fr-FR" dirty="0" err="1"/>
              <a:t>infrared</a:t>
            </a:r>
            <a:r>
              <a:rPr lang="fr-FR" dirty="0"/>
              <a:t> detectors)</a:t>
            </a:r>
            <a:endParaRPr lang="en-GB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914BFFB-1EED-4F1F-9699-BDADFEDA24EB}"/>
              </a:ext>
            </a:extLst>
          </p:cNvPr>
          <p:cNvSpPr txBox="1"/>
          <p:nvPr/>
        </p:nvSpPr>
        <p:spPr>
          <a:xfrm>
            <a:off x="877824" y="3477572"/>
            <a:ext cx="10250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Also</a:t>
            </a:r>
            <a:r>
              <a:rPr lang="fr-FR" sz="2800" dirty="0"/>
              <a:t> </a:t>
            </a:r>
            <a:r>
              <a:rPr lang="fr-FR" sz="2800" dirty="0" err="1"/>
              <a:t>when</a:t>
            </a:r>
            <a:r>
              <a:rPr lang="fr-FR" sz="2800" dirty="0"/>
              <a:t> </a:t>
            </a:r>
            <a:r>
              <a:rPr lang="fr-FR" sz="2800" dirty="0" err="1"/>
              <a:t>choosing</a:t>
            </a:r>
            <a:r>
              <a:rPr lang="fr-FR" sz="2800" dirty="0"/>
              <a:t> a </a:t>
            </a:r>
            <a:r>
              <a:rPr lang="fr-FR" sz="2800" dirty="0" err="1"/>
              <a:t>sensor</a:t>
            </a:r>
            <a:r>
              <a:rPr lang="fr-FR" sz="2800" dirty="0"/>
              <a:t> for </a:t>
            </a:r>
            <a:r>
              <a:rPr lang="fr-FR" sz="2800" dirty="0" err="1"/>
              <a:t>critical</a:t>
            </a:r>
            <a:r>
              <a:rPr lang="fr-FR" sz="2800" dirty="0"/>
              <a:t> application a </a:t>
            </a:r>
            <a:r>
              <a:rPr lang="fr-FR" sz="2800" dirty="0" err="1"/>
              <a:t>reflexion</a:t>
            </a:r>
            <a:r>
              <a:rPr lang="fr-FR" sz="2800" dirty="0"/>
              <a:t> </a:t>
            </a:r>
            <a:r>
              <a:rPr lang="fr-FR" sz="2800" dirty="0" err="1"/>
              <a:t>should</a:t>
            </a:r>
            <a:r>
              <a:rPr lang="fr-FR" sz="2800" dirty="0"/>
              <a:t> </a:t>
            </a:r>
            <a:r>
              <a:rPr lang="fr-FR" sz="2800" dirty="0" err="1"/>
              <a:t>be</a:t>
            </a:r>
            <a:r>
              <a:rPr lang="fr-FR" sz="2800" dirty="0"/>
              <a:t> made about </a:t>
            </a:r>
            <a:r>
              <a:rPr lang="fr-FR" sz="2800" dirty="0" err="1"/>
              <a:t>its</a:t>
            </a:r>
            <a:r>
              <a:rPr lang="fr-FR" sz="2800" dirty="0"/>
              <a:t> </a:t>
            </a:r>
            <a:r>
              <a:rPr lang="fr-FR" sz="2800" dirty="0" err="1"/>
              <a:t>reliability</a:t>
            </a:r>
            <a:r>
              <a:rPr lang="fr-FR" sz="2800" dirty="0"/>
              <a:t>, </a:t>
            </a:r>
            <a:r>
              <a:rPr lang="fr-FR" sz="2800" dirty="0" err="1"/>
              <a:t>its</a:t>
            </a:r>
            <a:r>
              <a:rPr lang="fr-FR" sz="2800" dirty="0"/>
              <a:t> </a:t>
            </a:r>
            <a:r>
              <a:rPr lang="fr-FR" sz="2800" dirty="0" err="1"/>
              <a:t>suitability</a:t>
            </a:r>
            <a:r>
              <a:rPr lang="fr-FR" sz="2800" dirty="0"/>
              <a:t> and </a:t>
            </a:r>
            <a:r>
              <a:rPr lang="fr-FR" sz="2800" dirty="0" err="1"/>
              <a:t>its</a:t>
            </a:r>
            <a:r>
              <a:rPr lang="fr-FR" sz="2800" dirty="0"/>
              <a:t> noise </a:t>
            </a:r>
            <a:r>
              <a:rPr lang="fr-FR" sz="2800" dirty="0" err="1"/>
              <a:t>immunity</a:t>
            </a:r>
            <a:r>
              <a:rPr lang="fr-FR" sz="2800" dirty="0"/>
              <a:t>.</a:t>
            </a:r>
            <a:endParaRPr lang="en-GB" sz="28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E0A3C0-F14D-415C-A3D9-772F51F1369B}"/>
              </a:ext>
            </a:extLst>
          </p:cNvPr>
          <p:cNvSpPr txBox="1"/>
          <p:nvPr/>
        </p:nvSpPr>
        <p:spPr>
          <a:xfrm>
            <a:off x="6502908" y="5816747"/>
            <a:ext cx="462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Next, the </a:t>
            </a:r>
            <a:r>
              <a:rPr lang="fr-FR" sz="2800" dirty="0" err="1"/>
              <a:t>Occupancy</a:t>
            </a:r>
            <a:r>
              <a:rPr lang="fr-FR" sz="2800" dirty="0"/>
              <a:t> </a:t>
            </a:r>
            <a:r>
              <a:rPr lang="fr-FR" sz="2800" dirty="0" err="1"/>
              <a:t>sensors</a:t>
            </a:r>
            <a:r>
              <a:rPr lang="fr-FR" sz="2800" dirty="0"/>
              <a:t>…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31650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E90F47-BFD9-4976-B7C0-B5837ED37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Occupancy</a:t>
            </a:r>
            <a:r>
              <a:rPr lang="fr-FR" dirty="0"/>
              <a:t> </a:t>
            </a:r>
            <a:r>
              <a:rPr lang="fr-FR" dirty="0" err="1"/>
              <a:t>Sensor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617E70-2E1C-4B15-8C61-9227F9F77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52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CBAABC-3387-4EA8-8930-FEE0A852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dirty="0" err="1"/>
              <a:t>What</a:t>
            </a:r>
            <a:r>
              <a:rPr lang="fr-FR" sz="6000" dirty="0"/>
              <a:t> </a:t>
            </a:r>
            <a:r>
              <a:rPr lang="fr-FR" sz="6000" dirty="0" err="1"/>
              <a:t>is</a:t>
            </a:r>
            <a:r>
              <a:rPr lang="fr-FR" sz="6000" dirty="0"/>
              <a:t> </a:t>
            </a:r>
            <a:r>
              <a:rPr lang="fr-FR" sz="6000" dirty="0" err="1"/>
              <a:t>it</a:t>
            </a:r>
            <a:r>
              <a:rPr lang="fr-FR" sz="6000" dirty="0"/>
              <a:t> ? </a:t>
            </a:r>
            <a:endParaRPr lang="en-US" sz="6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272316-F1AE-4CBC-8EE9-E7BA9FFA7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a device that can according to its type, detect a change of state around him. Ex : a door that opens or a baby crying.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When the device detects something, it turns on and do what it was programmed for.</a:t>
            </a:r>
          </a:p>
        </p:txBody>
      </p:sp>
    </p:spTree>
    <p:extLst>
      <p:ext uri="{BB962C8B-B14F-4D97-AF65-F5344CB8AC3E}">
        <p14:creationId xmlns:p14="http://schemas.microsoft.com/office/powerpoint/2010/main" val="1474435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557EB1-E4C9-4DC2-8557-6F0A8C1B6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Main </a:t>
            </a:r>
            <a:r>
              <a:rPr lang="fr-FR" dirty="0" err="1"/>
              <a:t>Occupancy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Sensor</a:t>
            </a:r>
            <a:r>
              <a:rPr lang="fr-FR" dirty="0"/>
              <a:t>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5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30C4C2-4E64-4E8D-8325-1CF1A6FE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2600">
                <a:solidFill>
                  <a:srgbClr val="FFFFFF"/>
                </a:solidFill>
              </a:rPr>
              <a:t>Ultrasonic</a:t>
            </a:r>
            <a:r>
              <a:rPr lang="fr-FR" sz="2600" dirty="0">
                <a:solidFill>
                  <a:srgbClr val="FFFFFF"/>
                </a:solidFill>
              </a:rPr>
              <a:t> </a:t>
            </a:r>
            <a:r>
              <a:rPr lang="fr-FR" sz="2600">
                <a:solidFill>
                  <a:srgbClr val="FFFFFF"/>
                </a:solidFill>
              </a:rPr>
              <a:t>Sensor</a:t>
            </a:r>
            <a:endParaRPr lang="en-US" sz="2600" dirty="0">
              <a:solidFill>
                <a:srgbClr val="FFFFFF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95132C-878B-4597-905D-71D70FFD6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13299"/>
            <a:ext cx="6957848" cy="309114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CAD697-E025-4DAB-84A4-925A5497E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800"/>
              <a:t>Sensor</a:t>
            </a:r>
            <a:r>
              <a:rPr lang="fr-FR" sz="1800" dirty="0"/>
              <a:t> </a:t>
            </a:r>
            <a:r>
              <a:rPr lang="fr-FR" sz="1800"/>
              <a:t>that</a:t>
            </a:r>
            <a:r>
              <a:rPr lang="fr-FR" sz="1800" dirty="0"/>
              <a:t> </a:t>
            </a:r>
            <a:r>
              <a:rPr lang="fr-FR" sz="1800"/>
              <a:t>send</a:t>
            </a:r>
            <a:r>
              <a:rPr lang="fr-FR" sz="1800" dirty="0"/>
              <a:t> </a:t>
            </a:r>
            <a:r>
              <a:rPr lang="fr-FR" sz="1800"/>
              <a:t>ultrasonic</a:t>
            </a:r>
            <a:r>
              <a:rPr lang="fr-FR" sz="1800" dirty="0"/>
              <a:t> </a:t>
            </a:r>
            <a:r>
              <a:rPr lang="fr-FR" sz="1800"/>
              <a:t>waves</a:t>
            </a:r>
            <a:r>
              <a:rPr lang="fr-FR" sz="1800" dirty="0"/>
              <a:t> (16kH -&gt; 10.000kH) in </a:t>
            </a:r>
            <a:r>
              <a:rPr lang="fr-FR" sz="1800"/>
              <a:t>order</a:t>
            </a:r>
            <a:r>
              <a:rPr lang="fr-FR" sz="1800" dirty="0"/>
              <a:t> to know </a:t>
            </a:r>
            <a:r>
              <a:rPr lang="fr-FR" sz="1800"/>
              <a:t>its</a:t>
            </a:r>
            <a:r>
              <a:rPr lang="fr-FR" sz="1800" dirty="0"/>
              <a:t> close </a:t>
            </a:r>
            <a:r>
              <a:rPr lang="fr-FR" sz="1800"/>
              <a:t>environment</a:t>
            </a:r>
          </a:p>
          <a:p>
            <a:pPr algn="ctr"/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732310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E723199-139D-425E-9965-7F3C37DF9D74}"/>
              </a:ext>
            </a:extLst>
          </p:cNvPr>
          <p:cNvSpPr/>
          <p:nvPr/>
        </p:nvSpPr>
        <p:spPr>
          <a:xfrm>
            <a:off x="0" y="1"/>
            <a:ext cx="2021305" cy="6858000"/>
          </a:xfrm>
          <a:prstGeom prst="rect">
            <a:avLst/>
          </a:prstGeom>
          <a:solidFill>
            <a:srgbClr val="4175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30C4C2-4E64-4E8D-8325-1CF1A6FE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2600">
                <a:solidFill>
                  <a:srgbClr val="FFFFFF"/>
                </a:solidFill>
              </a:rPr>
              <a:t>Smart  </a:t>
            </a:r>
            <a:r>
              <a:rPr lang="fr-FR" sz="2600" dirty="0" err="1">
                <a:solidFill>
                  <a:srgbClr val="FFFFFF"/>
                </a:solidFill>
              </a:rPr>
              <a:t>Meter</a:t>
            </a:r>
            <a:endParaRPr lang="en-US" sz="2600" dirty="0">
              <a:solidFill>
                <a:srgbClr val="FFFFFF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2158C84-8831-4B9F-811D-C6F053F9E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556011"/>
            <a:ext cx="7188199" cy="2605722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CAD697-E025-4DAB-84A4-925A5497E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800" dirty="0" err="1"/>
              <a:t>Sensor</a:t>
            </a:r>
            <a:r>
              <a:rPr lang="fr-FR" sz="1800" dirty="0"/>
              <a:t> </a:t>
            </a:r>
            <a:r>
              <a:rPr lang="fr-FR" sz="1800" dirty="0" err="1"/>
              <a:t>that</a:t>
            </a:r>
            <a:r>
              <a:rPr lang="fr-FR" sz="1800" dirty="0"/>
              <a:t> can </a:t>
            </a:r>
            <a:r>
              <a:rPr lang="fr-FR" sz="1800" dirty="0" err="1"/>
              <a:t>detect</a:t>
            </a:r>
            <a:r>
              <a:rPr lang="fr-FR" sz="1800" dirty="0"/>
              <a:t> changes in </a:t>
            </a:r>
            <a:r>
              <a:rPr lang="fr-FR" sz="1800" dirty="0" err="1"/>
              <a:t>electricity</a:t>
            </a:r>
            <a:r>
              <a:rPr lang="fr-FR" sz="1800" dirty="0"/>
              <a:t> </a:t>
            </a:r>
            <a:r>
              <a:rPr lang="fr-FR" sz="1800" dirty="0" err="1"/>
              <a:t>consumption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112652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64E767-7460-4552-AEE4-B97647B323B7}"/>
              </a:ext>
            </a:extLst>
          </p:cNvPr>
          <p:cNvSpPr/>
          <p:nvPr/>
        </p:nvSpPr>
        <p:spPr>
          <a:xfrm>
            <a:off x="0" y="1"/>
            <a:ext cx="1992923" cy="6858000"/>
          </a:xfrm>
          <a:prstGeom prst="rect">
            <a:avLst/>
          </a:prstGeom>
          <a:solidFill>
            <a:srgbClr val="CBE2F2"/>
          </a:solidFill>
          <a:ln>
            <a:solidFill>
              <a:srgbClr val="CBE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30C4C2-4E64-4E8D-8325-1CF1A6FE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2600">
                <a:solidFill>
                  <a:srgbClr val="FFFFFF"/>
                </a:solidFill>
              </a:rPr>
              <a:t>PIR    (Passive Infrared Sensor)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CAD697-E025-4DAB-84A4-925A5497E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800"/>
              <a:t>Sensor working with the temperature change by measuring the variations of infrared waves</a:t>
            </a:r>
            <a:endParaRPr lang="fr-FR" sz="18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C547C3E-B2E9-4E7A-8F1B-BCDFBE971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51992"/>
            <a:ext cx="7059168" cy="307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61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48B328-E9FF-4B01-98BB-FE51CBDE9FE4}"/>
              </a:ext>
            </a:extLst>
          </p:cNvPr>
          <p:cNvSpPr/>
          <p:nvPr/>
        </p:nvSpPr>
        <p:spPr>
          <a:xfrm>
            <a:off x="0" y="1"/>
            <a:ext cx="2021305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Résultat de recherche d'images pour &quot;audio sensor&quot;">
            <a:extLst>
              <a:ext uri="{FF2B5EF4-FFF2-40B4-BE49-F238E27FC236}">
                <a16:creationId xmlns:a16="http://schemas.microsoft.com/office/drawing/2014/main" id="{971DCED2-5E1F-442D-97E7-7932ED685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196" y="581012"/>
            <a:ext cx="4237173" cy="423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A30C4C2-4E64-4E8D-8325-1CF1A6FE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2600" dirty="0">
                <a:solidFill>
                  <a:srgbClr val="FFFFFF"/>
                </a:solidFill>
              </a:rPr>
              <a:t>Audio </a:t>
            </a:r>
            <a:r>
              <a:rPr lang="fr-FR" sz="2600" dirty="0" err="1">
                <a:solidFill>
                  <a:srgbClr val="FFFFFF"/>
                </a:solidFill>
              </a:rPr>
              <a:t>Sensor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CAD697-E025-4DAB-84A4-925A5497E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800" dirty="0" err="1"/>
              <a:t>Sensor</a:t>
            </a:r>
            <a:r>
              <a:rPr lang="fr-FR" sz="1800" dirty="0"/>
              <a:t> </a:t>
            </a:r>
            <a:r>
              <a:rPr lang="fr-FR" sz="1800" dirty="0" err="1"/>
              <a:t>that</a:t>
            </a:r>
            <a:r>
              <a:rPr lang="fr-FR" sz="1800" dirty="0"/>
              <a:t> </a:t>
            </a:r>
            <a:r>
              <a:rPr lang="fr-FR" sz="1800" dirty="0" err="1"/>
              <a:t>activates</a:t>
            </a:r>
            <a:r>
              <a:rPr lang="fr-FR" sz="1800" dirty="0"/>
              <a:t> </a:t>
            </a:r>
            <a:r>
              <a:rPr lang="fr-FR" sz="1800" dirty="0" err="1"/>
              <a:t>when</a:t>
            </a:r>
            <a:r>
              <a:rPr lang="fr-FR" sz="1800" dirty="0"/>
              <a:t> </a:t>
            </a:r>
            <a:r>
              <a:rPr lang="fr-FR" sz="1800" dirty="0" err="1"/>
              <a:t>it</a:t>
            </a:r>
            <a:r>
              <a:rPr lang="fr-FR" sz="1800" dirty="0"/>
              <a:t> </a:t>
            </a:r>
            <a:r>
              <a:rPr lang="fr-FR" sz="1800" dirty="0" err="1"/>
              <a:t>detects</a:t>
            </a:r>
            <a:r>
              <a:rPr lang="fr-FR" sz="1800" dirty="0"/>
              <a:t> </a:t>
            </a:r>
            <a:r>
              <a:rPr lang="fr-FR" sz="1800" dirty="0" err="1"/>
              <a:t>sound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8915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347527-4E53-4960-8E76-38AB9C273799}"/>
              </a:ext>
            </a:extLst>
          </p:cNvPr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D1EDF8"/>
          </a:solidFill>
          <a:ln>
            <a:solidFill>
              <a:srgbClr val="D1ED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30C4C2-4E64-4E8D-8325-1CF1A6FE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2200">
                <a:solidFill>
                  <a:srgbClr val="FFFFFF"/>
                </a:solidFill>
              </a:rPr>
              <a:t>Environmental Sensor</a:t>
            </a:r>
            <a:endParaRPr lang="en-US" sz="2200">
              <a:solidFill>
                <a:srgbClr val="FFFFFF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F59D26-E7ED-4DBE-A060-20743627D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309" y="1330717"/>
            <a:ext cx="7188198" cy="309114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CAD697-E025-4DAB-84A4-925A5497E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800" dirty="0" err="1"/>
              <a:t>Sensors</a:t>
            </a:r>
            <a:r>
              <a:rPr lang="fr-FR" sz="1800" dirty="0"/>
              <a:t> </a:t>
            </a:r>
            <a:r>
              <a:rPr lang="fr-FR" sz="1800" dirty="0" err="1"/>
              <a:t>measuring</a:t>
            </a:r>
            <a:r>
              <a:rPr lang="fr-FR" sz="1800" dirty="0"/>
              <a:t> </a:t>
            </a:r>
            <a:r>
              <a:rPr lang="fr-FR" sz="1800" dirty="0" err="1"/>
              <a:t>different</a:t>
            </a:r>
            <a:r>
              <a:rPr lang="fr-FR" sz="1800" dirty="0"/>
              <a:t> data (</a:t>
            </a:r>
            <a:r>
              <a:rPr lang="fr-FR" sz="1800" dirty="0" err="1"/>
              <a:t>temperature</a:t>
            </a:r>
            <a:r>
              <a:rPr lang="fr-FR" sz="1800" dirty="0"/>
              <a:t>, </a:t>
            </a:r>
            <a:r>
              <a:rPr lang="fr-FR" sz="1800" dirty="0" err="1"/>
              <a:t>humidity</a:t>
            </a:r>
            <a:r>
              <a:rPr lang="fr-FR" sz="1800" dirty="0"/>
              <a:t>, CO²) </a:t>
            </a:r>
            <a:r>
              <a:rPr lang="fr-FR" sz="1800" dirty="0" err="1"/>
              <a:t>that</a:t>
            </a:r>
            <a:r>
              <a:rPr lang="fr-FR" sz="1800" dirty="0"/>
              <a:t> </a:t>
            </a:r>
            <a:r>
              <a:rPr lang="fr-FR" sz="1800" dirty="0" err="1"/>
              <a:t>detect</a:t>
            </a:r>
            <a:r>
              <a:rPr lang="fr-FR" sz="1800" dirty="0"/>
              <a:t> </a:t>
            </a:r>
            <a:r>
              <a:rPr lang="fr-FR" sz="1800" dirty="0" err="1"/>
              <a:t>environemental</a:t>
            </a:r>
            <a:r>
              <a:rPr lang="fr-FR" sz="1800" dirty="0"/>
              <a:t> changes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B6B946-F2A8-4E22-8E1A-91FCE01CB55E}"/>
              </a:ext>
            </a:extLst>
          </p:cNvPr>
          <p:cNvSpPr/>
          <p:nvPr/>
        </p:nvSpPr>
        <p:spPr>
          <a:xfrm>
            <a:off x="5614737" y="2605389"/>
            <a:ext cx="737937" cy="105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72B844-EAE3-411C-9CDE-75FB7E8DD8AA}"/>
              </a:ext>
            </a:extLst>
          </p:cNvPr>
          <p:cNvSpPr/>
          <p:nvPr/>
        </p:nvSpPr>
        <p:spPr>
          <a:xfrm>
            <a:off x="6653349" y="1820091"/>
            <a:ext cx="879565" cy="513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41BC0C-AEFB-4DEA-BA92-1691152F3910}"/>
              </a:ext>
            </a:extLst>
          </p:cNvPr>
          <p:cNvSpPr/>
          <p:nvPr/>
        </p:nvSpPr>
        <p:spPr>
          <a:xfrm>
            <a:off x="5242560" y="2917371"/>
            <a:ext cx="853440" cy="583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77597B-EE18-458F-964F-4207239ACE8E}"/>
              </a:ext>
            </a:extLst>
          </p:cNvPr>
          <p:cNvSpPr/>
          <p:nvPr/>
        </p:nvSpPr>
        <p:spPr>
          <a:xfrm>
            <a:off x="5669280" y="1487272"/>
            <a:ext cx="1166949" cy="419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1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3AC49CB-6B7F-42CB-8F3F-165D208E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Definitions</a:t>
            </a:r>
            <a:endParaRPr lang="en-GB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Espace réservé du contenu 2">
            <a:extLst>
              <a:ext uri="{FF2B5EF4-FFF2-40B4-BE49-F238E27FC236}">
                <a16:creationId xmlns:a16="http://schemas.microsoft.com/office/drawing/2014/main" id="{B3305341-2B10-4E75-AD3F-85EBA975CD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18939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8745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56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30C4C2-4E64-4E8D-8325-1CF1A6FE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2600">
                <a:solidFill>
                  <a:srgbClr val="FFFFFF"/>
                </a:solidFill>
              </a:rPr>
              <a:t>Keycard Slight Slot</a:t>
            </a:r>
            <a:endParaRPr lang="en-US" sz="2600" dirty="0">
              <a:solidFill>
                <a:srgbClr val="FFFFFF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7FD89E5-A7AE-4594-ABEB-3D124D070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935" y="1313299"/>
            <a:ext cx="4121528" cy="309114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CAD697-E025-4DAB-84A4-925A5497E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800" dirty="0" err="1"/>
              <a:t>Sensor</a:t>
            </a:r>
            <a:r>
              <a:rPr lang="fr-FR" sz="1800" dirty="0"/>
              <a:t> </a:t>
            </a:r>
            <a:r>
              <a:rPr lang="fr-FR" sz="1800" dirty="0" err="1"/>
              <a:t>that</a:t>
            </a:r>
            <a:r>
              <a:rPr lang="fr-FR" sz="1800" dirty="0"/>
              <a:t> </a:t>
            </a:r>
            <a:r>
              <a:rPr lang="fr-FR" sz="1800" dirty="0" err="1"/>
              <a:t>detect</a:t>
            </a:r>
            <a:r>
              <a:rPr lang="fr-FR" sz="1800" dirty="0"/>
              <a:t> if a </a:t>
            </a:r>
            <a:r>
              <a:rPr lang="fr-FR" sz="1800" dirty="0" err="1"/>
              <a:t>hotel</a:t>
            </a:r>
            <a:r>
              <a:rPr lang="fr-FR" sz="1800" dirty="0"/>
              <a:t> </a:t>
            </a:r>
            <a:r>
              <a:rPr lang="fr-FR" sz="1800" dirty="0" err="1"/>
              <a:t>card</a:t>
            </a:r>
            <a:r>
              <a:rPr lang="fr-FR" sz="1800" dirty="0"/>
              <a:t> </a:t>
            </a:r>
            <a:r>
              <a:rPr lang="fr-FR" sz="1800" dirty="0" err="1"/>
              <a:t>is</a:t>
            </a:r>
            <a:r>
              <a:rPr lang="fr-FR" sz="1800" dirty="0"/>
              <a:t> </a:t>
            </a:r>
            <a:r>
              <a:rPr lang="fr-FR" sz="1800" dirty="0" err="1"/>
              <a:t>present</a:t>
            </a:r>
            <a:r>
              <a:rPr lang="fr-FR" sz="1800" dirty="0"/>
              <a:t> to </a:t>
            </a:r>
            <a:r>
              <a:rPr lang="fr-FR" sz="1800" dirty="0" err="1"/>
              <a:t>activate</a:t>
            </a:r>
            <a:r>
              <a:rPr lang="fr-FR" sz="1800" dirty="0"/>
              <a:t> </a:t>
            </a:r>
            <a:r>
              <a:rPr lang="fr-FR" sz="1800" dirty="0" err="1"/>
              <a:t>electricity</a:t>
            </a:r>
            <a:r>
              <a:rPr lang="fr-FR" sz="1800" dirty="0"/>
              <a:t> and thermostat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724496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36D5A-E918-4BFD-8AE1-BE4800C2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Main utility of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sensor</a:t>
            </a:r>
            <a:r>
              <a:rPr lang="fr-FR" dirty="0"/>
              <a:t> :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B71B43-12F9-478B-AC28-1B0D7539E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Control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consumption</a:t>
            </a:r>
            <a:r>
              <a:rPr lang="fr-FR" dirty="0"/>
              <a:t> to </a:t>
            </a:r>
            <a:r>
              <a:rPr lang="fr-FR" dirty="0" err="1"/>
              <a:t>save</a:t>
            </a:r>
            <a:r>
              <a:rPr lang="fr-FR" dirty="0"/>
              <a:t> </a:t>
            </a:r>
            <a:r>
              <a:rPr lang="fr-FR" dirty="0" err="1"/>
              <a:t>energy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Provide</a:t>
            </a:r>
            <a:r>
              <a:rPr lang="fr-FR" dirty="0"/>
              <a:t> </a:t>
            </a:r>
            <a:r>
              <a:rPr lang="fr-FR" dirty="0" err="1"/>
              <a:t>automatic</a:t>
            </a:r>
            <a:r>
              <a:rPr lang="fr-FR" dirty="0"/>
              <a:t>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16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277F88-9DFA-4FE8-8C48-D1CD333BB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Occupancy and Motion Detectors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6C54C726-008D-4CB0-84B2-4D4B3DD54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B4F23629-5228-410F-AB45-58D455197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Lucas Kechouri – 6218000236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Arnaud </a:t>
            </a:r>
            <a:r>
              <a:rPr lang="en-US" sz="2000" dirty="0" err="1">
                <a:solidFill>
                  <a:srgbClr val="000000"/>
                </a:solidFill>
              </a:rPr>
              <a:t>Guénard</a:t>
            </a:r>
            <a:r>
              <a:rPr lang="en-US" sz="2000" dirty="0">
                <a:solidFill>
                  <a:srgbClr val="000000"/>
                </a:solidFill>
              </a:rPr>
              <a:t> - 6218000232</a:t>
            </a:r>
          </a:p>
        </p:txBody>
      </p:sp>
    </p:spTree>
    <p:extLst>
      <p:ext uri="{BB962C8B-B14F-4D97-AF65-F5344CB8AC3E}">
        <p14:creationId xmlns:p14="http://schemas.microsoft.com/office/powerpoint/2010/main" val="335428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404A3-C046-4F41-92CE-27E1EC4F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Brief </a:t>
            </a:r>
            <a:r>
              <a:rPr lang="fr-FR" dirty="0" err="1"/>
              <a:t>History</a:t>
            </a:r>
            <a:r>
              <a:rPr lang="fr-FR" dirty="0"/>
              <a:t> of motion </a:t>
            </a:r>
            <a:r>
              <a:rPr lang="fr-FR" dirty="0" err="1"/>
              <a:t>detection</a:t>
            </a:r>
            <a:endParaRPr lang="en-GB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677ED19-8F49-4621-A79C-E7E679CEC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145" y="1690688"/>
            <a:ext cx="2190750" cy="2533650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ACC4DE4-5856-4B94-8351-D4F77557E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93" y="4675924"/>
            <a:ext cx="8380952" cy="144761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F7F4D4D-835C-4F23-A9AC-03A45A7A0C02}"/>
              </a:ext>
            </a:extLst>
          </p:cNvPr>
          <p:cNvSpPr txBox="1"/>
          <p:nvPr/>
        </p:nvSpPr>
        <p:spPr>
          <a:xfrm>
            <a:off x="838200" y="2255267"/>
            <a:ext cx="74031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1879</a:t>
            </a:r>
            <a:r>
              <a:rPr lang="fr-FR" dirty="0"/>
              <a:t>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algn="ctr"/>
            <a:r>
              <a:rPr lang="fr-FR" dirty="0"/>
              <a:t>Heinrich Hertz </a:t>
            </a:r>
            <a:r>
              <a:rPr lang="fr-FR" dirty="0" err="1"/>
              <a:t>prove</a:t>
            </a:r>
            <a:r>
              <a:rPr lang="fr-FR" dirty="0"/>
              <a:t> the </a:t>
            </a:r>
            <a:r>
              <a:rPr lang="fr-FR" dirty="0" err="1"/>
              <a:t>existance</a:t>
            </a:r>
            <a:r>
              <a:rPr lang="fr-FR" dirty="0"/>
              <a:t> of </a:t>
            </a:r>
            <a:r>
              <a:rPr lang="fr-FR" dirty="0" err="1"/>
              <a:t>electromagnetic</a:t>
            </a:r>
            <a:r>
              <a:rPr lang="fr-FR" dirty="0"/>
              <a:t> </a:t>
            </a:r>
            <a:r>
              <a:rPr lang="fr-FR" dirty="0" err="1"/>
              <a:t>waves</a:t>
            </a:r>
            <a:r>
              <a:rPr lang="fr-FR" dirty="0"/>
              <a:t>. </a:t>
            </a:r>
            <a:endParaRPr lang="en-GB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F71237-452F-46AA-9111-80F54BDB1254}"/>
              </a:ext>
            </a:extLst>
          </p:cNvPr>
          <p:cNvSpPr txBox="1"/>
          <p:nvPr/>
        </p:nvSpPr>
        <p:spPr>
          <a:xfrm>
            <a:off x="9163050" y="4224338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Heinrich Hertz</a:t>
            </a:r>
            <a:endParaRPr lang="en-GB" i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1098F06-4F9C-4E35-AD1C-928F6144B599}"/>
              </a:ext>
            </a:extLst>
          </p:cNvPr>
          <p:cNvSpPr txBox="1"/>
          <p:nvPr/>
        </p:nvSpPr>
        <p:spPr>
          <a:xfrm>
            <a:off x="607193" y="4141068"/>
            <a:ext cx="838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Hertz’s</a:t>
            </a:r>
            <a:r>
              <a:rPr lang="fr-FR" i="1" dirty="0"/>
              <a:t> first radio </a:t>
            </a:r>
            <a:r>
              <a:rPr lang="fr-FR" i="1" dirty="0" err="1"/>
              <a:t>transmitter</a:t>
            </a:r>
            <a:r>
              <a:rPr lang="fr-FR" i="1" dirty="0"/>
              <a:t> (50MHz).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25270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D5BDBC-457B-4421-9E59-7B8FF52D3AA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717550"/>
            <a:ext cx="8515786" cy="177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sz="2000" b="1" dirty="0"/>
              <a:t>1940s</a:t>
            </a:r>
            <a:r>
              <a:rPr lang="fr-FR" sz="2000" dirty="0"/>
              <a:t>:</a:t>
            </a:r>
          </a:p>
          <a:p>
            <a:pPr marL="0" indent="0"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1800" dirty="0"/>
              <a:t>Radar (Radio </a:t>
            </a:r>
            <a:r>
              <a:rPr lang="fr-FR" sz="1800" dirty="0" err="1"/>
              <a:t>Detection</a:t>
            </a:r>
            <a:r>
              <a:rPr lang="fr-FR" sz="1800" dirty="0"/>
              <a:t> and </a:t>
            </a:r>
            <a:r>
              <a:rPr lang="fr-FR" sz="1800" dirty="0" err="1"/>
              <a:t>Ranging</a:t>
            </a:r>
            <a:r>
              <a:rPr lang="fr-FR" sz="1800" dirty="0"/>
              <a:t>) are </a:t>
            </a:r>
            <a:r>
              <a:rPr lang="fr-FR" sz="1800" dirty="0" err="1"/>
              <a:t>used</a:t>
            </a:r>
            <a:r>
              <a:rPr lang="fr-FR" sz="1800" dirty="0"/>
              <a:t> to guide </a:t>
            </a:r>
            <a:r>
              <a:rPr lang="fr-FR" sz="1800" dirty="0" err="1"/>
              <a:t>aircraft</a:t>
            </a:r>
            <a:r>
              <a:rPr lang="fr-FR" sz="1800" dirty="0"/>
              <a:t> and </a:t>
            </a:r>
            <a:r>
              <a:rPr lang="fr-FR" sz="1800" dirty="0" err="1"/>
              <a:t>detect</a:t>
            </a:r>
            <a:r>
              <a:rPr lang="fr-FR" sz="1800" dirty="0"/>
              <a:t> </a:t>
            </a:r>
            <a:r>
              <a:rPr lang="fr-FR" sz="1800" dirty="0" err="1"/>
              <a:t>enemy</a:t>
            </a:r>
            <a:r>
              <a:rPr lang="fr-FR" sz="1800" dirty="0"/>
              <a:t> </a:t>
            </a:r>
            <a:r>
              <a:rPr lang="fr-FR" sz="1800" dirty="0" err="1"/>
              <a:t>movements</a:t>
            </a:r>
            <a:r>
              <a:rPr lang="fr-FR" sz="1800" dirty="0"/>
              <a:t>.</a:t>
            </a:r>
          </a:p>
          <a:p>
            <a:pPr marL="0" indent="0" algn="ctr">
              <a:buNone/>
            </a:pPr>
            <a:endParaRPr lang="en-GB" sz="1800" dirty="0"/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D100A2A3-8FFC-4E8B-867D-66682929B8C2}"/>
              </a:ext>
            </a:extLst>
          </p:cNvPr>
          <p:cNvSpPr txBox="1">
            <a:spLocks/>
          </p:cNvSpPr>
          <p:nvPr/>
        </p:nvSpPr>
        <p:spPr>
          <a:xfrm>
            <a:off x="838199" y="3806243"/>
            <a:ext cx="8515785" cy="190718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/>
              <a:t>1950</a:t>
            </a:r>
            <a:r>
              <a:rPr lang="fr-FR" sz="20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1800" dirty="0"/>
              <a:t>The first ‘’</a:t>
            </a:r>
            <a:r>
              <a:rPr lang="fr-FR" sz="1800" dirty="0" err="1"/>
              <a:t>true</a:t>
            </a:r>
            <a:r>
              <a:rPr lang="fr-FR" sz="1800" dirty="0"/>
              <a:t>’’ Motion Detector, the « </a:t>
            </a:r>
            <a:r>
              <a:rPr lang="fr-FR" sz="1800" dirty="0" err="1"/>
              <a:t>Burglar</a:t>
            </a:r>
            <a:r>
              <a:rPr lang="fr-FR" sz="1800" dirty="0"/>
              <a:t> </a:t>
            </a:r>
            <a:r>
              <a:rPr lang="fr-FR" sz="1800" dirty="0" err="1"/>
              <a:t>alarm</a:t>
            </a:r>
            <a:r>
              <a:rPr lang="fr-FR" sz="1800" dirty="0"/>
              <a:t> system» </a:t>
            </a:r>
            <a:r>
              <a:rPr lang="fr-FR" sz="1800" dirty="0" err="1"/>
              <a:t>is</a:t>
            </a:r>
            <a:r>
              <a:rPr lang="fr-FR" sz="1800" dirty="0"/>
              <a:t> </a:t>
            </a:r>
            <a:r>
              <a:rPr lang="fr-FR" sz="1800" dirty="0" err="1"/>
              <a:t>invented</a:t>
            </a:r>
            <a:r>
              <a:rPr lang="fr-FR" sz="1800" dirty="0"/>
              <a:t> by </a:t>
            </a:r>
          </a:p>
          <a:p>
            <a:pPr marL="0" indent="0" algn="ctr">
              <a:buNone/>
            </a:pPr>
            <a:r>
              <a:rPr lang="fr-FR" sz="1800" dirty="0"/>
              <a:t>Samuel </a:t>
            </a:r>
            <a:r>
              <a:rPr lang="fr-FR" sz="1800" dirty="0" err="1"/>
              <a:t>Bagno</a:t>
            </a:r>
            <a:r>
              <a:rPr lang="fr-FR" sz="18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sz="18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2DDD112-AE47-4C7D-8DE1-C8DCF303B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987" y="3806243"/>
            <a:ext cx="2105319" cy="239110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A65682C-7833-4B4C-99F8-92E11D6EA3C2}"/>
              </a:ext>
            </a:extLst>
          </p:cNvPr>
          <p:cNvSpPr txBox="1"/>
          <p:nvPr/>
        </p:nvSpPr>
        <p:spPr>
          <a:xfrm>
            <a:off x="9353986" y="6187390"/>
            <a:ext cx="210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Samuel </a:t>
            </a:r>
            <a:r>
              <a:rPr lang="fr-FR" i="1" dirty="0" err="1"/>
              <a:t>Bagno</a:t>
            </a:r>
            <a:endParaRPr lang="en-GB" i="1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46CFE30-49CE-4B6E-8429-9232BB02D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986" y="325190"/>
            <a:ext cx="2533650" cy="245745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B849CAC-7A2E-424D-B072-0C1053756E6E}"/>
              </a:ext>
            </a:extLst>
          </p:cNvPr>
          <p:cNvSpPr txBox="1"/>
          <p:nvPr/>
        </p:nvSpPr>
        <p:spPr>
          <a:xfrm>
            <a:off x="9353986" y="2711364"/>
            <a:ext cx="253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A ww2  </a:t>
            </a:r>
            <a:r>
              <a:rPr lang="fr-FR" i="1" dirty="0" err="1"/>
              <a:t>aircraft’s</a:t>
            </a:r>
            <a:r>
              <a:rPr lang="fr-FR" i="1" dirty="0"/>
              <a:t> radar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51591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Tête avec engrenages">
            <a:extLst>
              <a:ext uri="{FF2B5EF4-FFF2-40B4-BE49-F238E27FC236}">
                <a16:creationId xmlns:a16="http://schemas.microsoft.com/office/drawing/2014/main" id="{E7BA33E5-E422-4F0F-A950-04F9B0B2E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D5BDBC-457B-4421-9E59-7B8FF52D3AA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fr-FR" sz="2000" b="1" dirty="0" err="1">
                <a:solidFill>
                  <a:srgbClr val="000000"/>
                </a:solidFill>
              </a:rPr>
              <a:t>Bagno’s</a:t>
            </a:r>
            <a:r>
              <a:rPr lang="fr-FR" sz="2000" b="1" dirty="0">
                <a:solidFill>
                  <a:srgbClr val="000000"/>
                </a:solidFill>
              </a:rPr>
              <a:t> </a:t>
            </a:r>
            <a:r>
              <a:rPr lang="fr-FR" sz="2000" b="1" dirty="0" err="1">
                <a:solidFill>
                  <a:srgbClr val="000000"/>
                </a:solidFill>
              </a:rPr>
              <a:t>Idea</a:t>
            </a:r>
            <a:r>
              <a:rPr lang="fr-FR" sz="2000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endParaRPr lang="fr-FR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2000" dirty="0" err="1">
                <a:solidFill>
                  <a:srgbClr val="000000"/>
                </a:solidFill>
              </a:rPr>
              <a:t>Bagno</a:t>
            </a:r>
            <a:r>
              <a:rPr lang="en-GB" sz="2000" dirty="0">
                <a:solidFill>
                  <a:srgbClr val="000000"/>
                </a:solidFill>
              </a:rPr>
              <a:t> applied the fundamentals of radar to ultrasonic waves, a frequency that humans  cannot hear, to detect a thief or a fire. His system also made use of the Doppler effect, the difference in the frequency of waves of a moving object</a:t>
            </a:r>
          </a:p>
          <a:p>
            <a:pPr marL="0" indent="0">
              <a:buNone/>
            </a:pPr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89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D5BDBC-457B-4421-9E59-7B8FF52D3AA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199" y="717550"/>
            <a:ext cx="9185031" cy="1650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sz="2000" b="1" dirty="0" err="1"/>
              <a:t>Nowadays</a:t>
            </a:r>
            <a:r>
              <a:rPr lang="fr-FR" sz="2000" dirty="0"/>
              <a:t>:</a:t>
            </a:r>
          </a:p>
          <a:p>
            <a:pPr marL="0" indent="0" algn="ctr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1800" dirty="0"/>
              <a:t>A lots of modern motion </a:t>
            </a:r>
            <a:r>
              <a:rPr lang="fr-FR" sz="1800" dirty="0" err="1"/>
              <a:t>detection</a:t>
            </a:r>
            <a:r>
              <a:rPr lang="fr-FR" sz="1800" dirty="0"/>
              <a:t> </a:t>
            </a:r>
            <a:r>
              <a:rPr lang="fr-FR" sz="1800" dirty="0" err="1"/>
              <a:t>systems</a:t>
            </a:r>
            <a:r>
              <a:rPr lang="fr-FR" sz="1800" dirty="0"/>
              <a:t> </a:t>
            </a:r>
            <a:r>
              <a:rPr lang="fr-FR" sz="1800" dirty="0" err="1"/>
              <a:t>still</a:t>
            </a:r>
            <a:r>
              <a:rPr lang="fr-FR" sz="1800" dirty="0"/>
              <a:t> </a:t>
            </a:r>
            <a:r>
              <a:rPr lang="fr-FR" sz="1800" dirty="0" err="1"/>
              <a:t>follows</a:t>
            </a:r>
            <a:r>
              <a:rPr lang="fr-FR" sz="1800" dirty="0"/>
              <a:t> </a:t>
            </a:r>
            <a:r>
              <a:rPr lang="fr-FR" sz="1800" dirty="0" err="1"/>
              <a:t>bagno’s</a:t>
            </a:r>
            <a:r>
              <a:rPr lang="fr-FR" sz="1800" dirty="0"/>
              <a:t> concept but new </a:t>
            </a:r>
            <a:r>
              <a:rPr lang="fr-FR" sz="1800" dirty="0" err="1"/>
              <a:t>ways</a:t>
            </a:r>
            <a:r>
              <a:rPr lang="fr-FR" sz="1800" dirty="0"/>
              <a:t> to </a:t>
            </a:r>
            <a:r>
              <a:rPr lang="fr-FR" sz="1800" dirty="0" err="1"/>
              <a:t>detect</a:t>
            </a:r>
            <a:r>
              <a:rPr lang="fr-FR" sz="1800" dirty="0"/>
              <a:t> </a:t>
            </a:r>
            <a:r>
              <a:rPr lang="fr-FR" sz="1800" dirty="0" err="1"/>
              <a:t>movement</a:t>
            </a:r>
            <a:r>
              <a:rPr lang="fr-FR" sz="1800" dirty="0"/>
              <a:t> or </a:t>
            </a:r>
            <a:r>
              <a:rPr lang="fr-FR" sz="1800" dirty="0" err="1"/>
              <a:t>presence</a:t>
            </a:r>
            <a:r>
              <a:rPr lang="fr-FR" sz="1800" dirty="0"/>
              <a:t> </a:t>
            </a:r>
            <a:r>
              <a:rPr lang="fr-FR" sz="1800" dirty="0" err="1"/>
              <a:t>exists</a:t>
            </a:r>
            <a:r>
              <a:rPr lang="fr-FR" sz="1800" dirty="0"/>
              <a:t>, </a:t>
            </a:r>
            <a:r>
              <a:rPr lang="fr-FR" sz="1800" dirty="0" err="1"/>
              <a:t>such</a:t>
            </a:r>
            <a:r>
              <a:rPr lang="fr-FR" sz="1800" dirty="0"/>
              <a:t> as the </a:t>
            </a:r>
            <a:r>
              <a:rPr lang="fr-FR" sz="1800" dirty="0" err="1"/>
              <a:t>microwave</a:t>
            </a:r>
            <a:r>
              <a:rPr lang="fr-FR" sz="1800" dirty="0"/>
              <a:t> motion detector. Like a lot of </a:t>
            </a:r>
            <a:r>
              <a:rPr lang="fr-FR" sz="1800" dirty="0" err="1"/>
              <a:t>other</a:t>
            </a:r>
            <a:r>
              <a:rPr lang="fr-FR" sz="1800" dirty="0"/>
              <a:t> </a:t>
            </a:r>
            <a:r>
              <a:rPr lang="fr-FR" sz="1800" dirty="0" err="1"/>
              <a:t>sensors</a:t>
            </a:r>
            <a:r>
              <a:rPr lang="fr-FR" sz="1800" dirty="0"/>
              <a:t> </a:t>
            </a:r>
            <a:r>
              <a:rPr lang="fr-FR" sz="1800" dirty="0" err="1"/>
              <a:t>they</a:t>
            </a:r>
            <a:r>
              <a:rPr lang="fr-FR" sz="1800" dirty="0"/>
              <a:t> </a:t>
            </a:r>
            <a:r>
              <a:rPr lang="fr-FR" sz="1800" dirty="0" err="1"/>
              <a:t>play</a:t>
            </a:r>
            <a:r>
              <a:rPr lang="fr-FR" sz="1800" dirty="0"/>
              <a:t> a crucial part of </a:t>
            </a:r>
            <a:r>
              <a:rPr lang="fr-FR" sz="1800" dirty="0" err="1"/>
              <a:t>our</a:t>
            </a:r>
            <a:r>
              <a:rPr lang="fr-FR" sz="1800" dirty="0"/>
              <a:t> </a:t>
            </a:r>
            <a:r>
              <a:rPr lang="fr-FR" sz="1800" dirty="0" err="1"/>
              <a:t>everyday</a:t>
            </a:r>
            <a:r>
              <a:rPr lang="fr-FR" sz="1800" dirty="0"/>
              <a:t> life.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0B7FB13-B707-4EFE-B9A1-A85CBB53B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813719"/>
            <a:ext cx="4576861" cy="300356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8A52E75-D70D-423B-B991-66BD63018576}"/>
              </a:ext>
            </a:extLst>
          </p:cNvPr>
          <p:cNvSpPr txBox="1"/>
          <p:nvPr/>
        </p:nvSpPr>
        <p:spPr>
          <a:xfrm>
            <a:off x="5415060" y="5170953"/>
            <a:ext cx="460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Microwave</a:t>
            </a:r>
            <a:r>
              <a:rPr lang="fr-FR" i="1" dirty="0"/>
              <a:t> </a:t>
            </a:r>
            <a:r>
              <a:rPr lang="fr-FR" i="1" dirty="0" err="1"/>
              <a:t>sensors</a:t>
            </a:r>
            <a:r>
              <a:rPr lang="fr-FR" i="1" dirty="0"/>
              <a:t> are </a:t>
            </a:r>
            <a:r>
              <a:rPr lang="fr-FR" i="1" dirty="0" err="1"/>
              <a:t>used</a:t>
            </a:r>
            <a:r>
              <a:rPr lang="fr-FR" i="1" dirty="0"/>
              <a:t> for </a:t>
            </a:r>
            <a:r>
              <a:rPr lang="fr-FR" i="1" dirty="0" err="1"/>
              <a:t>example</a:t>
            </a:r>
            <a:r>
              <a:rPr lang="fr-FR" i="1" dirty="0"/>
              <a:t> on </a:t>
            </a:r>
            <a:r>
              <a:rPr lang="fr-FR" i="1" dirty="0" err="1"/>
              <a:t>automatic</a:t>
            </a:r>
            <a:r>
              <a:rPr lang="fr-FR" i="1" dirty="0"/>
              <a:t> </a:t>
            </a:r>
            <a:r>
              <a:rPr lang="fr-FR" i="1" dirty="0" err="1"/>
              <a:t>doors</a:t>
            </a:r>
            <a:r>
              <a:rPr lang="fr-FR" i="1" dirty="0"/>
              <a:t>.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16169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id="{4DE40211-EA80-4258-A075-19C25071A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4047" cy="1454051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Motion detectors </a:t>
            </a:r>
            <a:r>
              <a:rPr lang="fr-FR" dirty="0" err="1">
                <a:solidFill>
                  <a:srgbClr val="000000"/>
                </a:solidFill>
              </a:rPr>
              <a:t>fields</a:t>
            </a:r>
            <a:r>
              <a:rPr lang="fr-FR" dirty="0">
                <a:solidFill>
                  <a:srgbClr val="000000"/>
                </a:solidFill>
              </a:rPr>
              <a:t> of use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7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B82A9B-774E-4C2E-B01E-844301AB72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6" r="-3" b="353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C11D09-C3D2-4A3A-B71F-5F959F341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fr-FR" sz="2000" dirty="0">
                <a:solidFill>
                  <a:srgbClr val="000000"/>
                </a:solidFill>
              </a:rPr>
              <a:t>The </a:t>
            </a:r>
            <a:r>
              <a:rPr lang="fr-FR" sz="2000" dirty="0" err="1">
                <a:solidFill>
                  <a:srgbClr val="000000"/>
                </a:solidFill>
              </a:rPr>
              <a:t>september</a:t>
            </a:r>
            <a:r>
              <a:rPr lang="fr-FR" sz="2000" dirty="0">
                <a:solidFill>
                  <a:srgbClr val="000000"/>
                </a:solidFill>
              </a:rPr>
              <a:t> 11 </a:t>
            </a:r>
            <a:r>
              <a:rPr lang="fr-FR" sz="2000" dirty="0" err="1">
                <a:solidFill>
                  <a:srgbClr val="000000"/>
                </a:solidFill>
              </a:rPr>
              <a:t>attacks</a:t>
            </a:r>
            <a:r>
              <a:rPr lang="fr-FR" sz="2000" dirty="0">
                <a:solidFill>
                  <a:srgbClr val="000000"/>
                </a:solidFill>
              </a:rPr>
              <a:t> are one of the </a:t>
            </a:r>
            <a:r>
              <a:rPr lang="fr-FR" sz="2000" dirty="0" err="1">
                <a:solidFill>
                  <a:srgbClr val="000000"/>
                </a:solidFill>
              </a:rPr>
              <a:t>events</a:t>
            </a:r>
            <a:r>
              <a:rPr lang="fr-FR" sz="2000" dirty="0">
                <a:solidFill>
                  <a:srgbClr val="000000"/>
                </a:solidFill>
              </a:rPr>
              <a:t> </a:t>
            </a:r>
            <a:r>
              <a:rPr lang="fr-FR" sz="2000" dirty="0" err="1">
                <a:solidFill>
                  <a:srgbClr val="000000"/>
                </a:solidFill>
              </a:rPr>
              <a:t>that</a:t>
            </a:r>
            <a:r>
              <a:rPr lang="fr-FR" sz="2000" dirty="0">
                <a:solidFill>
                  <a:srgbClr val="000000"/>
                </a:solidFill>
              </a:rPr>
              <a:t> have </a:t>
            </a:r>
            <a:r>
              <a:rPr lang="fr-FR" sz="2000" dirty="0" err="1">
                <a:solidFill>
                  <a:srgbClr val="000000"/>
                </a:solidFill>
              </a:rPr>
              <a:t>changed</a:t>
            </a:r>
            <a:r>
              <a:rPr lang="fr-FR" sz="2000" dirty="0">
                <a:solidFill>
                  <a:srgbClr val="000000"/>
                </a:solidFill>
              </a:rPr>
              <a:t> the </a:t>
            </a:r>
            <a:r>
              <a:rPr lang="fr-FR" sz="2000" dirty="0" err="1">
                <a:solidFill>
                  <a:srgbClr val="000000"/>
                </a:solidFill>
              </a:rPr>
              <a:t>ways</a:t>
            </a:r>
            <a:r>
              <a:rPr lang="fr-FR" sz="2000" dirty="0">
                <a:solidFill>
                  <a:srgbClr val="000000"/>
                </a:solidFill>
              </a:rPr>
              <a:t> people </a:t>
            </a:r>
            <a:r>
              <a:rPr lang="fr-FR" sz="2000" dirty="0" err="1">
                <a:solidFill>
                  <a:srgbClr val="000000"/>
                </a:solidFill>
              </a:rPr>
              <a:t>think</a:t>
            </a:r>
            <a:r>
              <a:rPr lang="fr-FR" sz="2000" dirty="0">
                <a:solidFill>
                  <a:srgbClr val="000000"/>
                </a:solidFill>
              </a:rPr>
              <a:t> about </a:t>
            </a:r>
            <a:r>
              <a:rPr lang="fr-FR" sz="2000" dirty="0" err="1">
                <a:solidFill>
                  <a:srgbClr val="000000"/>
                </a:solidFill>
              </a:rPr>
              <a:t>security</a:t>
            </a:r>
            <a:r>
              <a:rPr lang="fr-FR" sz="2000" dirty="0">
                <a:solidFill>
                  <a:srgbClr val="000000"/>
                </a:solidFill>
              </a:rPr>
              <a:t> and an </a:t>
            </a:r>
            <a:r>
              <a:rPr lang="fr-FR" sz="2000" dirty="0" err="1">
                <a:solidFill>
                  <a:srgbClr val="000000"/>
                </a:solidFill>
              </a:rPr>
              <a:t>expanding</a:t>
            </a:r>
            <a:r>
              <a:rPr lang="fr-FR" sz="2000" dirty="0">
                <a:solidFill>
                  <a:srgbClr val="000000"/>
                </a:solidFill>
              </a:rPr>
              <a:t> </a:t>
            </a:r>
            <a:r>
              <a:rPr lang="fr-FR" sz="2000" dirty="0" err="1">
                <a:solidFill>
                  <a:srgbClr val="000000"/>
                </a:solidFill>
              </a:rPr>
              <a:t>interest</a:t>
            </a:r>
            <a:r>
              <a:rPr lang="fr-FR" sz="2000" dirty="0">
                <a:solidFill>
                  <a:srgbClr val="000000"/>
                </a:solidFill>
              </a:rPr>
              <a:t> in </a:t>
            </a:r>
            <a:r>
              <a:rPr lang="fr-FR" sz="2000" dirty="0" err="1">
                <a:solidFill>
                  <a:srgbClr val="000000"/>
                </a:solidFill>
              </a:rPr>
              <a:t>developping</a:t>
            </a:r>
            <a:r>
              <a:rPr lang="fr-FR" sz="2000" dirty="0">
                <a:solidFill>
                  <a:srgbClr val="000000"/>
                </a:solidFill>
              </a:rPr>
              <a:t> more reliable </a:t>
            </a:r>
            <a:r>
              <a:rPr lang="fr-FR" sz="2000" dirty="0" err="1">
                <a:solidFill>
                  <a:srgbClr val="000000"/>
                </a:solidFill>
              </a:rPr>
              <a:t>detection</a:t>
            </a:r>
            <a:r>
              <a:rPr lang="fr-FR" sz="2000" dirty="0">
                <a:solidFill>
                  <a:srgbClr val="000000"/>
                </a:solidFill>
              </a:rPr>
              <a:t> and monitoring </a:t>
            </a:r>
            <a:r>
              <a:rPr lang="fr-FR" sz="2000" dirty="0" err="1">
                <a:solidFill>
                  <a:srgbClr val="000000"/>
                </a:solidFill>
              </a:rPr>
              <a:t>systems</a:t>
            </a:r>
            <a:r>
              <a:rPr lang="fr-FR" sz="2000" dirty="0">
                <a:solidFill>
                  <a:srgbClr val="000000"/>
                </a:solidFill>
              </a:rPr>
              <a:t>.</a:t>
            </a:r>
          </a:p>
          <a:p>
            <a:endParaRPr lang="fr-FR" sz="2000" dirty="0">
              <a:solidFill>
                <a:srgbClr val="000000"/>
              </a:solidFill>
            </a:endParaRPr>
          </a:p>
          <a:p>
            <a:r>
              <a:rPr lang="fr-FR" sz="2000" dirty="0" err="1">
                <a:solidFill>
                  <a:srgbClr val="000000"/>
                </a:solidFill>
              </a:rPr>
              <a:t>Nevertheless</a:t>
            </a:r>
            <a:r>
              <a:rPr lang="fr-FR" sz="2000" dirty="0">
                <a:solidFill>
                  <a:srgbClr val="000000"/>
                </a:solidFill>
              </a:rPr>
              <a:t> motion </a:t>
            </a:r>
            <a:r>
              <a:rPr lang="fr-FR" sz="2000" dirty="0" err="1">
                <a:solidFill>
                  <a:srgbClr val="000000"/>
                </a:solidFill>
              </a:rPr>
              <a:t>detection</a:t>
            </a:r>
            <a:r>
              <a:rPr lang="fr-FR" sz="2000" dirty="0">
                <a:solidFill>
                  <a:srgbClr val="000000"/>
                </a:solidFill>
              </a:rPr>
              <a:t> </a:t>
            </a:r>
            <a:r>
              <a:rPr lang="fr-FR" sz="2000" dirty="0" err="1">
                <a:solidFill>
                  <a:srgbClr val="000000"/>
                </a:solidFill>
              </a:rPr>
              <a:t>isn’t</a:t>
            </a:r>
            <a:r>
              <a:rPr lang="fr-FR" sz="2000" dirty="0">
                <a:solidFill>
                  <a:srgbClr val="000000"/>
                </a:solidFill>
              </a:rPr>
              <a:t> </a:t>
            </a:r>
            <a:r>
              <a:rPr lang="fr-FR" sz="2000" dirty="0" err="1">
                <a:solidFill>
                  <a:srgbClr val="000000"/>
                </a:solidFill>
              </a:rPr>
              <a:t>only</a:t>
            </a:r>
            <a:r>
              <a:rPr lang="fr-FR" sz="2000" dirty="0">
                <a:solidFill>
                  <a:srgbClr val="000000"/>
                </a:solidFill>
              </a:rPr>
              <a:t> </a:t>
            </a:r>
            <a:r>
              <a:rPr lang="fr-FR" sz="2000" dirty="0" err="1">
                <a:solidFill>
                  <a:srgbClr val="000000"/>
                </a:solidFill>
              </a:rPr>
              <a:t>used</a:t>
            </a:r>
            <a:r>
              <a:rPr lang="fr-FR" sz="2000" dirty="0">
                <a:solidFill>
                  <a:srgbClr val="000000"/>
                </a:solidFill>
              </a:rPr>
              <a:t> in </a:t>
            </a:r>
            <a:r>
              <a:rPr lang="fr-FR" sz="2000" b="1" dirty="0" err="1">
                <a:solidFill>
                  <a:srgbClr val="000000"/>
                </a:solidFill>
              </a:rPr>
              <a:t>security</a:t>
            </a:r>
            <a:r>
              <a:rPr lang="fr-FR" sz="2000" dirty="0">
                <a:solidFill>
                  <a:srgbClr val="000000"/>
                </a:solidFill>
              </a:rPr>
              <a:t> and </a:t>
            </a:r>
            <a:r>
              <a:rPr lang="fr-FR" sz="2000" b="1" dirty="0">
                <a:solidFill>
                  <a:srgbClr val="000000"/>
                </a:solidFill>
              </a:rPr>
              <a:t>surveillance</a:t>
            </a:r>
            <a:r>
              <a:rPr lang="fr-FR" sz="2000" dirty="0">
                <a:solidFill>
                  <a:srgbClr val="000000"/>
                </a:solidFill>
              </a:rPr>
              <a:t> but in </a:t>
            </a:r>
            <a:r>
              <a:rPr lang="fr-FR" sz="2000" dirty="0" err="1">
                <a:solidFill>
                  <a:srgbClr val="000000"/>
                </a:solidFill>
              </a:rPr>
              <a:t>other</a:t>
            </a:r>
            <a:r>
              <a:rPr lang="fr-FR" sz="2000" dirty="0">
                <a:solidFill>
                  <a:srgbClr val="000000"/>
                </a:solidFill>
              </a:rPr>
              <a:t> </a:t>
            </a:r>
            <a:r>
              <a:rPr lang="fr-FR" sz="2000" dirty="0" err="1">
                <a:solidFill>
                  <a:srgbClr val="000000"/>
                </a:solidFill>
              </a:rPr>
              <a:t>fields</a:t>
            </a:r>
            <a:r>
              <a:rPr lang="fr-FR" sz="2000" dirty="0">
                <a:solidFill>
                  <a:srgbClr val="000000"/>
                </a:solidFill>
              </a:rPr>
              <a:t> </a:t>
            </a:r>
            <a:r>
              <a:rPr lang="fr-FR" sz="2000" dirty="0" err="1">
                <a:solidFill>
                  <a:srgbClr val="000000"/>
                </a:solidFill>
              </a:rPr>
              <a:t>such</a:t>
            </a:r>
            <a:r>
              <a:rPr lang="fr-FR" sz="2000" dirty="0">
                <a:solidFill>
                  <a:srgbClr val="000000"/>
                </a:solidFill>
              </a:rPr>
              <a:t> as :  </a:t>
            </a:r>
            <a:r>
              <a:rPr lang="fr-FR" sz="2000" b="1" dirty="0"/>
              <a:t>Energy management</a:t>
            </a:r>
            <a:r>
              <a:rPr lang="en-GB" sz="2000" dirty="0">
                <a:solidFill>
                  <a:srgbClr val="000000"/>
                </a:solidFill>
              </a:rPr>
              <a:t>, </a:t>
            </a:r>
            <a:r>
              <a:rPr lang="en-GB" sz="2000" b="1" dirty="0" err="1">
                <a:solidFill>
                  <a:srgbClr val="000000"/>
                </a:solidFill>
              </a:rPr>
              <a:t>Domotic</a:t>
            </a:r>
            <a:r>
              <a:rPr lang="en-GB" sz="2000" dirty="0">
                <a:solidFill>
                  <a:srgbClr val="000000"/>
                </a:solidFill>
              </a:rPr>
              <a:t>, </a:t>
            </a:r>
            <a:r>
              <a:rPr lang="en-GB" sz="2000" b="1" dirty="0">
                <a:solidFill>
                  <a:srgbClr val="000000"/>
                </a:solidFill>
              </a:rPr>
              <a:t>Gaming</a:t>
            </a:r>
            <a:r>
              <a:rPr lang="en-GB" sz="2000" dirty="0">
                <a:solidFill>
                  <a:srgbClr val="000000"/>
                </a:solidFill>
              </a:rPr>
              <a:t>, </a:t>
            </a:r>
            <a:r>
              <a:rPr lang="en-GB" sz="2000" b="1" dirty="0">
                <a:solidFill>
                  <a:srgbClr val="000000"/>
                </a:solidFill>
              </a:rPr>
              <a:t>Advertisement</a:t>
            </a:r>
            <a:r>
              <a:rPr lang="en-GB" sz="2000" dirty="0">
                <a:solidFill>
                  <a:srgbClr val="000000"/>
                </a:solidFill>
              </a:rPr>
              <a:t>, etc…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01572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8F1044-3A25-46B7-9ED7-0D4E1260F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Technology</a:t>
            </a:r>
            <a:endParaRPr lang="en-GB">
              <a:solidFill>
                <a:srgbClr val="FFFFFF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D8F3D3-E013-4DB3-B804-F6ACD07EB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99" y="478232"/>
            <a:ext cx="2789902" cy="2789902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0BB81DA3-BDD3-49B7-83DC-7ADF5AD49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86" y="3699638"/>
            <a:ext cx="3662730" cy="2569377"/>
          </a:xfrm>
          <a:prstGeom prst="rect">
            <a:avLst/>
          </a:prstGeom>
        </p:spPr>
      </p:pic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1AAA485-9CCF-4E7F-8EFB-A19F77884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r>
              <a:rPr lang="fr-FR" sz="2200">
                <a:solidFill>
                  <a:srgbClr val="FFFFFF"/>
                </a:solidFill>
              </a:rPr>
              <a:t>Passive Infrared (PIR)</a:t>
            </a:r>
          </a:p>
          <a:p>
            <a:r>
              <a:rPr lang="fr-FR" sz="2200">
                <a:solidFill>
                  <a:srgbClr val="FFFFFF"/>
                </a:solidFill>
              </a:rPr>
              <a:t>Microwave</a:t>
            </a:r>
          </a:p>
          <a:p>
            <a:r>
              <a:rPr lang="fr-FR" sz="2200">
                <a:solidFill>
                  <a:srgbClr val="FFFFFF"/>
                </a:solidFill>
              </a:rPr>
              <a:t>Ultrasonic</a:t>
            </a:r>
          </a:p>
          <a:p>
            <a:r>
              <a:rPr lang="fr-FR" sz="2200">
                <a:solidFill>
                  <a:srgbClr val="FFFFFF"/>
                </a:solidFill>
              </a:rPr>
              <a:t>Tomographic</a:t>
            </a:r>
          </a:p>
          <a:p>
            <a:r>
              <a:rPr lang="fr-FR" sz="2200">
                <a:solidFill>
                  <a:srgbClr val="FFFFFF"/>
                </a:solidFill>
              </a:rPr>
              <a:t>Video caméra software</a:t>
            </a:r>
          </a:p>
          <a:p>
            <a:r>
              <a:rPr lang="fr-FR" sz="2200">
                <a:solidFill>
                  <a:srgbClr val="FFFFFF"/>
                </a:solidFill>
              </a:rPr>
              <a:t>Gesture detector</a:t>
            </a:r>
          </a:p>
          <a:p>
            <a:r>
              <a:rPr lang="fr-FR" sz="2200">
                <a:solidFill>
                  <a:srgbClr val="FFFFFF"/>
                </a:solidFill>
              </a:rPr>
              <a:t>Etc...</a:t>
            </a:r>
            <a:endParaRPr lang="en-GB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223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74682D-1202-401D-A944-AFDD3B65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Risk, the ‘’False-positive’’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164A07-E23D-46CC-BD76-854E0BD8E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903691" cy="99987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Or </a:t>
            </a:r>
            <a:r>
              <a:rPr lang="fr-FR" dirty="0" err="1"/>
              <a:t>when</a:t>
            </a:r>
            <a:r>
              <a:rPr lang="fr-FR" dirty="0"/>
              <a:t> the </a:t>
            </a:r>
            <a:r>
              <a:rPr lang="fr-FR" dirty="0" err="1"/>
              <a:t>sensor</a:t>
            </a:r>
            <a:r>
              <a:rPr lang="fr-FR" dirty="0"/>
              <a:t> </a:t>
            </a:r>
            <a:r>
              <a:rPr lang="fr-FR" dirty="0" err="1"/>
              <a:t>detects</a:t>
            </a:r>
            <a:r>
              <a:rPr lang="fr-FR" dirty="0"/>
              <a:t> a </a:t>
            </a:r>
            <a:r>
              <a:rPr lang="fr-FR" dirty="0" err="1"/>
              <a:t>presence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the </a:t>
            </a:r>
            <a:r>
              <a:rPr lang="fr-FR" dirty="0" err="1"/>
              <a:t>is</a:t>
            </a:r>
            <a:r>
              <a:rPr lang="fr-FR" dirty="0"/>
              <a:t> none.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47DDEB4-BC2A-4013-8567-7575FD3D3F85}"/>
              </a:ext>
            </a:extLst>
          </p:cNvPr>
          <p:cNvSpPr txBox="1">
            <a:spLocks/>
          </p:cNvSpPr>
          <p:nvPr/>
        </p:nvSpPr>
        <p:spPr>
          <a:xfrm>
            <a:off x="885813" y="3396627"/>
            <a:ext cx="4904232" cy="999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In </a:t>
            </a:r>
            <a:r>
              <a:rPr lang="fr-FR" dirty="0" err="1"/>
              <a:t>noncritical</a:t>
            </a:r>
            <a:r>
              <a:rPr lang="fr-FR" dirty="0"/>
              <a:t> application </a:t>
            </a:r>
            <a:r>
              <a:rPr lang="fr-FR" dirty="0" err="1"/>
              <a:t>it</a:t>
            </a:r>
            <a:r>
              <a:rPr lang="fr-FR" dirty="0"/>
              <a:t> can </a:t>
            </a:r>
            <a:r>
              <a:rPr lang="fr-FR" dirty="0" err="1"/>
              <a:t>become</a:t>
            </a:r>
            <a:r>
              <a:rPr lang="fr-FR" dirty="0"/>
              <a:t> a bit </a:t>
            </a:r>
            <a:r>
              <a:rPr lang="fr-FR" dirty="0" err="1"/>
              <a:t>annoying</a:t>
            </a:r>
            <a:r>
              <a:rPr lang="fr-FR" dirty="0"/>
              <a:t>...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6BD3DEC-CDEE-48B1-981C-FA2B9E34C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690" y="2838073"/>
            <a:ext cx="5056497" cy="265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709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618</Words>
  <Application>Microsoft Office PowerPoint</Application>
  <PresentationFormat>Grand écran</PresentationFormat>
  <Paragraphs>91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Thème Office</vt:lpstr>
      <vt:lpstr>Occupancy and Motion Detectors</vt:lpstr>
      <vt:lpstr>Definitions</vt:lpstr>
      <vt:lpstr>A Brief History of motion detection</vt:lpstr>
      <vt:lpstr>Présentation PowerPoint</vt:lpstr>
      <vt:lpstr>Présentation PowerPoint</vt:lpstr>
      <vt:lpstr>Présentation PowerPoint</vt:lpstr>
      <vt:lpstr>Motion detectors fields of use</vt:lpstr>
      <vt:lpstr>Technology</vt:lpstr>
      <vt:lpstr>A Risk, the ‘’False-positive’’</vt:lpstr>
      <vt:lpstr>Présentation PowerPoint</vt:lpstr>
      <vt:lpstr>Présentation PowerPoint</vt:lpstr>
      <vt:lpstr>Occupancy Sensor</vt:lpstr>
      <vt:lpstr>What is it ? </vt:lpstr>
      <vt:lpstr>Main Occupancy  Sensor Type</vt:lpstr>
      <vt:lpstr>Ultrasonic Sensor</vt:lpstr>
      <vt:lpstr>Smart  Meter</vt:lpstr>
      <vt:lpstr>PIR    (Passive Infrared Sensor)</vt:lpstr>
      <vt:lpstr>Audio Sensor</vt:lpstr>
      <vt:lpstr>Environmental Sensor</vt:lpstr>
      <vt:lpstr>Keycard Slight Slot</vt:lpstr>
      <vt:lpstr>Main utility of these sensor :</vt:lpstr>
      <vt:lpstr>Occupancy and Motion Detectors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Occupancy and Motion Detectors</dc:title>
  <dc:creator>lucas kechouri</dc:creator>
  <cp:lastModifiedBy>arnaud guenard</cp:lastModifiedBy>
  <cp:revision>10</cp:revision>
  <dcterms:created xsi:type="dcterms:W3CDTF">2018-10-14T20:49:38Z</dcterms:created>
  <dcterms:modified xsi:type="dcterms:W3CDTF">2018-10-15T02:55:45Z</dcterms:modified>
</cp:coreProperties>
</file>