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4" r:id="rId11"/>
    <p:sldId id="257" r:id="rId12"/>
    <p:sldId id="277" r:id="rId13"/>
    <p:sldId id="258" r:id="rId14"/>
    <p:sldId id="261" r:id="rId15"/>
    <p:sldId id="273" r:id="rId16"/>
    <p:sldId id="262" r:id="rId17"/>
    <p:sldId id="271" r:id="rId18"/>
    <p:sldId id="272" r:id="rId19"/>
    <p:sldId id="263" r:id="rId20"/>
    <p:sldId id="259" r:id="rId21"/>
    <p:sldId id="274" r:id="rId22"/>
    <p:sldId id="282" r:id="rId23"/>
    <p:sldId id="267" r:id="rId24"/>
    <p:sldId id="264" r:id="rId25"/>
    <p:sldId id="268" r:id="rId26"/>
    <p:sldId id="266" r:id="rId27"/>
    <p:sldId id="265" r:id="rId28"/>
    <p:sldId id="296" r:id="rId29"/>
    <p:sldId id="295" r:id="rId30"/>
    <p:sldId id="281" r:id="rId31"/>
    <p:sldId id="275" r:id="rId32"/>
    <p:sldId id="276" r:id="rId33"/>
    <p:sldId id="279" r:id="rId34"/>
    <p:sldId id="280" r:id="rId35"/>
    <p:sldId id="278" r:id="rId36"/>
    <p:sldId id="293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www.microsoft.com/net/download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rticles/core/tools/" TargetMode="External"/><Relationship Id="rId5" Type="http://schemas.openxmlformats.org/officeDocument/2006/relationships/hyperlink" Target="https://www.visualstudio.com/" TargetMode="External"/><Relationship Id="rId4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yeoman.io/generator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tNet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ticles/core/rid-catalo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/blob/master/Documentation/botr/README.md" TargetMode="External"/><Relationship Id="rId2" Type="http://schemas.openxmlformats.org/officeDocument/2006/relationships/hyperlink" Target="https://docs.microsoft.com/en-us/aspnet/core/fundamentals/servers/kestr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JavaScriptServic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Steve Bishop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sz="2200" smtClean="0"/>
              <a:t>Sr. Software Architect</a:t>
            </a:r>
            <a:br>
              <a:rPr lang="en-US" sz="2200" smtClean="0"/>
            </a:br>
            <a:r>
              <a:rPr lang="en-US" sz="2200" smtClean="0"/>
              <a:t>		Gartman Technical Services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909" y="4899803"/>
            <a:ext cx="7282756" cy="1716657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Website: </a:t>
            </a:r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ProgrammingMadeEZ.com</a:t>
            </a:r>
          </a:p>
          <a:p>
            <a:r>
              <a:rPr lang="en-US" sz="1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Work: </a:t>
            </a:r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GartmanTechnical.com</a:t>
            </a:r>
          </a:p>
          <a:p>
            <a:r>
              <a:rPr lang="en-US" sz="1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Facebook: </a:t>
            </a:r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Facebook.com/</a:t>
            </a:r>
            <a:r>
              <a:rPr lang="en-US" sz="1400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ProgrammingMadeEZ</a:t>
            </a:r>
            <a:endParaRPr lang="en-US" sz="14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Blog: </a:t>
            </a:r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Tech-Tid-Bits.Blogspot.com</a:t>
            </a:r>
          </a:p>
          <a:p>
            <a:r>
              <a:rPr lang="en-US" sz="1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Twitter: </a:t>
            </a:r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@</a:t>
            </a:r>
            <a:r>
              <a:rPr lang="en-US" sz="1400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Xipooo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2683" y="2130724"/>
            <a:ext cx="6604225" cy="2157741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 in IT and Software Development 15+ years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DBA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Full Stack Developer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Emphasis on ASP.NET MVC/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WebAPI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Coach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76" y="593004"/>
            <a:ext cx="1520889" cy="13758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58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Platform To Rue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2624"/>
            <a:ext cx="9613861" cy="4389121"/>
          </a:xfrm>
          <a:effectLst/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.NET Core 1.1+</a:t>
            </a: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https://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www.microsoft.com/net/download/core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Nodejs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6.10+/7.10+</a:t>
            </a: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https://nodejs.org/en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/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Visual Studio Code or Visual Studio 2015-2017</a:t>
            </a: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https://code.visualstudio.com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/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5"/>
              </a:rPr>
              <a:t>https://www.visualstudio.com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5"/>
              </a:rPr>
              <a:t>/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C# Extension (VS Code)</a:t>
            </a:r>
          </a:p>
          <a:p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CLI Commands (VS Code)</a:t>
            </a: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6"/>
              </a:rPr>
              <a:t>https://docs.microsoft.com/en-us/dotnet/articles/core/tools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6"/>
              </a:rPr>
              <a:t>/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7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618509" y="4279838"/>
            <a:ext cx="5852160" cy="9486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CoreCLR</a:t>
            </a:r>
            <a:r>
              <a:rPr lang="en-US" sz="1400" dirty="0" smtClean="0">
                <a:solidFill>
                  <a:schemeClr val="bg1"/>
                </a:solidFill>
              </a:rPr>
              <a:t> (Common Language Runtime)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3451" y="6196270"/>
            <a:ext cx="1350819" cy="412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Windows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7100" y="6196270"/>
            <a:ext cx="1350819" cy="412348"/>
          </a:xfrm>
          <a:prstGeom prst="rect">
            <a:avLst/>
          </a:prstGeom>
          <a:solidFill>
            <a:srgbClr val="7030A0"/>
          </a:solidFill>
          <a:ln>
            <a:solidFill>
              <a:srgbClr val="5F298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MacOS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185462" y="6196270"/>
            <a:ext cx="1350819" cy="412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Linux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3450" y="4771505"/>
            <a:ext cx="5517793" cy="45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RyuJIT</a:t>
            </a:r>
            <a:r>
              <a:rPr lang="en-US" sz="1400" dirty="0" smtClean="0">
                <a:solidFill>
                  <a:schemeClr val="bg1"/>
                </a:solidFill>
              </a:rPr>
              <a:t> Compiler (C++)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3451" y="5732744"/>
            <a:ext cx="1350819" cy="412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Native 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77100" y="5732744"/>
            <a:ext cx="1350819" cy="412348"/>
          </a:xfrm>
          <a:prstGeom prst="rect">
            <a:avLst/>
          </a:prstGeom>
          <a:solidFill>
            <a:srgbClr val="7030A0"/>
          </a:solidFill>
          <a:ln>
            <a:solidFill>
              <a:srgbClr val="5F298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Native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5462" y="5732744"/>
            <a:ext cx="1350819" cy="412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Native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60425" y="6196270"/>
            <a:ext cx="1350819" cy="41234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FreeBSD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0425" y="5732744"/>
            <a:ext cx="1350819" cy="41234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Native Code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325101" y="5279620"/>
            <a:ext cx="282632" cy="374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719555" y="5279620"/>
            <a:ext cx="282632" cy="374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114009" y="5307494"/>
            <a:ext cx="282632" cy="374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494518" y="5279620"/>
            <a:ext cx="282632" cy="374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8509" y="2325833"/>
            <a:ext cx="3000156" cy="41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C#/F#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2528" y="2325833"/>
            <a:ext cx="2768141" cy="4179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Nuget</a:t>
            </a:r>
            <a:r>
              <a:rPr lang="en-US" sz="1400" dirty="0" smtClean="0">
                <a:solidFill>
                  <a:schemeClr val="bg1"/>
                </a:solidFill>
              </a:rPr>
              <a:t> Packages (</a:t>
            </a:r>
            <a:r>
              <a:rPr lang="en-US" sz="1400" dirty="0" err="1" smtClean="0">
                <a:solidFill>
                  <a:schemeClr val="bg1"/>
                </a:solidFill>
              </a:rPr>
              <a:t>MetaPackages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8509" y="3732416"/>
            <a:ext cx="5852160" cy="50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CIL (Common Intermediate Language)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618509" y="2783783"/>
            <a:ext cx="5852160" cy="458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Roslyn Compiler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394965" y="3304231"/>
            <a:ext cx="282632" cy="374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41929" y="2545977"/>
            <a:ext cx="977153" cy="403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7" y="3081327"/>
            <a:ext cx="2008213" cy="115974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30941" y="305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new --help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1" y="2297612"/>
            <a:ext cx="8848474" cy="3946802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52231" y="4172991"/>
            <a:ext cx="8848474" cy="2436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new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54" y="2255865"/>
            <a:ext cx="6134792" cy="693498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90" y="3371063"/>
            <a:ext cx="3734321" cy="3162741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620090" y="4056610"/>
            <a:ext cx="2086494" cy="236912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restore --help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3" y="2524144"/>
            <a:ext cx="11498280" cy="343900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2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restore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3" y="2674400"/>
            <a:ext cx="9338696" cy="292074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8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build --help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50298"/>
            <a:ext cx="10374173" cy="3419952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6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run --help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99" y="2686521"/>
            <a:ext cx="10278909" cy="193384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11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2" y="2577007"/>
            <a:ext cx="8087603" cy="1833190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31212" y="5042363"/>
            <a:ext cx="8759237" cy="533711"/>
          </a:xfrm>
          <a:effectLst/>
        </p:spPr>
        <p:txBody>
          <a:bodyPr/>
          <a:lstStyle/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Navigate to http://localhost:5000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24177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81" y="2133693"/>
            <a:ext cx="6047139" cy="4444647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3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new --install </a:t>
            </a:r>
            <a:r>
              <a:rPr lang="en-US" dirty="0" err="1" smtClean="0"/>
              <a:t>Microsoft.AspNetCore.SpaTemplates</a:t>
            </a:r>
            <a:r>
              <a:rPr lang="en-US" dirty="0" smtClean="0"/>
              <a:t>::*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50" y="2306061"/>
            <a:ext cx="9037402" cy="4061487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68550" y="3857104"/>
            <a:ext cx="9037402" cy="21867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new angular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6" y="2204130"/>
            <a:ext cx="8468088" cy="846808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1" y="3233817"/>
            <a:ext cx="2560019" cy="3328817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207241" y="3857272"/>
            <a:ext cx="1935864" cy="27053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Was Told To Node All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… </a:t>
            </a:r>
          </a:p>
          <a:p>
            <a:pPr marL="457200" lvl="1" indent="0">
              <a:buNone/>
            </a:pPr>
            <a:r>
              <a:rPr lang="en-US" dirty="0" smtClean="0"/>
              <a:t>Man.  </a:t>
            </a:r>
          </a:p>
          <a:p>
            <a:pPr marL="914400" lvl="2" indent="0">
              <a:buNone/>
            </a:pPr>
            <a:r>
              <a:rPr lang="en-US" dirty="0" smtClean="0"/>
              <a:t>Chill</a:t>
            </a:r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yo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http://yeoman.io/generators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generator-</a:t>
            </a:r>
            <a:r>
              <a:rPr lang="en-US" dirty="0" err="1" smtClean="0"/>
              <a:t>aspnetcore</a:t>
            </a:r>
            <a:r>
              <a:rPr lang="en-US" dirty="0" smtClean="0"/>
              <a:t>-spa</a:t>
            </a:r>
          </a:p>
          <a:p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 smtClean="0"/>
              <a:t>aspnetcore</a:t>
            </a:r>
            <a:r>
              <a:rPr lang="en-US" dirty="0" smtClean="0"/>
              <a:t>-spa</a:t>
            </a:r>
          </a:p>
          <a:p>
            <a:r>
              <a:rPr lang="en-US" dirty="0" smtClean="0"/>
              <a:t>Follow instructions like a good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9" y="2227521"/>
            <a:ext cx="7307963" cy="4184643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7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4862" y="2929754"/>
            <a:ext cx="4613904" cy="2438573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ASP.NET Core</a:t>
            </a:r>
            <a:endParaRPr lang="en-US" sz="2800" dirty="0"/>
          </a:p>
        </p:txBody>
      </p:sp>
      <p:pic>
        <p:nvPicPr>
          <p:cNvPr id="5" name="Picture 2" descr="http://chromium.woolyss.com/download/i/chromium-browser-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0" y="3276331"/>
            <a:ext cx="2825708" cy="1736554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uance.com/ucmprod/groups/imaging/@web-enus/documents/multimedia/nc_0274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91" y="3276331"/>
            <a:ext cx="1385993" cy="2284356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174082" y="3772135"/>
            <a:ext cx="1018309" cy="10391"/>
          </a:xfrm>
          <a:prstGeom prst="straightConnector1">
            <a:avLst/>
          </a:prstGeom>
          <a:ln w="76200"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7747" y="3402803"/>
            <a:ext cx="944297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19847" y="3761744"/>
            <a:ext cx="775015" cy="10391"/>
          </a:xfrm>
          <a:prstGeom prst="straightConnector1">
            <a:avLst/>
          </a:prstGeom>
          <a:ln w="76200"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26035" y="3605381"/>
            <a:ext cx="947274" cy="8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08" y="4388864"/>
            <a:ext cx="947274" cy="8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79497" y="3605381"/>
            <a:ext cx="947274" cy="8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670" y="4388864"/>
            <a:ext cx="947274" cy="8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33249" y="3605583"/>
            <a:ext cx="947274" cy="81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lker.com/cliparts/M/m/P/a/7/R/t-pipe-junction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22" y="4389066"/>
            <a:ext cx="947274" cy="81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604482" y="3777330"/>
            <a:ext cx="775015" cy="10391"/>
          </a:xfrm>
          <a:prstGeom prst="straightConnector1">
            <a:avLst/>
          </a:prstGeom>
          <a:ln w="76200"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357944" y="3783240"/>
            <a:ext cx="775015" cy="10391"/>
          </a:xfrm>
          <a:prstGeom prst="straightConnector1">
            <a:avLst/>
          </a:prstGeom>
          <a:ln w="76200"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9326771" y="5023276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573309" y="5012885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819847" y="5027510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70462" y="4599988"/>
            <a:ext cx="1021929" cy="1276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748533" y="4395021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8496799" y="4440005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0227971" y="4413313"/>
            <a:ext cx="775015" cy="103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0889" y="4204198"/>
            <a:ext cx="1081515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6" name="Line Callout 2 25"/>
          <p:cNvSpPr/>
          <p:nvPr/>
        </p:nvSpPr>
        <p:spPr>
          <a:xfrm>
            <a:off x="5721859" y="2105099"/>
            <a:ext cx="1208582" cy="960698"/>
          </a:xfrm>
          <a:prstGeom prst="borderCallout2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-Request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-Response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3093" y="5725364"/>
            <a:ext cx="2936510" cy="769441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dirty="0" smtClean="0"/>
              <a:t>Middleware</a:t>
            </a:r>
            <a:endParaRPr lang="en-US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125648" y="5368327"/>
            <a:ext cx="347445" cy="528028"/>
          </a:xfrm>
          <a:prstGeom prst="straightConnector1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290325" y="5368327"/>
            <a:ext cx="316561" cy="526889"/>
          </a:xfrm>
          <a:prstGeom prst="straightConnector1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79111" y="5354552"/>
            <a:ext cx="0" cy="444202"/>
          </a:xfrm>
          <a:prstGeom prst="straightConnector1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11197427" y="333643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5925 0.034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25 0.03472 L 0.30977 0.034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77 0.03472 L 0.44753 0.034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0.30972 L 0.17682 0.30972 C 0.29492 0.30972 0.43711 0.2294 0.43711 0.16366 L 0.43711 0.01667 " pathEditMode="relative" rAng="10800000" ptsTypes="AAAA">
                                      <p:cBhvr>
                                        <p:cTn id="86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5" grpId="0"/>
      <p:bldP spid="26" grpId="0" animBg="1"/>
      <p:bldP spid="26" grpId="1" animBg="1"/>
      <p:bldP spid="26" grpId="2" animBg="1"/>
      <p:bldP spid="26" grpId="3" animBg="1"/>
      <p:bldP spid="26" grpId="4" animBg="1"/>
      <p:bldP spid="27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Program.cs</a:t>
            </a:r>
            <a:r>
              <a:rPr lang="en-US" dirty="0" smtClean="0"/>
              <a:t> &amp; </a:t>
            </a:r>
            <a:r>
              <a:rPr lang="en-US" dirty="0" err="1" smtClean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 err="1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ConfigureServices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</a:p>
          <a:p>
            <a:pPr lvl="1"/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Add Middleware To Pipeline</a:t>
            </a:r>
          </a:p>
          <a:p>
            <a:pPr lvl="1"/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Register Dependency Injection Classes</a:t>
            </a:r>
          </a:p>
          <a:p>
            <a:pPr lvl="1"/>
            <a:endParaRPr lang="en-US" dirty="0" smtClean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Configure()</a:t>
            </a:r>
          </a:p>
          <a:p>
            <a:pPr lvl="1"/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Environment Dependent Configuration</a:t>
            </a:r>
          </a:p>
          <a:p>
            <a:pPr lvl="1"/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Configure Static Files</a:t>
            </a:r>
          </a:p>
          <a:p>
            <a:pPr lvl="1"/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Configure Routing</a:t>
            </a: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4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Routing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81649" y="2186548"/>
            <a:ext cx="8387540" cy="3604652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URL: http://localhost:52577/Home/Index</a:t>
            </a:r>
            <a:endParaRPr lang="en-US" sz="3200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3200" y="2161309"/>
            <a:ext cx="2628900" cy="571500"/>
          </a:xfrm>
          <a:prstGeom prst="rect">
            <a:avLst/>
          </a:prstGeom>
          <a:solidFill>
            <a:schemeClr val="accent2">
              <a:alpha val="30000"/>
            </a:schemeClr>
          </a:solidFill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062714" y="2732809"/>
            <a:ext cx="0" cy="496528"/>
          </a:xfrm>
          <a:prstGeom prst="line">
            <a:avLst/>
          </a:prstGeom>
          <a:ln w="76200"/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86346" y="2171700"/>
            <a:ext cx="855518" cy="571500"/>
          </a:xfrm>
          <a:prstGeom prst="rect">
            <a:avLst/>
          </a:prstGeom>
          <a:solidFill>
            <a:schemeClr val="accent2">
              <a:alpha val="30000"/>
            </a:schemeClr>
          </a:solidFill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991460" y="2743200"/>
            <a:ext cx="0" cy="496528"/>
          </a:xfrm>
          <a:prstGeom prst="line">
            <a:avLst/>
          </a:prstGeom>
          <a:ln w="76200"/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43913" y="2743200"/>
            <a:ext cx="0" cy="496528"/>
          </a:xfrm>
          <a:prstGeom prst="line">
            <a:avLst/>
          </a:prstGeom>
          <a:ln w="76200"/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27964" y="2171700"/>
            <a:ext cx="1025236" cy="571500"/>
          </a:xfrm>
          <a:prstGeom prst="rect">
            <a:avLst/>
          </a:prstGeom>
          <a:solidFill>
            <a:schemeClr val="accent2">
              <a:alpha val="30000"/>
            </a:schemeClr>
          </a:solidFill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91614" y="2171700"/>
            <a:ext cx="945704" cy="571500"/>
          </a:xfrm>
          <a:prstGeom prst="rect">
            <a:avLst/>
          </a:prstGeom>
          <a:solidFill>
            <a:schemeClr val="accent2">
              <a:alpha val="30000"/>
            </a:schemeClr>
          </a:solidFill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162667" y="2743200"/>
            <a:ext cx="0" cy="496528"/>
          </a:xfrm>
          <a:prstGeom prst="line">
            <a:avLst/>
          </a:prstGeom>
          <a:ln w="76200"/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43489" y="3229337"/>
            <a:ext cx="12574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{Protocol}</a:t>
            </a:r>
            <a:endParaRPr lang="en-US" dirty="0">
              <a:solidFill>
                <a:schemeClr val="bg1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2938" y="3215171"/>
            <a:ext cx="84874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{Host}</a:t>
            </a:r>
            <a:endParaRPr lang="en-US" dirty="0">
              <a:solidFill>
                <a:schemeClr val="bg1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7561" y="3195929"/>
            <a:ext cx="145953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{Controller}</a:t>
            </a:r>
            <a:endParaRPr lang="en-US" dirty="0">
              <a:solidFill>
                <a:schemeClr val="bg1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5430" y="3191458"/>
            <a:ext cx="105624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{Action}</a:t>
            </a:r>
            <a:endParaRPr lang="en-US" dirty="0">
              <a:solidFill>
                <a:schemeClr val="bg1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48981" y="2732809"/>
            <a:ext cx="0" cy="109104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10735" y="2743200"/>
            <a:ext cx="0" cy="109104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77371" y="3834246"/>
            <a:ext cx="2233364" cy="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09639" y="3834246"/>
            <a:ext cx="0" cy="76892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510185" y="2732809"/>
            <a:ext cx="0" cy="109104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389" y="2736272"/>
            <a:ext cx="0" cy="109104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527343" y="3811228"/>
            <a:ext cx="3834045" cy="1609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44365" y="3834246"/>
            <a:ext cx="0" cy="76892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187323" y="4489300"/>
            <a:ext cx="2514086" cy="1323439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Network &amp;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Server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94497" y="4489065"/>
            <a:ext cx="1199111" cy="707886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MVC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594052" y="5134605"/>
            <a:ext cx="1" cy="372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58313" y="5551165"/>
            <a:ext cx="4808400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Template: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{controller}/{action}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1546" y="5920497"/>
            <a:ext cx="6054545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Template: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{controller=Home}/{action=Index}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58313" y="6272879"/>
            <a:ext cx="6778516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Template: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{controller=Home}/{action=Index}/{id?}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2" grpId="0" animBg="1"/>
      <p:bldP spid="34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52" grpId="0"/>
      <p:bldP spid="53" grpId="0"/>
      <p:bldP spid="55" grpId="0"/>
      <p:bldP spid="56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Model, View,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3630" y="4709852"/>
            <a:ext cx="2504209" cy="1646980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Model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Structure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(DB, EF, Service, Repository)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865" y="4709852"/>
            <a:ext cx="2940628" cy="1646980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View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User Interface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(Razor, HTML, </a:t>
            </a:r>
            <a:r>
              <a:rPr lang="en-US" sz="2000" dirty="0" err="1" smtClean="0">
                <a:solidFill>
                  <a:schemeClr val="bg1"/>
                </a:solidFill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</a:rPr>
              <a:t>, WPF, Forms)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7839" y="2326870"/>
            <a:ext cx="2597728" cy="1257300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Controller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Orchestrator</a:t>
            </a:r>
          </a:p>
        </p:txBody>
      </p:sp>
      <p:cxnSp>
        <p:nvCxnSpPr>
          <p:cNvPr id="7" name="Straight Arrow Connector 6"/>
          <p:cNvCxnSpPr>
            <a:stCxn id="4" idx="0"/>
            <a:endCxn id="6" idx="1"/>
          </p:cNvCxnSpPr>
          <p:nvPr/>
        </p:nvCxnSpPr>
        <p:spPr>
          <a:xfrm flipV="1">
            <a:off x="2925735" y="2955520"/>
            <a:ext cx="1252104" cy="1754332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0"/>
          </p:cNvCxnSpPr>
          <p:nvPr/>
        </p:nvCxnSpPr>
        <p:spPr>
          <a:xfrm>
            <a:off x="6775567" y="2955520"/>
            <a:ext cx="1203612" cy="1754332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2275" y="2653546"/>
            <a:ext cx="122612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8019" y="2284214"/>
            <a:ext cx="944297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79026" y="3346046"/>
            <a:ext cx="898813" cy="1363806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52101" y="5449994"/>
            <a:ext cx="122612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39709" y="5080662"/>
            <a:ext cx="1081515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3164822">
            <a:off x="6843175" y="3419922"/>
            <a:ext cx="1451488" cy="369332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(View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PowerShell: $</a:t>
            </a:r>
            <a:r>
              <a:rPr lang="en-US" dirty="0" err="1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Env:ASPNETCORE_ENVIRONMENT</a:t>
            </a:r>
            <a:r>
              <a:rPr lang="en-US" dirty="0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 = “Development”</a:t>
            </a:r>
          </a:p>
          <a:p>
            <a:endParaRPr lang="en-US" dirty="0"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CMD: </a:t>
            </a:r>
            <a:r>
              <a:rPr lang="en-US" dirty="0" err="1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setx</a:t>
            </a:r>
            <a:r>
              <a:rPr lang="en-US" dirty="0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 ASPNETCORE_ENVIRONMENT = “Development”</a:t>
            </a:r>
          </a:p>
          <a:p>
            <a:endParaRPr lang="en-US" dirty="0"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rPr>
              <a:t>MAC/Linux: export ASPNETCORE_ENVIRONMENT=Development</a:t>
            </a:r>
            <a:endParaRPr lang="en-US" dirty="0"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36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Watcher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21687" cy="3599316"/>
          </a:xfrm>
        </p:spPr>
        <p:txBody>
          <a:bodyPr/>
          <a:lstStyle/>
          <a:p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https://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github.com/aspnet/DotNetTools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Add To </a:t>
            </a:r>
            <a:r>
              <a:rPr lang="en-US" sz="1800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csproj</a:t>
            </a:r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ItemGroup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   &lt;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DotNetCliToolReference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Include="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Microsoft.DotNet.Watcher.Tools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" Version="1.0.0"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/&gt;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&lt;/</a:t>
            </a:r>
            <a:r>
              <a:rPr lang="en-US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ItemGroup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DotNet</a:t>
            </a:r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watch run</a:t>
            </a:r>
          </a:p>
        </p:txBody>
      </p:sp>
    </p:spTree>
    <p:extLst>
      <p:ext uri="{BB962C8B-B14F-4D97-AF65-F5344CB8AC3E}">
        <p14:creationId xmlns:p14="http://schemas.microsoft.com/office/powerpoint/2010/main" val="14530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Radio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9" y="2910723"/>
            <a:ext cx="2633918" cy="356755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01" y="2916763"/>
            <a:ext cx="3196783" cy="3561516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522989" y="2264391"/>
            <a:ext cx="3612336" cy="646331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Jack Phillips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Sr. Wireless Operator RMS Titanic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2826" y="2264392"/>
            <a:ext cx="3612336" cy="646331"/>
          </a:xfrm>
          <a:prstGeom prst="rect">
            <a:avLst/>
          </a:prstGeom>
          <a:noFill/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Harold Bride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Jr. Wireless Operator RMS Titanic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6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Startup.Configure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Add: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app.UseWebpackDevMiddleware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</a:p>
          <a:p>
            <a:pPr lvl="1"/>
            <a:endParaRPr lang="en-US" dirty="0">
              <a:solidFill>
                <a:schemeClr val="accent2"/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Hotswap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Module</a:t>
            </a:r>
          </a:p>
          <a:p>
            <a:pPr lvl="2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Add Parameter: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new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WebpackDevMiddlewareOptions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{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HotModuleReplacement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true }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React </a:t>
            </a:r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HotModule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Replacement</a:t>
            </a:r>
          </a:p>
          <a:p>
            <a:pPr lvl="2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Add </a:t>
            </a:r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Parmeter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new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WebpackDevMiddlewareOptions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{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828800" lvl="4" indent="0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HotModuleReplacement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true,</a:t>
            </a:r>
          </a:p>
          <a:p>
            <a:pPr marL="1828800" lvl="4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ReactHotModuleReplacement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true }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8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publish --help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6416"/>
            <a:ext cx="10393225" cy="333421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4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75894"/>
          </a:xfrm>
          <a:effectLst/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Self-Contained Deployment (SCD)</a:t>
            </a: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App and Dependencies including .NET Core is Packaged</a:t>
            </a: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Add </a:t>
            </a:r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PropertyGroup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RuntimeIdentifier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Tag with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RID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Value in </a:t>
            </a:r>
            <a:r>
              <a:rPr lang="en-US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csproj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Use –-runtime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RID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RIDS: 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</a:t>
            </a:r>
            <a:r>
              <a:rPr lang="en-US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://</a:t>
            </a:r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docs.microsoft.com/en-us/dotnet/articles/core/rid-catalog</a:t>
            </a:r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Framework-Dependent Deployment (FDD)</a:t>
            </a: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.NET Core Must be Pre-Installed on OS</a:t>
            </a: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Skip –-runtime Argument</a:t>
            </a:r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7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publish –-configuration Release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43" y="4066171"/>
            <a:ext cx="8884939" cy="855303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9243" y="2754294"/>
            <a:ext cx="708219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Framework-Dependent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Files are published to \bin\Release\&lt;</a:t>
            </a:r>
            <a:r>
              <a:rPr lang="en-US" dirty="0" err="1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FrameworkVersion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&gt;\Publish</a:t>
            </a: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6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&lt;application.dll&gt;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44" y="2660073"/>
            <a:ext cx="6941613" cy="1512916"/>
          </a:xfrm>
          <a:prstGeom prst="rect">
            <a:avLst/>
          </a:prstGeom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71396" y="4786604"/>
            <a:ext cx="247696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Open Listening URL</a:t>
            </a: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6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11" y="2336872"/>
            <a:ext cx="11496502" cy="4097179"/>
          </a:xfrm>
          <a:effectLst/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https://</a:t>
            </a:r>
            <a:r>
              <a:rPr lang="en-US" sz="20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github.com/dotnet/core</a:t>
            </a:r>
          </a:p>
          <a:p>
            <a:pPr lvl="1"/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Core </a:t>
            </a:r>
            <a:r>
              <a:rPr lang="en-US" sz="1800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Github</a:t>
            </a:r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Repo</a:t>
            </a:r>
            <a:endParaRPr lang="en-US" sz="1800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  <a:hlinkClick r:id="rId2"/>
            </a:endParaRPr>
          </a:p>
          <a:p>
            <a:endParaRPr lang="en-US" sz="1600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  <a:hlinkClick r:id="rId2"/>
            </a:endParaRPr>
          </a:p>
          <a:p>
            <a:r>
              <a:rPr lang="en-US" sz="2000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https://docs.microsoft.com/en-us/aspnet/core/publishing/</a:t>
            </a:r>
          </a:p>
          <a:p>
            <a:pPr lvl="1"/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Hosting and Deployment Instructions</a:t>
            </a: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000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https://</a:t>
            </a:r>
            <a:r>
              <a:rPr lang="en-US" sz="20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github.com/dotnet/coreclr/blob/master/Documentation/botr/README.md</a:t>
            </a:r>
            <a:endParaRPr lang="en-US" sz="2000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The Book Of The Runtime (Everything you ever wanted to know about the CLR)</a:t>
            </a: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000" dirty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https://</a:t>
            </a:r>
            <a:r>
              <a:rPr lang="en-US" sz="20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github.com/aspnet/JavaScriptServices</a:t>
            </a:r>
            <a:endParaRPr lang="en-US" sz="2000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800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Client Side and Server Side Middleware (run </a:t>
            </a:r>
            <a:r>
              <a:rPr lang="en-US" sz="1800" dirty="0" err="1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Nodejs</a:t>
            </a:r>
            <a:r>
              <a:rPr lang="en-US" sz="1800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 packages!)</a:t>
            </a:r>
          </a:p>
          <a:p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8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Infamous </a:t>
            </a:r>
            <a:r>
              <a:rPr lang="en-US" strike="sngStrike" dirty="0" smtClean="0"/>
              <a:t>Candy</a:t>
            </a:r>
            <a:r>
              <a:rPr lang="en-US" dirty="0" smtClean="0"/>
              <a:t> Peanut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26" y="3096131"/>
            <a:ext cx="2764072" cy="29418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66" y="3474690"/>
            <a:ext cx="1561617" cy="2195728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4082115" y="4256636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082115" y="4094929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082115" y="4576562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082115" y="4414855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31698" y="4330534"/>
            <a:ext cx="1515979" cy="492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31698" y="3838293"/>
            <a:ext cx="1246851" cy="831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3429">
            <a:off x="7315982" y="3949651"/>
            <a:ext cx="1654525" cy="15355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26" y="2926392"/>
            <a:ext cx="646228" cy="9119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242019" y="2451048"/>
            <a:ext cx="1936957" cy="984202"/>
          </a:xfrm>
          <a:prstGeom prst="wedgeEllipseCallout">
            <a:avLst>
              <a:gd name="adj1" fmla="val -53266"/>
              <a:gd name="adj2" fmla="val 5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that’s interesting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224" y="3221507"/>
            <a:ext cx="1780558" cy="11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1612" y="3029386"/>
            <a:ext cx="4976849" cy="232439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301612" y="2457012"/>
            <a:ext cx="5667884" cy="572373"/>
          </a:xfrm>
          <a:prstGeom prst="parallelogram">
            <a:avLst>
              <a:gd name="adj" fmla="val 123438"/>
            </a:avLst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>
            <a:off x="3301612" y="2457011"/>
            <a:ext cx="711976" cy="2896765"/>
          </a:xfrm>
          <a:prstGeom prst="flowChartManualInpu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nual Input 23"/>
          <p:cNvSpPr/>
          <p:nvPr/>
        </p:nvSpPr>
        <p:spPr>
          <a:xfrm>
            <a:off x="8267991" y="2457010"/>
            <a:ext cx="711976" cy="2896765"/>
          </a:xfrm>
          <a:prstGeom prst="flowChartManualInpu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95" y="3029385"/>
            <a:ext cx="1561617" cy="2195728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3579544" y="3811331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3579544" y="3649624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3579544" y="4131257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3579544" y="3969550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37" y="3029385"/>
            <a:ext cx="1561617" cy="2195728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>
            <a:off x="7824751" y="3811331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7824751" y="3649624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7824751" y="4131257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7824751" y="3969550"/>
            <a:ext cx="907420" cy="530493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41" y="3322560"/>
            <a:ext cx="3169679" cy="141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32954" y="5646951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Microwave</a:t>
            </a:r>
            <a:endParaRPr lang="en-US" sz="4000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8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24" grpId="0" animBg="1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Percy Spencer</a:t>
            </a:r>
            <a:endParaRPr lang="en-US" dirty="0"/>
          </a:p>
        </p:txBody>
      </p:sp>
      <p:pic>
        <p:nvPicPr>
          <p:cNvPr id="3074" name="Picture 2" descr="http://www.todayifoundout.com/wp-content/uploads/2011/08/Percy-spencer-e13141876116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0" y="2263004"/>
            <a:ext cx="32385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7325" y="3640183"/>
            <a:ext cx="38751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Inventor of The </a:t>
            </a:r>
          </a:p>
          <a:p>
            <a:pPr algn="ctr"/>
            <a:r>
              <a:rPr lang="en-US" sz="4000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Microwave</a:t>
            </a:r>
            <a:endParaRPr lang="en-US" sz="4000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6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Percy</a:t>
            </a:r>
            <a:endParaRPr lang="en-US" dirty="0"/>
          </a:p>
        </p:txBody>
      </p:sp>
      <p:pic>
        <p:nvPicPr>
          <p:cNvPr id="2052" name="Picture 4" descr="Image result for na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82" y="3287932"/>
            <a:ext cx="2299960" cy="2299960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ytimg.com/vi/K9RdnrpRRm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62" y="2955346"/>
            <a:ext cx="3953509" cy="2965132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2052" idx="1"/>
          </p:cNvCxnSpPr>
          <p:nvPr/>
        </p:nvCxnSpPr>
        <p:spPr>
          <a:xfrm flipV="1">
            <a:off x="3130354" y="4437912"/>
            <a:ext cx="1066728" cy="27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2" idx="3"/>
            <a:endCxn id="2054" idx="1"/>
          </p:cNvCxnSpPr>
          <p:nvPr/>
        </p:nvCxnSpPr>
        <p:spPr>
          <a:xfrm>
            <a:off x="6497042" y="4437912"/>
            <a:ext cx="123582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arpenterpitkin.com/FamilyRecords/pitkinpercyj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70" y="2787705"/>
            <a:ext cx="2153384" cy="3300413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8A94D"/>
            </a:gs>
            <a:gs pos="0">
              <a:schemeClr val="bg2">
                <a:lumMod val="72000"/>
                <a:lumOff val="28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on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669"/>
          </a:xfrm>
          <a:effectLst/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Self Taught </a:t>
            </a:r>
          </a:p>
          <a:p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Trigonometry</a:t>
            </a:r>
          </a:p>
          <a:p>
            <a:pPr lvl="1"/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Calculus</a:t>
            </a:r>
          </a:p>
          <a:p>
            <a:pPr lvl="1"/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Chemistry</a:t>
            </a:r>
          </a:p>
          <a:p>
            <a:pPr lvl="1"/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Physics</a:t>
            </a:r>
          </a:p>
          <a:p>
            <a:pPr lvl="1"/>
            <a:endParaRPr lang="en-US" dirty="0" smtClean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Metallurgy</a:t>
            </a:r>
            <a:endParaRPr lang="en-US" dirty="0"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upload.wikimedia.org/wikipedia/commons/thumb/7/72/Sinus_und_Kosinus_am_Einheitskreis_1.svg/1047px-Sinus_und_Kosinus_am_Einheitskreis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23" y="2336872"/>
            <a:ext cx="1828800" cy="178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kentr0: Γ΄ Λυκείου Μαθηματικά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44" y="2450323"/>
            <a:ext cx="2098025" cy="1397998"/>
          </a:xfrm>
          <a:prstGeom prst="rect">
            <a:avLst/>
          </a:prstGeom>
        </p:spPr>
      </p:pic>
      <p:pic>
        <p:nvPicPr>
          <p:cNvPr id="5" name="Picture 4" descr="iGCSE &lt;strong&gt;Chemistry&lt;/strong&gt; AS &lt;strong&gt;Chemistry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23" y="5344415"/>
            <a:ext cx="2126596" cy="1029571"/>
          </a:xfrm>
          <a:prstGeom prst="rect">
            <a:avLst/>
          </a:prstGeom>
        </p:spPr>
      </p:pic>
      <p:pic>
        <p:nvPicPr>
          <p:cNvPr id="6" name="Picture 5" descr="Define: An atomic particle is simply an atom. They consist of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81" y="3534295"/>
            <a:ext cx="1905389" cy="1810120"/>
          </a:xfrm>
          <a:prstGeom prst="rect">
            <a:avLst/>
          </a:prstGeom>
        </p:spPr>
      </p:pic>
      <p:pic>
        <p:nvPicPr>
          <p:cNvPr id="7" name="Picture 6" descr="Iron Clipart by SA-JIN-GI on DeviantAr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4508349"/>
            <a:ext cx="1866619" cy="18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Raytheon Company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3203607"/>
            <a:ext cx="9548255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1925: Lawrence Marshall &amp; </a:t>
            </a:r>
            <a:r>
              <a:rPr lang="en-US" dirty="0" err="1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Vannevar</a:t>
            </a:r>
            <a:r>
              <a:rPr lang="en-US" dirty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Bush Hire Percy</a:t>
            </a:r>
          </a:p>
          <a:p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	(</a:t>
            </a:r>
            <a:r>
              <a:rPr lang="en-US" dirty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American Appliance Company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Chief of Power Tube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1939: Win </a:t>
            </a:r>
            <a:r>
              <a:rPr lang="en-US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contract for 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building radar equipment – 2</a:t>
            </a:r>
            <a:r>
              <a:rPr lang="en-US" baseline="30000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nd</a:t>
            </a: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 Highest Priority of the US 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1270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</a:rPr>
              <a:t>WWII Looms</a:t>
            </a:r>
          </a:p>
        </p:txBody>
      </p:sp>
      <p:pic>
        <p:nvPicPr>
          <p:cNvPr id="1026" name="Picture 2" descr="Image result for percy spe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96" y="2202767"/>
            <a:ext cx="3557975" cy="1696880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32" y="2255334"/>
            <a:ext cx="7848791" cy="4083825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1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Magnetrons</a:t>
            </a:r>
            <a:endParaRPr lang="en-US" dirty="0"/>
          </a:p>
        </p:txBody>
      </p:sp>
      <p:pic>
        <p:nvPicPr>
          <p:cNvPr id="4108" name="Picture 12" descr="http://www.tpub.com/neets/book11/014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57" y="2421867"/>
            <a:ext cx="8360363" cy="3876292"/>
          </a:xfrm>
          <a:prstGeom prst="rect">
            <a:avLst/>
          </a:prstGeom>
          <a:noFill/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Infamous </a:t>
            </a:r>
            <a:r>
              <a:rPr lang="en-US" strike="sngStrike" dirty="0" smtClean="0"/>
              <a:t>Candy</a:t>
            </a:r>
            <a:r>
              <a:rPr lang="en-US" dirty="0" smtClean="0"/>
              <a:t> Peanut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1" y="3054250"/>
            <a:ext cx="2764072" cy="2941806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33429">
            <a:off x="6631927" y="3907770"/>
            <a:ext cx="1654525" cy="153554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371" y="2884511"/>
            <a:ext cx="646228" cy="9119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557964" y="2409167"/>
            <a:ext cx="1936957" cy="984202"/>
          </a:xfrm>
          <a:prstGeom prst="wedgeEllipseCallout">
            <a:avLst>
              <a:gd name="adj1" fmla="val -53266"/>
              <a:gd name="adj2" fmla="val 5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heck?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813" y="2895792"/>
            <a:ext cx="642212" cy="906233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2579270" y="2409167"/>
            <a:ext cx="1936957" cy="984202"/>
          </a:xfrm>
          <a:prstGeom prst="wedgeEllipseCallout">
            <a:avLst>
              <a:gd name="adj1" fmla="val 62412"/>
              <a:gd name="adj2" fmla="val 5966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for a snack.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169" y="3179626"/>
            <a:ext cx="1780558" cy="11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4136</TotalTime>
  <Words>623</Words>
  <Application>Microsoft Office PowerPoint</Application>
  <PresentationFormat>Widescreen</PresentationFormat>
  <Paragraphs>202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Berlin</vt:lpstr>
      <vt:lpstr>PowerPoint Presentation</vt:lpstr>
      <vt:lpstr>The Titanic</vt:lpstr>
      <vt:lpstr>Wireless Radio Operators</vt:lpstr>
      <vt:lpstr>Percy</vt:lpstr>
      <vt:lpstr>While on Watch</vt:lpstr>
      <vt:lpstr>Raytheon Company</vt:lpstr>
      <vt:lpstr>Radar</vt:lpstr>
      <vt:lpstr>Magnetrons</vt:lpstr>
      <vt:lpstr>The Infamous Candy Peanut Bar</vt:lpstr>
      <vt:lpstr>ASP.NET Core</vt:lpstr>
      <vt:lpstr>Things You Will Need</vt:lpstr>
      <vt:lpstr>Architecture</vt:lpstr>
      <vt:lpstr>Dotnet new --help</vt:lpstr>
      <vt:lpstr>Dotnet new mvc</vt:lpstr>
      <vt:lpstr>Dotnet restore --help</vt:lpstr>
      <vt:lpstr>Dotnet restore</vt:lpstr>
      <vt:lpstr>Dotnet build --help</vt:lpstr>
      <vt:lpstr>Dotnet run --help</vt:lpstr>
      <vt:lpstr>Dotnet run</vt:lpstr>
      <vt:lpstr>Dotnet new --install Microsoft.AspNetCore.SpaTemplates::*</vt:lpstr>
      <vt:lpstr>Dotnet new angular</vt:lpstr>
      <vt:lpstr>But I Was Told To Node All The Things!</vt:lpstr>
      <vt:lpstr>Npm install</vt:lpstr>
      <vt:lpstr>Middleware Pipeline</vt:lpstr>
      <vt:lpstr>Program.cs &amp; Startup.cs</vt:lpstr>
      <vt:lpstr>Request Routing</vt:lpstr>
      <vt:lpstr>MVC: Model, View, Controller</vt:lpstr>
      <vt:lpstr>Environment Variable</vt:lpstr>
      <vt:lpstr>Dotnet Watcher</vt:lpstr>
      <vt:lpstr>Webpack Middleware</vt:lpstr>
      <vt:lpstr>Dotnet publish --help</vt:lpstr>
      <vt:lpstr>Dotnet publish</vt:lpstr>
      <vt:lpstr>Dotnet publish –-configuration Release</vt:lpstr>
      <vt:lpstr>Dotnet &lt;application.dll&gt;</vt:lpstr>
      <vt:lpstr>Additional Resources</vt:lpstr>
      <vt:lpstr>The Infamous Candy Peanut Bar</vt:lpstr>
      <vt:lpstr>Experiment</vt:lpstr>
      <vt:lpstr>Percy Spencer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Ringer DaMan</dc:creator>
  <cp:lastModifiedBy>Steve Bishop</cp:lastModifiedBy>
  <cp:revision>143</cp:revision>
  <dcterms:created xsi:type="dcterms:W3CDTF">2017-05-05T21:03:42Z</dcterms:created>
  <dcterms:modified xsi:type="dcterms:W3CDTF">2017-05-25T23:01:15Z</dcterms:modified>
</cp:coreProperties>
</file>