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6" r:id="rId3"/>
    <p:sldId id="282" r:id="rId4"/>
    <p:sldId id="283" r:id="rId5"/>
    <p:sldId id="274" r:id="rId6"/>
    <p:sldId id="276" r:id="rId7"/>
    <p:sldId id="268" r:id="rId8"/>
    <p:sldId id="259" r:id="rId9"/>
    <p:sldId id="265" r:id="rId10"/>
    <p:sldId id="280" r:id="rId11"/>
    <p:sldId id="279" r:id="rId12"/>
    <p:sldId id="257" r:id="rId13"/>
    <p:sldId id="281" r:id="rId14"/>
    <p:sldId id="26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47B"/>
    <a:srgbClr val="808B9E"/>
    <a:srgbClr val="F0998F"/>
    <a:srgbClr val="7DC783"/>
    <a:srgbClr val="97ED9C"/>
    <a:srgbClr val="CAD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C5506-7ABD-764A-88CA-91B23F1D7873}" v="313" dt="2019-10-08T17:57:32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12" d="100"/>
          <a:sy n="112" d="100"/>
        </p:scale>
        <p:origin x="976" y="9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  <a:p>
            <a:r>
              <a:rPr lang="en-US" dirty="0"/>
              <a:t>Slower inference</a:t>
            </a:r>
          </a:p>
        </p:txBody>
      </p:sp>
    </p:spTree>
    <p:extLst>
      <p:ext uri="{BB962C8B-B14F-4D97-AF65-F5344CB8AC3E}">
        <p14:creationId xmlns:p14="http://schemas.microsoft.com/office/powerpoint/2010/main" val="1549145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7df87c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7df87c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7df87c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47df87c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7df87c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7df87c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7df87c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7df87c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428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7df87c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7df87c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800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7df87cc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7df87cc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14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7df87cc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7df87cc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596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8a9bca325d903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8a9bca325d903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83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of you are probably familiar with these methods. We’ll be providing an overview as a foundation. </a:t>
            </a:r>
          </a:p>
          <a:p>
            <a:r>
              <a:rPr lang="en-US" dirty="0"/>
              <a:t>If you don’t follow exactly, that’s okay too. I’ll star the most important slides.</a:t>
            </a:r>
          </a:p>
        </p:txBody>
      </p:sp>
    </p:spTree>
    <p:extLst>
      <p:ext uri="{BB962C8B-B14F-4D97-AF65-F5344CB8AC3E}">
        <p14:creationId xmlns:p14="http://schemas.microsoft.com/office/powerpoint/2010/main" val="177876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edium.com/huggingface/distilbert-8cf3380435b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asa.com/docs/rasa/nlu/using-nlu-only/" TargetMode="External"/><Relationship Id="rId2" Type="http://schemas.openxmlformats.org/officeDocument/2006/relationships/hyperlink" Target="https://rodrigopivi.github.io/Chatito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posts/2015-08-Understanding-LSTM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abs/1907.10597" TargetMode="External"/><Relationship Id="rId5" Type="http://schemas.openxmlformats.org/officeDocument/2006/relationships/hyperlink" Target="https://regex101.com/" TargetMode="External"/><Relationship Id="rId4" Type="http://schemas.openxmlformats.org/officeDocument/2006/relationships/hyperlink" Target="https://jalammar.github.io/illustrated-ber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map.nlm.nih.gov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Natural Language Understanding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Will Kearns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BIME 591: Artificial Intelligence Methods for Conversational Agents in Healthcare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2019-10-08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579-66D9-5048-A562-BCB773ED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3CAF52-CFDA-7648-A89E-A1501F9D7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56" y="1159580"/>
            <a:ext cx="5231818" cy="37223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4042D6-24C3-9843-8530-3FBE15553733}"/>
              </a:ext>
            </a:extLst>
          </p:cNvPr>
          <p:cNvSpPr/>
          <p:nvPr/>
        </p:nvSpPr>
        <p:spPr>
          <a:xfrm>
            <a:off x="128819" y="4881890"/>
            <a:ext cx="9213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/>
            <a:r>
              <a:rPr lang="en-US" sz="1100" dirty="0"/>
              <a:t>Liu X, He P, Chen W, Gao J. </a:t>
            </a:r>
            <a:r>
              <a:rPr lang="en-US" sz="1100" i="1" dirty="0"/>
              <a:t>Multi-Task Deep Neural Networks for Natural Language Understanding</a:t>
            </a:r>
            <a:r>
              <a:rPr lang="en-US" sz="1100" dirty="0"/>
              <a:t>. In Proc. ACL 2019.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433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B917025D-32FE-0846-97A4-96246C89A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" y="173654"/>
            <a:ext cx="8058785" cy="479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8B3BA8-E388-5040-B770-6FCB4315CD31}"/>
              </a:ext>
            </a:extLst>
          </p:cNvPr>
          <p:cNvSpPr txBox="1"/>
          <p:nvPr/>
        </p:nvSpPr>
        <p:spPr>
          <a:xfrm>
            <a:off x="585010" y="4835723"/>
            <a:ext cx="3986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Article</a:t>
            </a:r>
            <a:r>
              <a:rPr lang="en-US" dirty="0"/>
              <a:t> by Hugging Face on Distillation methods </a:t>
            </a:r>
          </a:p>
        </p:txBody>
      </p:sp>
    </p:spTree>
    <p:extLst>
      <p:ext uri="{BB962C8B-B14F-4D97-AF65-F5344CB8AC3E}">
        <p14:creationId xmlns:p14="http://schemas.microsoft.com/office/powerpoint/2010/main" val="78760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Spoken Language Understanding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5890"/>
            <a:ext cx="8520600" cy="2468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* Requires additional considerations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Disfluencies:  </a:t>
            </a:r>
            <a:r>
              <a:rPr lang="en-US" dirty="0"/>
              <a:t>I need to </a:t>
            </a:r>
            <a:r>
              <a:rPr lang="en-US" dirty="0" err="1"/>
              <a:t>uhh</a:t>
            </a:r>
            <a:r>
              <a:rPr lang="en-US" dirty="0"/>
              <a:t>… go to the … </a:t>
            </a:r>
            <a:r>
              <a:rPr lang="en-US" dirty="0" err="1"/>
              <a:t>uhh</a:t>
            </a:r>
            <a:r>
              <a:rPr lang="en-US" dirty="0"/>
              <a:t> hospital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Correction: </a:t>
            </a:r>
            <a:r>
              <a:rPr lang="en-US" dirty="0"/>
              <a:t>I need directions to the clinic… I mean hospital.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Error Propagation: </a:t>
            </a:r>
            <a:r>
              <a:rPr lang="en-US" dirty="0"/>
              <a:t>Does Vitamin C interact with Methorphan (sic) 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AC6F41-1E4D-2E47-8A96-B06CBEF36DB1}"/>
              </a:ext>
            </a:extLst>
          </p:cNvPr>
          <p:cNvSpPr/>
          <p:nvPr/>
        </p:nvSpPr>
        <p:spPr>
          <a:xfrm>
            <a:off x="6473357" y="1438191"/>
            <a:ext cx="2456952" cy="1701579"/>
          </a:xfrm>
          <a:prstGeom prst="rect">
            <a:avLst/>
          </a:prstGeom>
          <a:solidFill>
            <a:srgbClr val="57247B"/>
          </a:solidFill>
          <a:ln>
            <a:solidFill>
              <a:srgbClr val="572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53EA3-49E9-8E46-BAC4-F925D8AA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/>
              <a:t>Interactive Coding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8AD44-1183-AB41-896A-39823D7FC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5468897" cy="3416400"/>
          </a:xfrm>
        </p:spPr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Join a group.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Each group should select a domain to address.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hlinkClick r:id="rId2"/>
              </a:rPr>
              <a:t>Design an intent/slot schema.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hlinkClick r:id="rId3"/>
              </a:rPr>
              <a:t>Train NLU model.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AF1E1-D22D-DC40-823F-D4C5F7F49CC9}"/>
              </a:ext>
            </a:extLst>
          </p:cNvPr>
          <p:cNvSpPr/>
          <p:nvPr/>
        </p:nvSpPr>
        <p:spPr>
          <a:xfrm>
            <a:off x="6660212" y="1689666"/>
            <a:ext cx="20315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Medical Education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Clinical Processes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Mental Health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Personal Health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Patient Education</a:t>
            </a:r>
            <a:endParaRPr lang="en-US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8A8F56-3AF2-7948-B2D1-4A886CAB79E8}"/>
              </a:ext>
            </a:extLst>
          </p:cNvPr>
          <p:cNvCxnSpPr/>
          <p:nvPr/>
        </p:nvCxnSpPr>
        <p:spPr>
          <a:xfrm>
            <a:off x="5692140" y="1988820"/>
            <a:ext cx="645850" cy="0"/>
          </a:xfrm>
          <a:prstGeom prst="straightConnector1">
            <a:avLst/>
          </a:prstGeom>
          <a:ln>
            <a:solidFill>
              <a:srgbClr val="5724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63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Additional Resources: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08AC7-82D6-1844-84D7-020288805DD9}"/>
              </a:ext>
            </a:extLst>
          </p:cNvPr>
          <p:cNvSpPr txBox="1"/>
          <p:nvPr/>
        </p:nvSpPr>
        <p:spPr>
          <a:xfrm>
            <a:off x="491490" y="117729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 - </a:t>
            </a:r>
            <a:r>
              <a:rPr lang="en-US" dirty="0">
                <a:hlinkClick r:id="rId3"/>
              </a:rPr>
              <a:t>https://colah.github.io/posts/2015-08-Understanding-LSTMs/</a:t>
            </a:r>
            <a:endParaRPr lang="en-US" dirty="0"/>
          </a:p>
          <a:p>
            <a:r>
              <a:rPr lang="en-US" dirty="0"/>
              <a:t>BERT - </a:t>
            </a:r>
            <a:r>
              <a:rPr lang="en-US" dirty="0">
                <a:hlinkClick r:id="rId4"/>
              </a:rPr>
              <a:t>https://jalammar.github.io/illustrated-bert/</a:t>
            </a:r>
            <a:endParaRPr lang="en-US" dirty="0"/>
          </a:p>
          <a:p>
            <a:r>
              <a:rPr lang="en-US" dirty="0"/>
              <a:t>Regex - </a:t>
            </a:r>
            <a:r>
              <a:rPr lang="en-US" dirty="0">
                <a:hlinkClick r:id="rId5"/>
              </a:rPr>
              <a:t>https://regex101.com/</a:t>
            </a:r>
            <a:endParaRPr lang="en-US" dirty="0"/>
          </a:p>
          <a:p>
            <a:r>
              <a:rPr lang="en-US" dirty="0"/>
              <a:t>Green AI - </a:t>
            </a:r>
            <a:r>
              <a:rPr lang="en-US" dirty="0">
                <a:hlinkClick r:id="rId6"/>
              </a:rPr>
              <a:t>https://arxiv.org/abs/1907.10597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2166001"/>
            <a:ext cx="3902491" cy="811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Given a </a:t>
            </a:r>
            <a:r>
              <a:rPr lang="en-US" i="1" dirty="0">
                <a:solidFill>
                  <a:schemeClr val="tx1"/>
                </a:solidFill>
              </a:rPr>
              <a:t>user utterance </a:t>
            </a:r>
            <a:r>
              <a:rPr lang="en-US" dirty="0">
                <a:solidFill>
                  <a:schemeClr val="tx1"/>
                </a:solidFill>
              </a:rPr>
              <a:t>construct a computable</a:t>
            </a:r>
            <a:r>
              <a:rPr lang="en-US" i="1" dirty="0">
                <a:solidFill>
                  <a:schemeClr val="tx1"/>
                </a:solidFill>
              </a:rPr>
              <a:t> meaning representation. </a:t>
            </a:r>
            <a:endParaRPr i="1" dirty="0">
              <a:solidFill>
                <a:schemeClr val="tx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F0081FF-6CFC-624C-915B-13D7D179B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1" r="9316"/>
          <a:stretch/>
        </p:blipFill>
        <p:spPr bwMode="auto">
          <a:xfrm>
            <a:off x="4277848" y="230999"/>
            <a:ext cx="4834890" cy="468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30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Intent</a:t>
            </a:r>
            <a:r>
              <a:rPr lang="en-US" dirty="0"/>
              <a:t>/Slot Schema</a:t>
            </a:r>
            <a:endParaRPr dirty="0"/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607E9A31-3570-524E-9D6E-1337380EDC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52474"/>
            <a:ext cx="7300681" cy="3876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Intent: </a:t>
            </a:r>
            <a:r>
              <a:rPr lang="en-US" sz="1600" dirty="0"/>
              <a:t>The purpose behind the user utterance.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Each intent can define slots required to fulfill that intent.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 need transportation to the hospital.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Alternatives: 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Grammars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Propositional Logic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Example: Head-drive Phrase Structure Grammar and Minimal Recursion Semantics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3E21BD7-F9BF-A943-891F-D69BEE2A95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" b="36795"/>
          <a:stretch/>
        </p:blipFill>
        <p:spPr bwMode="auto">
          <a:xfrm>
            <a:off x="217170" y="3050296"/>
            <a:ext cx="4354830" cy="46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5" name="Picture 11">
            <a:extLst>
              <a:ext uri="{FF2B5EF4-FFF2-40B4-BE49-F238E27FC236}">
                <a16:creationId xmlns:a16="http://schemas.microsoft.com/office/drawing/2014/main" id="{BDD21EB8-F63F-9747-9E32-160AD67B5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16"/>
          <a:stretch/>
        </p:blipFill>
        <p:spPr bwMode="auto">
          <a:xfrm>
            <a:off x="3329940" y="2489730"/>
            <a:ext cx="1242060" cy="67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93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Intent</a:t>
            </a:r>
            <a:r>
              <a:rPr lang="en-US" dirty="0"/>
              <a:t>/Slot Schema</a:t>
            </a:r>
            <a:endParaRPr dirty="0"/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607E9A31-3570-524E-9D6E-1337380EDC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52474"/>
            <a:ext cx="7300681" cy="3876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Intent: </a:t>
            </a:r>
            <a:r>
              <a:rPr lang="en-US" sz="1600" dirty="0"/>
              <a:t>The purpose behind the user utterance.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Each intent can define slots required to fulfill that intent.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 need transportation to the hospital.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Alternatives: 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Grammars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Propositional Logic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Example: Head-drive Phrase Structure Grammar and Minimal Recursion Semantics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3E21BD7-F9BF-A943-891F-D69BEE2A95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" b="36795"/>
          <a:stretch/>
        </p:blipFill>
        <p:spPr bwMode="auto">
          <a:xfrm>
            <a:off x="217170" y="3050296"/>
            <a:ext cx="4354830" cy="46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5" name="Picture 11">
            <a:extLst>
              <a:ext uri="{FF2B5EF4-FFF2-40B4-BE49-F238E27FC236}">
                <a16:creationId xmlns:a16="http://schemas.microsoft.com/office/drawing/2014/main" id="{BDD21EB8-F63F-9747-9E32-160AD67B5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16"/>
          <a:stretch/>
        </p:blipFill>
        <p:spPr bwMode="auto">
          <a:xfrm>
            <a:off x="3329940" y="2489730"/>
            <a:ext cx="1242060" cy="67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43B19-181C-6247-8BD6-AD69059D0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607" y="1152474"/>
            <a:ext cx="2730693" cy="2571750"/>
          </a:xfrm>
          <a:prstGeom prst="rect">
            <a:avLst/>
          </a:prstGeom>
          <a:effectLst>
            <a:glow rad="25400">
              <a:schemeClr val="bg1">
                <a:lumMod val="85000"/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2426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Intent Classification Methods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41510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/>
              <a:t>Input: </a:t>
            </a:r>
            <a:r>
              <a:rPr lang="en-US" sz="1600" dirty="0">
                <a:solidFill>
                  <a:srgbClr val="F0998F"/>
                </a:solidFill>
              </a:rPr>
              <a:t>Word Sequence</a:t>
            </a:r>
            <a:r>
              <a:rPr lang="en-US" sz="1600" dirty="0"/>
              <a:t>	</a:t>
            </a:r>
            <a:r>
              <a:rPr lang="en-US" sz="1600" b="1" dirty="0"/>
              <a:t>Output: </a:t>
            </a:r>
            <a:r>
              <a:rPr lang="en-US" sz="1600" dirty="0">
                <a:solidFill>
                  <a:srgbClr val="808B9E"/>
                </a:solidFill>
              </a:rPr>
              <a:t>Intent Class</a:t>
            </a:r>
            <a:r>
              <a:rPr lang="en-US" sz="1600" dirty="0"/>
              <a:t>	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600" dirty="0"/>
              <a:t>Index all words to numerical representation, i.e. hospital </a:t>
            </a:r>
            <a:r>
              <a:rPr lang="en-US" sz="1600" dirty="0">
                <a:sym typeface="Wingdings" pitchFamily="2" charset="2"/>
              </a:rPr>
              <a:t> 324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600" dirty="0">
                <a:sym typeface="Wingdings" pitchFamily="2" charset="2"/>
              </a:rPr>
              <a:t>Represent each word as a vector using a randomly initialized embedding matrix.</a:t>
            </a:r>
            <a:endParaRPr lang="en-US" sz="800" dirty="0">
              <a:sym typeface="Wingdings" pitchFamily="2" charset="2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600" dirty="0"/>
              <a:t>Use favorite classification model </a:t>
            </a:r>
            <a:r>
              <a:rPr lang="en-US" sz="1600" dirty="0">
                <a:solidFill>
                  <a:srgbClr val="7DC783"/>
                </a:solidFill>
              </a:rPr>
              <a:t>LR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7DC783"/>
                </a:solidFill>
              </a:rPr>
              <a:t>CNN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7DC783"/>
                </a:solidFill>
              </a:rPr>
              <a:t> LSTM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7DC783"/>
                </a:solidFill>
              </a:rPr>
              <a:t>Transformer</a:t>
            </a:r>
            <a:r>
              <a:rPr lang="en-US" sz="1600" dirty="0">
                <a:solidFill>
                  <a:schemeClr val="bg2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600" dirty="0">
                <a:solidFill>
                  <a:schemeClr val="bg2"/>
                </a:solidFill>
              </a:rPr>
              <a:t>Learn weights using backpropagation of loss.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sz="1600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3C30545-675B-0143-BC98-D42E6DA38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69" r="47594"/>
          <a:stretch/>
        </p:blipFill>
        <p:spPr>
          <a:xfrm>
            <a:off x="6631388" y="1017724"/>
            <a:ext cx="2200912" cy="36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3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Intent Classification Methods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68733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/>
              <a:t>Input: </a:t>
            </a:r>
            <a:r>
              <a:rPr lang="en-US" sz="1600" dirty="0">
                <a:solidFill>
                  <a:srgbClr val="F0998F"/>
                </a:solidFill>
              </a:rPr>
              <a:t>Word Sequence</a:t>
            </a:r>
            <a:r>
              <a:rPr lang="en-US" sz="1600" dirty="0"/>
              <a:t>	</a:t>
            </a:r>
            <a:r>
              <a:rPr lang="en-US" sz="1600" b="1" dirty="0"/>
              <a:t>Output: </a:t>
            </a:r>
            <a:r>
              <a:rPr lang="en-US" sz="1600" dirty="0">
                <a:solidFill>
                  <a:srgbClr val="808B9E"/>
                </a:solidFill>
              </a:rPr>
              <a:t>Intent Class</a:t>
            </a:r>
            <a:r>
              <a:rPr lang="en-US" sz="1600" dirty="0"/>
              <a:t>	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600" dirty="0"/>
              <a:t>Index all words to numerical representation, i.e. hospital </a:t>
            </a:r>
            <a:r>
              <a:rPr lang="en-US" sz="1600" dirty="0">
                <a:sym typeface="Wingdings" pitchFamily="2" charset="2"/>
              </a:rPr>
              <a:t> 324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600" dirty="0">
                <a:sym typeface="Wingdings" pitchFamily="2" charset="2"/>
              </a:rPr>
              <a:t>Represent each word as a vector using a randomly initialized embedding matrix.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600" dirty="0"/>
              <a:t>Use favorite classification model </a:t>
            </a:r>
            <a:r>
              <a:rPr lang="en-US" sz="1600" dirty="0">
                <a:solidFill>
                  <a:srgbClr val="7DC783"/>
                </a:solidFill>
              </a:rPr>
              <a:t>LR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7DC783"/>
                </a:solidFill>
              </a:rPr>
              <a:t>CNN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7DC783"/>
                </a:solidFill>
              </a:rPr>
              <a:t> LSTM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7DC783"/>
                </a:solidFill>
              </a:rPr>
              <a:t>Transformer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600" dirty="0"/>
              <a:t>Overcome small in-domain data using pre-trained embeddings.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Freeze</a:t>
            </a:r>
            <a:r>
              <a:rPr lang="en-US" sz="1600" dirty="0"/>
              <a:t> embedding layer.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3C30545-675B-0143-BC98-D42E6DA38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69" r="47594"/>
          <a:stretch/>
        </p:blipFill>
        <p:spPr>
          <a:xfrm>
            <a:off x="6631388" y="1017724"/>
            <a:ext cx="2200912" cy="3620833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E52B91C-0E66-1C48-AB3A-95B271633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9926">
            <a:off x="6770916" y="3454227"/>
            <a:ext cx="746746" cy="97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8C5F2755-7C16-2941-B2D2-F7CEBFC64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9926">
            <a:off x="7285167" y="3451700"/>
            <a:ext cx="746746" cy="97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E5A0F40-ECB5-A54F-A70B-7BF0372E1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9926">
            <a:off x="7799418" y="3449172"/>
            <a:ext cx="746746" cy="97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05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3DA7C6-BA9B-4444-8EFF-4FD7067EE9DD}"/>
              </a:ext>
            </a:extLst>
          </p:cNvPr>
          <p:cNvSpPr txBox="1"/>
          <p:nvPr/>
        </p:nvSpPr>
        <p:spPr>
          <a:xfrm>
            <a:off x="2286000" y="24178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2D47BB4-BA65-5F4D-B812-F36FEDD97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33" y="358588"/>
            <a:ext cx="5874333" cy="478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9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Slot Tagging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53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Tx/>
              <a:buChar char="-"/>
            </a:pPr>
            <a:r>
              <a:rPr lang="en-US" dirty="0"/>
              <a:t>Locate span of text corresponding to a slot in semantic frame of intent.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dirty="0"/>
              <a:t>Regular expression matching, e.g. </a:t>
            </a:r>
            <a:r>
              <a:rPr lang="en-US" i="1" dirty="0"/>
              <a:t>^\([0-9]{3}\)[0-9]{3}-[0-9]{4}$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Thesaurus based methods, e.g. </a:t>
            </a:r>
            <a:r>
              <a:rPr lang="en-US" dirty="0">
                <a:hlinkClick r:id="rId3"/>
              </a:rPr>
              <a:t>Metamap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F01A1-ABAE-5C41-B72A-968903B19FD8}"/>
              </a:ext>
            </a:extLst>
          </p:cNvPr>
          <p:cNvSpPr txBox="1"/>
          <p:nvPr/>
        </p:nvSpPr>
        <p:spPr>
          <a:xfrm>
            <a:off x="4857750" y="2834640"/>
            <a:ext cx="318897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Cons:</a:t>
            </a:r>
          </a:p>
          <a:p>
            <a:endParaRPr lang="en-US" dirty="0"/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dirty="0"/>
              <a:t>Poor scaling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dirty="0"/>
              <a:t>Error prone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dirty="0"/>
              <a:t>Difficult to manage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95B06-EF36-2C40-9BE2-1BBC5131EED0}"/>
              </a:ext>
            </a:extLst>
          </p:cNvPr>
          <p:cNvSpPr txBox="1"/>
          <p:nvPr/>
        </p:nvSpPr>
        <p:spPr>
          <a:xfrm>
            <a:off x="1234440" y="2834640"/>
            <a:ext cx="318897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Pros:</a:t>
            </a:r>
          </a:p>
          <a:p>
            <a:endParaRPr lang="en-US" dirty="0"/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dirty="0"/>
              <a:t>High recall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dirty="0"/>
              <a:t>Easy to implement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dirty="0"/>
              <a:t>Require no training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AB96D0-C0C7-0146-ADA8-4F585BA7B2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63"/>
          <a:stretch/>
        </p:blipFill>
        <p:spPr>
          <a:xfrm>
            <a:off x="6812280" y="1017725"/>
            <a:ext cx="2200912" cy="36208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E62579-66D9-5048-A562-BCB773ED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 Tagging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985A2-E6E1-6943-8856-8EFC193D0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6500580" cy="3991026"/>
          </a:xfrm>
        </p:spPr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/>
              <a:t>Input: </a:t>
            </a:r>
            <a:r>
              <a:rPr lang="en-US" dirty="0">
                <a:solidFill>
                  <a:srgbClr val="F0998F"/>
                </a:solidFill>
              </a:rPr>
              <a:t>Word Sequence </a:t>
            </a:r>
            <a:r>
              <a:rPr lang="en-US" dirty="0"/>
              <a:t>		</a:t>
            </a:r>
            <a:r>
              <a:rPr lang="en-US" b="1" dirty="0"/>
              <a:t>Output: </a:t>
            </a:r>
            <a:r>
              <a:rPr lang="en-US" dirty="0">
                <a:solidFill>
                  <a:srgbClr val="808B9E"/>
                </a:solidFill>
              </a:rPr>
              <a:t>BIO Tags</a:t>
            </a:r>
          </a:p>
          <a:p>
            <a:pPr marL="0" lvl="0" indent="0">
              <a:spcBef>
                <a:spcPts val="1600"/>
              </a:spcBef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 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dirty="0"/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Choose favorite sequence model: CRF, LSTM, Transformer.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400" dirty="0"/>
              <a:t>Note: x-CRF Conditional Random Field (CRF) decoder with external knowledge.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0B129A0-BCA4-1349-BB0F-0B553F215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" r="4033"/>
          <a:stretch/>
        </p:blipFill>
        <p:spPr bwMode="auto">
          <a:xfrm>
            <a:off x="311700" y="2080946"/>
            <a:ext cx="6214830" cy="129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2482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Macintosh PowerPoint</Application>
  <PresentationFormat>On-screen Show (16:9)</PresentationFormat>
  <Paragraphs>91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Helvetica</vt:lpstr>
      <vt:lpstr>Wingdings</vt:lpstr>
      <vt:lpstr>Simple Light</vt:lpstr>
      <vt:lpstr>Natural Language Understanding</vt:lpstr>
      <vt:lpstr>Task</vt:lpstr>
      <vt:lpstr>Intent/Slot Schema</vt:lpstr>
      <vt:lpstr>Intent/Slot Schema</vt:lpstr>
      <vt:lpstr>Intent Classification Methods</vt:lpstr>
      <vt:lpstr>Intent Classification Methods</vt:lpstr>
      <vt:lpstr>PowerPoint Presentation</vt:lpstr>
      <vt:lpstr>Slot Tagging</vt:lpstr>
      <vt:lpstr>Slot Tagging</vt:lpstr>
      <vt:lpstr>Multi-Task Learning</vt:lpstr>
      <vt:lpstr>PowerPoint Presentation</vt:lpstr>
      <vt:lpstr>Spoken Language Understanding</vt:lpstr>
      <vt:lpstr>Interactive Coding Lab</vt:lpstr>
      <vt:lpstr>Additional 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Understanding</dc:title>
  <cp:lastModifiedBy>William R. Kearns</cp:lastModifiedBy>
  <cp:revision>4</cp:revision>
  <dcterms:modified xsi:type="dcterms:W3CDTF">2019-10-08T18:00:00Z</dcterms:modified>
</cp:coreProperties>
</file>