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444" r:id="rId2"/>
  </p:sldIdLst>
  <p:sldSz cx="6858000" cy="9144000" type="screen4x3"/>
  <p:notesSz cx="7099300" cy="10234613"/>
  <p:defaultTextStyle>
    <a:defPPr>
      <a:defRPr lang="de-DE"/>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0">
          <p15:clr>
            <a:srgbClr val="A4A3A4"/>
          </p15:clr>
        </p15:guide>
        <p15:guide id="4" pos="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98E7FF"/>
    <a:srgbClr val="A0CDFF"/>
    <a:srgbClr val="7FE8FF"/>
    <a:srgbClr val="A2BD30"/>
    <a:srgbClr val="54A800"/>
    <a:srgbClr val="044E86"/>
    <a:srgbClr val="800000"/>
    <a:srgbClr val="F3F3F3"/>
    <a:srgbClr val="CABE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2" autoAdjust="0"/>
    <p:restoredTop sz="94563" autoAdjust="0"/>
  </p:normalViewPr>
  <p:slideViewPr>
    <p:cSldViewPr>
      <p:cViewPr>
        <p:scale>
          <a:sx n="150" d="100"/>
          <a:sy n="150" d="100"/>
        </p:scale>
        <p:origin x="1662" y="-7152"/>
      </p:cViewPr>
      <p:guideLst>
        <p:guide orient="horz" pos="2160"/>
        <p:guide pos="2880"/>
        <p:guide orient="horz" pos="2880"/>
        <p:guide pos="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793" tIns="47896" rIns="95793" bIns="47896" numCol="1" anchor="t" anchorCtr="0" compatLnSpc="1">
            <a:prstTxWarp prst="textNoShape">
              <a:avLst/>
            </a:prstTxWarp>
          </a:bodyPr>
          <a:lstStyle>
            <a:lvl1pPr algn="l" defTabSz="957263" eaLnBrk="1" hangingPunct="1">
              <a:defRPr sz="1300">
                <a:latin typeface="Times New Roman" panose="02020603050405020304" pitchFamily="18" charset="0"/>
                <a:ea typeface="+mn-ea"/>
              </a:defRPr>
            </a:lvl1pPr>
          </a:lstStyle>
          <a:p>
            <a:pPr>
              <a:defRPr/>
            </a:pPr>
            <a:endParaRPr lang="de-DE"/>
          </a:p>
        </p:txBody>
      </p:sp>
      <p:sp>
        <p:nvSpPr>
          <p:cNvPr id="337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5793" tIns="47896" rIns="95793" bIns="47896" numCol="1" anchor="t" anchorCtr="0" compatLnSpc="1">
            <a:prstTxWarp prst="textNoShape">
              <a:avLst/>
            </a:prstTxWarp>
          </a:bodyPr>
          <a:lstStyle>
            <a:lvl1pPr algn="r" defTabSz="957263" eaLnBrk="1" hangingPunct="1">
              <a:defRPr sz="1300">
                <a:latin typeface="Times New Roman" panose="02020603050405020304" pitchFamily="18" charset="0"/>
                <a:ea typeface="+mn-ea"/>
              </a:defRPr>
            </a:lvl1pPr>
          </a:lstStyle>
          <a:p>
            <a:pPr>
              <a:defRPr/>
            </a:pPr>
            <a:endParaRPr lang="de-DE"/>
          </a:p>
        </p:txBody>
      </p:sp>
      <p:sp>
        <p:nvSpPr>
          <p:cNvPr id="337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5793" tIns="47896" rIns="95793" bIns="47896" numCol="1" anchor="b" anchorCtr="0" compatLnSpc="1">
            <a:prstTxWarp prst="textNoShape">
              <a:avLst/>
            </a:prstTxWarp>
          </a:bodyPr>
          <a:lstStyle>
            <a:lvl1pPr algn="l" defTabSz="957263" eaLnBrk="1" hangingPunct="1">
              <a:defRPr sz="1300">
                <a:latin typeface="Times New Roman" panose="02020603050405020304" pitchFamily="18" charset="0"/>
                <a:ea typeface="+mn-ea"/>
              </a:defRPr>
            </a:lvl1pPr>
          </a:lstStyle>
          <a:p>
            <a:pPr>
              <a:defRPr/>
            </a:pPr>
            <a:endParaRPr lang="de-DE"/>
          </a:p>
        </p:txBody>
      </p:sp>
      <p:sp>
        <p:nvSpPr>
          <p:cNvPr id="337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5793" tIns="47896" rIns="95793" bIns="47896" numCol="1" anchor="b" anchorCtr="0" compatLnSpc="1">
            <a:prstTxWarp prst="textNoShape">
              <a:avLst/>
            </a:prstTxWarp>
          </a:bodyPr>
          <a:lstStyle>
            <a:lvl1pPr algn="r" defTabSz="957263" eaLnBrk="1" hangingPunct="1">
              <a:defRPr sz="1300"/>
            </a:lvl1pPr>
          </a:lstStyle>
          <a:p>
            <a:fld id="{A766F9D8-87FE-CC4C-9975-359C2F8EEBE7}" type="slidenum">
              <a:rPr lang="de-DE"/>
              <a:pPr/>
              <a:t>‹#›</a:t>
            </a:fld>
            <a:endParaRPr lang="de-DE"/>
          </a:p>
        </p:txBody>
      </p:sp>
    </p:spTree>
    <p:extLst>
      <p:ext uri="{BB962C8B-B14F-4D97-AF65-F5344CB8AC3E}">
        <p14:creationId xmlns:p14="http://schemas.microsoft.com/office/powerpoint/2010/main" val="1145336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793" tIns="47896" rIns="95793" bIns="47896" numCol="1" anchor="t" anchorCtr="0" compatLnSpc="1">
            <a:prstTxWarp prst="textNoShape">
              <a:avLst/>
            </a:prstTxWarp>
          </a:bodyPr>
          <a:lstStyle>
            <a:lvl1pPr algn="l" defTabSz="957263" eaLnBrk="1" hangingPunct="1">
              <a:defRPr sz="1300">
                <a:latin typeface="Times New Roman" panose="02020603050405020304" pitchFamily="18" charset="0"/>
                <a:ea typeface="+mn-ea"/>
              </a:defRPr>
            </a:lvl1pPr>
          </a:lstStyle>
          <a:p>
            <a:pPr>
              <a:defRPr/>
            </a:pPr>
            <a:endParaRPr lang="de-DE"/>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5793" tIns="47896" rIns="95793" bIns="47896" numCol="1" anchor="t" anchorCtr="0" compatLnSpc="1">
            <a:prstTxWarp prst="textNoShape">
              <a:avLst/>
            </a:prstTxWarp>
          </a:bodyPr>
          <a:lstStyle>
            <a:lvl1pPr algn="r" defTabSz="957263" eaLnBrk="1" hangingPunct="1">
              <a:defRPr sz="1300">
                <a:latin typeface="Times New Roman" panose="02020603050405020304" pitchFamily="18" charset="0"/>
                <a:ea typeface="+mn-ea"/>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2109788" y="768350"/>
            <a:ext cx="2879725" cy="3838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5" name="Rectangle 5"/>
          <p:cNvSpPr>
            <a:spLocks noGrp="1" noChangeArrowheads="1"/>
          </p:cNvSpPr>
          <p:nvPr>
            <p:ph type="body" sz="quarter" idx="3"/>
          </p:nvPr>
        </p:nvSpPr>
        <p:spPr bwMode="auto">
          <a:xfrm>
            <a:off x="944563" y="4860925"/>
            <a:ext cx="5210175" cy="4605338"/>
          </a:xfrm>
          <a:prstGeom prst="rect">
            <a:avLst/>
          </a:prstGeom>
          <a:noFill/>
          <a:ln w="9525">
            <a:noFill/>
            <a:miter lim="800000"/>
            <a:headEnd/>
            <a:tailEnd/>
          </a:ln>
          <a:effectLst/>
        </p:spPr>
        <p:txBody>
          <a:bodyPr vert="horz" wrap="square" lIns="95793" tIns="47896" rIns="95793" bIns="47896"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5793" tIns="47896" rIns="95793" bIns="47896" numCol="1" anchor="b" anchorCtr="0" compatLnSpc="1">
            <a:prstTxWarp prst="textNoShape">
              <a:avLst/>
            </a:prstTxWarp>
          </a:bodyPr>
          <a:lstStyle>
            <a:lvl1pPr algn="l" defTabSz="957263" eaLnBrk="1" hangingPunct="1">
              <a:defRPr sz="1300">
                <a:latin typeface="Times New Roman" panose="02020603050405020304" pitchFamily="18" charset="0"/>
                <a:ea typeface="+mn-ea"/>
              </a:defRPr>
            </a:lvl1pPr>
          </a:lstStyle>
          <a:p>
            <a:pPr>
              <a:defRPr/>
            </a:pPr>
            <a:endParaRPr lang="de-DE"/>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5793" tIns="47896" rIns="95793" bIns="47896" numCol="1" anchor="b" anchorCtr="0" compatLnSpc="1">
            <a:prstTxWarp prst="textNoShape">
              <a:avLst/>
            </a:prstTxWarp>
          </a:bodyPr>
          <a:lstStyle>
            <a:lvl1pPr algn="r" defTabSz="957263" eaLnBrk="1" hangingPunct="1">
              <a:defRPr sz="1300"/>
            </a:lvl1pPr>
          </a:lstStyle>
          <a:p>
            <a:fld id="{3BB72317-712D-AC41-983A-BD238E093110}" type="slidenum">
              <a:rPr lang="de-DE"/>
              <a:pPr/>
              <a:t>‹#›</a:t>
            </a:fld>
            <a:endParaRPr lang="de-DE"/>
          </a:p>
        </p:txBody>
      </p:sp>
    </p:spTree>
    <p:extLst>
      <p:ext uri="{BB962C8B-B14F-4D97-AF65-F5344CB8AC3E}">
        <p14:creationId xmlns:p14="http://schemas.microsoft.com/office/powerpoint/2010/main" val="237953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Rechteck 6"/>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3083" name="Rectangle 11"/>
          <p:cNvSpPr>
            <a:spLocks noGrp="1" noChangeArrowheads="1"/>
          </p:cNvSpPr>
          <p:nvPr>
            <p:ph type="ctrTitle"/>
          </p:nvPr>
        </p:nvSpPr>
        <p:spPr>
          <a:xfrm>
            <a:off x="1543050" y="1727200"/>
            <a:ext cx="5086350" cy="1524000"/>
          </a:xfrm>
        </p:spPr>
        <p:txBody>
          <a:bodyPr/>
          <a:lstStyle>
            <a:lvl1pPr>
              <a:defRPr sz="3400">
                <a:solidFill>
                  <a:srgbClr val="003366"/>
                </a:solidFill>
              </a:defRPr>
            </a:lvl1pPr>
          </a:lstStyle>
          <a:p>
            <a:endParaRPr lang="en-US"/>
          </a:p>
        </p:txBody>
      </p:sp>
      <p:sp>
        <p:nvSpPr>
          <p:cNvPr id="3084" name="Rectangle 12"/>
          <p:cNvSpPr>
            <a:spLocks noGrp="1" noChangeArrowheads="1"/>
          </p:cNvSpPr>
          <p:nvPr>
            <p:ph type="subTitle" idx="1"/>
          </p:nvPr>
        </p:nvSpPr>
        <p:spPr>
          <a:xfrm>
            <a:off x="1600200" y="5588000"/>
            <a:ext cx="4800600" cy="2336800"/>
          </a:xfrm>
        </p:spPr>
        <p:txBody>
          <a:bodyPr/>
          <a:lstStyle>
            <a:lvl1pPr marL="0" indent="0">
              <a:defRPr sz="2400">
                <a:solidFill>
                  <a:schemeClr val="tx1"/>
                </a:solidFill>
              </a:defRPr>
            </a:lvl1pPr>
          </a:lstStyle>
          <a:p>
            <a:endParaRPr lang="en-US"/>
          </a:p>
        </p:txBody>
      </p:sp>
      <p:grpSp>
        <p:nvGrpSpPr>
          <p:cNvPr id="6" name="Gruppo 5"/>
          <p:cNvGrpSpPr/>
          <p:nvPr userDrawn="1"/>
        </p:nvGrpSpPr>
        <p:grpSpPr>
          <a:xfrm>
            <a:off x="13097" y="1"/>
            <a:ext cx="6858000" cy="1187623"/>
            <a:chOff x="13097" y="1"/>
            <a:chExt cx="6858000" cy="1187623"/>
          </a:xfrm>
        </p:grpSpPr>
        <p:pic>
          <p:nvPicPr>
            <p:cNvPr id="7" name="Grafik 5"/>
            <p:cNvPicPr>
              <a:picLocks noChangeAspect="1"/>
            </p:cNvPicPr>
            <p:nvPr userDrawn="1"/>
          </p:nvPicPr>
          <p:blipFill rotWithShape="1">
            <a:blip r:embed="rId2" cstate="email">
              <a:extLst>
                <a:ext uri="{28A0092B-C50C-407E-A947-70E740481C1C}">
                  <a14:useLocalDpi xmlns:a14="http://schemas.microsoft.com/office/drawing/2010/main" val="0"/>
                </a:ext>
              </a:extLst>
            </a:blip>
            <a:srcRect b="86735"/>
            <a:stretch/>
          </p:blipFill>
          <p:spPr bwMode="auto">
            <a:xfrm>
              <a:off x="13097" y="1"/>
              <a:ext cx="6858000" cy="1142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ttangolo 7"/>
            <p:cNvSpPr/>
            <p:nvPr userDrawn="1"/>
          </p:nvSpPr>
          <p:spPr bwMode="auto">
            <a:xfrm>
              <a:off x="1556792" y="755576"/>
              <a:ext cx="5301208" cy="432048"/>
            </a:xfrm>
            <a:prstGeom prst="rect">
              <a:avLst/>
            </a:prstGeom>
            <a:solidFill>
              <a:srgbClr val="A2BD3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a:cs typeface="Arial"/>
                </a:rPr>
                <a:t>September 18-20 | Verona, Italy</a:t>
              </a:r>
            </a:p>
          </p:txBody>
        </p:sp>
      </p:grpSp>
    </p:spTree>
    <p:extLst>
      <p:ext uri="{BB962C8B-B14F-4D97-AF65-F5344CB8AC3E}">
        <p14:creationId xmlns:p14="http://schemas.microsoft.com/office/powerpoint/2010/main" val="4567334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4"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934573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Vertikaler Titel 1"/>
          <p:cNvSpPr>
            <a:spLocks noGrp="1"/>
          </p:cNvSpPr>
          <p:nvPr>
            <p:ph type="title" orient="vert"/>
          </p:nvPr>
        </p:nvSpPr>
        <p:spPr>
          <a:xfrm>
            <a:off x="4843462" y="1117600"/>
            <a:ext cx="1557338" cy="74168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71450" y="1117600"/>
            <a:ext cx="4557713" cy="74168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07349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4"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171450" y="1117600"/>
            <a:ext cx="4000500" cy="812800"/>
          </a:xfrm>
        </p:spPr>
        <p:txBody>
          <a:bodyPr/>
          <a:lstStyle/>
          <a:p>
            <a:r>
              <a:rPr lang="de-DE"/>
              <a:t>Titelmasterformat durch Klicken bearbeiten</a:t>
            </a:r>
          </a:p>
        </p:txBody>
      </p:sp>
      <p:sp>
        <p:nvSpPr>
          <p:cNvPr id="3" name="Diagrammplatzhalter 2"/>
          <p:cNvSpPr>
            <a:spLocks noGrp="1"/>
          </p:cNvSpPr>
          <p:nvPr>
            <p:ph type="chart" idx="1"/>
          </p:nvPr>
        </p:nvSpPr>
        <p:spPr>
          <a:xfrm>
            <a:off x="514350" y="2540000"/>
            <a:ext cx="5886450" cy="5994400"/>
          </a:xfrm>
        </p:spPr>
        <p:txBody>
          <a:bodyPr/>
          <a:lstStyle/>
          <a:p>
            <a:pPr lvl="0"/>
            <a:endParaRPr lang="de-DE" noProof="0" dirty="0"/>
          </a:p>
        </p:txBody>
      </p:sp>
    </p:spTree>
    <p:extLst>
      <p:ext uri="{BB962C8B-B14F-4D97-AF65-F5344CB8AC3E}">
        <p14:creationId xmlns:p14="http://schemas.microsoft.com/office/powerpoint/2010/main" val="6335043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4"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171450" y="1934997"/>
            <a:ext cx="6443904" cy="812800"/>
          </a:xfrm>
        </p:spPr>
        <p:txBody>
          <a:bodyPr/>
          <a:lstStyle/>
          <a:p>
            <a:r>
              <a:rPr lang="de-DE" dirty="0"/>
              <a:t>Titelmasterformat durch Klicken bearbeiten</a:t>
            </a:r>
          </a:p>
        </p:txBody>
      </p:sp>
      <p:sp>
        <p:nvSpPr>
          <p:cNvPr id="3" name="Inhaltsplatzhalter 2"/>
          <p:cNvSpPr>
            <a:spLocks noGrp="1"/>
          </p:cNvSpPr>
          <p:nvPr>
            <p:ph idx="1"/>
          </p:nvPr>
        </p:nvSpPr>
        <p:spPr>
          <a:xfrm>
            <a:off x="188844" y="3227851"/>
            <a:ext cx="5886450" cy="5306549"/>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0845447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171450" y="1934997"/>
            <a:ext cx="6443904" cy="812800"/>
          </a:xfrm>
        </p:spPr>
        <p:txBody>
          <a:bodyPr/>
          <a:lstStyle/>
          <a:p>
            <a:r>
              <a:rPr lang="de-DE" dirty="0"/>
              <a:t>Titelmasterformat durch Klicken bearbeiten</a:t>
            </a:r>
          </a:p>
        </p:txBody>
      </p:sp>
      <p:sp>
        <p:nvSpPr>
          <p:cNvPr id="3" name="Inhaltsplatzhalter 2"/>
          <p:cNvSpPr>
            <a:spLocks noGrp="1"/>
          </p:cNvSpPr>
          <p:nvPr>
            <p:ph idx="1"/>
          </p:nvPr>
        </p:nvSpPr>
        <p:spPr>
          <a:xfrm>
            <a:off x="188844" y="3227851"/>
            <a:ext cx="5886450" cy="5306549"/>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5050587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4"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541735" y="5875867"/>
            <a:ext cx="5829300" cy="181610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2560588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5"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171450" y="1934997"/>
            <a:ext cx="6497910" cy="812800"/>
          </a:xfrm>
        </p:spPr>
        <p:txBody>
          <a:bodyPr/>
          <a:lstStyle/>
          <a:p>
            <a:r>
              <a:rPr lang="de-DE" dirty="0"/>
              <a:t>Titelmasterformat durch Klicken bearbeiten</a:t>
            </a:r>
          </a:p>
        </p:txBody>
      </p:sp>
      <p:sp>
        <p:nvSpPr>
          <p:cNvPr id="3" name="Inhaltsplatzhalter 2"/>
          <p:cNvSpPr>
            <a:spLocks noGrp="1"/>
          </p:cNvSpPr>
          <p:nvPr>
            <p:ph sz="half" idx="1"/>
          </p:nvPr>
        </p:nvSpPr>
        <p:spPr>
          <a:xfrm>
            <a:off x="188640" y="3105877"/>
            <a:ext cx="2886075" cy="54285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212976" y="3105877"/>
            <a:ext cx="3456384" cy="54285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8812446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bg1"/>
        </a:solidFill>
        <a:effectLst/>
      </p:bgPr>
    </p:bg>
    <p:spTree>
      <p:nvGrpSpPr>
        <p:cNvPr id="1" name=""/>
        <p:cNvGrpSpPr/>
        <p:nvPr/>
      </p:nvGrpSpPr>
      <p:grpSpPr>
        <a:xfrm>
          <a:off x="0" y="0"/>
          <a:ext cx="0" cy="0"/>
          <a:chOff x="0" y="0"/>
          <a:chExt cx="0" cy="0"/>
        </a:xfrm>
      </p:grpSpPr>
      <p:sp>
        <p:nvSpPr>
          <p:cNvPr id="7"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3" name="Textplatzhalt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18923627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98938611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Tree>
    <p:extLst>
      <p:ext uri="{BB962C8B-B14F-4D97-AF65-F5344CB8AC3E}">
        <p14:creationId xmlns:p14="http://schemas.microsoft.com/office/powerpoint/2010/main" val="291802663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5"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342900" y="364067"/>
            <a:ext cx="2256235" cy="154940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5436979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5" name="Rechteck 4"/>
          <p:cNvSpPr>
            <a:spLocks noChangeArrowheads="1"/>
          </p:cNvSpPr>
          <p:nvPr userDrawn="1"/>
        </p:nvSpPr>
        <p:spPr bwMode="auto">
          <a:xfrm>
            <a:off x="0" y="8892117"/>
            <a:ext cx="6858000" cy="251883"/>
          </a:xfrm>
          <a:prstGeom prst="rect">
            <a:avLst/>
          </a:prstGeom>
          <a:solidFill>
            <a:srgbClr val="A2BD30"/>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a:ea typeface="+mn-ea"/>
            </a:endParaRPr>
          </a:p>
        </p:txBody>
      </p:sp>
      <p:sp>
        <p:nvSpPr>
          <p:cNvPr id="2" name="Titel 1"/>
          <p:cNvSpPr>
            <a:spLocks noGrp="1"/>
          </p:cNvSpPr>
          <p:nvPr>
            <p:ph type="title"/>
          </p:nvPr>
        </p:nvSpPr>
        <p:spPr>
          <a:xfrm>
            <a:off x="1344216" y="6400800"/>
            <a:ext cx="4114800" cy="755651"/>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33451234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1450" y="1646767"/>
            <a:ext cx="40005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Outline</a:t>
            </a:r>
          </a:p>
        </p:txBody>
      </p:sp>
      <p:sp>
        <p:nvSpPr>
          <p:cNvPr id="1027" name="Rectangle 3"/>
          <p:cNvSpPr>
            <a:spLocks noGrp="1" noChangeArrowheads="1"/>
          </p:cNvSpPr>
          <p:nvPr>
            <p:ph type="body" idx="1"/>
          </p:nvPr>
        </p:nvSpPr>
        <p:spPr bwMode="auto">
          <a:xfrm>
            <a:off x="514350" y="2747434"/>
            <a:ext cx="5886450" cy="5786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Standardtext</a:t>
            </a:r>
          </a:p>
          <a:p>
            <a:pPr lvl="1"/>
            <a:endParaRPr lang="en-US"/>
          </a:p>
        </p:txBody>
      </p:sp>
      <p:grpSp>
        <p:nvGrpSpPr>
          <p:cNvPr id="2" name="Gruppo 1"/>
          <p:cNvGrpSpPr/>
          <p:nvPr userDrawn="1"/>
        </p:nvGrpSpPr>
        <p:grpSpPr>
          <a:xfrm>
            <a:off x="-27384" y="107505"/>
            <a:ext cx="6885384" cy="1051315"/>
            <a:chOff x="-27384" y="107505"/>
            <a:chExt cx="6885384" cy="1051315"/>
          </a:xfrm>
        </p:grpSpPr>
        <p:pic>
          <p:nvPicPr>
            <p:cNvPr id="1028" name="Grafik 5"/>
            <p:cNvPicPr>
              <a:picLocks noChangeAspect="1"/>
            </p:cNvPicPr>
            <p:nvPr userDrawn="1"/>
          </p:nvPicPr>
          <p:blipFill rotWithShape="1">
            <a:blip r:embed="rId15" cstate="email">
              <a:extLst>
                <a:ext uri="{28A0092B-C50C-407E-A947-70E740481C1C}">
                  <a14:useLocalDpi xmlns:a14="http://schemas.microsoft.com/office/drawing/2010/main" val="0"/>
                </a:ext>
              </a:extLst>
            </a:blip>
            <a:srcRect l="-362" t="-894" r="29325" b="85632"/>
            <a:stretch/>
          </p:blipFill>
          <p:spPr bwMode="auto">
            <a:xfrm>
              <a:off x="-27384" y="107505"/>
              <a:ext cx="6885383" cy="1044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ttangolo 4"/>
            <p:cNvSpPr/>
            <p:nvPr userDrawn="1"/>
          </p:nvSpPr>
          <p:spPr bwMode="auto">
            <a:xfrm>
              <a:off x="2204864" y="755576"/>
              <a:ext cx="4653136" cy="403244"/>
            </a:xfrm>
            <a:prstGeom prst="rect">
              <a:avLst/>
            </a:prstGeom>
            <a:solidFill>
              <a:srgbClr val="A2BD3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a:cs typeface="Arial"/>
                </a:rPr>
                <a:t>September </a:t>
              </a:r>
              <a:r>
                <a:rPr kumimoji="0" lang="en-US" sz="1200" b="1" i="0" u="none" strike="noStrike" cap="none" normalizeH="0" baseline="0" dirty="0" smtClean="0">
                  <a:ln>
                    <a:noFill/>
                  </a:ln>
                  <a:solidFill>
                    <a:schemeClr val="tx1"/>
                  </a:solidFill>
                  <a:effectLst/>
                  <a:latin typeface="Arial"/>
                  <a:cs typeface="Arial"/>
                </a:rPr>
                <a:t>10-12 2018 </a:t>
              </a:r>
              <a:r>
                <a:rPr kumimoji="0" lang="en-US" sz="1200" b="1" i="0" u="none" strike="noStrike" cap="none" normalizeH="0" baseline="0" dirty="0">
                  <a:ln>
                    <a:noFill/>
                  </a:ln>
                  <a:solidFill>
                    <a:schemeClr val="tx1"/>
                  </a:solidFill>
                  <a:effectLst/>
                  <a:latin typeface="Arial"/>
                  <a:cs typeface="Arial"/>
                </a:rPr>
                <a:t>| </a:t>
              </a:r>
              <a:r>
                <a:rPr kumimoji="0" lang="en-US" sz="1200" b="1" i="0" u="none" strike="noStrike" cap="none" normalizeH="0" baseline="0" dirty="0" smtClean="0">
                  <a:ln>
                    <a:noFill/>
                  </a:ln>
                  <a:solidFill>
                    <a:schemeClr val="tx1"/>
                  </a:solidFill>
                  <a:effectLst/>
                  <a:latin typeface="Arial"/>
                  <a:cs typeface="Arial"/>
                </a:rPr>
                <a:t>Munich, Germany</a:t>
              </a:r>
              <a:endParaRPr kumimoji="0" lang="en-US" sz="1200" b="1" i="0" u="none" strike="noStrike" cap="none" normalizeH="0" baseline="0" dirty="0">
                <a:ln>
                  <a:noFill/>
                </a:ln>
                <a:solidFill>
                  <a:schemeClr val="tx1"/>
                </a:solidFill>
                <a:effectLst/>
                <a:latin typeface="Arial"/>
                <a:cs typeface="Arial"/>
              </a:endParaRPr>
            </a:p>
          </p:txBody>
        </p:sp>
      </p:gr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Lst>
  <p:transition/>
  <p:timing>
    <p:tnLst>
      <p:par>
        <p:cTn id="1" dur="indefinite" restart="never" nodeType="tmRoot"/>
      </p:par>
    </p:tnLst>
  </p:timing>
  <p:txStyles>
    <p:titleStyle>
      <a:lvl1pPr algn="l" rtl="0" eaLnBrk="0" fontAlgn="base" hangingPunct="0">
        <a:spcBef>
          <a:spcPct val="0"/>
        </a:spcBef>
        <a:spcAft>
          <a:spcPct val="0"/>
        </a:spcAft>
        <a:defRPr sz="3000" b="1">
          <a:solidFill>
            <a:schemeClr val="tx2"/>
          </a:solidFill>
          <a:latin typeface="+mj-lt"/>
          <a:ea typeface="ＭＳ Ｐゴシック" charset="0"/>
          <a:cs typeface="+mj-cs"/>
        </a:defRPr>
      </a:lvl1pPr>
      <a:lvl2pPr algn="l" rtl="0" eaLnBrk="0" fontAlgn="base" hangingPunct="0">
        <a:spcBef>
          <a:spcPct val="0"/>
        </a:spcBef>
        <a:spcAft>
          <a:spcPct val="0"/>
        </a:spcAft>
        <a:defRPr sz="3000" b="1">
          <a:solidFill>
            <a:schemeClr val="tx2"/>
          </a:solidFill>
          <a:latin typeface="Verdana" pitchFamily="34" charset="0"/>
          <a:ea typeface="ＭＳ Ｐゴシック" charset="0"/>
        </a:defRPr>
      </a:lvl2pPr>
      <a:lvl3pPr algn="l" rtl="0" eaLnBrk="0" fontAlgn="base" hangingPunct="0">
        <a:spcBef>
          <a:spcPct val="0"/>
        </a:spcBef>
        <a:spcAft>
          <a:spcPct val="0"/>
        </a:spcAft>
        <a:defRPr sz="3000" b="1">
          <a:solidFill>
            <a:schemeClr val="tx2"/>
          </a:solidFill>
          <a:latin typeface="Verdana" pitchFamily="34" charset="0"/>
          <a:ea typeface="ＭＳ Ｐゴシック" charset="0"/>
        </a:defRPr>
      </a:lvl3pPr>
      <a:lvl4pPr algn="l" rtl="0" eaLnBrk="0" fontAlgn="base" hangingPunct="0">
        <a:spcBef>
          <a:spcPct val="0"/>
        </a:spcBef>
        <a:spcAft>
          <a:spcPct val="0"/>
        </a:spcAft>
        <a:defRPr sz="3000" b="1">
          <a:solidFill>
            <a:schemeClr val="tx2"/>
          </a:solidFill>
          <a:latin typeface="Verdana" pitchFamily="34" charset="0"/>
          <a:ea typeface="ＭＳ Ｐゴシック" charset="0"/>
        </a:defRPr>
      </a:lvl4pPr>
      <a:lvl5pPr algn="l" rtl="0" eaLnBrk="0" fontAlgn="base" hangingPunct="0">
        <a:spcBef>
          <a:spcPct val="0"/>
        </a:spcBef>
        <a:spcAft>
          <a:spcPct val="0"/>
        </a:spcAft>
        <a:defRPr sz="3000" b="1">
          <a:solidFill>
            <a:schemeClr val="tx2"/>
          </a:solidFill>
          <a:latin typeface="Verdana" pitchFamily="34" charset="0"/>
          <a:ea typeface="ＭＳ Ｐゴシック" charset="0"/>
        </a:defRPr>
      </a:lvl5pPr>
      <a:lvl6pPr marL="457200" algn="l" rtl="0" fontAlgn="base">
        <a:spcBef>
          <a:spcPct val="0"/>
        </a:spcBef>
        <a:spcAft>
          <a:spcPct val="0"/>
        </a:spcAft>
        <a:defRPr sz="3600" b="1">
          <a:solidFill>
            <a:schemeClr val="tx2"/>
          </a:solidFill>
          <a:latin typeface="Verdana" pitchFamily="34" charset="0"/>
        </a:defRPr>
      </a:lvl6pPr>
      <a:lvl7pPr marL="914400" algn="l" rtl="0" fontAlgn="base">
        <a:spcBef>
          <a:spcPct val="0"/>
        </a:spcBef>
        <a:spcAft>
          <a:spcPct val="0"/>
        </a:spcAft>
        <a:defRPr sz="3600" b="1">
          <a:solidFill>
            <a:schemeClr val="tx2"/>
          </a:solidFill>
          <a:latin typeface="Verdana" pitchFamily="34" charset="0"/>
        </a:defRPr>
      </a:lvl7pPr>
      <a:lvl8pPr marL="1371600" algn="l" rtl="0" fontAlgn="base">
        <a:spcBef>
          <a:spcPct val="0"/>
        </a:spcBef>
        <a:spcAft>
          <a:spcPct val="0"/>
        </a:spcAft>
        <a:defRPr sz="3600" b="1">
          <a:solidFill>
            <a:schemeClr val="tx2"/>
          </a:solidFill>
          <a:latin typeface="Verdana" pitchFamily="34" charset="0"/>
        </a:defRPr>
      </a:lvl8pPr>
      <a:lvl9pPr marL="1828800" algn="l" rtl="0" fontAlgn="base">
        <a:spcBef>
          <a:spcPct val="0"/>
        </a:spcBef>
        <a:spcAft>
          <a:spcPct val="0"/>
        </a:spcAft>
        <a:defRPr sz="3600" b="1">
          <a:solidFill>
            <a:schemeClr val="tx2"/>
          </a:solidFill>
          <a:latin typeface="Verdana" pitchFamily="34" charset="0"/>
        </a:defRPr>
      </a:lvl9pPr>
    </p:titleStyle>
    <p:bodyStyle>
      <a:lvl1pPr marL="382588" indent="-382588" algn="l" rtl="0" eaLnBrk="0" fontAlgn="base" hangingPunct="0">
        <a:spcBef>
          <a:spcPct val="20000"/>
        </a:spcBef>
        <a:spcAft>
          <a:spcPct val="0"/>
        </a:spcAft>
        <a:buChar char="•"/>
        <a:defRPr sz="2400">
          <a:solidFill>
            <a:srgbClr val="003366"/>
          </a:solidFill>
          <a:latin typeface="+mn-lt"/>
          <a:ea typeface="ＭＳ Ｐゴシック" charset="0"/>
          <a:cs typeface="+mn-cs"/>
        </a:defRPr>
      </a:lvl1pPr>
      <a:lvl2pPr marL="1047750" indent="-381000" algn="l" rtl="0" eaLnBrk="0" fontAlgn="base" hangingPunct="0">
        <a:spcBef>
          <a:spcPct val="20000"/>
        </a:spcBef>
        <a:spcAft>
          <a:spcPct val="0"/>
        </a:spcAft>
        <a:buChar char="–"/>
        <a:defRPr sz="2400">
          <a:solidFill>
            <a:srgbClr val="003366"/>
          </a:solidFill>
          <a:latin typeface="+mn-lt"/>
          <a:ea typeface="ＭＳ Ｐゴシック" charset="0"/>
        </a:defRPr>
      </a:lvl2pPr>
      <a:lvl3pPr marL="1941513" indent="-457200" algn="l" rtl="0" eaLnBrk="0" fontAlgn="base" hangingPunct="0">
        <a:spcBef>
          <a:spcPct val="20000"/>
        </a:spcBef>
        <a:spcAft>
          <a:spcPct val="0"/>
        </a:spcAft>
        <a:buChar char="•"/>
        <a:defRPr sz="2400">
          <a:solidFill>
            <a:srgbClr val="003366"/>
          </a:solidFill>
          <a:latin typeface="+mn-lt"/>
          <a:ea typeface="ＭＳ Ｐゴシック" charset="0"/>
        </a:defRPr>
      </a:lvl3pPr>
      <a:lvl4pPr marL="2513013" indent="-381000" algn="l" rtl="0" eaLnBrk="0" fontAlgn="base" hangingPunct="0">
        <a:spcBef>
          <a:spcPct val="20000"/>
        </a:spcBef>
        <a:spcAft>
          <a:spcPct val="0"/>
        </a:spcAft>
        <a:buChar char="–"/>
        <a:defRPr sz="2000">
          <a:solidFill>
            <a:srgbClr val="003366"/>
          </a:solidFill>
          <a:latin typeface="+mn-lt"/>
          <a:ea typeface="ＭＳ Ｐゴシック" charset="0"/>
        </a:defRPr>
      </a:lvl4pPr>
      <a:lvl5pPr marL="3084513" indent="-381000" algn="l" rtl="0" eaLnBrk="0" fontAlgn="base" hangingPunct="0">
        <a:spcBef>
          <a:spcPct val="20000"/>
        </a:spcBef>
        <a:spcAft>
          <a:spcPct val="0"/>
        </a:spcAft>
        <a:buChar char="»"/>
        <a:defRPr sz="2000">
          <a:solidFill>
            <a:srgbClr val="003366"/>
          </a:solidFill>
          <a:latin typeface="+mn-lt"/>
          <a:ea typeface="ＭＳ Ｐゴシック" charset="0"/>
        </a:defRPr>
      </a:lvl5pPr>
      <a:lvl6pPr marL="3541713" indent="-381000" algn="l" rtl="0" fontAlgn="base">
        <a:spcBef>
          <a:spcPct val="20000"/>
        </a:spcBef>
        <a:spcAft>
          <a:spcPct val="0"/>
        </a:spcAft>
        <a:buChar char="»"/>
        <a:defRPr sz="2000">
          <a:solidFill>
            <a:srgbClr val="003366"/>
          </a:solidFill>
          <a:latin typeface="+mn-lt"/>
        </a:defRPr>
      </a:lvl6pPr>
      <a:lvl7pPr marL="3998913" indent="-381000" algn="l" rtl="0" fontAlgn="base">
        <a:spcBef>
          <a:spcPct val="20000"/>
        </a:spcBef>
        <a:spcAft>
          <a:spcPct val="0"/>
        </a:spcAft>
        <a:buChar char="»"/>
        <a:defRPr sz="2000">
          <a:solidFill>
            <a:srgbClr val="003366"/>
          </a:solidFill>
          <a:latin typeface="+mn-lt"/>
        </a:defRPr>
      </a:lvl7pPr>
      <a:lvl8pPr marL="4456113" indent="-381000" algn="l" rtl="0" fontAlgn="base">
        <a:spcBef>
          <a:spcPct val="20000"/>
        </a:spcBef>
        <a:spcAft>
          <a:spcPct val="0"/>
        </a:spcAft>
        <a:buChar char="»"/>
        <a:defRPr sz="2000">
          <a:solidFill>
            <a:srgbClr val="003366"/>
          </a:solidFill>
          <a:latin typeface="+mn-lt"/>
        </a:defRPr>
      </a:lvl8pPr>
      <a:lvl9pPr marL="4913313" indent="-381000" algn="l" rtl="0" fontAlgn="base">
        <a:spcBef>
          <a:spcPct val="20000"/>
        </a:spcBef>
        <a:spcAft>
          <a:spcPct val="0"/>
        </a:spcAft>
        <a:buChar char="»"/>
        <a:defRPr sz="2000">
          <a:solidFill>
            <a:srgbClr val="0033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hteck 21"/>
          <p:cNvSpPr/>
          <p:nvPr/>
        </p:nvSpPr>
        <p:spPr bwMode="auto">
          <a:xfrm>
            <a:off x="6968" y="-864"/>
            <a:ext cx="6845352" cy="127989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5" name="Picture 2" descr="Munich, Olympia Mountain, Olympic Stadium, View, Sunset"/>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1178" t="9922" r="1805" b="23405"/>
          <a:stretch/>
        </p:blipFill>
        <p:spPr bwMode="auto">
          <a:xfrm>
            <a:off x="0" y="2699792"/>
            <a:ext cx="6858000" cy="28736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2132856" y="1305505"/>
            <a:ext cx="4725144" cy="1446550"/>
          </a:xfrm>
          <a:prstGeom prst="rect">
            <a:avLst/>
          </a:prstGeom>
          <a:noFill/>
        </p:spPr>
        <p:txBody>
          <a:bodyPr wrap="square" rtlCol="0">
            <a:spAutoFit/>
          </a:bodyPr>
          <a:lstStyle/>
          <a:p>
            <a:pPr algn="just"/>
            <a:r>
              <a:rPr lang="en-US" sz="800" dirty="0" smtClean="0">
                <a:latin typeface="Arial"/>
                <a:cs typeface="Arial"/>
              </a:rPr>
              <a:t>FDL is an international forum to exchange experiences and promote new trends in the application of languages, their associated design methods, and tools for the design of electronic systems. FDL stimulates scientific and controversial discussions within and in-between scientific topics as described below. The program structure includes original research sessions, tutorials, panels, and technical discussions, as well as standardization meetings. Furthermore, “Wild and Crazy Ideas” are welcome.</a:t>
            </a:r>
          </a:p>
          <a:p>
            <a:pPr algn="just"/>
            <a:r>
              <a:rPr lang="en-US" sz="800" dirty="0" smtClean="0">
                <a:latin typeface="Arial"/>
                <a:cs typeface="Arial"/>
              </a:rPr>
              <a:t>For all of these tracks, electronic systems of interest to FDL include (but once again are not limited to) those that are used in Internet of </a:t>
            </a:r>
            <a:r>
              <a:rPr lang="en-US" sz="800" dirty="0">
                <a:latin typeface="Arial"/>
                <a:cs typeface="Arial"/>
              </a:rPr>
              <a:t>T</a:t>
            </a:r>
            <a:r>
              <a:rPr lang="en-US" sz="800" dirty="0" smtClean="0">
                <a:latin typeface="Arial"/>
                <a:cs typeface="Arial"/>
              </a:rPr>
              <a:t>hings (</a:t>
            </a:r>
            <a:r>
              <a:rPr lang="en-US" sz="800" dirty="0" err="1" smtClean="0">
                <a:latin typeface="Arial"/>
                <a:cs typeface="Arial"/>
              </a:rPr>
              <a:t>IoT</a:t>
            </a:r>
            <a:r>
              <a:rPr lang="en-US" sz="800" dirty="0" smtClean="0">
                <a:latin typeface="Arial"/>
                <a:cs typeface="Arial"/>
              </a:rPr>
              <a:t>), Cyber-Physical Systems (CPS), mixed criticality embedded systems, automated driving and driver assistance, real-time systems, reconfigurable and secure computing.</a:t>
            </a:r>
          </a:p>
          <a:p>
            <a:pPr algn="just"/>
            <a:r>
              <a:rPr lang="en-US" sz="800" dirty="0" smtClean="0">
                <a:latin typeface="Arial"/>
                <a:cs typeface="Arial"/>
              </a:rPr>
              <a:t>We welcome authors to submit manuscripts on topics including, but not limited to:</a:t>
            </a:r>
            <a:endParaRPr lang="en-US" sz="800" dirty="0">
              <a:latin typeface="Arial"/>
              <a:cs typeface="Arial"/>
            </a:endParaRPr>
          </a:p>
        </p:txBody>
      </p:sp>
      <p:sp>
        <p:nvSpPr>
          <p:cNvPr id="7" name="CasellaDiTesto 6"/>
          <p:cNvSpPr txBox="1"/>
          <p:nvPr/>
        </p:nvSpPr>
        <p:spPr>
          <a:xfrm>
            <a:off x="2132856" y="2699792"/>
            <a:ext cx="4725144" cy="1010464"/>
          </a:xfrm>
          <a:prstGeom prst="rect">
            <a:avLst/>
          </a:prstGeom>
          <a:solidFill>
            <a:schemeClr val="bg1">
              <a:lumMod val="85000"/>
              <a:alpha val="77000"/>
            </a:schemeClr>
          </a:solidFill>
        </p:spPr>
        <p:txBody>
          <a:bodyPr wrap="square" lIns="90000" tIns="18000" rIns="90000" bIns="18000" rtlCol="0">
            <a:spAutoFit/>
          </a:bodyPr>
          <a:lstStyle/>
          <a:p>
            <a:pPr algn="just"/>
            <a:r>
              <a:rPr lang="en-US" sz="800" b="1" dirty="0" smtClean="0">
                <a:latin typeface="Arial"/>
                <a:cs typeface="Arial"/>
              </a:rPr>
              <a:t>Language- </a:t>
            </a:r>
            <a:r>
              <a:rPr lang="en-US" sz="800" b="1" dirty="0">
                <a:latin typeface="Arial"/>
                <a:cs typeface="Arial"/>
              </a:rPr>
              <a:t>and Formalism</a:t>
            </a:r>
            <a:r>
              <a:rPr lang="en-US" sz="800" b="1" dirty="0" smtClean="0">
                <a:latin typeface="Arial"/>
                <a:cs typeface="Arial"/>
              </a:rPr>
              <a:t>-Based </a:t>
            </a:r>
            <a:r>
              <a:rPr lang="en-US" sz="800" b="1" dirty="0">
                <a:latin typeface="Arial"/>
                <a:cs typeface="Arial"/>
              </a:rPr>
              <a:t>Design Methodologies</a:t>
            </a:r>
          </a:p>
          <a:p>
            <a:pPr algn="just"/>
            <a:r>
              <a:rPr lang="en-US" sz="790" dirty="0" smtClean="0">
                <a:latin typeface="Arial"/>
                <a:cs typeface="Arial"/>
              </a:rPr>
              <a:t>This </a:t>
            </a:r>
            <a:r>
              <a:rPr lang="en-US" sz="790" dirty="0">
                <a:latin typeface="Arial"/>
                <a:cs typeface="Arial"/>
              </a:rPr>
              <a:t>track seeks novel research contributions that employ languages and formalisms in the design, test, verification, and simulation of modern day electronic systems. </a:t>
            </a:r>
            <a:r>
              <a:rPr lang="en-US" sz="790" dirty="0" smtClean="0">
                <a:latin typeface="Arial"/>
                <a:cs typeface="Arial"/>
              </a:rPr>
              <a:t>These </a:t>
            </a:r>
            <a:r>
              <a:rPr lang="en-US" sz="790" dirty="0">
                <a:latin typeface="Arial"/>
                <a:cs typeface="Arial"/>
              </a:rPr>
              <a:t>contributions may consist of (but are not limited to) the use of requirements and property </a:t>
            </a:r>
            <a:r>
              <a:rPr lang="en-US" sz="790" dirty="0" smtClean="0">
                <a:latin typeface="Arial"/>
                <a:cs typeface="Arial"/>
              </a:rPr>
              <a:t>specifications, models </a:t>
            </a:r>
            <a:r>
              <a:rPr lang="en-US" sz="790" dirty="0">
                <a:latin typeface="Arial"/>
                <a:cs typeface="Arial"/>
              </a:rPr>
              <a:t>of computations, </a:t>
            </a:r>
            <a:r>
              <a:rPr lang="en-US" sz="790" dirty="0" smtClean="0">
                <a:latin typeface="Arial"/>
                <a:cs typeface="Arial"/>
              </a:rPr>
              <a:t>automata, networks, </a:t>
            </a:r>
            <a:r>
              <a:rPr lang="en-US" sz="790" dirty="0">
                <a:latin typeface="Arial"/>
                <a:cs typeface="Arial"/>
              </a:rPr>
              <a:t>model and component-based </a:t>
            </a:r>
            <a:r>
              <a:rPr lang="en-US" sz="790" dirty="0" smtClean="0">
                <a:latin typeface="Arial"/>
                <a:cs typeface="Arial"/>
              </a:rPr>
              <a:t>design, </a:t>
            </a:r>
            <a:r>
              <a:rPr lang="en-US" sz="790" dirty="0">
                <a:latin typeface="Arial"/>
                <a:cs typeface="Arial"/>
              </a:rPr>
              <a:t>platform </a:t>
            </a:r>
            <a:r>
              <a:rPr lang="en-US" sz="790" dirty="0" smtClean="0">
                <a:latin typeface="Arial"/>
                <a:cs typeface="Arial"/>
              </a:rPr>
              <a:t>modeling </a:t>
            </a:r>
            <a:r>
              <a:rPr lang="en-US" sz="790" dirty="0">
                <a:latin typeface="Arial"/>
                <a:cs typeface="Arial"/>
              </a:rPr>
              <a:t>and abstraction, and system-level design </a:t>
            </a:r>
            <a:r>
              <a:rPr lang="en-US" sz="790" dirty="0" smtClean="0">
                <a:latin typeface="Arial"/>
                <a:cs typeface="Arial"/>
              </a:rPr>
              <a:t>languages, including synchronous languages and formalisms for the emerging quantum computing. Moreover, we encourage contributions on the </a:t>
            </a:r>
            <a:r>
              <a:rPr lang="en-US" sz="790" dirty="0">
                <a:latin typeface="Arial"/>
                <a:cs typeface="Arial"/>
              </a:rPr>
              <a:t>design of </a:t>
            </a:r>
            <a:r>
              <a:rPr lang="en-US" sz="790" dirty="0" smtClean="0">
                <a:latin typeface="Arial"/>
                <a:cs typeface="Arial"/>
              </a:rPr>
              <a:t>new </a:t>
            </a:r>
            <a:r>
              <a:rPr lang="en-US" sz="790" dirty="0">
                <a:latin typeface="Arial"/>
                <a:cs typeface="Arial"/>
              </a:rPr>
              <a:t>and </a:t>
            </a:r>
            <a:r>
              <a:rPr lang="en-US" sz="790" dirty="0" smtClean="0">
                <a:latin typeface="Arial"/>
                <a:cs typeface="Arial"/>
              </a:rPr>
              <a:t>disruptive </a:t>
            </a:r>
            <a:r>
              <a:rPr lang="en-US" sz="790" dirty="0">
                <a:latin typeface="Arial"/>
                <a:cs typeface="Arial"/>
              </a:rPr>
              <a:t>languages. </a:t>
            </a:r>
          </a:p>
        </p:txBody>
      </p:sp>
      <p:sp>
        <p:nvSpPr>
          <p:cNvPr id="12" name="CasellaDiTesto 11"/>
          <p:cNvSpPr txBox="1"/>
          <p:nvPr/>
        </p:nvSpPr>
        <p:spPr>
          <a:xfrm>
            <a:off x="2132856" y="3751729"/>
            <a:ext cx="4725144" cy="1010464"/>
          </a:xfrm>
          <a:prstGeom prst="rect">
            <a:avLst/>
          </a:prstGeom>
          <a:solidFill>
            <a:schemeClr val="bg1">
              <a:lumMod val="85000"/>
              <a:alpha val="77000"/>
            </a:schemeClr>
          </a:solidFill>
        </p:spPr>
        <p:txBody>
          <a:bodyPr wrap="square" lIns="90000" tIns="18000" rIns="90000" bIns="18000" rtlCol="0">
            <a:spAutoFit/>
          </a:bodyPr>
          <a:lstStyle/>
          <a:p>
            <a:pPr algn="just"/>
            <a:r>
              <a:rPr lang="en-US" sz="800" b="1" dirty="0" smtClean="0">
                <a:latin typeface="Arial"/>
                <a:cs typeface="Arial"/>
              </a:rPr>
              <a:t>Techniques for Modern Architectures and Applications</a:t>
            </a:r>
            <a:endParaRPr lang="en-US" sz="800" b="1" dirty="0">
              <a:latin typeface="Arial"/>
              <a:cs typeface="Arial"/>
            </a:endParaRPr>
          </a:p>
          <a:p>
            <a:pPr algn="just"/>
            <a:r>
              <a:rPr lang="en-US" sz="790" dirty="0" smtClean="0">
                <a:latin typeface="Arial"/>
                <a:cs typeface="Arial"/>
              </a:rPr>
              <a:t>This </a:t>
            </a:r>
            <a:r>
              <a:rPr lang="en-US" sz="790" dirty="0">
                <a:latin typeface="Arial"/>
                <a:cs typeface="Arial"/>
              </a:rPr>
              <a:t>track seeks research contributions </a:t>
            </a:r>
            <a:r>
              <a:rPr lang="en-US" sz="790" dirty="0" smtClean="0">
                <a:latin typeface="Arial"/>
                <a:cs typeface="Arial"/>
              </a:rPr>
              <a:t>demonstrating </a:t>
            </a:r>
            <a:r>
              <a:rPr lang="en-US" sz="790" dirty="0">
                <a:latin typeface="Arial"/>
                <a:cs typeface="Arial"/>
              </a:rPr>
              <a:t>effective techniques </a:t>
            </a:r>
            <a:r>
              <a:rPr lang="en-US" sz="790" dirty="0" smtClean="0">
                <a:latin typeface="Arial"/>
                <a:cs typeface="Arial"/>
              </a:rPr>
              <a:t>for </a:t>
            </a:r>
            <a:r>
              <a:rPr lang="en-US" sz="790" dirty="0">
                <a:latin typeface="Arial"/>
                <a:cs typeface="Arial"/>
              </a:rPr>
              <a:t>system design involving modern approaches such as </a:t>
            </a:r>
            <a:r>
              <a:rPr lang="en-US" sz="790" dirty="0" smtClean="0">
                <a:latin typeface="Arial"/>
                <a:cs typeface="Arial"/>
              </a:rPr>
              <a:t>machine learning </a:t>
            </a:r>
            <a:r>
              <a:rPr lang="en-US" sz="790" dirty="0">
                <a:latin typeface="Arial"/>
                <a:cs typeface="Arial"/>
              </a:rPr>
              <a:t>and its </a:t>
            </a:r>
            <a:r>
              <a:rPr lang="en-US" sz="790" dirty="0" smtClean="0">
                <a:latin typeface="Arial"/>
                <a:cs typeface="Arial"/>
              </a:rPr>
              <a:t>verification, as well as modern computing </a:t>
            </a:r>
            <a:r>
              <a:rPr lang="en-US" sz="790" dirty="0">
                <a:latin typeface="Arial"/>
                <a:cs typeface="Arial"/>
              </a:rPr>
              <a:t>architectures such as energy-efficient computing, accelerators including GPUs and </a:t>
            </a:r>
            <a:r>
              <a:rPr lang="en-US" sz="790" dirty="0" smtClean="0">
                <a:latin typeface="Arial"/>
                <a:cs typeface="Arial"/>
              </a:rPr>
              <a:t>FPGAs, and </a:t>
            </a:r>
            <a:r>
              <a:rPr lang="en-US" sz="790" dirty="0" err="1">
                <a:latin typeface="Arial"/>
                <a:cs typeface="Arial"/>
              </a:rPr>
              <a:t>IoT</a:t>
            </a:r>
            <a:r>
              <a:rPr lang="en-US" sz="790" dirty="0">
                <a:latin typeface="Arial"/>
                <a:cs typeface="Arial"/>
              </a:rPr>
              <a:t> applications</a:t>
            </a:r>
            <a:r>
              <a:rPr lang="en-US" sz="790" dirty="0" smtClean="0">
                <a:latin typeface="Arial"/>
                <a:cs typeface="Arial"/>
              </a:rPr>
              <a:t> for </a:t>
            </a:r>
            <a:r>
              <a:rPr lang="en-US" sz="790" dirty="0">
                <a:latin typeface="Arial"/>
                <a:cs typeface="Arial"/>
              </a:rPr>
              <a:t>the design and verification of electronic </a:t>
            </a:r>
            <a:r>
              <a:rPr lang="en-US" sz="790" dirty="0" smtClean="0">
                <a:latin typeface="Arial"/>
                <a:cs typeface="Arial"/>
              </a:rPr>
              <a:t>systems. Examples </a:t>
            </a:r>
            <a:r>
              <a:rPr lang="en-US" sz="790" dirty="0">
                <a:latin typeface="Arial"/>
                <a:cs typeface="Arial"/>
              </a:rPr>
              <a:t>may include (but </a:t>
            </a:r>
            <a:r>
              <a:rPr lang="en-US" sz="790" dirty="0" smtClean="0">
                <a:latin typeface="Arial"/>
                <a:cs typeface="Arial"/>
              </a:rPr>
              <a:t>are not </a:t>
            </a:r>
            <a:r>
              <a:rPr lang="en-US" sz="790" dirty="0">
                <a:latin typeface="Arial"/>
                <a:cs typeface="Arial"/>
              </a:rPr>
              <a:t>limited to) parallel simulation, compilers with support for multi/many-core and heterogeneous </a:t>
            </a:r>
            <a:r>
              <a:rPr lang="en-US" sz="790" dirty="0" smtClean="0">
                <a:latin typeface="Arial"/>
                <a:cs typeface="Arial"/>
              </a:rPr>
              <a:t>architectures</a:t>
            </a:r>
            <a:r>
              <a:rPr lang="en-US" sz="790" dirty="0">
                <a:latin typeface="Arial"/>
                <a:cs typeface="Arial"/>
              </a:rPr>
              <a:t>, high-level hardware and software synthesis, virtual prototyping, </a:t>
            </a:r>
            <a:r>
              <a:rPr lang="en-US" sz="790" dirty="0" smtClean="0">
                <a:latin typeface="Arial"/>
                <a:cs typeface="Arial"/>
              </a:rPr>
              <a:t>and design </a:t>
            </a:r>
            <a:r>
              <a:rPr lang="en-US" sz="790" dirty="0">
                <a:latin typeface="Arial"/>
                <a:cs typeface="Arial"/>
              </a:rPr>
              <a:t>space </a:t>
            </a:r>
            <a:r>
              <a:rPr lang="en-US" sz="790" dirty="0" smtClean="0">
                <a:latin typeface="Arial"/>
                <a:cs typeface="Arial"/>
              </a:rPr>
              <a:t>exploration</a:t>
            </a:r>
            <a:r>
              <a:rPr lang="en-US" sz="790" dirty="0">
                <a:latin typeface="Arial"/>
                <a:cs typeface="Arial"/>
              </a:rPr>
              <a:t>.</a:t>
            </a:r>
          </a:p>
        </p:txBody>
      </p:sp>
      <p:sp>
        <p:nvSpPr>
          <p:cNvPr id="13" name="CasellaDiTesto 12"/>
          <p:cNvSpPr txBox="1"/>
          <p:nvPr/>
        </p:nvSpPr>
        <p:spPr>
          <a:xfrm>
            <a:off x="2135783" y="4803666"/>
            <a:ext cx="4725144" cy="767321"/>
          </a:xfrm>
          <a:prstGeom prst="rect">
            <a:avLst/>
          </a:prstGeom>
          <a:solidFill>
            <a:schemeClr val="bg1">
              <a:lumMod val="85000"/>
              <a:alpha val="77000"/>
            </a:schemeClr>
          </a:solidFill>
        </p:spPr>
        <p:txBody>
          <a:bodyPr wrap="square" lIns="90000" tIns="18000" rIns="90000" bIns="18000" rtlCol="0">
            <a:spAutoFit/>
          </a:bodyPr>
          <a:lstStyle/>
          <a:p>
            <a:pPr algn="just"/>
            <a:r>
              <a:rPr lang="en-US" sz="800" b="1" dirty="0" smtClean="0">
                <a:latin typeface="Arial"/>
                <a:cs typeface="Arial"/>
              </a:rPr>
              <a:t>Tools, Flows </a:t>
            </a:r>
            <a:r>
              <a:rPr lang="en-US" sz="800" b="1" dirty="0">
                <a:latin typeface="Arial"/>
                <a:cs typeface="Arial"/>
              </a:rPr>
              <a:t>and Industry</a:t>
            </a:r>
            <a:r>
              <a:rPr lang="en-US" sz="800" b="1" dirty="0" smtClean="0">
                <a:latin typeface="Arial"/>
                <a:cs typeface="Arial"/>
              </a:rPr>
              <a:t>-Relevant </a:t>
            </a:r>
            <a:r>
              <a:rPr lang="en-US" sz="800" b="1" dirty="0">
                <a:latin typeface="Arial"/>
                <a:cs typeface="Arial"/>
              </a:rPr>
              <a:t>Applications</a:t>
            </a:r>
          </a:p>
          <a:p>
            <a:pPr algn="just"/>
            <a:r>
              <a:rPr lang="en-US" sz="790" dirty="0" smtClean="0">
                <a:latin typeface="Arial"/>
                <a:cs typeface="Arial"/>
              </a:rPr>
              <a:t>This </a:t>
            </a:r>
            <a:r>
              <a:rPr lang="en-US" sz="790" dirty="0">
                <a:latin typeface="Arial"/>
                <a:cs typeface="Arial"/>
              </a:rPr>
              <a:t>track solicits contributions that present authors' experiences in designing applications that are relevant to electronic systems industries.  The contributions should focus on applications that identify valuable design, test, simulation and verification practices for applications of the future. The contributions may also demonstrate effective use of tools for successfully developing </a:t>
            </a:r>
            <a:r>
              <a:rPr lang="en-US" sz="790" dirty="0" smtClean="0">
                <a:latin typeface="Arial"/>
                <a:cs typeface="Arial"/>
              </a:rPr>
              <a:t>industry-relevant </a:t>
            </a:r>
            <a:r>
              <a:rPr lang="en-US" sz="790" dirty="0">
                <a:latin typeface="Arial"/>
                <a:cs typeface="Arial"/>
              </a:rPr>
              <a:t>applications.</a:t>
            </a:r>
          </a:p>
        </p:txBody>
      </p:sp>
      <p:sp>
        <p:nvSpPr>
          <p:cNvPr id="14" name="CasellaDiTesto 13"/>
          <p:cNvSpPr txBox="1"/>
          <p:nvPr/>
        </p:nvSpPr>
        <p:spPr>
          <a:xfrm>
            <a:off x="0" y="5619601"/>
            <a:ext cx="2132856" cy="1175706"/>
          </a:xfrm>
          <a:prstGeom prst="rect">
            <a:avLst/>
          </a:prstGeom>
          <a:noFill/>
        </p:spPr>
        <p:txBody>
          <a:bodyPr wrap="square" lIns="72000" tIns="36000" rIns="72000" bIns="36000" rtlCol="0">
            <a:spAutoFit/>
          </a:bodyPr>
          <a:lstStyle/>
          <a:p>
            <a:pPr algn="just"/>
            <a:r>
              <a:rPr lang="en-US" sz="800" u="sng" dirty="0">
                <a:latin typeface="Arial"/>
                <a:cs typeface="Arial"/>
              </a:rPr>
              <a:t>Important Deadlines:</a:t>
            </a:r>
          </a:p>
          <a:p>
            <a:pPr algn="just">
              <a:lnSpc>
                <a:spcPct val="130000"/>
              </a:lnSpc>
              <a:tabLst>
                <a:tab pos="1079500" algn="l"/>
              </a:tabLst>
            </a:pPr>
            <a:r>
              <a:rPr lang="en-US" sz="800" dirty="0">
                <a:latin typeface="Arial"/>
                <a:cs typeface="Arial"/>
              </a:rPr>
              <a:t>Special Sessions: </a:t>
            </a:r>
            <a:r>
              <a:rPr lang="en-US" sz="800" dirty="0" smtClean="0">
                <a:latin typeface="Arial"/>
                <a:cs typeface="Arial"/>
              </a:rPr>
              <a:t>	Mar 24, 2018</a:t>
            </a:r>
            <a:endParaRPr lang="en-US" sz="800" dirty="0">
              <a:latin typeface="Arial"/>
              <a:cs typeface="Arial"/>
            </a:endParaRPr>
          </a:p>
          <a:p>
            <a:pPr algn="just">
              <a:lnSpc>
                <a:spcPct val="130000"/>
              </a:lnSpc>
              <a:tabLst>
                <a:tab pos="1079500" algn="l"/>
              </a:tabLst>
            </a:pPr>
            <a:r>
              <a:rPr lang="en-US" sz="800" dirty="0">
                <a:latin typeface="Arial"/>
                <a:cs typeface="Arial"/>
              </a:rPr>
              <a:t>Abstract Deadline: </a:t>
            </a:r>
            <a:r>
              <a:rPr lang="en-US" sz="800" dirty="0" smtClean="0">
                <a:latin typeface="Arial"/>
                <a:cs typeface="Arial"/>
              </a:rPr>
              <a:t>	Apr 21, 2018</a:t>
            </a:r>
            <a:endParaRPr lang="en-US" sz="800" dirty="0">
              <a:latin typeface="Arial"/>
              <a:cs typeface="Arial"/>
            </a:endParaRPr>
          </a:p>
          <a:p>
            <a:pPr algn="just">
              <a:lnSpc>
                <a:spcPct val="130000"/>
              </a:lnSpc>
              <a:tabLst>
                <a:tab pos="1079500" algn="l"/>
              </a:tabLst>
            </a:pPr>
            <a:r>
              <a:rPr lang="en-US" sz="800" dirty="0">
                <a:latin typeface="Arial"/>
                <a:cs typeface="Arial"/>
              </a:rPr>
              <a:t>Paper Deadline: </a:t>
            </a:r>
            <a:r>
              <a:rPr lang="en-US" sz="800" dirty="0" smtClean="0">
                <a:latin typeface="Arial"/>
                <a:cs typeface="Arial"/>
              </a:rPr>
              <a:t>	Apr 28, 2018</a:t>
            </a:r>
            <a:endParaRPr lang="en-US" sz="800" dirty="0">
              <a:latin typeface="Arial"/>
              <a:cs typeface="Arial"/>
            </a:endParaRPr>
          </a:p>
          <a:p>
            <a:pPr algn="just">
              <a:lnSpc>
                <a:spcPct val="130000"/>
              </a:lnSpc>
              <a:tabLst>
                <a:tab pos="1079500" algn="l"/>
              </a:tabLst>
            </a:pPr>
            <a:r>
              <a:rPr lang="en-US" sz="800" dirty="0">
                <a:latin typeface="Arial"/>
                <a:cs typeface="Arial"/>
              </a:rPr>
              <a:t>Other Contributions: </a:t>
            </a:r>
            <a:r>
              <a:rPr lang="en-US" sz="800" dirty="0" smtClean="0">
                <a:latin typeface="Arial"/>
                <a:cs typeface="Arial"/>
              </a:rPr>
              <a:t>	May 26, 2018</a:t>
            </a:r>
            <a:endParaRPr lang="en-US" sz="800" dirty="0">
              <a:latin typeface="Arial"/>
              <a:cs typeface="Arial"/>
            </a:endParaRPr>
          </a:p>
          <a:p>
            <a:pPr algn="just">
              <a:lnSpc>
                <a:spcPct val="130000"/>
              </a:lnSpc>
              <a:tabLst>
                <a:tab pos="1079500" algn="l"/>
              </a:tabLst>
            </a:pPr>
            <a:r>
              <a:rPr lang="en-US" sz="800" dirty="0">
                <a:latin typeface="Arial"/>
                <a:cs typeface="Arial"/>
              </a:rPr>
              <a:t>Author Notification: </a:t>
            </a:r>
            <a:r>
              <a:rPr lang="en-US" sz="800" dirty="0" smtClean="0">
                <a:latin typeface="Arial"/>
                <a:cs typeface="Arial"/>
              </a:rPr>
              <a:t>	Jun 26, 2018</a:t>
            </a:r>
            <a:endParaRPr lang="en-US" sz="800" dirty="0">
              <a:latin typeface="Arial"/>
              <a:cs typeface="Arial"/>
            </a:endParaRPr>
          </a:p>
          <a:p>
            <a:pPr algn="just">
              <a:lnSpc>
                <a:spcPct val="130000"/>
              </a:lnSpc>
              <a:tabLst>
                <a:tab pos="1079500" algn="l"/>
              </a:tabLst>
            </a:pPr>
            <a:r>
              <a:rPr lang="en-US" sz="800" dirty="0">
                <a:latin typeface="Arial"/>
                <a:cs typeface="Arial"/>
              </a:rPr>
              <a:t>Final Version: </a:t>
            </a:r>
            <a:r>
              <a:rPr lang="en-US" sz="800" dirty="0" smtClean="0">
                <a:latin typeface="Arial"/>
                <a:cs typeface="Arial"/>
              </a:rPr>
              <a:t>	Jul 21, 2018</a:t>
            </a:r>
            <a:endParaRPr lang="en-US" sz="800" dirty="0">
              <a:latin typeface="Arial"/>
              <a:cs typeface="Arial"/>
            </a:endParaRPr>
          </a:p>
        </p:txBody>
      </p:sp>
      <p:sp>
        <p:nvSpPr>
          <p:cNvPr id="15" name="CasellaDiTesto 14"/>
          <p:cNvSpPr txBox="1"/>
          <p:nvPr/>
        </p:nvSpPr>
        <p:spPr>
          <a:xfrm>
            <a:off x="2132856" y="5619601"/>
            <a:ext cx="2304256" cy="1323439"/>
          </a:xfrm>
          <a:prstGeom prst="rect">
            <a:avLst/>
          </a:prstGeom>
          <a:noFill/>
        </p:spPr>
        <p:txBody>
          <a:bodyPr wrap="square" lIns="72000" tIns="36000" rIns="72000" bIns="36000" rtlCol="0">
            <a:spAutoFit/>
          </a:bodyPr>
          <a:lstStyle/>
          <a:p>
            <a:pPr algn="just"/>
            <a:r>
              <a:rPr lang="en-US" sz="800" u="sng" dirty="0" smtClean="0">
                <a:latin typeface="Arial"/>
                <a:cs typeface="Arial"/>
              </a:rPr>
              <a:t>Submissions:</a:t>
            </a:r>
            <a:endParaRPr lang="en-US" sz="800" u="sng" dirty="0">
              <a:latin typeface="Arial"/>
              <a:cs typeface="Arial"/>
            </a:endParaRPr>
          </a:p>
          <a:p>
            <a:pPr algn="just"/>
            <a:r>
              <a:rPr lang="en-US" sz="800" dirty="0">
                <a:latin typeface="Arial"/>
                <a:cs typeface="Arial"/>
              </a:rPr>
              <a:t>Authors should submit papers in double column</a:t>
            </a:r>
            <a:r>
              <a:rPr lang="en-US" sz="800" dirty="0" smtClean="0">
                <a:latin typeface="Arial"/>
                <a:cs typeface="Arial"/>
              </a:rPr>
              <a:t>, IEEE </a:t>
            </a:r>
            <a:r>
              <a:rPr lang="en-US" sz="800" dirty="0">
                <a:latin typeface="Arial"/>
                <a:cs typeface="Arial"/>
              </a:rPr>
              <a:t>format as PDF through the submission </a:t>
            </a:r>
            <a:r>
              <a:rPr lang="en-US" sz="800" dirty="0" smtClean="0">
                <a:latin typeface="Arial"/>
                <a:cs typeface="Arial"/>
              </a:rPr>
              <a:t>system. </a:t>
            </a:r>
            <a:r>
              <a:rPr lang="en-US" sz="800" dirty="0">
                <a:latin typeface="Arial"/>
                <a:cs typeface="Arial"/>
              </a:rPr>
              <a:t>A full research paper must be a minimum of 6 pages and a maximum of 8 pages. </a:t>
            </a:r>
            <a:r>
              <a:rPr lang="en-US" sz="800" dirty="0" smtClean="0">
                <a:latin typeface="Arial"/>
                <a:cs typeface="Arial"/>
              </a:rPr>
              <a:t>Other contributions shall </a:t>
            </a:r>
            <a:r>
              <a:rPr lang="en-US" sz="800" dirty="0">
                <a:latin typeface="Arial"/>
                <a:cs typeface="Arial"/>
              </a:rPr>
              <a:t>not exceed 2-4 pages. </a:t>
            </a:r>
            <a:r>
              <a:rPr lang="en-US" sz="800" dirty="0" smtClean="0">
                <a:latin typeface="Arial"/>
                <a:cs typeface="Arial"/>
              </a:rPr>
              <a:t>Submitted papers must be </a:t>
            </a:r>
            <a:r>
              <a:rPr lang="en-US" sz="800" dirty="0">
                <a:latin typeface="Arial"/>
                <a:cs typeface="Arial"/>
              </a:rPr>
              <a:t>anonymous (double </a:t>
            </a:r>
            <a:r>
              <a:rPr lang="en-US" sz="800" dirty="0" smtClean="0">
                <a:latin typeface="Arial"/>
                <a:cs typeface="Arial"/>
              </a:rPr>
              <a:t>blind), must </a:t>
            </a:r>
            <a:r>
              <a:rPr lang="en-US" sz="800" dirty="0">
                <a:latin typeface="Arial"/>
                <a:cs typeface="Arial"/>
              </a:rPr>
              <a:t>describe original unpublished work, and </a:t>
            </a:r>
            <a:r>
              <a:rPr lang="en-US" sz="800" dirty="0" smtClean="0">
                <a:latin typeface="Arial"/>
                <a:cs typeface="Arial"/>
              </a:rPr>
              <a:t>must not </a:t>
            </a:r>
            <a:r>
              <a:rPr lang="en-US" sz="800" dirty="0">
                <a:latin typeface="Arial"/>
                <a:cs typeface="Arial"/>
              </a:rPr>
              <a:t>be under consideration for publication elsewhere.</a:t>
            </a:r>
          </a:p>
        </p:txBody>
      </p:sp>
      <p:sp>
        <p:nvSpPr>
          <p:cNvPr id="16" name="CasellaDiTesto 15"/>
          <p:cNvSpPr txBox="1"/>
          <p:nvPr/>
        </p:nvSpPr>
        <p:spPr>
          <a:xfrm>
            <a:off x="4437112" y="5619601"/>
            <a:ext cx="2420888" cy="1323439"/>
          </a:xfrm>
          <a:prstGeom prst="rect">
            <a:avLst/>
          </a:prstGeom>
          <a:noFill/>
        </p:spPr>
        <p:txBody>
          <a:bodyPr wrap="square" lIns="72000" tIns="36000" rIns="72000" bIns="36000" rtlCol="0">
            <a:spAutoFit/>
          </a:bodyPr>
          <a:lstStyle/>
          <a:p>
            <a:pPr algn="just"/>
            <a:r>
              <a:rPr lang="en-US" sz="800" u="sng" dirty="0">
                <a:latin typeface="Arial"/>
                <a:cs typeface="Arial"/>
              </a:rPr>
              <a:t>Publications:</a:t>
            </a:r>
          </a:p>
          <a:p>
            <a:pPr algn="just"/>
            <a:r>
              <a:rPr lang="en-US" sz="800" dirty="0" smtClean="0">
                <a:latin typeface="Arial"/>
                <a:cs typeface="Arial"/>
              </a:rPr>
              <a:t>Conference </a:t>
            </a:r>
            <a:r>
              <a:rPr lang="en-US" sz="800" dirty="0">
                <a:latin typeface="Arial"/>
                <a:cs typeface="Arial"/>
              </a:rPr>
              <a:t>proceedings will be published </a:t>
            </a:r>
            <a:r>
              <a:rPr lang="en-US" sz="800" dirty="0" smtClean="0">
                <a:latin typeface="Arial"/>
                <a:cs typeface="Arial"/>
              </a:rPr>
              <a:t>in electronic </a:t>
            </a:r>
            <a:r>
              <a:rPr lang="en-US" sz="800" dirty="0">
                <a:latin typeface="Arial"/>
                <a:cs typeface="Arial"/>
              </a:rPr>
              <a:t>form with an ISSN </a:t>
            </a:r>
            <a:r>
              <a:rPr lang="en-US" sz="800" dirty="0" smtClean="0">
                <a:latin typeface="Arial"/>
                <a:cs typeface="Arial"/>
              </a:rPr>
              <a:t>and an </a:t>
            </a:r>
            <a:r>
              <a:rPr lang="en-US" sz="800" dirty="0">
                <a:latin typeface="Arial"/>
                <a:cs typeface="Arial"/>
              </a:rPr>
              <a:t>ISBN </a:t>
            </a:r>
            <a:r>
              <a:rPr lang="en-US" sz="800" dirty="0" smtClean="0">
                <a:latin typeface="Arial"/>
                <a:cs typeface="Arial"/>
              </a:rPr>
              <a:t>number and </a:t>
            </a:r>
            <a:r>
              <a:rPr lang="en-US" sz="800" dirty="0">
                <a:latin typeface="Arial"/>
                <a:cs typeface="Arial"/>
              </a:rPr>
              <a:t>made available </a:t>
            </a:r>
            <a:r>
              <a:rPr lang="en-US" sz="800" dirty="0" smtClean="0">
                <a:latin typeface="Arial"/>
                <a:cs typeface="Arial"/>
              </a:rPr>
              <a:t>on </a:t>
            </a:r>
            <a:r>
              <a:rPr lang="en-US" sz="800" dirty="0">
                <a:latin typeface="Arial"/>
                <a:cs typeface="Arial"/>
              </a:rPr>
              <a:t>IEEE </a:t>
            </a:r>
            <a:r>
              <a:rPr lang="en-US" sz="800" dirty="0" err="1">
                <a:latin typeface="Arial"/>
                <a:cs typeface="Arial"/>
              </a:rPr>
              <a:t>Xplore</a:t>
            </a:r>
            <a:r>
              <a:rPr lang="en-US" sz="800" dirty="0">
                <a:latin typeface="Arial"/>
                <a:cs typeface="Arial"/>
              </a:rPr>
              <a:t>. In addition</a:t>
            </a:r>
            <a:r>
              <a:rPr lang="en-US" sz="800" dirty="0" smtClean="0">
                <a:latin typeface="Arial"/>
                <a:cs typeface="Arial"/>
              </a:rPr>
              <a:t>, an </a:t>
            </a:r>
            <a:r>
              <a:rPr lang="en-US" sz="800" dirty="0">
                <a:latin typeface="Arial"/>
                <a:cs typeface="Arial"/>
              </a:rPr>
              <a:t>edited collection of extended versions of </a:t>
            </a:r>
            <a:r>
              <a:rPr lang="en-US" sz="800" dirty="0" smtClean="0">
                <a:latin typeface="Arial"/>
                <a:cs typeface="Arial"/>
              </a:rPr>
              <a:t>selected best </a:t>
            </a:r>
            <a:r>
              <a:rPr lang="en-US" sz="800" dirty="0">
                <a:latin typeface="Arial"/>
                <a:cs typeface="Arial"/>
              </a:rPr>
              <a:t>papers will be published as a book </a:t>
            </a:r>
            <a:r>
              <a:rPr lang="en-US" sz="800" dirty="0" smtClean="0">
                <a:latin typeface="Arial"/>
                <a:cs typeface="Arial"/>
              </a:rPr>
              <a:t>by Springer</a:t>
            </a:r>
            <a:r>
              <a:rPr lang="en-US" sz="800" dirty="0">
                <a:latin typeface="Arial"/>
                <a:cs typeface="Arial"/>
              </a:rPr>
              <a:t>. Accepted papers must be presented </a:t>
            </a:r>
            <a:r>
              <a:rPr lang="en-US" sz="800" dirty="0" smtClean="0">
                <a:latin typeface="Arial"/>
                <a:cs typeface="Arial"/>
              </a:rPr>
              <a:t>by one </a:t>
            </a:r>
            <a:r>
              <a:rPr lang="en-US" sz="800" dirty="0">
                <a:latin typeface="Arial"/>
                <a:cs typeface="Arial"/>
              </a:rPr>
              <a:t>of the authors. </a:t>
            </a:r>
            <a:r>
              <a:rPr lang="en-US" sz="800" dirty="0" smtClean="0">
                <a:latin typeface="Arial"/>
                <a:cs typeface="Arial"/>
              </a:rPr>
              <a:t>A full registration for each paper </a:t>
            </a:r>
            <a:r>
              <a:rPr lang="en-US" sz="800" dirty="0">
                <a:latin typeface="Arial"/>
                <a:cs typeface="Arial"/>
              </a:rPr>
              <a:t>is required prior to the camera </a:t>
            </a:r>
            <a:r>
              <a:rPr lang="en-US" sz="800" dirty="0" smtClean="0">
                <a:latin typeface="Arial"/>
                <a:cs typeface="Arial"/>
              </a:rPr>
              <a:t>ready papers </a:t>
            </a:r>
            <a:r>
              <a:rPr lang="en-US" sz="800" dirty="0">
                <a:latin typeface="Arial"/>
                <a:cs typeface="Arial"/>
              </a:rPr>
              <a:t>deadline.</a:t>
            </a:r>
          </a:p>
        </p:txBody>
      </p:sp>
      <p:sp>
        <p:nvSpPr>
          <p:cNvPr id="17" name="CasellaDiTesto 16"/>
          <p:cNvSpPr txBox="1"/>
          <p:nvPr/>
        </p:nvSpPr>
        <p:spPr>
          <a:xfrm>
            <a:off x="2132856" y="6888450"/>
            <a:ext cx="4725144" cy="707886"/>
          </a:xfrm>
          <a:prstGeom prst="rect">
            <a:avLst/>
          </a:prstGeom>
          <a:noFill/>
        </p:spPr>
        <p:txBody>
          <a:bodyPr wrap="square" lIns="72000" tIns="36000" rIns="72000" bIns="36000" rtlCol="0">
            <a:spAutoFit/>
          </a:bodyPr>
          <a:lstStyle/>
          <a:p>
            <a:pPr algn="just"/>
            <a:r>
              <a:rPr lang="en-US" sz="800" u="sng" dirty="0">
                <a:latin typeface="Arial"/>
                <a:cs typeface="Arial"/>
              </a:rPr>
              <a:t>Call for Special </a:t>
            </a:r>
            <a:r>
              <a:rPr lang="en-US" sz="800" u="sng" dirty="0" smtClean="0">
                <a:latin typeface="Arial"/>
                <a:cs typeface="Arial"/>
              </a:rPr>
              <a:t>Sessions:</a:t>
            </a:r>
            <a:endParaRPr lang="en-US" sz="800" u="sng" dirty="0">
              <a:latin typeface="Arial"/>
              <a:cs typeface="Arial"/>
            </a:endParaRPr>
          </a:p>
          <a:p>
            <a:pPr algn="just"/>
            <a:r>
              <a:rPr lang="en-US" sz="800" dirty="0" smtClean="0">
                <a:latin typeface="Arial"/>
                <a:cs typeface="Arial"/>
              </a:rPr>
              <a:t>Special Sessions </a:t>
            </a:r>
            <a:r>
              <a:rPr lang="en-US" sz="800" dirty="0">
                <a:latin typeface="Arial"/>
                <a:cs typeface="Arial"/>
              </a:rPr>
              <a:t>should focus on </a:t>
            </a:r>
            <a:r>
              <a:rPr lang="en-US" sz="800" dirty="0" smtClean="0">
                <a:latin typeface="Arial"/>
                <a:cs typeface="Arial"/>
              </a:rPr>
              <a:t>a topic </a:t>
            </a:r>
            <a:r>
              <a:rPr lang="en-US" sz="800" dirty="0">
                <a:latin typeface="Arial"/>
                <a:cs typeface="Arial"/>
              </a:rPr>
              <a:t>which is of particular interest to the FDL audience. Papers of Special Sessions may be </a:t>
            </a:r>
            <a:r>
              <a:rPr lang="en-US" sz="800" dirty="0" smtClean="0">
                <a:latin typeface="Arial"/>
                <a:cs typeface="Arial"/>
              </a:rPr>
              <a:t>included in IEEE </a:t>
            </a:r>
            <a:r>
              <a:rPr lang="en-US" sz="800" dirty="0" err="1" smtClean="0">
                <a:latin typeface="Arial"/>
                <a:cs typeface="Arial"/>
              </a:rPr>
              <a:t>Xplore</a:t>
            </a:r>
            <a:r>
              <a:rPr lang="en-US" sz="800" dirty="0" smtClean="0">
                <a:latin typeface="Arial"/>
                <a:cs typeface="Arial"/>
              </a:rPr>
              <a:t> depending on their quality. People interested </a:t>
            </a:r>
            <a:r>
              <a:rPr lang="en-US" sz="800" dirty="0">
                <a:latin typeface="Arial"/>
                <a:cs typeface="Arial"/>
              </a:rPr>
              <a:t>in organizing a Special </a:t>
            </a:r>
            <a:r>
              <a:rPr lang="en-US" sz="800" dirty="0" smtClean="0">
                <a:latin typeface="Arial"/>
                <a:cs typeface="Arial"/>
              </a:rPr>
              <a:t>Session must submit a brief </a:t>
            </a:r>
            <a:r>
              <a:rPr lang="en-US" sz="800" dirty="0">
                <a:latin typeface="Arial"/>
                <a:cs typeface="Arial"/>
              </a:rPr>
              <a:t>proposal (no more than two pages) which describes the topic, the intended audience, as </a:t>
            </a:r>
            <a:r>
              <a:rPr lang="en-US" sz="800" dirty="0" smtClean="0">
                <a:latin typeface="Arial"/>
                <a:cs typeface="Arial"/>
              </a:rPr>
              <a:t>well as </a:t>
            </a:r>
            <a:r>
              <a:rPr lang="en-US" sz="800" dirty="0">
                <a:latin typeface="Arial"/>
                <a:cs typeface="Arial"/>
              </a:rPr>
              <a:t>a list of possible speakers to </a:t>
            </a:r>
            <a:r>
              <a:rPr lang="en-US" sz="800" dirty="0" smtClean="0">
                <a:latin typeface="Arial"/>
                <a:cs typeface="Arial"/>
              </a:rPr>
              <a:t>fdl2018@easychair.org.</a:t>
            </a:r>
            <a:endParaRPr lang="en-US" sz="800" dirty="0">
              <a:latin typeface="Arial"/>
              <a:cs typeface="Arial"/>
            </a:endParaRPr>
          </a:p>
        </p:txBody>
      </p:sp>
      <p:sp>
        <p:nvSpPr>
          <p:cNvPr id="19" name="CasellaDiTesto 18"/>
          <p:cNvSpPr txBox="1"/>
          <p:nvPr/>
        </p:nvSpPr>
        <p:spPr>
          <a:xfrm>
            <a:off x="2123119" y="7693564"/>
            <a:ext cx="4680520" cy="1126462"/>
          </a:xfrm>
          <a:prstGeom prst="rect">
            <a:avLst/>
          </a:prstGeom>
          <a:noFill/>
        </p:spPr>
        <p:txBody>
          <a:bodyPr wrap="square" rtlCol="0">
            <a:spAutoFit/>
          </a:bodyPr>
          <a:lstStyle/>
          <a:p>
            <a:pPr algn="ctr">
              <a:lnSpc>
                <a:spcPct val="120000"/>
              </a:lnSpc>
            </a:pPr>
            <a:r>
              <a:rPr lang="en-US" sz="800" dirty="0" smtClean="0">
                <a:latin typeface="Arial"/>
                <a:cs typeface="Arial"/>
              </a:rPr>
              <a:t>General </a:t>
            </a:r>
            <a:r>
              <a:rPr lang="en-US" sz="800" dirty="0">
                <a:latin typeface="Arial"/>
                <a:cs typeface="Arial"/>
              </a:rPr>
              <a:t>Chair: Hiren Patel </a:t>
            </a:r>
            <a:r>
              <a:rPr lang="en-US" sz="800" dirty="0" smtClean="0">
                <a:latin typeface="Arial"/>
                <a:cs typeface="Arial"/>
              </a:rPr>
              <a:t>| </a:t>
            </a:r>
            <a:r>
              <a:rPr lang="en-US" sz="800" dirty="0">
                <a:latin typeface="Arial"/>
                <a:cs typeface="Arial"/>
              </a:rPr>
              <a:t>Univ. of  </a:t>
            </a:r>
            <a:r>
              <a:rPr lang="en-US" sz="800" dirty="0" smtClean="0">
                <a:latin typeface="Arial"/>
                <a:cs typeface="Arial"/>
              </a:rPr>
              <a:t>Waterloo</a:t>
            </a:r>
            <a:endParaRPr lang="en-US" sz="800" dirty="0">
              <a:latin typeface="Arial"/>
              <a:cs typeface="Arial"/>
            </a:endParaRPr>
          </a:p>
          <a:p>
            <a:pPr algn="ctr">
              <a:lnSpc>
                <a:spcPct val="120000"/>
              </a:lnSpc>
            </a:pPr>
            <a:r>
              <a:rPr lang="en-US" sz="800" dirty="0">
                <a:latin typeface="Arial"/>
                <a:cs typeface="Arial"/>
              </a:rPr>
              <a:t>Program Chair: Tom J Kazmierski </a:t>
            </a:r>
            <a:r>
              <a:rPr lang="en-US" sz="800" dirty="0" smtClean="0">
                <a:latin typeface="Arial"/>
                <a:cs typeface="Arial"/>
              </a:rPr>
              <a:t>| </a:t>
            </a:r>
            <a:r>
              <a:rPr lang="en-US" sz="800" dirty="0">
                <a:latin typeface="Arial"/>
                <a:cs typeface="Arial"/>
              </a:rPr>
              <a:t>Univ. of </a:t>
            </a:r>
            <a:r>
              <a:rPr lang="en-US" sz="800" dirty="0" smtClean="0">
                <a:latin typeface="Arial"/>
                <a:cs typeface="Arial"/>
              </a:rPr>
              <a:t>Southampton</a:t>
            </a:r>
          </a:p>
          <a:p>
            <a:pPr algn="ctr">
              <a:lnSpc>
                <a:spcPct val="120000"/>
              </a:lnSpc>
            </a:pPr>
            <a:r>
              <a:rPr lang="en-US" sz="800" smtClean="0">
                <a:latin typeface="Arial"/>
                <a:cs typeface="Arial"/>
              </a:rPr>
              <a:t>Program Co-Chair </a:t>
            </a:r>
            <a:r>
              <a:rPr lang="en-US" sz="800" dirty="0">
                <a:latin typeface="Arial"/>
                <a:cs typeface="Arial"/>
              </a:rPr>
              <a:t>and </a:t>
            </a:r>
            <a:r>
              <a:rPr lang="en-US" sz="800" dirty="0" smtClean="0">
                <a:latin typeface="Arial"/>
                <a:cs typeface="Arial"/>
              </a:rPr>
              <a:t>Local </a:t>
            </a:r>
            <a:r>
              <a:rPr lang="en-US" sz="800" dirty="0">
                <a:latin typeface="Arial"/>
                <a:cs typeface="Arial"/>
              </a:rPr>
              <a:t>Chair: Sebastian Steinhorst </a:t>
            </a:r>
            <a:r>
              <a:rPr lang="en-US" sz="800" dirty="0" smtClean="0">
                <a:latin typeface="Arial"/>
                <a:cs typeface="Arial"/>
              </a:rPr>
              <a:t>| TU Munich </a:t>
            </a:r>
            <a:endParaRPr lang="en-US" sz="800" dirty="0">
              <a:latin typeface="Arial"/>
              <a:cs typeface="Arial"/>
            </a:endParaRPr>
          </a:p>
          <a:p>
            <a:pPr algn="ctr">
              <a:lnSpc>
                <a:spcPct val="120000"/>
              </a:lnSpc>
            </a:pPr>
            <a:r>
              <a:rPr lang="en-US" sz="800" dirty="0">
                <a:latin typeface="Arial"/>
                <a:cs typeface="Arial"/>
              </a:rPr>
              <a:t>Special </a:t>
            </a:r>
            <a:r>
              <a:rPr lang="en-US" sz="800" dirty="0" smtClean="0">
                <a:latin typeface="Arial"/>
                <a:cs typeface="Arial"/>
              </a:rPr>
              <a:t>Session </a:t>
            </a:r>
            <a:r>
              <a:rPr lang="en-US" sz="800" dirty="0">
                <a:latin typeface="Arial"/>
                <a:cs typeface="Arial"/>
              </a:rPr>
              <a:t>Chair: Daniel </a:t>
            </a:r>
            <a:r>
              <a:rPr lang="en-US" sz="800" dirty="0" smtClean="0">
                <a:latin typeface="Arial"/>
                <a:cs typeface="Arial"/>
              </a:rPr>
              <a:t>Grosse | Univ</a:t>
            </a:r>
            <a:r>
              <a:rPr lang="en-US" sz="800" dirty="0">
                <a:latin typeface="Arial"/>
                <a:cs typeface="Arial"/>
              </a:rPr>
              <a:t>. of Bremen </a:t>
            </a:r>
            <a:endParaRPr lang="en-US" sz="800" dirty="0" smtClean="0">
              <a:latin typeface="Arial"/>
              <a:cs typeface="Arial"/>
            </a:endParaRPr>
          </a:p>
          <a:p>
            <a:pPr algn="ctr">
              <a:lnSpc>
                <a:spcPct val="120000"/>
              </a:lnSpc>
            </a:pPr>
            <a:r>
              <a:rPr lang="en-US" sz="800" dirty="0" smtClean="0">
                <a:latin typeface="Arial"/>
                <a:cs typeface="Arial"/>
              </a:rPr>
              <a:t>Panel/Tutorial Chair</a:t>
            </a:r>
            <a:r>
              <a:rPr lang="en-US" sz="800" dirty="0">
                <a:latin typeface="Arial"/>
                <a:cs typeface="Arial"/>
              </a:rPr>
              <a:t>: Sara </a:t>
            </a:r>
            <a:r>
              <a:rPr lang="en-US" sz="800" dirty="0" err="1">
                <a:latin typeface="Arial"/>
                <a:cs typeface="Arial"/>
              </a:rPr>
              <a:t>Vinco</a:t>
            </a:r>
            <a:r>
              <a:rPr lang="en-US" sz="800" dirty="0">
                <a:latin typeface="Arial"/>
                <a:cs typeface="Arial"/>
              </a:rPr>
              <a:t> </a:t>
            </a:r>
            <a:r>
              <a:rPr lang="en-US" sz="800" dirty="0" smtClean="0">
                <a:latin typeface="Arial"/>
                <a:cs typeface="Arial"/>
              </a:rPr>
              <a:t>| </a:t>
            </a:r>
            <a:r>
              <a:rPr lang="en-US" sz="800" dirty="0" err="1">
                <a:latin typeface="Arial"/>
                <a:cs typeface="Arial"/>
              </a:rPr>
              <a:t>Politecnico</a:t>
            </a:r>
            <a:r>
              <a:rPr lang="en-US" sz="800" dirty="0">
                <a:latin typeface="Arial"/>
                <a:cs typeface="Arial"/>
              </a:rPr>
              <a:t> di </a:t>
            </a:r>
            <a:r>
              <a:rPr lang="en-US" sz="800" dirty="0" smtClean="0">
                <a:latin typeface="Arial"/>
                <a:cs typeface="Arial"/>
              </a:rPr>
              <a:t>Torino</a:t>
            </a:r>
          </a:p>
          <a:p>
            <a:pPr algn="ctr">
              <a:lnSpc>
                <a:spcPct val="120000"/>
              </a:lnSpc>
            </a:pPr>
            <a:r>
              <a:rPr lang="en-US" sz="800" dirty="0" smtClean="0">
                <a:latin typeface="Arial"/>
                <a:cs typeface="Arial"/>
              </a:rPr>
              <a:t>Finance </a:t>
            </a:r>
            <a:r>
              <a:rPr lang="en-US" sz="800" dirty="0">
                <a:latin typeface="Arial"/>
                <a:cs typeface="Arial"/>
              </a:rPr>
              <a:t>Chair: Graziano Pravadelli </a:t>
            </a:r>
            <a:r>
              <a:rPr lang="en-US" sz="800" dirty="0" smtClean="0">
                <a:latin typeface="Arial"/>
                <a:cs typeface="Arial"/>
              </a:rPr>
              <a:t>| </a:t>
            </a:r>
            <a:r>
              <a:rPr lang="en-US" sz="800" dirty="0">
                <a:latin typeface="Arial"/>
                <a:cs typeface="Arial"/>
              </a:rPr>
              <a:t>Univ. of </a:t>
            </a:r>
            <a:r>
              <a:rPr lang="en-US" sz="800" dirty="0" smtClean="0">
                <a:latin typeface="Arial"/>
                <a:cs typeface="Arial"/>
              </a:rPr>
              <a:t>Verona</a:t>
            </a:r>
          </a:p>
          <a:p>
            <a:pPr algn="ctr">
              <a:lnSpc>
                <a:spcPct val="120000"/>
              </a:lnSpc>
            </a:pPr>
            <a:r>
              <a:rPr lang="en-US" sz="800" dirty="0" smtClean="0">
                <a:latin typeface="Arial"/>
                <a:cs typeface="Arial"/>
              </a:rPr>
              <a:t>Publication Chair</a:t>
            </a:r>
            <a:r>
              <a:rPr lang="en-US" sz="800" dirty="0">
                <a:latin typeface="Arial"/>
                <a:cs typeface="Arial"/>
              </a:rPr>
              <a:t>: </a:t>
            </a:r>
            <a:r>
              <a:rPr lang="en-US" sz="800" dirty="0" err="1" smtClean="0">
                <a:latin typeface="Arial"/>
                <a:cs typeface="Arial"/>
              </a:rPr>
              <a:t>Akramul</a:t>
            </a:r>
            <a:r>
              <a:rPr lang="en-US" sz="800" dirty="0" smtClean="0">
                <a:latin typeface="Arial"/>
                <a:cs typeface="Arial"/>
              </a:rPr>
              <a:t> </a:t>
            </a:r>
            <a:r>
              <a:rPr lang="en-US" sz="800" dirty="0">
                <a:latin typeface="Arial"/>
                <a:cs typeface="Arial"/>
              </a:rPr>
              <a:t>Azim </a:t>
            </a:r>
            <a:r>
              <a:rPr lang="en-US" sz="800" dirty="0" smtClean="0">
                <a:latin typeface="Arial"/>
                <a:cs typeface="Arial"/>
              </a:rPr>
              <a:t>| </a:t>
            </a:r>
            <a:r>
              <a:rPr lang="en-US" sz="800" dirty="0">
                <a:latin typeface="Arial"/>
                <a:cs typeface="Arial"/>
              </a:rPr>
              <a:t>Univ. of </a:t>
            </a:r>
            <a:r>
              <a:rPr lang="en-US" sz="800" dirty="0" smtClean="0">
                <a:latin typeface="Arial"/>
                <a:cs typeface="Arial"/>
              </a:rPr>
              <a:t>Ontario Inst. of Technology</a:t>
            </a:r>
          </a:p>
        </p:txBody>
      </p:sp>
      <p:pic>
        <p:nvPicPr>
          <p:cNvPr id="4" name="Immagine 3"/>
          <p:cNvPicPr>
            <a:picLocks noChangeAspect="1"/>
          </p:cNvPicPr>
          <p:nvPr/>
        </p:nvPicPr>
        <p:blipFill rotWithShape="1">
          <a:blip r:embed="rId3"/>
          <a:stretch/>
        </p:blipFill>
        <p:spPr>
          <a:xfrm>
            <a:off x="-1030310" y="16768535"/>
            <a:ext cx="74025" cy="82393"/>
          </a:xfrm>
          <a:prstGeom prst="rect">
            <a:avLst/>
          </a:prstGeom>
        </p:spPr>
      </p:pic>
      <p:pic>
        <p:nvPicPr>
          <p:cNvPr id="1030" name="Picture 6" descr="https://upload.wikimedia.org/wikipedia/commons/a/a6/Museumsinsel_M%C3%BCnchen.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1131" b="4733"/>
          <a:stretch/>
        </p:blipFill>
        <p:spPr bwMode="auto">
          <a:xfrm>
            <a:off x="0" y="1262983"/>
            <a:ext cx="2127176" cy="1436809"/>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7173416" y="3436813"/>
            <a:ext cx="3429000" cy="1938992"/>
          </a:xfrm>
          <a:prstGeom prst="rect">
            <a:avLst/>
          </a:prstGeom>
        </p:spPr>
        <p:txBody>
          <a:bodyPr>
            <a:spAutoFit/>
          </a:bodyPr>
          <a:lstStyle/>
          <a:p>
            <a:r>
              <a:rPr lang="en-US" dirty="0" smtClean="0"/>
              <a:t>Source: CC0 No attribution https</a:t>
            </a:r>
            <a:r>
              <a:rPr lang="en-US" dirty="0"/>
              <a:t>://pixabay.com/en/munich-olympia-mountain-1558682/</a:t>
            </a:r>
          </a:p>
        </p:txBody>
      </p:sp>
      <p:sp>
        <p:nvSpPr>
          <p:cNvPr id="8" name="Textfeld 7"/>
          <p:cNvSpPr txBox="1"/>
          <p:nvPr/>
        </p:nvSpPr>
        <p:spPr>
          <a:xfrm>
            <a:off x="1631845" y="2557940"/>
            <a:ext cx="2598868" cy="169277"/>
          </a:xfrm>
          <a:prstGeom prst="rect">
            <a:avLst/>
          </a:prstGeom>
          <a:noFill/>
        </p:spPr>
        <p:txBody>
          <a:bodyPr wrap="square" rtlCol="0">
            <a:spAutoFit/>
          </a:bodyPr>
          <a:lstStyle/>
          <a:p>
            <a:r>
              <a:rPr lang="en-US" sz="500" dirty="0">
                <a:solidFill>
                  <a:schemeClr val="bg1"/>
                </a:solidFill>
              </a:rPr>
              <a:t>b</a:t>
            </a:r>
            <a:r>
              <a:rPr lang="en-US" sz="500" dirty="0" smtClean="0">
                <a:solidFill>
                  <a:schemeClr val="bg1"/>
                </a:solidFill>
              </a:rPr>
              <a:t>y Max-k </a:t>
            </a:r>
            <a:r>
              <a:rPr lang="en-US" sz="500" dirty="0" err="1">
                <a:solidFill>
                  <a:schemeClr val="bg1"/>
                </a:solidFill>
              </a:rPr>
              <a:t>muc</a:t>
            </a:r>
            <a:endParaRPr lang="en-US" sz="500" dirty="0">
              <a:solidFill>
                <a:schemeClr val="bg1"/>
              </a:solidFill>
            </a:endParaRPr>
          </a:p>
        </p:txBody>
      </p:sp>
      <p:sp>
        <p:nvSpPr>
          <p:cNvPr id="9" name="Textfeld 8"/>
          <p:cNvSpPr txBox="1"/>
          <p:nvPr/>
        </p:nvSpPr>
        <p:spPr>
          <a:xfrm>
            <a:off x="7101408" y="1262265"/>
            <a:ext cx="4155342" cy="1200329"/>
          </a:xfrm>
          <a:prstGeom prst="rect">
            <a:avLst/>
          </a:prstGeom>
          <a:noFill/>
        </p:spPr>
        <p:txBody>
          <a:bodyPr wrap="square" rtlCol="0">
            <a:spAutoFit/>
          </a:bodyPr>
          <a:lstStyle/>
          <a:p>
            <a:r>
              <a:rPr lang="en-US" dirty="0"/>
              <a:t>https://commons.wikimedia.org/wiki/File:Museumsinsel_M%C3%BCnchen.jpg</a:t>
            </a:r>
          </a:p>
        </p:txBody>
      </p:sp>
      <p:pic>
        <p:nvPicPr>
          <p:cNvPr id="10" name="Grafik 9"/>
          <p:cNvPicPr>
            <a:picLocks noChangeAspect="1"/>
          </p:cNvPicPr>
          <p:nvPr/>
        </p:nvPicPr>
        <p:blipFill rotWithShape="1">
          <a:blip r:embed="rId5">
            <a:clrChange>
              <a:clrFrom>
                <a:srgbClr val="FFFFFF"/>
              </a:clrFrom>
              <a:clrTo>
                <a:srgbClr val="FFFFFF">
                  <a:alpha val="0"/>
                </a:srgbClr>
              </a:clrTo>
            </a:clrChange>
          </a:blip>
          <a:srcRect r="83257"/>
          <a:stretch/>
        </p:blipFill>
        <p:spPr>
          <a:xfrm>
            <a:off x="-1846142" y="330729"/>
            <a:ext cx="1080120" cy="1045261"/>
          </a:xfrm>
          <a:prstGeom prst="rect">
            <a:avLst/>
          </a:prstGeom>
        </p:spPr>
      </p:pic>
      <p:sp>
        <p:nvSpPr>
          <p:cNvPr id="20" name="Rechteck 19"/>
          <p:cNvSpPr/>
          <p:nvPr/>
        </p:nvSpPr>
        <p:spPr>
          <a:xfrm>
            <a:off x="0" y="995154"/>
            <a:ext cx="6858000" cy="276999"/>
          </a:xfrm>
          <a:prstGeom prst="rect">
            <a:avLst/>
          </a:prstGeom>
          <a:solidFill>
            <a:srgbClr val="7030A0"/>
          </a:solidFill>
        </p:spPr>
        <p:txBody>
          <a:bodyPr wrap="square">
            <a:spAutoFit/>
          </a:bodyPr>
          <a:lstStyle/>
          <a:p>
            <a:pPr algn="ctr" eaLnBrk="1" hangingPunct="1"/>
            <a:r>
              <a:rPr lang="en-US" sz="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10-12 </a:t>
            </a:r>
            <a:r>
              <a:rPr lang="en-US" sz="12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September </a:t>
            </a:r>
            <a:r>
              <a:rPr lang="en-US" sz="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2018 | Munich, Germany</a:t>
            </a:r>
          </a:p>
        </p:txBody>
      </p:sp>
      <p:sp>
        <p:nvSpPr>
          <p:cNvPr id="24" name="Textfeld 23"/>
          <p:cNvSpPr txBox="1"/>
          <p:nvPr/>
        </p:nvSpPr>
        <p:spPr>
          <a:xfrm>
            <a:off x="1380859" y="344054"/>
            <a:ext cx="5216493" cy="400110"/>
          </a:xfrm>
          <a:prstGeom prst="rect">
            <a:avLst/>
          </a:prstGeom>
          <a:noFill/>
        </p:spPr>
        <p:txBody>
          <a:bodyPr wrap="none" rtlCol="0">
            <a:spAutoFit/>
          </a:bodyPr>
          <a:lstStyle/>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Forum on specification &amp; Design </a:t>
            </a:r>
            <a:r>
              <a:rPr lang="en-US"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Languages</a:t>
            </a:r>
            <a:endParaRPr lang="en-US" dirty="0">
              <a:effectLst>
                <a:outerShdw blurRad="38100" dist="38100" dir="2700000" algn="tl">
                  <a:srgbClr val="000000">
                    <a:alpha val="43137"/>
                  </a:srgbClr>
                </a:outerShdw>
              </a:effectLst>
            </a:endParaRPr>
          </a:p>
        </p:txBody>
      </p:sp>
      <p:sp>
        <p:nvSpPr>
          <p:cNvPr id="26" name="Rechteck 25"/>
          <p:cNvSpPr/>
          <p:nvPr/>
        </p:nvSpPr>
        <p:spPr>
          <a:xfrm>
            <a:off x="0" y="8867001"/>
            <a:ext cx="6858000" cy="276999"/>
          </a:xfrm>
          <a:prstGeom prst="rect">
            <a:avLst/>
          </a:prstGeom>
          <a:solidFill>
            <a:srgbClr val="7030A0"/>
          </a:solidFill>
        </p:spPr>
        <p:txBody>
          <a:bodyPr wrap="square">
            <a:spAutoFit/>
          </a:bodyPr>
          <a:lstStyle/>
          <a:p>
            <a:pPr algn="ctr" eaLnBrk="1" hangingPunct="1"/>
            <a:r>
              <a:rPr lang="en-US" sz="12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Website</a:t>
            </a:r>
            <a:r>
              <a:rPr lang="en-US" sz="120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20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www.fdl-conference.org </a:t>
            </a:r>
            <a:r>
              <a:rPr lang="en-US" sz="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Contact</a:t>
            </a:r>
            <a:r>
              <a:rPr lang="en-US" sz="12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fdl2018@easychair.org </a:t>
            </a:r>
            <a:endParaRPr lang="en-US" sz="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1" name="Grafik 10"/>
          <p:cNvPicPr>
            <a:picLocks noChangeAspect="1"/>
          </p:cNvPicPr>
          <p:nvPr/>
        </p:nvPicPr>
        <p:blipFill>
          <a:blip r:embed="rId6">
            <a:clrChange>
              <a:clrFrom>
                <a:srgbClr val="FFFFFF"/>
              </a:clrFrom>
              <a:clrTo>
                <a:srgbClr val="FFFFFF">
                  <a:alpha val="0"/>
                </a:srgbClr>
              </a:clrTo>
            </a:clrChange>
          </a:blip>
          <a:stretch>
            <a:fillRect/>
          </a:stretch>
        </p:blipFill>
        <p:spPr>
          <a:xfrm>
            <a:off x="260648" y="45184"/>
            <a:ext cx="1023976" cy="903923"/>
          </a:xfrm>
          <a:prstGeom prst="rect">
            <a:avLst/>
          </a:prstGeom>
        </p:spPr>
      </p:pic>
      <p:pic>
        <p:nvPicPr>
          <p:cNvPr id="1026" name="Picture 2" descr="IFIP"/>
          <p:cNvPicPr>
            <a:picLocks noChangeAspect="1" noChangeArrowheads="1"/>
          </p:cNvPicPr>
          <p:nvPr/>
        </p:nvPicPr>
        <p:blipFill>
          <a:blip r:embed="rId7" cstate="email">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4830264" y="14204769"/>
            <a:ext cx="189294" cy="45719"/>
          </a:xfrm>
          <a:prstGeom prst="rect">
            <a:avLst/>
          </a:prstGeom>
          <a:noFill/>
          <a:extLst>
            <a:ext uri="{909E8E84-426E-40DD-AFC4-6F175D3DCCD1}">
              <a14:hiddenFill xmlns:a14="http://schemas.microsoft.com/office/drawing/2010/main">
                <a:solidFill>
                  <a:srgbClr val="FFFFFF"/>
                </a:solidFill>
              </a14:hiddenFill>
            </a:ext>
          </a:extLst>
        </p:spPr>
      </p:pic>
      <p:pic>
        <p:nvPicPr>
          <p:cNvPr id="27" name="Grafik 26"/>
          <p:cNvPicPr>
            <a:picLocks noChangeAspect="1"/>
          </p:cNvPicPr>
          <p:nvPr/>
        </p:nvPicPr>
        <p:blipFill>
          <a:blip r:embed="rId8"/>
          <a:stretch>
            <a:fillRect/>
          </a:stretch>
        </p:blipFill>
        <p:spPr>
          <a:xfrm>
            <a:off x="50302" y="8364305"/>
            <a:ext cx="747593" cy="252000"/>
          </a:xfrm>
          <a:prstGeom prst="rect">
            <a:avLst/>
          </a:prstGeom>
        </p:spPr>
      </p:pic>
      <p:pic>
        <p:nvPicPr>
          <p:cNvPr id="3" name="Picture 2" descr="http://ecsi.org/sites/default/files/FDL2017/Images/IEEE-logo_highRes.jpg"/>
          <p:cNvPicPr>
            <a:picLocks noChangeAspect="1" noChangeArrowheads="1"/>
          </p:cNvPicPr>
          <p:nvPr/>
        </p:nvPicPr>
        <p:blipFill rotWithShape="1">
          <a:blip r:embed="rId9">
            <a:clrChange>
              <a:clrFrom>
                <a:srgbClr val="FCFCFC"/>
              </a:clrFrom>
              <a:clrTo>
                <a:srgbClr val="FCFCFC">
                  <a:alpha val="0"/>
                </a:srgbClr>
              </a:clrTo>
            </a:clrChange>
            <a:extLst>
              <a:ext uri="{28A0092B-C50C-407E-A947-70E740481C1C}">
                <a14:useLocalDpi xmlns:a14="http://schemas.microsoft.com/office/drawing/2010/main" val="0"/>
              </a:ext>
            </a:extLst>
          </a:blip>
          <a:srcRect t="3725" b="2646"/>
          <a:stretch/>
        </p:blipFill>
        <p:spPr bwMode="auto">
          <a:xfrm>
            <a:off x="54976" y="6948264"/>
            <a:ext cx="807443" cy="252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ecsi.org/sites/default/files/FDL2017/Images/CEDA_Logo_large_R.JP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43" y="7302274"/>
            <a:ext cx="962212" cy="252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ecsi.org/sites/default/files/FDL2017/Images/ifip.jpg"/>
          <p:cNvPicPr>
            <a:picLocks noChangeAspect="1" noChangeArrowheads="1"/>
          </p:cNvPicPr>
          <p:nvPr/>
        </p:nvPicPr>
        <p:blipFill rotWithShape="1">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b="4005"/>
          <a:stretch/>
        </p:blipFill>
        <p:spPr bwMode="auto">
          <a:xfrm>
            <a:off x="44624" y="7656284"/>
            <a:ext cx="108689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http://ecsi.org/sites/default/files/FDL2017/Images/A-Logo_Univr_Dip_Informatica_2016-01.jpg"/>
          <p:cNvPicPr>
            <a:picLocks noChangeAspect="1" noChangeArrowheads="1"/>
          </p:cNvPicPr>
          <p:nvPr/>
        </p:nvPicPr>
        <p:blipFill rotWithShape="1">
          <a:blip r:embed="rId12">
            <a:clrChange>
              <a:clrFrom>
                <a:srgbClr val="FEFEFE"/>
              </a:clrFrom>
              <a:clrTo>
                <a:srgbClr val="FEFEFE">
                  <a:alpha val="0"/>
                </a:srgbClr>
              </a:clrTo>
            </a:clrChange>
            <a:extLst>
              <a:ext uri="{28A0092B-C50C-407E-A947-70E740481C1C}">
                <a14:useLocalDpi xmlns:a14="http://schemas.microsoft.com/office/drawing/2010/main" val="0"/>
              </a:ext>
            </a:extLst>
          </a:blip>
          <a:srcRect l="2398" t="8579" r="1" b="9276"/>
          <a:stretch/>
        </p:blipFill>
        <p:spPr bwMode="auto">
          <a:xfrm>
            <a:off x="53256" y="8010294"/>
            <a:ext cx="1288391" cy="2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3739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GRA_Präsentation">
  <a:themeElements>
    <a:clrScheme name="AGRA_Prä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GRA_Präsentation">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044E86"/>
          </a:solidFill>
          <a:prstDash val="solid"/>
          <a:round/>
          <a:headEnd type="none" w="med" len="med"/>
          <a:tailEnd type="none" w="med" len="med"/>
        </a:ln>
        <a:effectLst/>
      </a:spPr>
      <a:bodyPr/>
      <a:lstStyle/>
    </a:lnDef>
  </a:objectDefaults>
  <a:extraClrSchemeLst>
    <a:extraClrScheme>
      <a:clrScheme name="AGRA_Prä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GRA_Prä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GRA_Prä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GRA_Prä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GRA_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GRA_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GRA_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G:\fuer_lisa\Slices\AGRA_Präsentation.pot</Template>
  <TotalTime>0</TotalTime>
  <Words>745</Words>
  <Application>Microsoft Office PowerPoint</Application>
  <PresentationFormat>On-screen Show (4:3)</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Times New Roman</vt:lpstr>
      <vt:lpstr>Verdana</vt:lpstr>
      <vt:lpstr>AGRA_Präsentation</vt:lpstr>
      <vt:lpstr>PowerPoint Presentation</vt:lpstr>
    </vt:vector>
  </TitlesOfParts>
  <Company>FB3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teuber</dc:creator>
  <cp:lastModifiedBy>Windows User</cp:lastModifiedBy>
  <cp:revision>702</cp:revision>
  <cp:lastPrinted>2016-09-16T06:51:23Z</cp:lastPrinted>
  <dcterms:created xsi:type="dcterms:W3CDTF">2003-09-12T07:50:25Z</dcterms:created>
  <dcterms:modified xsi:type="dcterms:W3CDTF">2018-02-01T01:43:29Z</dcterms:modified>
</cp:coreProperties>
</file>