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8" r:id="rId4"/>
    <p:sldId id="266" r:id="rId5"/>
    <p:sldId id="274" r:id="rId6"/>
    <p:sldId id="275" r:id="rId7"/>
    <p:sldId id="277" r:id="rId8"/>
    <p:sldId id="284" r:id="rId9"/>
    <p:sldId id="280" r:id="rId10"/>
    <p:sldId id="292" r:id="rId11"/>
    <p:sldId id="281" r:id="rId12"/>
    <p:sldId id="282" r:id="rId13"/>
    <p:sldId id="283" r:id="rId14"/>
    <p:sldId id="257" r:id="rId15"/>
    <p:sldId id="258" r:id="rId16"/>
    <p:sldId id="259" r:id="rId17"/>
    <p:sldId id="260" r:id="rId18"/>
    <p:sldId id="261" r:id="rId19"/>
    <p:sldId id="268" r:id="rId20"/>
    <p:sldId id="262" r:id="rId21"/>
    <p:sldId id="263" r:id="rId22"/>
    <p:sldId id="264" r:id="rId23"/>
    <p:sldId id="285" r:id="rId24"/>
    <p:sldId id="286" r:id="rId25"/>
    <p:sldId id="287" r:id="rId26"/>
    <p:sldId id="288" r:id="rId27"/>
    <p:sldId id="289" r:id="rId28"/>
    <p:sldId id="271" r:id="rId29"/>
    <p:sldId id="272" r:id="rId30"/>
    <p:sldId id="273" r:id="rId31"/>
    <p:sldId id="269" r:id="rId32"/>
    <p:sldId id="270" r:id="rId33"/>
    <p:sldId id="291" r:id="rId34"/>
    <p:sldId id="293"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E26CF-A7E3-46F5-9A13-930F4FB3BF1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A67F975-EE5B-4557-8C09-87C06739D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529C7AB-1D0F-4A97-B5B9-E7723E792A1C}"/>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D24A2592-826C-4F2B-83D7-B36BA1578B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E67062-5D5E-4EC6-9EF6-61A14B42AAAF}"/>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7666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CE669-E418-477F-9576-417BA6A9BC5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B6EEA7B-DDDE-4781-8FFE-9A6EA166B219}"/>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58B2B2-18DF-46D3-A257-4B984322ADA9}"/>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8ADDA199-65FD-4AAE-9A4E-AF560F2B67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3BB3EB3-B379-4B50-A32F-0B4F325D23B9}"/>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55444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D7801C-07E7-4ACC-B8F0-A9F278CE91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BA91BA-CA47-4B13-98F5-B2966BD80DB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1CD966-09FE-4E06-97CA-9A666E89BEC5}"/>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F2E231BE-D32B-40DF-8263-2066979B53D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AD5C93-DF9D-41D1-BAC9-7855B5BD9F78}"/>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214466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F6D0A-8B80-4FE6-8059-0596CCB6241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400470-FB8A-4A9A-BFE6-7AA9C52DCEB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A672DDE-79B5-4FAB-B5C0-02B23D31A40A}"/>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B927D89D-4A79-4718-90A4-6FADB97DF5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4B5223-2348-4FB2-907D-3CF71A2F60B0}"/>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296390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39296-9EF5-44F3-A49D-BA9E6FCB7D0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9B034F-DB6B-4865-B4CB-E9393F5ADE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14EE0DB-31DE-4FE1-B932-1FA5267FCB46}"/>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9E2A25DC-6BCA-47C5-8F8A-FA1162AFB64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6DD9216-5B3D-4D25-B4DA-DB7FB42CD634}"/>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56910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5BCF7-84A9-49AC-963C-889223F1040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32762EA-B17F-4A22-8607-301B5FE5C61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7EEA33E-814A-43B6-9B46-766DD2776FC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2A46540-1D21-4025-AB37-D5451868564D}"/>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6" name="Marcador de pie de página 5">
            <a:extLst>
              <a:ext uri="{FF2B5EF4-FFF2-40B4-BE49-F238E27FC236}">
                <a16:creationId xmlns:a16="http://schemas.microsoft.com/office/drawing/2014/main" id="{DD75E4EB-ADFD-4281-B78B-49F12142CD5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6D9F65-98C3-4C82-859C-F63B75F75DF3}"/>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70161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D1D0B-501E-4A77-9489-646C558B821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24463F-FEA1-4B2E-92D6-852CCB55F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D3924F4-67B9-426F-9D96-6A266805632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662F5FC-D774-41CE-A95B-AA4F95BF2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C2340252-DA11-400F-AD6E-C19C7A0DF24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127516E-68BF-429B-AB30-BD8096EACB62}"/>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8" name="Marcador de pie de página 7">
            <a:extLst>
              <a:ext uri="{FF2B5EF4-FFF2-40B4-BE49-F238E27FC236}">
                <a16:creationId xmlns:a16="http://schemas.microsoft.com/office/drawing/2014/main" id="{91AC2017-83F8-486D-94FC-EE8E6D69BAE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31A44B-91A2-40B2-8B51-EAE150F33060}"/>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52878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BFC22-A850-4472-A176-6E150CBDBAA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76C1E08-1C18-4BEE-9EB8-7F26D8584978}"/>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4" name="Marcador de pie de página 3">
            <a:extLst>
              <a:ext uri="{FF2B5EF4-FFF2-40B4-BE49-F238E27FC236}">
                <a16:creationId xmlns:a16="http://schemas.microsoft.com/office/drawing/2014/main" id="{0567557C-F55C-4D07-8B21-12BE68D7EB9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8FD71EA-E202-4A2B-9ACB-20A22CCD149C}"/>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60656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E0638E-BADE-419C-AB58-745588198ED4}"/>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3" name="Marcador de pie de página 2">
            <a:extLst>
              <a:ext uri="{FF2B5EF4-FFF2-40B4-BE49-F238E27FC236}">
                <a16:creationId xmlns:a16="http://schemas.microsoft.com/office/drawing/2014/main" id="{68986991-EA23-4BBD-BAA9-EFAC5E21B68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315055D-F36E-4B77-BD26-B0815AF9A2FB}"/>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11734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22B4F-D33E-47BC-9CAE-7B3ADE913D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0B68C7C-EBBD-41B6-8C60-2A6F00CE2E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02B9DD6-E09F-44BD-A46F-B365CB120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16A29F4-8C08-4D06-960A-B1EBFED7030D}"/>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6" name="Marcador de pie de página 5">
            <a:extLst>
              <a:ext uri="{FF2B5EF4-FFF2-40B4-BE49-F238E27FC236}">
                <a16:creationId xmlns:a16="http://schemas.microsoft.com/office/drawing/2014/main" id="{7B1F0535-DD3D-4A7D-A1BC-8D3EC43FDC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C1FDB-9480-4000-B9F6-15A3EFFE710F}"/>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3573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61999-0674-42F9-8639-35F2D63809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56A97EB-03CD-4027-B502-96A032671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EAFC6A1-65A9-4EF4-9C95-4B6EB5380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BEF65-8F80-4A0F-B61F-8FC73F3F94EE}"/>
              </a:ext>
            </a:extLst>
          </p:cNvPr>
          <p:cNvSpPr>
            <a:spLocks noGrp="1"/>
          </p:cNvSpPr>
          <p:nvPr>
            <p:ph type="dt" sz="half" idx="10"/>
          </p:nvPr>
        </p:nvSpPr>
        <p:spPr/>
        <p:txBody>
          <a:bodyPr/>
          <a:lstStyle/>
          <a:p>
            <a:fld id="{02BEF723-943C-464D-8951-D521977B2149}" type="datetimeFigureOut">
              <a:rPr lang="es-ES" smtClean="0"/>
              <a:t>25/10/2021</a:t>
            </a:fld>
            <a:endParaRPr lang="es-ES"/>
          </a:p>
        </p:txBody>
      </p:sp>
      <p:sp>
        <p:nvSpPr>
          <p:cNvPr id="6" name="Marcador de pie de página 5">
            <a:extLst>
              <a:ext uri="{FF2B5EF4-FFF2-40B4-BE49-F238E27FC236}">
                <a16:creationId xmlns:a16="http://schemas.microsoft.com/office/drawing/2014/main" id="{A5543398-DE31-4881-AF03-385CD776C38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B60D7B-F9F2-47D2-B059-3362DE0B44BE}"/>
              </a:ext>
            </a:extLst>
          </p:cNvPr>
          <p:cNvSpPr>
            <a:spLocks noGrp="1"/>
          </p:cNvSpPr>
          <p:nvPr>
            <p:ph type="sldNum" sz="quarter" idx="12"/>
          </p:nvPr>
        </p:nvSpPr>
        <p:spPr/>
        <p:txBody>
          <a:bodyPr/>
          <a:lstStyle/>
          <a:p>
            <a:fld id="{8ED86209-9DA6-4266-83CC-A795417D8C5B}" type="slidenum">
              <a:rPr lang="es-ES" smtClean="0"/>
              <a:t>‹Nº›</a:t>
            </a:fld>
            <a:endParaRPr lang="es-ES"/>
          </a:p>
        </p:txBody>
      </p:sp>
    </p:spTree>
    <p:extLst>
      <p:ext uri="{BB962C8B-B14F-4D97-AF65-F5344CB8AC3E}">
        <p14:creationId xmlns:p14="http://schemas.microsoft.com/office/powerpoint/2010/main" val="212948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1077C6-96DF-41A6-B824-32E4FFEB7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BEC8CC-CFF6-4280-9DE7-187504949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183536-3211-46D7-AD16-D8BA20D9A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EF723-943C-464D-8951-D521977B2149}" type="datetimeFigureOut">
              <a:rPr lang="es-ES" smtClean="0"/>
              <a:t>25/10/2021</a:t>
            </a:fld>
            <a:endParaRPr lang="es-ES"/>
          </a:p>
        </p:txBody>
      </p:sp>
      <p:sp>
        <p:nvSpPr>
          <p:cNvPr id="5" name="Marcador de pie de página 4">
            <a:extLst>
              <a:ext uri="{FF2B5EF4-FFF2-40B4-BE49-F238E27FC236}">
                <a16:creationId xmlns:a16="http://schemas.microsoft.com/office/drawing/2014/main" id="{BC9EFF94-C82B-41DC-BEBD-ED67253DF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07C884A-1FD3-4FF2-B25B-0D20ECC54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86209-9DA6-4266-83CC-A795417D8C5B}" type="slidenum">
              <a:rPr lang="es-ES" smtClean="0"/>
              <a:t>‹Nº›</a:t>
            </a:fld>
            <a:endParaRPr lang="es-ES"/>
          </a:p>
        </p:txBody>
      </p:sp>
    </p:spTree>
    <p:extLst>
      <p:ext uri="{BB962C8B-B14F-4D97-AF65-F5344CB8AC3E}">
        <p14:creationId xmlns:p14="http://schemas.microsoft.com/office/powerpoint/2010/main" val="123575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3A391795-EC68-4BF0-9CF6-E36DED08A795}"/>
              </a:ext>
            </a:extLst>
          </p:cNvPr>
          <p:cNvSpPr>
            <a:spLocks noGrp="1"/>
          </p:cNvSpPr>
          <p:nvPr>
            <p:ph type="title"/>
          </p:nvPr>
        </p:nvSpPr>
        <p:spPr>
          <a:xfrm>
            <a:off x="1047280" y="759805"/>
            <a:ext cx="10306520" cy="1325563"/>
          </a:xfrm>
        </p:spPr>
        <p:txBody>
          <a:bodyPr>
            <a:normAutofit/>
          </a:bodyPr>
          <a:lstStyle/>
          <a:p>
            <a:r>
              <a:rPr lang="es-ES" sz="4000">
                <a:solidFill>
                  <a:srgbClr val="FFFFFF"/>
                </a:solidFill>
              </a:rPr>
              <a:t>COST0 TOTAL DE PROPIEDAD</a:t>
            </a:r>
          </a:p>
        </p:txBody>
      </p:sp>
      <p:pic>
        <p:nvPicPr>
          <p:cNvPr id="14" name="Graphic 13">
            <a:extLst>
              <a:ext uri="{FF2B5EF4-FFF2-40B4-BE49-F238E27FC236}">
                <a16:creationId xmlns:a16="http://schemas.microsoft.com/office/drawing/2014/main" id="{1C6D663A-0304-4549-A410-FF553E234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71139"/>
            <a:ext cx="3209779" cy="3209779"/>
          </a:xfrm>
          <a:prstGeom prst="rect">
            <a:avLst/>
          </a:prstGeom>
        </p:spPr>
      </p:pic>
      <p:sp>
        <p:nvSpPr>
          <p:cNvPr id="3" name="Marcador de contenido 2">
            <a:extLst>
              <a:ext uri="{FF2B5EF4-FFF2-40B4-BE49-F238E27FC236}">
                <a16:creationId xmlns:a16="http://schemas.microsoft.com/office/drawing/2014/main" id="{B9F27E30-21FA-47E1-A5DE-BCE38D02ED45}"/>
              </a:ext>
            </a:extLst>
          </p:cNvPr>
          <p:cNvSpPr>
            <a:spLocks noGrp="1"/>
          </p:cNvSpPr>
          <p:nvPr>
            <p:ph idx="1"/>
          </p:nvPr>
        </p:nvSpPr>
        <p:spPr>
          <a:xfrm>
            <a:off x="4482059" y="2494450"/>
            <a:ext cx="6285039" cy="3563159"/>
          </a:xfrm>
        </p:spPr>
        <p:txBody>
          <a:bodyPr>
            <a:normAutofit/>
          </a:bodyPr>
          <a:lstStyle/>
          <a:p>
            <a:r>
              <a:rPr lang="es-ES" sz="2000" dirty="0"/>
              <a:t>El Costo Total de Propiedad (TCO Total </a:t>
            </a:r>
            <a:r>
              <a:rPr lang="es-ES" sz="2000" noProof="1"/>
              <a:t>Cost of </a:t>
            </a:r>
            <a:r>
              <a:rPr lang="es-PA" sz="2000" noProof="1"/>
              <a:t>Ownership</a:t>
            </a:r>
            <a:r>
              <a:rPr lang="es-ES" sz="2000" dirty="0"/>
              <a:t>) es un método de cálculo diseñado para ayudar a las  empresas a analizar todos los costos (directos,  indirectos), así como los beneficios, relacionados con la adquisición, desarrollo y uso de componentes de las TIC a lo largo de su ciclo de vida.</a:t>
            </a:r>
            <a:endParaRPr lang="es-PA" sz="2000" dirty="0"/>
          </a:p>
          <a:p>
            <a:r>
              <a:rPr lang="es-ES" sz="2000" dirty="0"/>
              <a:t>Se aplica para la compra de equipos, programas o servicios informáticos, y de modo creciente para el cálculo económico de soluciones energéticas sostenibles.</a:t>
            </a:r>
          </a:p>
          <a:p>
            <a:r>
              <a:rPr lang="es-ES" sz="2000" dirty="0"/>
              <a:t>Se clasifican según objeto de costo</a:t>
            </a:r>
          </a:p>
        </p:txBody>
      </p:sp>
    </p:spTree>
    <p:extLst>
      <p:ext uri="{BB962C8B-B14F-4D97-AF65-F5344CB8AC3E}">
        <p14:creationId xmlns:p14="http://schemas.microsoft.com/office/powerpoint/2010/main" val="246066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err="1">
                <a:solidFill>
                  <a:srgbClr val="FFFFFF"/>
                </a:solidFill>
              </a:rPr>
              <a:t>Capex</a:t>
            </a:r>
            <a:r>
              <a:rPr lang="es-ES" sz="4000" dirty="0">
                <a:solidFill>
                  <a:srgbClr val="FFFFFF"/>
                </a:solidFill>
              </a:rPr>
              <a:t> vs </a:t>
            </a:r>
            <a:r>
              <a:rPr lang="es-ES" sz="4000" dirty="0" err="1">
                <a:solidFill>
                  <a:srgbClr val="FFFFFF"/>
                </a:solidFill>
              </a:rPr>
              <a:t>Opex</a:t>
            </a:r>
            <a:r>
              <a:rPr lang="es-ES" sz="4000" dirty="0">
                <a:solidFill>
                  <a:srgbClr val="FFFFFF"/>
                </a:solidFill>
              </a:rPr>
              <a:t>, ¿qué opción elegir al invertir en IT?</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3567173"/>
          </a:xfrm>
        </p:spPr>
        <p:txBody>
          <a:bodyPr anchor="ctr">
            <a:normAutofit lnSpcReduction="10000"/>
          </a:bodyPr>
          <a:lstStyle/>
          <a:p>
            <a:pPr marL="0" indent="0">
              <a:buNone/>
            </a:pPr>
            <a:r>
              <a:rPr lang="es-ES" sz="2200" dirty="0"/>
              <a:t>Qué es </a:t>
            </a:r>
            <a:r>
              <a:rPr lang="es-ES" sz="2200" dirty="0" err="1"/>
              <a:t>Capex</a:t>
            </a:r>
            <a:endParaRPr lang="es-ES" sz="2200" dirty="0"/>
          </a:p>
          <a:p>
            <a:r>
              <a:rPr lang="es-ES" sz="2200" dirty="0"/>
              <a:t>La financiación que utilizan las empresas para adquirir activos físicos (nuevos o actualizar los existentes) se conocen como gastos de capital o </a:t>
            </a:r>
            <a:r>
              <a:rPr lang="es-ES" sz="2200" dirty="0" err="1"/>
              <a:t>Capex</a:t>
            </a:r>
            <a:r>
              <a:rPr lang="es-ES" sz="2200" dirty="0"/>
              <a:t>. Se suelen dividir en dos tipos:</a:t>
            </a:r>
          </a:p>
          <a:p>
            <a:pPr lvl="1"/>
            <a:r>
              <a:rPr lang="es-ES" sz="1800" dirty="0"/>
              <a:t>Gastos de expansión: aquellos que invierten en nuevos activos que amplían los que dispone la empresa.</a:t>
            </a:r>
          </a:p>
          <a:p>
            <a:pPr lvl="1"/>
            <a:r>
              <a:rPr lang="es-ES" sz="1800" dirty="0"/>
              <a:t>Gasto de mantenimiento: los destinados a mejorar o ampliar la vida útil de los activos que ya se poseen.</a:t>
            </a:r>
          </a:p>
          <a:p>
            <a:pPr lvl="1"/>
            <a:r>
              <a:rPr lang="es-ES" sz="1800" dirty="0"/>
              <a:t>Estos gastos de capital no se cuentan como gastos de forma inmediata, sino que se amortizan los mismos durante un periodo de tiempo, ofreciendo diversas ventajas a las empresas (fiscales, contables…).</a:t>
            </a:r>
          </a:p>
          <a:p>
            <a:pPr lvl="1"/>
            <a:r>
              <a:rPr lang="es-ES" sz="1800" dirty="0"/>
              <a:t>Algunos ejemplos de inversiones </a:t>
            </a:r>
            <a:r>
              <a:rPr lang="es-ES" sz="1800" dirty="0" err="1"/>
              <a:t>Capex</a:t>
            </a:r>
            <a:r>
              <a:rPr lang="es-ES" sz="1800" dirty="0"/>
              <a:t> son la compra de inmuebles (locales, oficinas, </a:t>
            </a:r>
            <a:r>
              <a:rPr lang="es-ES" sz="1800" dirty="0" err="1"/>
              <a:t>etc</a:t>
            </a:r>
            <a:r>
              <a:rPr lang="es-ES" sz="1800" dirty="0"/>
              <a:t>) o la adquisición de vehículos (de transporte o comerciales).</a:t>
            </a:r>
            <a:endParaRPr lang="es-PA" sz="1800" dirty="0"/>
          </a:p>
        </p:txBody>
      </p:sp>
    </p:spTree>
    <p:extLst>
      <p:ext uri="{BB962C8B-B14F-4D97-AF65-F5344CB8AC3E}">
        <p14:creationId xmlns:p14="http://schemas.microsoft.com/office/powerpoint/2010/main" val="355959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err="1">
                <a:solidFill>
                  <a:srgbClr val="FFFFFF"/>
                </a:solidFill>
              </a:rPr>
              <a:t>Capex</a:t>
            </a:r>
            <a:r>
              <a:rPr lang="es-ES" sz="4000" dirty="0">
                <a:solidFill>
                  <a:srgbClr val="FFFFFF"/>
                </a:solidFill>
              </a:rPr>
              <a:t> vs </a:t>
            </a:r>
            <a:r>
              <a:rPr lang="es-ES" sz="4000" dirty="0" err="1">
                <a:solidFill>
                  <a:srgbClr val="FFFFFF"/>
                </a:solidFill>
              </a:rPr>
              <a:t>Opex</a:t>
            </a:r>
            <a:r>
              <a:rPr lang="es-ES" sz="4000" dirty="0">
                <a:solidFill>
                  <a:srgbClr val="FFFFFF"/>
                </a:solidFill>
              </a:rPr>
              <a:t>, ¿qué opción elegir al invertir en IT?</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3567173"/>
          </a:xfrm>
        </p:spPr>
        <p:txBody>
          <a:bodyPr anchor="ctr">
            <a:normAutofit/>
          </a:bodyPr>
          <a:lstStyle/>
          <a:p>
            <a:pPr marL="0" indent="0">
              <a:buNone/>
            </a:pPr>
            <a:r>
              <a:rPr lang="es-ES" sz="1800" dirty="0"/>
              <a:t>Qué es </a:t>
            </a:r>
            <a:r>
              <a:rPr lang="es-ES" sz="1800" dirty="0" err="1"/>
              <a:t>Opex</a:t>
            </a:r>
            <a:endParaRPr lang="es-ES" sz="1800" dirty="0"/>
          </a:p>
          <a:p>
            <a:pPr marL="0" indent="0">
              <a:buNone/>
            </a:pPr>
            <a:r>
              <a:rPr lang="es-ES" sz="1800" dirty="0"/>
              <a:t>Los gastos operativos o de explotación son conocidos como </a:t>
            </a:r>
            <a:r>
              <a:rPr lang="es-ES" sz="1800" dirty="0" err="1"/>
              <a:t>Opex</a:t>
            </a:r>
            <a:r>
              <a:rPr lang="es-ES" sz="1800" dirty="0"/>
              <a:t>, y son gastos que se realizan de forma continuada y están relacionados con las operaciones de la empresa. Podemos definir </a:t>
            </a:r>
            <a:r>
              <a:rPr lang="es-ES" sz="1800" dirty="0" err="1"/>
              <a:t>Opex</a:t>
            </a:r>
            <a:r>
              <a:rPr lang="es-ES" sz="1800" dirty="0"/>
              <a:t> como los gastos fluctuantes que realiza una empresa.</a:t>
            </a:r>
          </a:p>
          <a:p>
            <a:pPr marL="0" indent="0">
              <a:buNone/>
            </a:pPr>
            <a:r>
              <a:rPr lang="es-ES" sz="1800" dirty="0"/>
              <a:t>Algunos ejemplos de estos tipos de gastos son: gastos en instalaciones, alquileres, o formación de personal.</a:t>
            </a:r>
          </a:p>
          <a:p>
            <a:pPr marL="0" indent="0">
              <a:buNone/>
            </a:pPr>
            <a:r>
              <a:rPr lang="es-ES" sz="1800" dirty="0"/>
              <a:t>Cómo invertir en TI:</a:t>
            </a:r>
          </a:p>
          <a:p>
            <a:pPr marL="0" indent="0">
              <a:buNone/>
            </a:pPr>
            <a:r>
              <a:rPr lang="es-ES" sz="1800" dirty="0"/>
              <a:t>Hoy en día, en el sector TI, las inversiones tienden más a ser </a:t>
            </a:r>
            <a:r>
              <a:rPr lang="es-ES" sz="1800" dirty="0" err="1"/>
              <a:t>Opex</a:t>
            </a:r>
            <a:r>
              <a:rPr lang="es-ES" sz="1800" dirty="0"/>
              <a:t> que </a:t>
            </a:r>
            <a:r>
              <a:rPr lang="es-ES" sz="1800" dirty="0" err="1"/>
              <a:t>Capex</a:t>
            </a:r>
            <a:r>
              <a:rPr lang="es-ES" sz="1800" dirty="0"/>
              <a:t>. Esto es así debido a los rápidos cambios que se producen en las tecnologías, que hacen que tanto las herramientas de software como las infraestructuras de hardware queden obsoletas en muy poco tiempo. Por lo tanto, es más interesante alquilar esos servicios (lo que genera un gasto operativo, </a:t>
            </a:r>
            <a:r>
              <a:rPr lang="es-ES" sz="1800" dirty="0" err="1"/>
              <a:t>Opex</a:t>
            </a:r>
            <a:r>
              <a:rPr lang="es-ES" sz="1800" dirty="0"/>
              <a:t>), que comprarlos (que genera un gasto de capital, </a:t>
            </a:r>
            <a:r>
              <a:rPr lang="es-ES" sz="1800" dirty="0" err="1"/>
              <a:t>Capex</a:t>
            </a:r>
            <a:r>
              <a:rPr lang="es-ES" sz="1800" dirty="0"/>
              <a:t>).</a:t>
            </a:r>
            <a:endParaRPr lang="es-PA" sz="1800" dirty="0"/>
          </a:p>
        </p:txBody>
      </p:sp>
    </p:spTree>
    <p:extLst>
      <p:ext uri="{BB962C8B-B14F-4D97-AF65-F5344CB8AC3E}">
        <p14:creationId xmlns:p14="http://schemas.microsoft.com/office/powerpoint/2010/main" val="83794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err="1">
                <a:solidFill>
                  <a:srgbClr val="FFFFFF"/>
                </a:solidFill>
              </a:rPr>
              <a:t>Capex</a:t>
            </a:r>
            <a:r>
              <a:rPr lang="es-ES" sz="4000" dirty="0">
                <a:solidFill>
                  <a:srgbClr val="FFFFFF"/>
                </a:solidFill>
              </a:rPr>
              <a:t> vs </a:t>
            </a:r>
            <a:r>
              <a:rPr lang="es-ES" sz="4000" dirty="0" err="1">
                <a:solidFill>
                  <a:srgbClr val="FFFFFF"/>
                </a:solidFill>
              </a:rPr>
              <a:t>Opex</a:t>
            </a:r>
            <a:r>
              <a:rPr lang="es-ES" sz="4000" dirty="0">
                <a:solidFill>
                  <a:srgbClr val="FFFFFF"/>
                </a:solidFill>
              </a:rPr>
              <a:t>, ¿qué opción elegir al invertir en IT?</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3567173"/>
          </a:xfrm>
        </p:spPr>
        <p:txBody>
          <a:bodyPr anchor="ctr">
            <a:normAutofit/>
          </a:bodyPr>
          <a:lstStyle/>
          <a:p>
            <a:pPr marL="0" indent="0">
              <a:buNone/>
            </a:pPr>
            <a:r>
              <a:rPr lang="es-ES" sz="1800" dirty="0"/>
              <a:t>Inversiones en la nube</a:t>
            </a:r>
          </a:p>
          <a:p>
            <a:pPr marL="0" indent="0">
              <a:buNone/>
            </a:pPr>
            <a:r>
              <a:rPr lang="es-ES" sz="1800" dirty="0"/>
              <a:t>Realizar una inversión por parte de una empresa en infraestructura y recursos </a:t>
            </a:r>
            <a:r>
              <a:rPr lang="es-ES" sz="1800" dirty="0" err="1"/>
              <a:t>cloud</a:t>
            </a:r>
            <a:r>
              <a:rPr lang="es-ES" sz="1800" dirty="0"/>
              <a:t> tiende hoy en día a realizarse mediante </a:t>
            </a:r>
            <a:r>
              <a:rPr lang="es-ES" sz="1800" dirty="0" err="1"/>
              <a:t>Opex</a:t>
            </a:r>
            <a:r>
              <a:rPr lang="es-ES" sz="1800" dirty="0"/>
              <a:t> debido a que:</a:t>
            </a:r>
          </a:p>
          <a:p>
            <a:r>
              <a:rPr lang="es-ES" sz="1800" dirty="0"/>
              <a:t>La inversión en la infraestructura es muy grande</a:t>
            </a:r>
          </a:p>
          <a:p>
            <a:r>
              <a:rPr lang="es-ES" sz="1800" dirty="0"/>
              <a:t>Definir las necesidades de la infraestructura TI es difícilmente predecible.</a:t>
            </a:r>
          </a:p>
          <a:p>
            <a:r>
              <a:rPr lang="es-ES" sz="1800" dirty="0"/>
              <a:t>Las inversiones en IaaS son escalables, pudiendo aumentar los recursos según vayan siendo necesarios en muy poco tiempo (incluso con sólo unos clics de teclado).</a:t>
            </a:r>
          </a:p>
          <a:p>
            <a:r>
              <a:rPr lang="es-ES" sz="1800" dirty="0"/>
              <a:t>Cuando las empresas llevan su infraestructura a la nube, se reducen los recursos tiempo y espacio necesarios para hardware y software, automatizando muchos procesos que les permite ser más eficientes.</a:t>
            </a:r>
            <a:endParaRPr lang="es-PA" sz="1800" dirty="0"/>
          </a:p>
        </p:txBody>
      </p:sp>
    </p:spTree>
    <p:extLst>
      <p:ext uri="{BB962C8B-B14F-4D97-AF65-F5344CB8AC3E}">
        <p14:creationId xmlns:p14="http://schemas.microsoft.com/office/powerpoint/2010/main" val="218872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err="1">
                <a:solidFill>
                  <a:srgbClr val="FFFFFF"/>
                </a:solidFill>
              </a:rPr>
              <a:t>Capex</a:t>
            </a:r>
            <a:r>
              <a:rPr lang="es-ES" sz="4000" dirty="0">
                <a:solidFill>
                  <a:srgbClr val="FFFFFF"/>
                </a:solidFill>
              </a:rPr>
              <a:t> vs </a:t>
            </a:r>
            <a:r>
              <a:rPr lang="es-ES" sz="4000" dirty="0" err="1">
                <a:solidFill>
                  <a:srgbClr val="FFFFFF"/>
                </a:solidFill>
              </a:rPr>
              <a:t>Opex</a:t>
            </a:r>
            <a:r>
              <a:rPr lang="es-ES" sz="4000" dirty="0">
                <a:solidFill>
                  <a:srgbClr val="FFFFFF"/>
                </a:solidFill>
              </a:rPr>
              <a:t>, ¿qué opción elegir al invertir en IT?</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3567173"/>
          </a:xfrm>
        </p:spPr>
        <p:txBody>
          <a:bodyPr anchor="ctr">
            <a:normAutofit/>
          </a:bodyPr>
          <a:lstStyle/>
          <a:p>
            <a:pPr marL="0" indent="0">
              <a:buNone/>
            </a:pPr>
            <a:r>
              <a:rPr lang="es-ES" sz="1800" dirty="0"/>
              <a:t>Ejemplo donde se puede apreciar la necesidad de </a:t>
            </a:r>
            <a:r>
              <a:rPr lang="es-ES" sz="1800" dirty="0" err="1"/>
              <a:t>Opex</a:t>
            </a:r>
            <a:r>
              <a:rPr lang="es-ES" sz="1800" dirty="0"/>
              <a:t> en una contratación </a:t>
            </a:r>
            <a:r>
              <a:rPr lang="es-ES" sz="1800" dirty="0" err="1"/>
              <a:t>cloud</a:t>
            </a:r>
            <a:r>
              <a:rPr lang="es-ES" sz="1800" dirty="0"/>
              <a:t>:</a:t>
            </a:r>
          </a:p>
          <a:p>
            <a:pPr marL="0" indent="0">
              <a:buNone/>
            </a:pPr>
            <a:r>
              <a:rPr lang="es-ES" sz="1800" dirty="0"/>
              <a:t>Una empresa que comprase hace 2 años discos duros mecánicos para las copias de seguridad de sus datos. Solamente dos años después se puede contratar en la nube almacenamiento en discos sólidos (nueva tecnología de almacenamiento de lectura y escritura rápida, muy superior a la de los discos mecánicos). Por lo tanto, esa inversión que realizó hace 2 años quedó rápidamente obsoleta y no se puede amortizar. Si hubiese contratado esos discos duros mecánicos, ahora podría cambiar su plan de contratación a los nuevos discos sólidos, sin tener que perder una inversión en capital.</a:t>
            </a:r>
          </a:p>
          <a:p>
            <a:pPr marL="0" indent="0">
              <a:buNone/>
            </a:pPr>
            <a:r>
              <a:rPr lang="es-ES" sz="1800" dirty="0"/>
              <a:t>El anterior es un claro ejemplo de cómo la rapidez de cambio del mundo tecnológico hace que las inversiones </a:t>
            </a:r>
            <a:r>
              <a:rPr lang="es-ES" sz="1800" dirty="0" err="1"/>
              <a:t>Capex</a:t>
            </a:r>
            <a:r>
              <a:rPr lang="es-ES" sz="1800" dirty="0"/>
              <a:t> no sean rentables para las empresas al realizar inversiones TI, dejando el modelo </a:t>
            </a:r>
            <a:r>
              <a:rPr lang="es-ES" sz="1800" dirty="0" err="1"/>
              <a:t>Opex</a:t>
            </a:r>
            <a:r>
              <a:rPr lang="es-ES" sz="1800" dirty="0"/>
              <a:t> como una opción que se adapta mucho mejor a este tipo de inversiones.</a:t>
            </a:r>
            <a:endParaRPr lang="es-PA" sz="1800" dirty="0"/>
          </a:p>
        </p:txBody>
      </p:sp>
    </p:spTree>
    <p:extLst>
      <p:ext uri="{BB962C8B-B14F-4D97-AF65-F5344CB8AC3E}">
        <p14:creationId xmlns:p14="http://schemas.microsoft.com/office/powerpoint/2010/main" val="52527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BC7D5CDE-4146-410E-B18C-CA0B7C4122D4}"/>
              </a:ext>
            </a:extLst>
          </p:cNvPr>
          <p:cNvSpPr>
            <a:spLocks noGrp="1"/>
          </p:cNvSpPr>
          <p:nvPr>
            <p:ph type="title"/>
          </p:nvPr>
        </p:nvSpPr>
        <p:spPr>
          <a:xfrm>
            <a:off x="958506" y="800392"/>
            <a:ext cx="10264697" cy="1212102"/>
          </a:xfrm>
        </p:spPr>
        <p:txBody>
          <a:bodyPr>
            <a:normAutofit/>
          </a:bodyPr>
          <a:lstStyle/>
          <a:p>
            <a:r>
              <a:rPr lang="es-ES" sz="2500">
                <a:solidFill>
                  <a:srgbClr val="FFFFFF"/>
                </a:solidFill>
              </a:rPr>
              <a:t>Análisis de Costos  TCO</a:t>
            </a:r>
            <a:br>
              <a:rPr lang="es-ES" sz="2500">
                <a:solidFill>
                  <a:srgbClr val="FFFFFF"/>
                </a:solidFill>
              </a:rPr>
            </a:br>
            <a:r>
              <a:rPr lang="es-ES" sz="2500">
                <a:solidFill>
                  <a:srgbClr val="FFFFFF"/>
                </a:solidFill>
              </a:rPr>
              <a:t>En la Implantación de las TIC, puede incluir los siguientes componentes  </a:t>
            </a:r>
          </a:p>
        </p:txBody>
      </p:sp>
      <p:sp>
        <p:nvSpPr>
          <p:cNvPr id="3" name="Marcador de contenido 2">
            <a:extLst>
              <a:ext uri="{FF2B5EF4-FFF2-40B4-BE49-F238E27FC236}">
                <a16:creationId xmlns:a16="http://schemas.microsoft.com/office/drawing/2014/main" id="{F35534A9-3B7E-406C-857B-DB8438706DCA}"/>
              </a:ext>
            </a:extLst>
          </p:cNvPr>
          <p:cNvSpPr>
            <a:spLocks noGrp="1"/>
          </p:cNvSpPr>
          <p:nvPr>
            <p:ph idx="1"/>
          </p:nvPr>
        </p:nvSpPr>
        <p:spPr>
          <a:xfrm>
            <a:off x="1367624" y="2490436"/>
            <a:ext cx="9708995" cy="3567173"/>
          </a:xfrm>
        </p:spPr>
        <p:txBody>
          <a:bodyPr anchor="ctr">
            <a:normAutofit/>
          </a:bodyPr>
          <a:lstStyle/>
          <a:p>
            <a:pPr marL="457200" indent="-457200">
              <a:buFont typeface="+mj-lt"/>
              <a:buAutoNum type="arabicPeriod"/>
            </a:pPr>
            <a:r>
              <a:rPr lang="es-ES" sz="2400" dirty="0"/>
              <a:t>Instalación, configuración, garantías y licencias de computadores y programas:</a:t>
            </a:r>
          </a:p>
          <a:p>
            <a:pPr lvl="1"/>
            <a:r>
              <a:rPr lang="es-ES" dirty="0"/>
              <a:t>Servidores con su correspondiente sistema operativo.</a:t>
            </a:r>
          </a:p>
          <a:p>
            <a:pPr lvl="1"/>
            <a:r>
              <a:rPr lang="es-ES" dirty="0"/>
              <a:t>Estaciones de escritorio con su correspondiente sistema operativo.</a:t>
            </a:r>
          </a:p>
          <a:p>
            <a:pPr lvl="1"/>
            <a:r>
              <a:rPr lang="es-ES" dirty="0"/>
              <a:t>Implantación y configuración de la tecnología en servidores y estaciones de trabajo.</a:t>
            </a:r>
          </a:p>
          <a:p>
            <a:pPr lvl="1"/>
            <a:r>
              <a:rPr lang="es-ES" dirty="0"/>
              <a:t>Dispositivos y software para establecer comunicación por redes.</a:t>
            </a:r>
          </a:p>
          <a:p>
            <a:endParaRPr lang="es-ES" sz="2400" dirty="0"/>
          </a:p>
        </p:txBody>
      </p:sp>
    </p:spTree>
    <p:extLst>
      <p:ext uri="{BB962C8B-B14F-4D97-AF65-F5344CB8AC3E}">
        <p14:creationId xmlns:p14="http://schemas.microsoft.com/office/powerpoint/2010/main" val="400935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56F9C16C-8F90-446C-A9C5-FD1BD122E88F}"/>
              </a:ext>
            </a:extLst>
          </p:cNvPr>
          <p:cNvSpPr>
            <a:spLocks noGrp="1"/>
          </p:cNvSpPr>
          <p:nvPr>
            <p:ph type="title"/>
          </p:nvPr>
        </p:nvSpPr>
        <p:spPr>
          <a:xfrm>
            <a:off x="958506" y="800392"/>
            <a:ext cx="10264697" cy="1212102"/>
          </a:xfrm>
        </p:spPr>
        <p:txBody>
          <a:bodyPr>
            <a:normAutofit/>
          </a:bodyPr>
          <a:lstStyle/>
          <a:p>
            <a:r>
              <a:rPr lang="es-PA" sz="2500">
                <a:solidFill>
                  <a:srgbClr val="FFFFFF"/>
                </a:solidFill>
              </a:rPr>
              <a:t>Análisis de Costos  TCO</a:t>
            </a:r>
            <a:br>
              <a:rPr lang="es-PA" sz="2500">
                <a:solidFill>
                  <a:srgbClr val="FFFFFF"/>
                </a:solidFill>
              </a:rPr>
            </a:br>
            <a:r>
              <a:rPr lang="es-PA" sz="2500">
                <a:solidFill>
                  <a:srgbClr val="FFFFFF"/>
                </a:solidFill>
              </a:rPr>
              <a:t>En la Implantación de las TIC, puede incluir los siguientes componentes </a:t>
            </a:r>
            <a:endParaRPr lang="es-ES" sz="2500">
              <a:solidFill>
                <a:srgbClr val="FFFFFF"/>
              </a:solidFill>
            </a:endParaRPr>
          </a:p>
        </p:txBody>
      </p:sp>
      <p:sp>
        <p:nvSpPr>
          <p:cNvPr id="3" name="Marcador de contenido 2">
            <a:extLst>
              <a:ext uri="{FF2B5EF4-FFF2-40B4-BE49-F238E27FC236}">
                <a16:creationId xmlns:a16="http://schemas.microsoft.com/office/drawing/2014/main" id="{7120BA9A-CE9E-4633-AFA1-667F39014C2D}"/>
              </a:ext>
            </a:extLst>
          </p:cNvPr>
          <p:cNvSpPr>
            <a:spLocks noGrp="1"/>
          </p:cNvSpPr>
          <p:nvPr>
            <p:ph idx="1"/>
          </p:nvPr>
        </p:nvSpPr>
        <p:spPr>
          <a:xfrm>
            <a:off x="1368637" y="2366675"/>
            <a:ext cx="9708995" cy="3690933"/>
          </a:xfrm>
        </p:spPr>
        <p:txBody>
          <a:bodyPr anchor="ctr">
            <a:normAutofit/>
          </a:bodyPr>
          <a:lstStyle/>
          <a:p>
            <a:pPr marL="457200" indent="-457200">
              <a:buFont typeface="+mj-lt"/>
              <a:buAutoNum type="arabicPeriod" startAt="2"/>
            </a:pPr>
            <a:r>
              <a:rPr lang="es-ES" sz="2400" dirty="0"/>
              <a:t>Gobierno de la tecnología:</a:t>
            </a:r>
          </a:p>
          <a:p>
            <a:pPr lvl="1"/>
            <a:r>
              <a:rPr lang="es-ES" dirty="0"/>
              <a:t>Verificación de la viabilidad de las licencias respecto del uso requerido.</a:t>
            </a:r>
          </a:p>
          <a:p>
            <a:pPr lvl="1"/>
            <a:r>
              <a:rPr lang="es-ES" dirty="0"/>
              <a:t>Seguimiento a las garantías y al cumplimiento de las licencias.</a:t>
            </a:r>
          </a:p>
          <a:p>
            <a:pPr lvl="1"/>
            <a:r>
              <a:rPr lang="es-ES" dirty="0"/>
              <a:t>Periodicidad de las actualizaciones.</a:t>
            </a:r>
          </a:p>
          <a:p>
            <a:pPr lvl="1"/>
            <a:r>
              <a:rPr lang="es-ES" dirty="0"/>
              <a:t>Migración de datos.</a:t>
            </a:r>
          </a:p>
          <a:p>
            <a:pPr lvl="1"/>
            <a:r>
              <a:rPr lang="es-ES" dirty="0"/>
              <a:t>Integración con otros sistemas de información.</a:t>
            </a:r>
          </a:p>
          <a:p>
            <a:endParaRPr lang="es-ES" sz="2400" dirty="0"/>
          </a:p>
        </p:txBody>
      </p:sp>
    </p:spTree>
    <p:extLst>
      <p:ext uri="{BB962C8B-B14F-4D97-AF65-F5344CB8AC3E}">
        <p14:creationId xmlns:p14="http://schemas.microsoft.com/office/powerpoint/2010/main" val="51154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8F11FBE-23B4-4B12-83CD-74C68FC17BA1}"/>
              </a:ext>
            </a:extLst>
          </p:cNvPr>
          <p:cNvSpPr>
            <a:spLocks noGrp="1"/>
          </p:cNvSpPr>
          <p:nvPr>
            <p:ph type="title"/>
          </p:nvPr>
        </p:nvSpPr>
        <p:spPr>
          <a:xfrm>
            <a:off x="958506" y="800392"/>
            <a:ext cx="10264697" cy="1212102"/>
          </a:xfrm>
        </p:spPr>
        <p:txBody>
          <a:bodyPr>
            <a:normAutofit/>
          </a:bodyPr>
          <a:lstStyle/>
          <a:p>
            <a:r>
              <a:rPr lang="es-PA" sz="2500" dirty="0">
                <a:solidFill>
                  <a:srgbClr val="FFFFFF"/>
                </a:solidFill>
              </a:rPr>
              <a:t>Análisis de Costos  TCO</a:t>
            </a:r>
            <a:br>
              <a:rPr lang="es-PA" sz="2500" dirty="0">
                <a:solidFill>
                  <a:srgbClr val="FFFFFF"/>
                </a:solidFill>
              </a:rPr>
            </a:br>
            <a:r>
              <a:rPr lang="es-PA" sz="2500" dirty="0">
                <a:solidFill>
                  <a:srgbClr val="FFFFFF"/>
                </a:solidFill>
              </a:rPr>
              <a:t>En la Implantación de las TIC, puede incluir los siguientes componentes </a:t>
            </a:r>
            <a:endParaRPr lang="es-ES" sz="2500" dirty="0">
              <a:solidFill>
                <a:srgbClr val="FFFFFF"/>
              </a:solidFill>
            </a:endParaRPr>
          </a:p>
        </p:txBody>
      </p:sp>
      <p:sp>
        <p:nvSpPr>
          <p:cNvPr id="3" name="Marcador de contenido 2">
            <a:extLst>
              <a:ext uri="{FF2B5EF4-FFF2-40B4-BE49-F238E27FC236}">
                <a16:creationId xmlns:a16="http://schemas.microsoft.com/office/drawing/2014/main" id="{3C592643-9DD0-4BFF-8FA8-F59853E51B80}"/>
              </a:ext>
            </a:extLst>
          </p:cNvPr>
          <p:cNvSpPr>
            <a:spLocks noGrp="1"/>
          </p:cNvSpPr>
          <p:nvPr>
            <p:ph idx="1"/>
          </p:nvPr>
        </p:nvSpPr>
        <p:spPr>
          <a:xfrm>
            <a:off x="1367624" y="2490436"/>
            <a:ext cx="9708995" cy="3567173"/>
          </a:xfrm>
        </p:spPr>
        <p:txBody>
          <a:bodyPr anchor="ctr">
            <a:normAutofit/>
          </a:bodyPr>
          <a:lstStyle/>
          <a:p>
            <a:pPr marL="457200" indent="-457200">
              <a:buFont typeface="+mj-lt"/>
              <a:buAutoNum type="arabicPeriod" startAt="3"/>
            </a:pPr>
            <a:r>
              <a:rPr lang="es-ES" sz="2400" dirty="0"/>
              <a:t>Personal: </a:t>
            </a:r>
          </a:p>
          <a:p>
            <a:pPr lvl="1"/>
            <a:r>
              <a:rPr lang="es-ES" dirty="0"/>
              <a:t>Usuarios.</a:t>
            </a:r>
          </a:p>
          <a:p>
            <a:pPr lvl="1"/>
            <a:r>
              <a:rPr lang="es-ES" dirty="0"/>
              <a:t>Administradores.</a:t>
            </a:r>
          </a:p>
          <a:p>
            <a:pPr lvl="1"/>
            <a:r>
              <a:rPr lang="es-ES" dirty="0"/>
              <a:t>Soporte técnico.</a:t>
            </a:r>
          </a:p>
          <a:p>
            <a:pPr lvl="1"/>
            <a:r>
              <a:rPr lang="es-ES" dirty="0"/>
              <a:t>Seguridad informática.</a:t>
            </a:r>
          </a:p>
          <a:p>
            <a:pPr marL="0" indent="0">
              <a:buNone/>
            </a:pPr>
            <a:endParaRPr lang="es-ES" sz="2400" dirty="0"/>
          </a:p>
        </p:txBody>
      </p:sp>
    </p:spTree>
    <p:extLst>
      <p:ext uri="{BB962C8B-B14F-4D97-AF65-F5344CB8AC3E}">
        <p14:creationId xmlns:p14="http://schemas.microsoft.com/office/powerpoint/2010/main" val="336837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F8359BBD-72FE-4706-AA02-5D515A193FC5}"/>
              </a:ext>
            </a:extLst>
          </p:cNvPr>
          <p:cNvSpPr>
            <a:spLocks noGrp="1"/>
          </p:cNvSpPr>
          <p:nvPr>
            <p:ph type="title"/>
          </p:nvPr>
        </p:nvSpPr>
        <p:spPr>
          <a:xfrm>
            <a:off x="958506" y="800392"/>
            <a:ext cx="10264697" cy="1212102"/>
          </a:xfrm>
        </p:spPr>
        <p:txBody>
          <a:bodyPr>
            <a:normAutofit/>
          </a:bodyPr>
          <a:lstStyle/>
          <a:p>
            <a:r>
              <a:rPr lang="es-PA" sz="2500">
                <a:solidFill>
                  <a:srgbClr val="FFFFFF"/>
                </a:solidFill>
              </a:rPr>
              <a:t>Análisis de Costos  TCO</a:t>
            </a:r>
            <a:br>
              <a:rPr lang="es-PA" sz="2500">
                <a:solidFill>
                  <a:srgbClr val="FFFFFF"/>
                </a:solidFill>
              </a:rPr>
            </a:br>
            <a:r>
              <a:rPr lang="es-PA" sz="2500">
                <a:solidFill>
                  <a:srgbClr val="FFFFFF"/>
                </a:solidFill>
              </a:rPr>
              <a:t>En la Implantación de las TIC, puede incluir los siguientes componentes </a:t>
            </a:r>
            <a:endParaRPr lang="es-ES" sz="2500">
              <a:solidFill>
                <a:srgbClr val="FFFFFF"/>
              </a:solidFill>
            </a:endParaRPr>
          </a:p>
        </p:txBody>
      </p:sp>
      <p:sp>
        <p:nvSpPr>
          <p:cNvPr id="3" name="Marcador de contenido 2">
            <a:extLst>
              <a:ext uri="{FF2B5EF4-FFF2-40B4-BE49-F238E27FC236}">
                <a16:creationId xmlns:a16="http://schemas.microsoft.com/office/drawing/2014/main" id="{D041BBDC-4ACB-4A3F-B6D4-37281242B50F}"/>
              </a:ext>
            </a:extLst>
          </p:cNvPr>
          <p:cNvSpPr>
            <a:spLocks noGrp="1"/>
          </p:cNvSpPr>
          <p:nvPr>
            <p:ph idx="1"/>
          </p:nvPr>
        </p:nvSpPr>
        <p:spPr>
          <a:xfrm>
            <a:off x="1367624" y="2490436"/>
            <a:ext cx="9708995" cy="3731849"/>
          </a:xfrm>
        </p:spPr>
        <p:txBody>
          <a:bodyPr anchor="ctr">
            <a:normAutofit/>
          </a:bodyPr>
          <a:lstStyle/>
          <a:p>
            <a:pPr marL="457200" indent="-457200">
              <a:buFont typeface="+mj-lt"/>
              <a:buAutoNum type="arabicPeriod" startAt="4"/>
            </a:pPr>
            <a:r>
              <a:rPr lang="es-ES" sz="1900" dirty="0"/>
              <a:t>Control de riesgos, prevención de riesgos y reacción ante incidentes: </a:t>
            </a:r>
          </a:p>
          <a:p>
            <a:pPr lvl="1"/>
            <a:r>
              <a:rPr lang="es-ES" sz="1900" dirty="0"/>
              <a:t>Realización de pruebas: funcionales, de estrés, de carga, de caídas abruptas, de concurrencia de usuarios.</a:t>
            </a:r>
          </a:p>
          <a:p>
            <a:pPr lvl="1"/>
            <a:r>
              <a:rPr lang="es-ES" sz="1900" dirty="0"/>
              <a:t>Seguridad informática.</a:t>
            </a:r>
          </a:p>
          <a:p>
            <a:pPr lvl="2"/>
            <a:r>
              <a:rPr lang="es-ES" sz="1900" dirty="0"/>
              <a:t>Identificación de amenazas</a:t>
            </a:r>
          </a:p>
          <a:p>
            <a:pPr lvl="2"/>
            <a:r>
              <a:rPr lang="es-ES" sz="1900" dirty="0"/>
              <a:t>Identificación de vulnerabilidades</a:t>
            </a:r>
          </a:p>
          <a:p>
            <a:pPr lvl="2"/>
            <a:r>
              <a:rPr lang="es-ES" sz="1900" dirty="0"/>
              <a:t>Diseño del plan de acción.</a:t>
            </a:r>
          </a:p>
          <a:p>
            <a:pPr lvl="1"/>
            <a:r>
              <a:rPr lang="es-ES" sz="1900" dirty="0"/>
              <a:t>Auditorías periódicas (internas y externas).</a:t>
            </a:r>
          </a:p>
          <a:p>
            <a:pPr lvl="1"/>
            <a:r>
              <a:rPr lang="es-ES" sz="1900" dirty="0"/>
              <a:t>Seguros.</a:t>
            </a:r>
          </a:p>
          <a:p>
            <a:pPr lvl="1"/>
            <a:r>
              <a:rPr lang="es-ES" sz="1900" dirty="0"/>
              <a:t>Cifrado de datos almacenados.</a:t>
            </a:r>
          </a:p>
          <a:p>
            <a:pPr lvl="1"/>
            <a:r>
              <a:rPr lang="es-ES" sz="1900" dirty="0"/>
              <a:t>Cifrado de las transmisiones.</a:t>
            </a:r>
          </a:p>
          <a:p>
            <a:endParaRPr lang="es-ES" sz="1900" dirty="0"/>
          </a:p>
        </p:txBody>
      </p:sp>
    </p:spTree>
    <p:extLst>
      <p:ext uri="{BB962C8B-B14F-4D97-AF65-F5344CB8AC3E}">
        <p14:creationId xmlns:p14="http://schemas.microsoft.com/office/powerpoint/2010/main" val="372210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9C02132-0756-411B-9EC8-B2782A19645E}"/>
              </a:ext>
            </a:extLst>
          </p:cNvPr>
          <p:cNvSpPr>
            <a:spLocks noGrp="1"/>
          </p:cNvSpPr>
          <p:nvPr>
            <p:ph type="title"/>
          </p:nvPr>
        </p:nvSpPr>
        <p:spPr>
          <a:xfrm>
            <a:off x="958506" y="800392"/>
            <a:ext cx="10264697" cy="1212102"/>
          </a:xfrm>
        </p:spPr>
        <p:txBody>
          <a:bodyPr>
            <a:normAutofit/>
          </a:bodyPr>
          <a:lstStyle/>
          <a:p>
            <a:r>
              <a:rPr lang="es-PA" sz="2500" dirty="0">
                <a:solidFill>
                  <a:srgbClr val="FFFFFF"/>
                </a:solidFill>
              </a:rPr>
              <a:t>Análisis de Costos  TCO</a:t>
            </a:r>
            <a:br>
              <a:rPr lang="es-PA" sz="2500" dirty="0">
                <a:solidFill>
                  <a:srgbClr val="FFFFFF"/>
                </a:solidFill>
              </a:rPr>
            </a:br>
            <a:r>
              <a:rPr lang="es-PA" sz="2500" dirty="0">
                <a:solidFill>
                  <a:srgbClr val="FFFFFF"/>
                </a:solidFill>
              </a:rPr>
              <a:t>En la Implantación de las TIC, puede incluir los siguientes componentes </a:t>
            </a:r>
            <a:endParaRPr lang="es-ES" sz="2500" dirty="0">
              <a:solidFill>
                <a:srgbClr val="FFFFFF"/>
              </a:solidFill>
            </a:endParaRPr>
          </a:p>
        </p:txBody>
      </p:sp>
      <p:sp>
        <p:nvSpPr>
          <p:cNvPr id="3" name="Marcador de contenido 2">
            <a:extLst>
              <a:ext uri="{FF2B5EF4-FFF2-40B4-BE49-F238E27FC236}">
                <a16:creationId xmlns:a16="http://schemas.microsoft.com/office/drawing/2014/main" id="{2465C11E-F8AA-40A0-91A2-3DAC8DA762D9}"/>
              </a:ext>
            </a:extLst>
          </p:cNvPr>
          <p:cNvSpPr>
            <a:spLocks noGrp="1"/>
          </p:cNvSpPr>
          <p:nvPr>
            <p:ph idx="1"/>
          </p:nvPr>
        </p:nvSpPr>
        <p:spPr>
          <a:xfrm>
            <a:off x="1367624" y="2490436"/>
            <a:ext cx="9708995" cy="4195177"/>
          </a:xfrm>
        </p:spPr>
        <p:txBody>
          <a:bodyPr anchor="ctr">
            <a:normAutofit/>
          </a:bodyPr>
          <a:lstStyle/>
          <a:p>
            <a:pPr marL="457200" lvl="0" indent="-457200">
              <a:buFont typeface="+mj-lt"/>
              <a:buAutoNum type="arabicPeriod" startAt="4"/>
            </a:pPr>
            <a:r>
              <a:rPr lang="es-ES" sz="2000" dirty="0"/>
              <a:t>Control de riesgos, prevención de riesgos y reacción ante incidentes: </a:t>
            </a:r>
          </a:p>
          <a:p>
            <a:pPr lvl="1"/>
            <a:r>
              <a:rPr lang="es-ES" sz="2000" dirty="0"/>
              <a:t>Copias de seguridad (</a:t>
            </a:r>
            <a:r>
              <a:rPr lang="es-ES" sz="2000" dirty="0" err="1"/>
              <a:t>backups</a:t>
            </a:r>
            <a:r>
              <a:rPr lang="es-ES" sz="2000" dirty="0"/>
              <a:t>):</a:t>
            </a:r>
          </a:p>
          <a:p>
            <a:pPr lvl="2"/>
            <a:r>
              <a:rPr lang="es-ES" dirty="0"/>
              <a:t>Periodicidad de realización.</a:t>
            </a:r>
          </a:p>
          <a:p>
            <a:pPr lvl="2"/>
            <a:r>
              <a:rPr lang="es-ES" dirty="0"/>
              <a:t>Almacenamiento de copias (in situ o remotas).</a:t>
            </a:r>
          </a:p>
          <a:p>
            <a:pPr lvl="2"/>
            <a:r>
              <a:rPr lang="es-ES" dirty="0"/>
              <a:t>Cifrado de las copias de seguridad.</a:t>
            </a:r>
          </a:p>
          <a:p>
            <a:pPr marL="457200" lvl="1" indent="0">
              <a:buNone/>
            </a:pPr>
            <a:endParaRPr lang="es-ES" sz="2000" dirty="0"/>
          </a:p>
          <a:p>
            <a:pPr lvl="1"/>
            <a:r>
              <a:rPr lang="es-ES" sz="2000" dirty="0"/>
              <a:t>Informática forense:</a:t>
            </a:r>
          </a:p>
          <a:p>
            <a:pPr lvl="2"/>
            <a:r>
              <a:rPr lang="es-ES" dirty="0"/>
              <a:t> Investigación del incidente y determinación del procedimiento de reacción.</a:t>
            </a:r>
          </a:p>
          <a:p>
            <a:pPr lvl="2"/>
            <a:r>
              <a:rPr lang="es-ES" dirty="0"/>
              <a:t>Análisis del compromiso de las copias de seguridad.</a:t>
            </a:r>
          </a:p>
          <a:p>
            <a:pPr lvl="2"/>
            <a:r>
              <a:rPr lang="es-ES" dirty="0"/>
              <a:t>Recuperación de la operación a un estado seguro sin datos comprometidos.</a:t>
            </a:r>
          </a:p>
          <a:p>
            <a:pPr lvl="2"/>
            <a:r>
              <a:rPr lang="es-ES" dirty="0"/>
              <a:t>Periodicidad de las actualizaciones.</a:t>
            </a:r>
          </a:p>
          <a:p>
            <a:pPr lvl="2"/>
            <a:r>
              <a:rPr lang="es-ES" dirty="0"/>
              <a:t>Migración de datos.</a:t>
            </a:r>
          </a:p>
          <a:p>
            <a:endParaRPr lang="es-ES" sz="1500" dirty="0"/>
          </a:p>
        </p:txBody>
      </p:sp>
    </p:spTree>
    <p:extLst>
      <p:ext uri="{BB962C8B-B14F-4D97-AF65-F5344CB8AC3E}">
        <p14:creationId xmlns:p14="http://schemas.microsoft.com/office/powerpoint/2010/main" val="170461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2CF2143-E4B9-459C-A6E9-53448FE98A79}"/>
              </a:ext>
            </a:extLst>
          </p:cNvPr>
          <p:cNvSpPr>
            <a:spLocks noGrp="1"/>
          </p:cNvSpPr>
          <p:nvPr>
            <p:ph type="title"/>
          </p:nvPr>
        </p:nvSpPr>
        <p:spPr>
          <a:xfrm>
            <a:off x="958506" y="800392"/>
            <a:ext cx="10264697" cy="1212102"/>
          </a:xfrm>
        </p:spPr>
        <p:txBody>
          <a:bodyPr>
            <a:normAutofit/>
          </a:bodyPr>
          <a:lstStyle/>
          <a:p>
            <a:r>
              <a:rPr lang="es-PA" sz="2500">
                <a:solidFill>
                  <a:srgbClr val="FFFFFF"/>
                </a:solidFill>
              </a:rPr>
              <a:t>Análisis de Costos  TCO</a:t>
            </a:r>
            <a:br>
              <a:rPr lang="es-PA" sz="2500">
                <a:solidFill>
                  <a:srgbClr val="FFFFFF"/>
                </a:solidFill>
              </a:rPr>
            </a:br>
            <a:r>
              <a:rPr lang="es-PA" sz="2500">
                <a:solidFill>
                  <a:srgbClr val="FFFFFF"/>
                </a:solidFill>
              </a:rPr>
              <a:t>En la Implantación de las TIC, puede incluir los siguientes componentes </a:t>
            </a:r>
            <a:endParaRPr lang="es-419" sz="2500">
              <a:solidFill>
                <a:srgbClr val="FFFFFF"/>
              </a:solidFill>
            </a:endParaRPr>
          </a:p>
        </p:txBody>
      </p:sp>
      <p:sp>
        <p:nvSpPr>
          <p:cNvPr id="3" name="Marcador de contenido 2">
            <a:extLst>
              <a:ext uri="{FF2B5EF4-FFF2-40B4-BE49-F238E27FC236}">
                <a16:creationId xmlns:a16="http://schemas.microsoft.com/office/drawing/2014/main" id="{CFA6101A-AF5E-42E5-A52B-4D707F443B71}"/>
              </a:ext>
            </a:extLst>
          </p:cNvPr>
          <p:cNvSpPr>
            <a:spLocks noGrp="1"/>
          </p:cNvSpPr>
          <p:nvPr>
            <p:ph idx="1"/>
          </p:nvPr>
        </p:nvSpPr>
        <p:spPr>
          <a:xfrm>
            <a:off x="1367624" y="2490436"/>
            <a:ext cx="9708995" cy="3567173"/>
          </a:xfrm>
        </p:spPr>
        <p:txBody>
          <a:bodyPr anchor="ctr">
            <a:normAutofit/>
          </a:bodyPr>
          <a:lstStyle/>
          <a:p>
            <a:pPr marL="457200" indent="-457200">
              <a:buFont typeface="+mj-lt"/>
              <a:buAutoNum type="arabicPeriod" startAt="5"/>
            </a:pPr>
            <a:r>
              <a:rPr lang="es-PA" sz="2000" dirty="0"/>
              <a:t>Operación:</a:t>
            </a:r>
          </a:p>
          <a:p>
            <a:pPr lvl="1"/>
            <a:r>
              <a:rPr lang="es-PA" sz="2000" dirty="0"/>
              <a:t>Infraestructura física y costo del suelo.</a:t>
            </a:r>
          </a:p>
          <a:p>
            <a:pPr lvl="1"/>
            <a:r>
              <a:rPr lang="es-PA" sz="2000" dirty="0"/>
              <a:t>Electricidad para los equipos.</a:t>
            </a:r>
          </a:p>
          <a:p>
            <a:pPr lvl="1"/>
            <a:r>
              <a:rPr lang="es-PA" sz="2000" dirty="0"/>
              <a:t>Equipos complementarios (UPS, refrigeración, filtros de aire, deshumidificadores, etc.)</a:t>
            </a:r>
          </a:p>
          <a:p>
            <a:pPr lvl="1"/>
            <a:r>
              <a:rPr lang="es-PA" sz="2000" dirty="0"/>
              <a:t>Seguridad de las instalaciones:</a:t>
            </a:r>
          </a:p>
          <a:p>
            <a:pPr lvl="2"/>
            <a:r>
              <a:rPr lang="es-PA" dirty="0"/>
              <a:t>Personal de seguridad.</a:t>
            </a:r>
          </a:p>
          <a:p>
            <a:pPr lvl="2"/>
            <a:r>
              <a:rPr lang="es-PA" dirty="0"/>
              <a:t>Control de acceso a los equipos computacionales.</a:t>
            </a:r>
          </a:p>
          <a:p>
            <a:pPr lvl="2"/>
            <a:r>
              <a:rPr lang="es-PA" dirty="0"/>
              <a:t>Equipos contra incendio.</a:t>
            </a:r>
          </a:p>
          <a:p>
            <a:pPr lvl="2"/>
            <a:r>
              <a:rPr lang="es-PA" dirty="0"/>
              <a:t>Equipos para suministro de electricidad en caso de cortes en el fluido normal.</a:t>
            </a:r>
          </a:p>
          <a:p>
            <a:endParaRPr lang="es-419" sz="2000" dirty="0"/>
          </a:p>
        </p:txBody>
      </p:sp>
    </p:spTree>
    <p:extLst>
      <p:ext uri="{BB962C8B-B14F-4D97-AF65-F5344CB8AC3E}">
        <p14:creationId xmlns:p14="http://schemas.microsoft.com/office/powerpoint/2010/main" val="133348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518E63F4-F525-4FA0-AFA6-90084089D509}"/>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Directos</a:t>
            </a:r>
            <a:br>
              <a:rPr lang="es-ES" sz="4000" dirty="0">
                <a:solidFill>
                  <a:srgbClr val="FFFFFF"/>
                </a:solidFill>
              </a:rPr>
            </a:br>
            <a:endParaRPr lang="es-ES" sz="4000">
              <a:solidFill>
                <a:srgbClr val="FFFFFF"/>
              </a:solidFill>
            </a:endParaRPr>
          </a:p>
        </p:txBody>
      </p:sp>
      <p:sp>
        <p:nvSpPr>
          <p:cNvPr id="3" name="Marcador de contenido 2">
            <a:extLst>
              <a:ext uri="{FF2B5EF4-FFF2-40B4-BE49-F238E27FC236}">
                <a16:creationId xmlns:a16="http://schemas.microsoft.com/office/drawing/2014/main" id="{2E01C2B2-C366-467F-9860-9717A7C826FA}"/>
              </a:ext>
            </a:extLst>
          </p:cNvPr>
          <p:cNvSpPr>
            <a:spLocks noGrp="1"/>
          </p:cNvSpPr>
          <p:nvPr>
            <p:ph idx="1"/>
          </p:nvPr>
        </p:nvSpPr>
        <p:spPr>
          <a:xfrm>
            <a:off x="1367624" y="2490436"/>
            <a:ext cx="9708995" cy="3567173"/>
          </a:xfrm>
        </p:spPr>
        <p:txBody>
          <a:bodyPr anchor="ctr">
            <a:normAutofit/>
          </a:bodyPr>
          <a:lstStyle/>
          <a:p>
            <a:pPr marL="0" indent="0">
              <a:buNone/>
            </a:pPr>
            <a:r>
              <a:rPr lang="es-ES" dirty="0"/>
              <a:t>Se llama </a:t>
            </a:r>
            <a:r>
              <a:rPr lang="es-ES" b="1" dirty="0"/>
              <a:t>costo directo</a:t>
            </a:r>
            <a:r>
              <a:rPr lang="es-ES" dirty="0"/>
              <a:t>, al conjunto de las erogaciones en las que incurre cualquier empresa, sin importar el giro, que están directamente relacionados a la obtención del producto o servicio en torno al cual gira el desempeño de la empresa.</a:t>
            </a:r>
            <a:endParaRPr lang="es-ES" sz="2200" dirty="0"/>
          </a:p>
        </p:txBody>
      </p:sp>
    </p:spTree>
    <p:extLst>
      <p:ext uri="{BB962C8B-B14F-4D97-AF65-F5344CB8AC3E}">
        <p14:creationId xmlns:p14="http://schemas.microsoft.com/office/powerpoint/2010/main" val="91247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C231F64-14FE-4247-ABB2-4F98446CC6F5}"/>
              </a:ext>
            </a:extLst>
          </p:cNvPr>
          <p:cNvSpPr>
            <a:spLocks noGrp="1"/>
          </p:cNvSpPr>
          <p:nvPr>
            <p:ph type="title"/>
          </p:nvPr>
        </p:nvSpPr>
        <p:spPr>
          <a:xfrm>
            <a:off x="958506" y="800392"/>
            <a:ext cx="10264697" cy="1212102"/>
          </a:xfrm>
        </p:spPr>
        <p:txBody>
          <a:bodyPr>
            <a:normAutofit/>
          </a:bodyPr>
          <a:lstStyle/>
          <a:p>
            <a:r>
              <a:rPr lang="es-PA" sz="4000">
                <a:solidFill>
                  <a:srgbClr val="FFFFFF"/>
                </a:solidFill>
              </a:rPr>
              <a:t>Análisis de Costos Asociados al TCO</a:t>
            </a:r>
            <a:br>
              <a:rPr lang="es-PA" sz="4000">
                <a:solidFill>
                  <a:srgbClr val="FFFFFF"/>
                </a:solidFill>
              </a:rPr>
            </a:br>
            <a:r>
              <a:rPr lang="es-PA" sz="4000">
                <a:solidFill>
                  <a:srgbClr val="FFFFFF"/>
                </a:solidFill>
              </a:rPr>
              <a:t>En la Implantación de una Tecnología </a:t>
            </a:r>
            <a:endParaRPr lang="es-ES" sz="4000">
              <a:solidFill>
                <a:srgbClr val="FFFFFF"/>
              </a:solidFill>
            </a:endParaRPr>
          </a:p>
        </p:txBody>
      </p:sp>
      <p:sp>
        <p:nvSpPr>
          <p:cNvPr id="3" name="Marcador de contenido 2">
            <a:extLst>
              <a:ext uri="{FF2B5EF4-FFF2-40B4-BE49-F238E27FC236}">
                <a16:creationId xmlns:a16="http://schemas.microsoft.com/office/drawing/2014/main" id="{688C9AFF-FC42-41C0-AC33-8FFE64BED3DA}"/>
              </a:ext>
            </a:extLst>
          </p:cNvPr>
          <p:cNvSpPr>
            <a:spLocks noGrp="1"/>
          </p:cNvSpPr>
          <p:nvPr>
            <p:ph idx="1"/>
          </p:nvPr>
        </p:nvSpPr>
        <p:spPr>
          <a:xfrm>
            <a:off x="1367624" y="2490436"/>
            <a:ext cx="9708995" cy="3567173"/>
          </a:xfrm>
        </p:spPr>
        <p:txBody>
          <a:bodyPr anchor="ctr">
            <a:normAutofit/>
          </a:bodyPr>
          <a:lstStyle/>
          <a:p>
            <a:pPr marL="457200" indent="-457200">
              <a:buFont typeface="+mj-lt"/>
              <a:buAutoNum type="arabicPeriod" startAt="6"/>
            </a:pPr>
            <a:r>
              <a:rPr lang="es-ES" sz="2400" dirty="0"/>
              <a:t>Caídas y fallas del sistema:</a:t>
            </a:r>
          </a:p>
          <a:p>
            <a:pPr lvl="1"/>
            <a:r>
              <a:rPr lang="es-ES" dirty="0"/>
              <a:t>Costos asociados al tiempo fuera del aire.</a:t>
            </a:r>
          </a:p>
          <a:p>
            <a:pPr lvl="1"/>
            <a:r>
              <a:rPr lang="es-ES" dirty="0"/>
              <a:t>Costos de recuperación y estabilización.</a:t>
            </a:r>
          </a:p>
          <a:p>
            <a:pPr lvl="1"/>
            <a:r>
              <a:rPr lang="es-ES" dirty="0"/>
              <a:t>Disminución del desempeño (pérdidas asociadas con demoras en los tiempos de respuesta).</a:t>
            </a:r>
          </a:p>
          <a:p>
            <a:pPr lvl="1"/>
            <a:r>
              <a:rPr lang="es-ES" dirty="0"/>
              <a:t>Operación bajo fallas inadvertidas (costos asociados a este riesgo).</a:t>
            </a:r>
          </a:p>
          <a:p>
            <a:pPr lvl="1"/>
            <a:r>
              <a:rPr lang="es-ES" dirty="0"/>
              <a:t>Pérdida de reputación.   </a:t>
            </a:r>
          </a:p>
          <a:p>
            <a:endParaRPr lang="es-ES" sz="2400" dirty="0"/>
          </a:p>
        </p:txBody>
      </p:sp>
    </p:spTree>
    <p:extLst>
      <p:ext uri="{BB962C8B-B14F-4D97-AF65-F5344CB8AC3E}">
        <p14:creationId xmlns:p14="http://schemas.microsoft.com/office/powerpoint/2010/main" val="300553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a:extLst>
              <a:ext uri="{FF2B5EF4-FFF2-40B4-BE49-F238E27FC236}">
                <a16:creationId xmlns:a16="http://schemas.microsoft.com/office/drawing/2014/main" id="{86238747-FAEF-45EF-8BBF-B69994CF8380}"/>
              </a:ext>
            </a:extLst>
          </p:cNvPr>
          <p:cNvSpPr>
            <a:spLocks noGrp="1"/>
          </p:cNvSpPr>
          <p:nvPr>
            <p:ph type="title"/>
          </p:nvPr>
        </p:nvSpPr>
        <p:spPr>
          <a:xfrm>
            <a:off x="904877" y="2415322"/>
            <a:ext cx="3451730" cy="2399869"/>
          </a:xfrm>
        </p:spPr>
        <p:txBody>
          <a:bodyPr>
            <a:normAutofit fontScale="90000"/>
          </a:bodyPr>
          <a:lstStyle/>
          <a:p>
            <a:pPr algn="ctr"/>
            <a:r>
              <a:rPr lang="es-PA" sz="3400" dirty="0">
                <a:solidFill>
                  <a:srgbClr val="FFFFFF"/>
                </a:solidFill>
              </a:rPr>
              <a:t>Análisis de Costos  TCO</a:t>
            </a:r>
            <a:br>
              <a:rPr lang="es-PA" sz="3400" dirty="0">
                <a:solidFill>
                  <a:srgbClr val="FFFFFF"/>
                </a:solidFill>
              </a:rPr>
            </a:br>
            <a:r>
              <a:rPr lang="es-PA" sz="3400" dirty="0">
                <a:solidFill>
                  <a:srgbClr val="FFFFFF"/>
                </a:solidFill>
              </a:rPr>
              <a:t>En la Implantación de las TIC, puede incluir los siguientes componentes </a:t>
            </a:r>
            <a:endParaRPr lang="es-ES" sz="3400" dirty="0">
              <a:solidFill>
                <a:srgbClr val="FFFFFF"/>
              </a:solidFill>
            </a:endParaRPr>
          </a:p>
        </p:txBody>
      </p:sp>
      <p:sp>
        <p:nvSpPr>
          <p:cNvPr id="3" name="Marcador de contenido 2">
            <a:extLst>
              <a:ext uri="{FF2B5EF4-FFF2-40B4-BE49-F238E27FC236}">
                <a16:creationId xmlns:a16="http://schemas.microsoft.com/office/drawing/2014/main" id="{7C8A8851-2B74-417C-9515-94489C91153A}"/>
              </a:ext>
            </a:extLst>
          </p:cNvPr>
          <p:cNvSpPr>
            <a:spLocks noGrp="1"/>
          </p:cNvSpPr>
          <p:nvPr>
            <p:ph idx="1"/>
          </p:nvPr>
        </p:nvSpPr>
        <p:spPr>
          <a:xfrm>
            <a:off x="5120640" y="804672"/>
            <a:ext cx="6281928" cy="5248656"/>
          </a:xfrm>
        </p:spPr>
        <p:txBody>
          <a:bodyPr anchor="ctr">
            <a:normAutofit/>
          </a:bodyPr>
          <a:lstStyle/>
          <a:p>
            <a:pPr marL="457200" indent="-457200">
              <a:buFont typeface="+mj-lt"/>
              <a:buAutoNum type="arabicPeriod" startAt="7"/>
            </a:pPr>
            <a:r>
              <a:rPr lang="es-ES" sz="2000" dirty="0"/>
              <a:t>Capacitación del personal (tomando en cuenta el entrenamiento inicial y las actualizaciones periódicas)</a:t>
            </a:r>
          </a:p>
          <a:p>
            <a:pPr lvl="1"/>
            <a:r>
              <a:rPr lang="es-ES" sz="2000" dirty="0"/>
              <a:t>Capacitación a usuarios.</a:t>
            </a:r>
          </a:p>
          <a:p>
            <a:pPr lvl="1"/>
            <a:r>
              <a:rPr lang="es-ES" sz="2000" dirty="0"/>
              <a:t>Capacitación a administradores.</a:t>
            </a:r>
          </a:p>
          <a:p>
            <a:pPr lvl="1"/>
            <a:r>
              <a:rPr lang="es-ES" sz="2000" dirty="0"/>
              <a:t>Capacitación a personal de soporte técnico. </a:t>
            </a:r>
          </a:p>
          <a:p>
            <a:pPr lvl="1"/>
            <a:r>
              <a:rPr lang="es-ES" sz="2000" dirty="0"/>
              <a:t>Capacitación a personal de seguridad.</a:t>
            </a:r>
          </a:p>
        </p:txBody>
      </p:sp>
    </p:spTree>
    <p:extLst>
      <p:ext uri="{BB962C8B-B14F-4D97-AF65-F5344CB8AC3E}">
        <p14:creationId xmlns:p14="http://schemas.microsoft.com/office/powerpoint/2010/main" val="605015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a:extLst>
              <a:ext uri="{FF2B5EF4-FFF2-40B4-BE49-F238E27FC236}">
                <a16:creationId xmlns:a16="http://schemas.microsoft.com/office/drawing/2014/main" id="{695CBAF6-13D7-4B2B-99AB-1CC1E9729F5C}"/>
              </a:ext>
            </a:extLst>
          </p:cNvPr>
          <p:cNvSpPr>
            <a:spLocks noGrp="1"/>
          </p:cNvSpPr>
          <p:nvPr>
            <p:ph type="title"/>
          </p:nvPr>
        </p:nvSpPr>
        <p:spPr>
          <a:xfrm>
            <a:off x="904877" y="2415322"/>
            <a:ext cx="3451730" cy="2399869"/>
          </a:xfrm>
        </p:spPr>
        <p:txBody>
          <a:bodyPr>
            <a:normAutofit fontScale="90000"/>
          </a:bodyPr>
          <a:lstStyle/>
          <a:p>
            <a:pPr algn="ctr"/>
            <a:r>
              <a:rPr lang="es-PA" sz="3400" dirty="0">
                <a:solidFill>
                  <a:srgbClr val="FFFFFF"/>
                </a:solidFill>
              </a:rPr>
              <a:t>Análisis de Costos  TCO</a:t>
            </a:r>
            <a:br>
              <a:rPr lang="es-PA" sz="3400" dirty="0">
                <a:solidFill>
                  <a:srgbClr val="FFFFFF"/>
                </a:solidFill>
              </a:rPr>
            </a:br>
            <a:r>
              <a:rPr lang="es-PA" sz="3400" dirty="0">
                <a:solidFill>
                  <a:srgbClr val="FFFFFF"/>
                </a:solidFill>
              </a:rPr>
              <a:t>En la Implantación de las TIC, puede incluir los siguientes componentes </a:t>
            </a:r>
            <a:endParaRPr lang="es-ES" sz="3400" dirty="0">
              <a:solidFill>
                <a:srgbClr val="FFFFFF"/>
              </a:solidFill>
            </a:endParaRPr>
          </a:p>
        </p:txBody>
      </p:sp>
      <p:sp>
        <p:nvSpPr>
          <p:cNvPr id="3" name="Marcador de contenido 2">
            <a:extLst>
              <a:ext uri="{FF2B5EF4-FFF2-40B4-BE49-F238E27FC236}">
                <a16:creationId xmlns:a16="http://schemas.microsoft.com/office/drawing/2014/main" id="{10959850-F4A8-409C-A439-02534505C1CF}"/>
              </a:ext>
            </a:extLst>
          </p:cNvPr>
          <p:cNvSpPr>
            <a:spLocks noGrp="1"/>
          </p:cNvSpPr>
          <p:nvPr>
            <p:ph idx="1"/>
          </p:nvPr>
        </p:nvSpPr>
        <p:spPr>
          <a:xfrm>
            <a:off x="5120640" y="804672"/>
            <a:ext cx="6281928" cy="5248656"/>
          </a:xfrm>
        </p:spPr>
        <p:txBody>
          <a:bodyPr anchor="ctr">
            <a:normAutofit/>
          </a:bodyPr>
          <a:lstStyle/>
          <a:p>
            <a:pPr marL="457200" indent="-457200">
              <a:buFont typeface="+mj-lt"/>
              <a:buAutoNum type="arabicPeriod" startAt="8"/>
            </a:pPr>
            <a:r>
              <a:rPr lang="es-ES" sz="2000" dirty="0">
                <a:latin typeface="Arial" panose="020B0604020202020204" pitchFamily="34" charset="0"/>
              </a:rPr>
              <a:t>Costos a largo plazo.</a:t>
            </a:r>
          </a:p>
          <a:p>
            <a:pPr lvl="1"/>
            <a:r>
              <a:rPr lang="es-ES" sz="2000" dirty="0">
                <a:latin typeface="Arial" panose="020B0604020202020204" pitchFamily="34" charset="0"/>
              </a:rPr>
              <a:t>Reemplazo o desmantelamiento de la tecnología.</a:t>
            </a:r>
          </a:p>
          <a:p>
            <a:pPr lvl="1"/>
            <a:r>
              <a:rPr lang="es-ES" sz="2000" dirty="0">
                <a:latin typeface="Arial" panose="020B0604020202020204" pitchFamily="34" charset="0"/>
              </a:rPr>
              <a:t>Costos de escalabilidad por:</a:t>
            </a:r>
          </a:p>
          <a:p>
            <a:pPr marL="1200150" lvl="2" indent="-285750"/>
            <a:r>
              <a:rPr lang="es-ES" dirty="0">
                <a:latin typeface="Arial" panose="020B0604020202020204" pitchFamily="34" charset="0"/>
              </a:rPr>
              <a:t>Crecimiento de la planta de usuarios.</a:t>
            </a:r>
          </a:p>
          <a:p>
            <a:pPr marL="1200150" lvl="2" indent="-285750"/>
            <a:r>
              <a:rPr lang="es-ES" dirty="0">
                <a:latin typeface="Arial" panose="020B0604020202020204" pitchFamily="34" charset="0"/>
              </a:rPr>
              <a:t>Incremento en tráfico de Datos</a:t>
            </a:r>
          </a:p>
          <a:p>
            <a:pPr marL="1200150" lvl="2" indent="-285750"/>
            <a:r>
              <a:rPr lang="es-ES" dirty="0">
                <a:latin typeface="Arial" panose="020B0604020202020204" pitchFamily="34" charset="0"/>
              </a:rPr>
              <a:t>Incremento en la cantidad de datos almacenados.</a:t>
            </a:r>
          </a:p>
          <a:p>
            <a:pPr marL="1200150" lvl="2" indent="-285750"/>
            <a:r>
              <a:rPr lang="es-ES" dirty="0">
                <a:latin typeface="Arial" panose="020B0604020202020204" pitchFamily="34" charset="0"/>
              </a:rPr>
              <a:t>Cambio a alcance internacional (lenguajes, zonas horarias, divisas internacionales, etc.).</a:t>
            </a:r>
          </a:p>
          <a:p>
            <a:endParaRPr lang="es-ES" sz="2000" dirty="0"/>
          </a:p>
        </p:txBody>
      </p:sp>
    </p:spTree>
    <p:extLst>
      <p:ext uri="{BB962C8B-B14F-4D97-AF65-F5344CB8AC3E}">
        <p14:creationId xmlns:p14="http://schemas.microsoft.com/office/powerpoint/2010/main" val="3819957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ítulo 3">
            <a:extLst>
              <a:ext uri="{FF2B5EF4-FFF2-40B4-BE49-F238E27FC236}">
                <a16:creationId xmlns:a16="http://schemas.microsoft.com/office/drawing/2014/main" id="{8ACE6FD2-061B-46CE-8A7A-4733F9D57BA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Análisis</a:t>
            </a:r>
            <a:r>
              <a:rPr lang="en-US" sz="4000" kern="1200" dirty="0">
                <a:solidFill>
                  <a:srgbClr val="FFFFFF"/>
                </a:solidFill>
                <a:latin typeface="+mj-lt"/>
                <a:ea typeface="+mj-ea"/>
                <a:cs typeface="+mj-cs"/>
              </a:rPr>
              <a:t> de </a:t>
            </a:r>
            <a:r>
              <a:rPr lang="en-US" sz="4000" kern="1200">
                <a:solidFill>
                  <a:srgbClr val="FFFFFF"/>
                </a:solidFill>
                <a:latin typeface="+mj-lt"/>
                <a:ea typeface="+mj-ea"/>
                <a:cs typeface="+mj-cs"/>
              </a:rPr>
              <a:t>Costos</a:t>
            </a:r>
            <a:r>
              <a:rPr lang="en-US" sz="4000" kern="1200" dirty="0">
                <a:solidFill>
                  <a:srgbClr val="FFFFFF"/>
                </a:solidFill>
                <a:latin typeface="+mj-lt"/>
                <a:ea typeface="+mj-ea"/>
                <a:cs typeface="+mj-cs"/>
              </a:rPr>
              <a:t>  TCO.  </a:t>
            </a:r>
            <a:r>
              <a:rPr lang="en-US" sz="4000" kern="1200">
                <a:solidFill>
                  <a:srgbClr val="FFFFFF"/>
                </a:solidFill>
                <a:latin typeface="+mj-lt"/>
                <a:ea typeface="+mj-ea"/>
                <a:cs typeface="+mj-cs"/>
              </a:rPr>
              <a:t>Implantación</a:t>
            </a:r>
            <a:r>
              <a:rPr lang="en-US" sz="4000" kern="1200" dirty="0">
                <a:solidFill>
                  <a:srgbClr val="FFFFFF"/>
                </a:solidFill>
                <a:latin typeface="+mj-lt"/>
                <a:ea typeface="+mj-ea"/>
                <a:cs typeface="+mj-cs"/>
              </a:rPr>
              <a:t> de un ERP.</a:t>
            </a:r>
          </a:p>
        </p:txBody>
      </p:sp>
      <p:pic>
        <p:nvPicPr>
          <p:cNvPr id="9" name="Marcador de contenido 8" descr="Interfaz de usuario gráfica, Texto, Aplicación&#10;&#10;Descripción generada automáticamente">
            <a:extLst>
              <a:ext uri="{FF2B5EF4-FFF2-40B4-BE49-F238E27FC236}">
                <a16:creationId xmlns:a16="http://schemas.microsoft.com/office/drawing/2014/main" id="{7E520E19-A19E-4536-B039-30594717B36D}"/>
              </a:ext>
            </a:extLst>
          </p:cNvPr>
          <p:cNvPicPr>
            <a:picLocks noGrp="1" noChangeAspect="1"/>
          </p:cNvPicPr>
          <p:nvPr>
            <p:ph idx="1"/>
          </p:nvPr>
        </p:nvPicPr>
        <p:blipFill>
          <a:blip r:embed="rId2"/>
          <a:stretch>
            <a:fillRect/>
          </a:stretch>
        </p:blipFill>
        <p:spPr>
          <a:xfrm>
            <a:off x="4860585" y="467208"/>
            <a:ext cx="6509433" cy="5923584"/>
          </a:xfrm>
          <a:prstGeom prst="rect">
            <a:avLst/>
          </a:prstGeom>
        </p:spPr>
      </p:pic>
    </p:spTree>
    <p:extLst>
      <p:ext uri="{BB962C8B-B14F-4D97-AF65-F5344CB8AC3E}">
        <p14:creationId xmlns:p14="http://schemas.microsoft.com/office/powerpoint/2010/main" val="27092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5BAB1BBB-1A4F-4243-956D-9CE4D75C061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Análisis de Costos  TCO.  Implantación de un ERP.</a:t>
            </a:r>
          </a:p>
        </p:txBody>
      </p:sp>
      <p:pic>
        <p:nvPicPr>
          <p:cNvPr id="12" name="Marcador de contenido 11">
            <a:extLst>
              <a:ext uri="{FF2B5EF4-FFF2-40B4-BE49-F238E27FC236}">
                <a16:creationId xmlns:a16="http://schemas.microsoft.com/office/drawing/2014/main" id="{F9751EAF-AEA0-48D1-8E90-2BA30DD34AB5}"/>
              </a:ext>
            </a:extLst>
          </p:cNvPr>
          <p:cNvPicPr>
            <a:picLocks noGrp="1" noChangeAspect="1"/>
          </p:cNvPicPr>
          <p:nvPr>
            <p:ph idx="1"/>
          </p:nvPr>
        </p:nvPicPr>
        <p:blipFill>
          <a:blip r:embed="rId2"/>
          <a:stretch>
            <a:fillRect/>
          </a:stretch>
        </p:blipFill>
        <p:spPr>
          <a:xfrm>
            <a:off x="4796768" y="467208"/>
            <a:ext cx="6637068" cy="5923584"/>
          </a:xfrm>
          <a:prstGeom prst="rect">
            <a:avLst/>
          </a:prstGeom>
        </p:spPr>
      </p:pic>
    </p:spTree>
    <p:extLst>
      <p:ext uri="{BB962C8B-B14F-4D97-AF65-F5344CB8AC3E}">
        <p14:creationId xmlns:p14="http://schemas.microsoft.com/office/powerpoint/2010/main" val="370677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3F73E-53F4-4308-9202-5A13B338F041}"/>
              </a:ext>
            </a:extLst>
          </p:cNvPr>
          <p:cNvSpPr>
            <a:spLocks noGrp="1"/>
          </p:cNvSpPr>
          <p:nvPr>
            <p:ph type="title"/>
          </p:nvPr>
        </p:nvSpPr>
        <p:spPr/>
        <p:txBody>
          <a:bodyPr/>
          <a:lstStyle/>
          <a:p>
            <a:r>
              <a:rPr lang="es-PA" dirty="0"/>
              <a:t>ERP comprado vs ERP </a:t>
            </a:r>
            <a:r>
              <a:rPr lang="es-PA" dirty="0" err="1"/>
              <a:t>Saas</a:t>
            </a:r>
            <a:endParaRPr lang="es-PA" dirty="0"/>
          </a:p>
        </p:txBody>
      </p:sp>
      <p:sp>
        <p:nvSpPr>
          <p:cNvPr id="4" name="Marcador de contenido 3">
            <a:extLst>
              <a:ext uri="{FF2B5EF4-FFF2-40B4-BE49-F238E27FC236}">
                <a16:creationId xmlns:a16="http://schemas.microsoft.com/office/drawing/2014/main" id="{D8216BC5-6763-4615-AC68-075B82B03FE9}"/>
              </a:ext>
            </a:extLst>
          </p:cNvPr>
          <p:cNvSpPr>
            <a:spLocks noGrp="1"/>
          </p:cNvSpPr>
          <p:nvPr>
            <p:ph idx="1"/>
          </p:nvPr>
        </p:nvSpPr>
        <p:spPr/>
        <p:txBody>
          <a:bodyPr>
            <a:normAutofit lnSpcReduction="10000"/>
          </a:bodyPr>
          <a:lstStyle/>
          <a:p>
            <a:pPr marL="0" indent="0">
              <a:buNone/>
            </a:pPr>
            <a:r>
              <a:rPr lang="es-ES" dirty="0"/>
              <a:t>En cuanto a la modalidad de pago, existen dos opciones: comprar el software mediante la compra de licencias o la modalidad </a:t>
            </a:r>
            <a:r>
              <a:rPr lang="es-ES" dirty="0" err="1"/>
              <a:t>Saas</a:t>
            </a:r>
            <a:r>
              <a:rPr lang="es-ES" dirty="0"/>
              <a:t> (traducido del inglés Software as a </a:t>
            </a:r>
            <a:r>
              <a:rPr lang="es-ES" dirty="0" err="1"/>
              <a:t>Service</a:t>
            </a:r>
            <a:r>
              <a:rPr lang="es-ES" dirty="0"/>
              <a:t>, software como servicio).</a:t>
            </a:r>
          </a:p>
          <a:p>
            <a:pPr marL="0" indent="0">
              <a:buNone/>
            </a:pPr>
            <a:r>
              <a:rPr lang="es-ES" dirty="0"/>
              <a:t>Cuando se adquiere un ERP y se compra el software, en realidad, se están comprando las licencias de uso.</a:t>
            </a:r>
          </a:p>
          <a:p>
            <a:pPr marL="0" indent="0">
              <a:buNone/>
            </a:pPr>
            <a:r>
              <a:rPr lang="es-ES" dirty="0"/>
              <a:t>Cuando se adquiere un ERP bajo la modalidad </a:t>
            </a:r>
            <a:r>
              <a:rPr lang="es-ES" dirty="0" err="1"/>
              <a:t>Saas</a:t>
            </a:r>
            <a:r>
              <a:rPr lang="es-ES" dirty="0"/>
              <a:t>, no se debe realizar un desembolso por las licencias de uso, sino que se realiza un coste de suscripción al servicio, que suele ser mensual.</a:t>
            </a:r>
          </a:p>
          <a:p>
            <a:pPr marL="0" indent="0">
              <a:buNone/>
            </a:pPr>
            <a:r>
              <a:rPr lang="es-ES" dirty="0"/>
              <a:t>Cuando se utiliza una modalidad de pago </a:t>
            </a:r>
            <a:r>
              <a:rPr lang="es-ES" dirty="0" err="1"/>
              <a:t>Saas</a:t>
            </a:r>
            <a:r>
              <a:rPr lang="es-ES" dirty="0"/>
              <a:t>, lo más habitual es que se haya implantado un ERP Cloud, pero no necesariamente es la única opción.</a:t>
            </a:r>
            <a:endParaRPr lang="es-PA" dirty="0"/>
          </a:p>
        </p:txBody>
      </p:sp>
    </p:spTree>
    <p:extLst>
      <p:ext uri="{BB962C8B-B14F-4D97-AF65-F5344CB8AC3E}">
        <p14:creationId xmlns:p14="http://schemas.microsoft.com/office/powerpoint/2010/main" val="59628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4BA24-9385-4456-AB13-06ACCC0CC514}"/>
              </a:ext>
            </a:extLst>
          </p:cNvPr>
          <p:cNvSpPr>
            <a:spLocks noGrp="1"/>
          </p:cNvSpPr>
          <p:nvPr>
            <p:ph type="title"/>
          </p:nvPr>
        </p:nvSpPr>
        <p:spPr/>
        <p:txBody>
          <a:bodyPr/>
          <a:lstStyle/>
          <a:p>
            <a:r>
              <a:rPr lang="es-PA" dirty="0"/>
              <a:t>ERP comprado vs ERP </a:t>
            </a:r>
            <a:r>
              <a:rPr lang="es-PA" dirty="0" err="1"/>
              <a:t>Saas</a:t>
            </a:r>
            <a:endParaRPr lang="es-PA" dirty="0"/>
          </a:p>
        </p:txBody>
      </p:sp>
      <p:sp>
        <p:nvSpPr>
          <p:cNvPr id="3" name="Marcador de contenido 2">
            <a:extLst>
              <a:ext uri="{FF2B5EF4-FFF2-40B4-BE49-F238E27FC236}">
                <a16:creationId xmlns:a16="http://schemas.microsoft.com/office/drawing/2014/main" id="{B6316152-5DF0-44D5-882E-19A5854D9724}"/>
              </a:ext>
            </a:extLst>
          </p:cNvPr>
          <p:cNvSpPr>
            <a:spLocks noGrp="1"/>
          </p:cNvSpPr>
          <p:nvPr>
            <p:ph idx="1"/>
          </p:nvPr>
        </p:nvSpPr>
        <p:spPr/>
        <p:txBody>
          <a:bodyPr>
            <a:normAutofit fontScale="92500" lnSpcReduction="20000"/>
          </a:bodyPr>
          <a:lstStyle/>
          <a:p>
            <a:pPr marL="0" indent="0">
              <a:buNone/>
            </a:pPr>
            <a:r>
              <a:rPr lang="es-ES" dirty="0"/>
              <a:t>Se puede adquirir un ERP </a:t>
            </a:r>
            <a:r>
              <a:rPr lang="es-ES" dirty="0" err="1"/>
              <a:t>on</a:t>
            </a:r>
            <a:r>
              <a:rPr lang="es-ES" dirty="0"/>
              <a:t> </a:t>
            </a:r>
            <a:r>
              <a:rPr lang="es-ES" dirty="0" err="1"/>
              <a:t>premise</a:t>
            </a:r>
            <a:r>
              <a:rPr lang="es-ES" dirty="0"/>
              <a:t> e instalarlo en los servidores de la empresa cliente, sin que estén en internet, sino de forma local a su red, pero el pago realizarlo de forma </a:t>
            </a:r>
            <a:r>
              <a:rPr lang="es-ES" dirty="0" err="1"/>
              <a:t>Saas</a:t>
            </a:r>
            <a:r>
              <a:rPr lang="es-ES" dirty="0"/>
              <a:t>. Es decir, con una suscripción mensual.</a:t>
            </a:r>
          </a:p>
          <a:p>
            <a:pPr marL="0" indent="0">
              <a:buNone/>
            </a:pPr>
            <a:r>
              <a:rPr lang="es-ES" dirty="0"/>
              <a:t>Con la modalidad de pago </a:t>
            </a:r>
            <a:r>
              <a:rPr lang="es-ES" dirty="0" err="1"/>
              <a:t>Saas</a:t>
            </a:r>
            <a:r>
              <a:rPr lang="es-ES" dirty="0"/>
              <a:t> el coste se reduce debido en parte a la baja inversión inicial y a las reducidas tarifas por el uso posterior de los servicios.  Estos pagos (la mayoría mensuales) tienen un importe reducido debido a la economía de escala y a alta especialización de las empresas proveedoras de esos servicios.</a:t>
            </a:r>
          </a:p>
          <a:p>
            <a:pPr marL="0" indent="0">
              <a:buNone/>
            </a:pPr>
            <a:r>
              <a:rPr lang="es-ES" dirty="0"/>
              <a:t>Por realizar una comparación, sería como alquilar el uso de una aplicación e ir realizando los pagos recurrentes por ese alquiler. Lo más habitual es que la modalidad de pago </a:t>
            </a:r>
            <a:r>
              <a:rPr lang="es-ES" dirty="0" err="1"/>
              <a:t>Saas</a:t>
            </a:r>
            <a:r>
              <a:rPr lang="es-ES" dirty="0"/>
              <a:t> se realice por un software que esté en la nube, por lo tanto, los usuarios se conectan a esa aplicación mediante un explorador web.</a:t>
            </a:r>
            <a:endParaRPr lang="es-PA" dirty="0"/>
          </a:p>
        </p:txBody>
      </p:sp>
    </p:spTree>
    <p:extLst>
      <p:ext uri="{BB962C8B-B14F-4D97-AF65-F5344CB8AC3E}">
        <p14:creationId xmlns:p14="http://schemas.microsoft.com/office/powerpoint/2010/main" val="1993372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D2C8E-A230-4FE2-B1FB-788A412E6A5D}"/>
              </a:ext>
            </a:extLst>
          </p:cNvPr>
          <p:cNvSpPr>
            <a:spLocks noGrp="1"/>
          </p:cNvSpPr>
          <p:nvPr>
            <p:ph type="title"/>
          </p:nvPr>
        </p:nvSpPr>
        <p:spPr/>
        <p:txBody>
          <a:bodyPr/>
          <a:lstStyle/>
          <a:p>
            <a:r>
              <a:rPr lang="es-PA" dirty="0"/>
              <a:t>Conclusión</a:t>
            </a:r>
          </a:p>
        </p:txBody>
      </p:sp>
      <p:sp>
        <p:nvSpPr>
          <p:cNvPr id="3" name="Marcador de contenido 2">
            <a:extLst>
              <a:ext uri="{FF2B5EF4-FFF2-40B4-BE49-F238E27FC236}">
                <a16:creationId xmlns:a16="http://schemas.microsoft.com/office/drawing/2014/main" id="{25B0AA6C-16F3-481B-A17A-B7BBFA769026}"/>
              </a:ext>
            </a:extLst>
          </p:cNvPr>
          <p:cNvSpPr>
            <a:spLocks noGrp="1"/>
          </p:cNvSpPr>
          <p:nvPr>
            <p:ph idx="1"/>
          </p:nvPr>
        </p:nvSpPr>
        <p:spPr/>
        <p:txBody>
          <a:bodyPr>
            <a:normAutofit fontScale="85000" lnSpcReduction="20000"/>
          </a:bodyPr>
          <a:lstStyle/>
          <a:p>
            <a:pPr marL="0" indent="0">
              <a:buNone/>
            </a:pPr>
            <a:r>
              <a:rPr lang="es-ES" dirty="0"/>
              <a:t>Es evidente que el modelo Cloud nos proporciona una agilidad imprescindible en el mundo digital actual, y tratar de competir sin estas herramientas nos asegura una clara desventaja respecto de la competencia.</a:t>
            </a:r>
          </a:p>
          <a:p>
            <a:pPr marL="0" indent="0">
              <a:buNone/>
            </a:pPr>
            <a:endParaRPr lang="es-ES" dirty="0"/>
          </a:p>
          <a:p>
            <a:pPr marL="0" indent="0">
              <a:buNone/>
            </a:pPr>
            <a:r>
              <a:rPr lang="es-ES" dirty="0"/>
              <a:t>El principal valor a destacar de las soluciones ERP Cloud es tanto la capacidad de reducir la puesta en marcha del proyecto, la capacidad de conectar diferentes áreas de la empresa, como por ejemplo la integración de Finanzas y Recursos Humanos, y la mayor capacidad analítica de los datos al situarlos todos en una nube unificada.</a:t>
            </a:r>
          </a:p>
          <a:p>
            <a:pPr marL="0" indent="0">
              <a:buNone/>
            </a:pPr>
            <a:endParaRPr lang="es-ES" dirty="0"/>
          </a:p>
          <a:p>
            <a:pPr marL="0" indent="0">
              <a:buNone/>
            </a:pPr>
            <a:r>
              <a:rPr lang="es-ES" dirty="0"/>
              <a:t>Si además, añadimos la modalidad de pago </a:t>
            </a:r>
            <a:r>
              <a:rPr lang="es-ES" dirty="0" err="1"/>
              <a:t>Saas</a:t>
            </a:r>
            <a:r>
              <a:rPr lang="es-ES" dirty="0"/>
              <a:t>, las ventajas se multiplican como hemos visto, permitiendo así que organizaciones que no cuenten con recursos para comprar ese software, o bien no quieran/puedan realizar un desembolso inicial tan elevado en pagar las licencias, puedan implantarse un sistema ERP.</a:t>
            </a:r>
            <a:endParaRPr lang="es-PA" dirty="0"/>
          </a:p>
        </p:txBody>
      </p:sp>
    </p:spTree>
    <p:extLst>
      <p:ext uri="{BB962C8B-B14F-4D97-AF65-F5344CB8AC3E}">
        <p14:creationId xmlns:p14="http://schemas.microsoft.com/office/powerpoint/2010/main" val="261523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a:extLst>
              <a:ext uri="{FF2B5EF4-FFF2-40B4-BE49-F238E27FC236}">
                <a16:creationId xmlns:a16="http://schemas.microsoft.com/office/drawing/2014/main" id="{1345B65A-CD8E-4728-9F2F-4A211D92EBB7}"/>
              </a:ext>
            </a:extLst>
          </p:cNvPr>
          <p:cNvSpPr>
            <a:spLocks noGrp="1"/>
          </p:cNvSpPr>
          <p:nvPr>
            <p:ph type="title"/>
          </p:nvPr>
        </p:nvSpPr>
        <p:spPr>
          <a:xfrm>
            <a:off x="904877" y="2415322"/>
            <a:ext cx="3451730" cy="2399869"/>
          </a:xfrm>
        </p:spPr>
        <p:txBody>
          <a:bodyPr>
            <a:normAutofit/>
          </a:bodyPr>
          <a:lstStyle/>
          <a:p>
            <a:pPr algn="ctr"/>
            <a:r>
              <a:rPr lang="es-419" sz="4000">
                <a:solidFill>
                  <a:srgbClr val="FFFFFF"/>
                </a:solidFill>
              </a:rPr>
              <a:t>Modelo SUIFER-TCO </a:t>
            </a:r>
          </a:p>
        </p:txBody>
      </p:sp>
      <p:sp>
        <p:nvSpPr>
          <p:cNvPr id="3" name="Marcador de contenido 2">
            <a:extLst>
              <a:ext uri="{FF2B5EF4-FFF2-40B4-BE49-F238E27FC236}">
                <a16:creationId xmlns:a16="http://schemas.microsoft.com/office/drawing/2014/main" id="{3918E6CF-B6B4-4069-AD00-4183CA226506}"/>
              </a:ext>
            </a:extLst>
          </p:cNvPr>
          <p:cNvSpPr>
            <a:spLocks noGrp="1"/>
          </p:cNvSpPr>
          <p:nvPr>
            <p:ph idx="1"/>
          </p:nvPr>
        </p:nvSpPr>
        <p:spPr>
          <a:xfrm>
            <a:off x="5120640" y="804672"/>
            <a:ext cx="6281928" cy="5248656"/>
          </a:xfrm>
        </p:spPr>
        <p:txBody>
          <a:bodyPr anchor="ctr">
            <a:normAutofit/>
          </a:bodyPr>
          <a:lstStyle/>
          <a:p>
            <a:pPr algn="just"/>
            <a:r>
              <a:rPr lang="es-PA" sz="2000" dirty="0"/>
              <a:t>El modelo SUIFER-TCO consiste en dividir el cálculo de TCO en tres partes, la primera, proceso de cálculo, que consiste en recolectar toda la información concerniente a la solución tecnológica, este proceso consiste en identificar: activos, costos y gastos que pueden ser realmente importantes en la solución y cuales son derivados y no importantes, seguido se  clasifica los datos obtenidos entre costos directos e indirectos y en sus respectivas subdivisiones, por ultimo un proceso que a su vez contiene tres fases, en las cuales primero se calcula los datos clasificados en la fase de clasificación de costos en cuentas, después hacer sumas por: sub-áreas,  áreas y totales. </a:t>
            </a:r>
            <a:endParaRPr lang="es-419" sz="2000" dirty="0"/>
          </a:p>
        </p:txBody>
      </p:sp>
    </p:spTree>
    <p:extLst>
      <p:ext uri="{BB962C8B-B14F-4D97-AF65-F5344CB8AC3E}">
        <p14:creationId xmlns:p14="http://schemas.microsoft.com/office/powerpoint/2010/main" val="92825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a:extLst>
              <a:ext uri="{FF2B5EF4-FFF2-40B4-BE49-F238E27FC236}">
                <a16:creationId xmlns:a16="http://schemas.microsoft.com/office/drawing/2014/main" id="{6CD84BC4-369F-499C-A769-008C8B89AA01}"/>
              </a:ext>
            </a:extLst>
          </p:cNvPr>
          <p:cNvSpPr>
            <a:spLocks noGrp="1"/>
          </p:cNvSpPr>
          <p:nvPr>
            <p:ph type="title"/>
          </p:nvPr>
        </p:nvSpPr>
        <p:spPr>
          <a:xfrm>
            <a:off x="904877" y="2415322"/>
            <a:ext cx="3451730" cy="2399869"/>
          </a:xfrm>
        </p:spPr>
        <p:txBody>
          <a:bodyPr>
            <a:normAutofit/>
          </a:bodyPr>
          <a:lstStyle/>
          <a:p>
            <a:pPr algn="ctr"/>
            <a:r>
              <a:rPr lang="es-419" sz="4000">
                <a:solidFill>
                  <a:srgbClr val="FFFFFF"/>
                </a:solidFill>
              </a:rPr>
              <a:t>Modelo SUIFER-TCO </a:t>
            </a:r>
          </a:p>
        </p:txBody>
      </p:sp>
      <p:sp>
        <p:nvSpPr>
          <p:cNvPr id="3" name="Marcador de contenido 2">
            <a:extLst>
              <a:ext uri="{FF2B5EF4-FFF2-40B4-BE49-F238E27FC236}">
                <a16:creationId xmlns:a16="http://schemas.microsoft.com/office/drawing/2014/main" id="{A4D202A8-EF07-419B-A52A-C39C0999C983}"/>
              </a:ext>
            </a:extLst>
          </p:cNvPr>
          <p:cNvSpPr>
            <a:spLocks noGrp="1"/>
          </p:cNvSpPr>
          <p:nvPr>
            <p:ph idx="1"/>
          </p:nvPr>
        </p:nvSpPr>
        <p:spPr>
          <a:xfrm>
            <a:off x="5120640" y="804672"/>
            <a:ext cx="6281928" cy="5248656"/>
          </a:xfrm>
        </p:spPr>
        <p:txBody>
          <a:bodyPr anchor="ctr">
            <a:normAutofit/>
          </a:bodyPr>
          <a:lstStyle/>
          <a:p>
            <a:pPr algn="just"/>
            <a:r>
              <a:rPr lang="es-PA" sz="2000" dirty="0"/>
              <a:t>La segunda, proceso de costos cultos, consiste en buscar e identificar posibles costos ocultos, en base a costos no presupuestados o costos no previstos. De identificar algún costo de este tipo, se clasifica ya sea como directo o indirecto y a su vez a alguna subdivisión de estas.  Por último estos costos se presupuestan para que no se repitan a lo largo del proyecto, también se documentan para tener una mayor y mejor base de costos ocultos para evitar que estos se repitan en otros proyectos. </a:t>
            </a:r>
            <a:endParaRPr lang="es-419" sz="2000" dirty="0"/>
          </a:p>
        </p:txBody>
      </p:sp>
    </p:spTree>
    <p:extLst>
      <p:ext uri="{BB962C8B-B14F-4D97-AF65-F5344CB8AC3E}">
        <p14:creationId xmlns:p14="http://schemas.microsoft.com/office/powerpoint/2010/main" val="402886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518E63F4-F525-4FA0-AFA6-90084089D509}"/>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Directos</a:t>
            </a:r>
            <a:br>
              <a:rPr lang="es-ES" sz="4000" dirty="0">
                <a:solidFill>
                  <a:srgbClr val="FFFFFF"/>
                </a:solidFill>
              </a:rPr>
            </a:br>
            <a:endParaRPr lang="es-ES" sz="4000">
              <a:solidFill>
                <a:srgbClr val="FFFFFF"/>
              </a:solidFill>
            </a:endParaRPr>
          </a:p>
        </p:txBody>
      </p:sp>
      <p:sp>
        <p:nvSpPr>
          <p:cNvPr id="3" name="Marcador de contenido 2">
            <a:extLst>
              <a:ext uri="{FF2B5EF4-FFF2-40B4-BE49-F238E27FC236}">
                <a16:creationId xmlns:a16="http://schemas.microsoft.com/office/drawing/2014/main" id="{2E01C2B2-C366-467F-9860-9717A7C826FA}"/>
              </a:ext>
            </a:extLst>
          </p:cNvPr>
          <p:cNvSpPr>
            <a:spLocks noGrp="1"/>
          </p:cNvSpPr>
          <p:nvPr>
            <p:ph idx="1"/>
          </p:nvPr>
        </p:nvSpPr>
        <p:spPr>
          <a:xfrm>
            <a:off x="1367624" y="2490436"/>
            <a:ext cx="9708995" cy="3567173"/>
          </a:xfrm>
        </p:spPr>
        <p:txBody>
          <a:bodyPr anchor="ctr">
            <a:normAutofit/>
          </a:bodyPr>
          <a:lstStyle/>
          <a:p>
            <a:r>
              <a:rPr lang="es-ES" sz="2200" dirty="0"/>
              <a:t>Están identificados como costos directos: los gastos de capital, administración de sistemas, soporte, costos de trabajo de desarrollo, honorarios externos, adquisiciones, impuestos, capacitación, viajes, mantenimiento, reparaciones, licencias, contratos y en general aquellos costos que pueden ser fácilmente identificados, rastreables y medibles en el activo.</a:t>
            </a:r>
          </a:p>
          <a:p>
            <a:r>
              <a:rPr lang="es-ES" sz="2200" dirty="0"/>
              <a:t>Pretenden regular y capturar todos los gastos directos relacionados con: clientes, servidores, suscripciones y pagos fijos en </a:t>
            </a:r>
            <a:r>
              <a:rPr lang="en-US" sz="2200" dirty="0"/>
              <a:t>cloud</a:t>
            </a:r>
            <a:r>
              <a:rPr lang="es-ES" sz="2200" dirty="0"/>
              <a:t>, periféricos y la red. </a:t>
            </a:r>
          </a:p>
          <a:p>
            <a:r>
              <a:rPr lang="es-ES" sz="2200" dirty="0"/>
              <a:t>También son llamados presupuestados dado a que representan bienes capitales, estos costos influyen directamente con las soluciones informáticas de la organización.</a:t>
            </a:r>
          </a:p>
        </p:txBody>
      </p:sp>
    </p:spTree>
    <p:extLst>
      <p:ext uri="{BB962C8B-B14F-4D97-AF65-F5344CB8AC3E}">
        <p14:creationId xmlns:p14="http://schemas.microsoft.com/office/powerpoint/2010/main" val="127324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CF009CD1-7D9C-47D2-8B2C-C197A8DAAC30}"/>
              </a:ext>
            </a:extLst>
          </p:cNvPr>
          <p:cNvSpPr>
            <a:spLocks noGrp="1"/>
          </p:cNvSpPr>
          <p:nvPr>
            <p:ph type="title"/>
          </p:nvPr>
        </p:nvSpPr>
        <p:spPr>
          <a:xfrm>
            <a:off x="958506" y="800392"/>
            <a:ext cx="10264697" cy="1212102"/>
          </a:xfrm>
        </p:spPr>
        <p:txBody>
          <a:bodyPr>
            <a:normAutofit/>
          </a:bodyPr>
          <a:lstStyle/>
          <a:p>
            <a:r>
              <a:rPr lang="es-419" sz="4000">
                <a:solidFill>
                  <a:srgbClr val="FFFFFF"/>
                </a:solidFill>
              </a:rPr>
              <a:t>Modelo SUIFER-TCO </a:t>
            </a:r>
          </a:p>
        </p:txBody>
      </p:sp>
      <p:sp>
        <p:nvSpPr>
          <p:cNvPr id="3" name="Marcador de contenido 2">
            <a:extLst>
              <a:ext uri="{FF2B5EF4-FFF2-40B4-BE49-F238E27FC236}">
                <a16:creationId xmlns:a16="http://schemas.microsoft.com/office/drawing/2014/main" id="{01FE2E33-F3C5-4095-A922-5BAAF31606EC}"/>
              </a:ext>
            </a:extLst>
          </p:cNvPr>
          <p:cNvSpPr>
            <a:spLocks noGrp="1"/>
          </p:cNvSpPr>
          <p:nvPr>
            <p:ph idx="1"/>
          </p:nvPr>
        </p:nvSpPr>
        <p:spPr>
          <a:xfrm>
            <a:off x="1367624" y="2490436"/>
            <a:ext cx="9708995" cy="3567173"/>
          </a:xfrm>
        </p:spPr>
        <p:txBody>
          <a:bodyPr anchor="ctr">
            <a:normAutofit/>
          </a:bodyPr>
          <a:lstStyle/>
          <a:p>
            <a:r>
              <a:rPr lang="es-PA" sz="2400"/>
              <a:t>La última parte, proceso comparativo, consiste en hacer comparaciones de los TCO anteriores si existen.  En cada proceso de cálculo de TCO se debe, en esta parte hacer gráficas y resúmenes de los costos, lo cuales sirven de informe y documentación del cálculo.  Cuando existen documentos de TCO anteriores del proyecto, estos se consolidan tanto en gráficas como en resúmenes con lo cual se pueden ver comportamientos de los costos del proyecto a lo largo del ciclo de vida del proyecto. </a:t>
            </a:r>
            <a:endParaRPr lang="es-419" sz="2400"/>
          </a:p>
        </p:txBody>
      </p:sp>
    </p:spTree>
    <p:extLst>
      <p:ext uri="{BB962C8B-B14F-4D97-AF65-F5344CB8AC3E}">
        <p14:creationId xmlns:p14="http://schemas.microsoft.com/office/powerpoint/2010/main" val="235831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captura de pantalla&#10;&#10;Descripción generada con confianza muy alta">
            <a:extLst>
              <a:ext uri="{FF2B5EF4-FFF2-40B4-BE49-F238E27FC236}">
                <a16:creationId xmlns:a16="http://schemas.microsoft.com/office/drawing/2014/main" id="{E89940E8-69FD-4973-A0ED-B6459276D290}"/>
              </a:ext>
            </a:extLst>
          </p:cNvPr>
          <p:cNvPicPr>
            <a:picLocks noChangeAspect="1"/>
          </p:cNvPicPr>
          <p:nvPr/>
        </p:nvPicPr>
        <p:blipFill>
          <a:blip r:embed="rId2"/>
          <a:stretch>
            <a:fillRect/>
          </a:stretch>
        </p:blipFill>
        <p:spPr>
          <a:xfrm>
            <a:off x="840277" y="643467"/>
            <a:ext cx="10511445" cy="5571066"/>
          </a:xfrm>
          <a:prstGeom prst="rect">
            <a:avLst/>
          </a:prstGeom>
        </p:spPr>
      </p:pic>
    </p:spTree>
    <p:extLst>
      <p:ext uri="{BB962C8B-B14F-4D97-AF65-F5344CB8AC3E}">
        <p14:creationId xmlns:p14="http://schemas.microsoft.com/office/powerpoint/2010/main" val="407160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050186-9D40-4FC9-8569-45023D9E3AF8}"/>
              </a:ext>
            </a:extLst>
          </p:cNvPr>
          <p:cNvPicPr>
            <a:picLocks noChangeAspect="1"/>
          </p:cNvPicPr>
          <p:nvPr/>
        </p:nvPicPr>
        <p:blipFill>
          <a:blip r:embed="rId2"/>
          <a:stretch>
            <a:fillRect/>
          </a:stretch>
        </p:blipFill>
        <p:spPr>
          <a:xfrm>
            <a:off x="1810564" y="831035"/>
            <a:ext cx="8570871" cy="5571067"/>
          </a:xfrm>
          <a:prstGeom prst="rect">
            <a:avLst/>
          </a:prstGeom>
        </p:spPr>
      </p:pic>
      <p:pic>
        <p:nvPicPr>
          <p:cNvPr id="3" name="Imagen 2">
            <a:extLst>
              <a:ext uri="{FF2B5EF4-FFF2-40B4-BE49-F238E27FC236}">
                <a16:creationId xmlns:a16="http://schemas.microsoft.com/office/drawing/2014/main" id="{6E510159-7524-469D-9B1B-F1FD93D66415}"/>
              </a:ext>
            </a:extLst>
          </p:cNvPr>
          <p:cNvPicPr>
            <a:picLocks noChangeAspect="1"/>
          </p:cNvPicPr>
          <p:nvPr/>
        </p:nvPicPr>
        <p:blipFill>
          <a:blip r:embed="rId3"/>
          <a:stretch>
            <a:fillRect/>
          </a:stretch>
        </p:blipFill>
        <p:spPr>
          <a:xfrm>
            <a:off x="1338721" y="263119"/>
            <a:ext cx="6747266" cy="385558"/>
          </a:xfrm>
          <a:prstGeom prst="rect">
            <a:avLst/>
          </a:prstGeom>
        </p:spPr>
      </p:pic>
    </p:spTree>
    <p:extLst>
      <p:ext uri="{BB962C8B-B14F-4D97-AF65-F5344CB8AC3E}">
        <p14:creationId xmlns:p14="http://schemas.microsoft.com/office/powerpoint/2010/main" val="309733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Flowchart: Document 6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09CD1-7D9C-47D2-8B2C-C197A8DAAC3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Costo</a:t>
            </a:r>
            <a:r>
              <a:rPr lang="en-US" sz="3200" kern="1200" dirty="0">
                <a:solidFill>
                  <a:srgbClr val="FFFFFF"/>
                </a:solidFill>
                <a:latin typeface="+mj-lt"/>
                <a:ea typeface="+mj-ea"/>
                <a:cs typeface="+mj-cs"/>
              </a:rPr>
              <a:t> Total de </a:t>
            </a:r>
            <a:r>
              <a:rPr lang="en-US" sz="3200" kern="1200">
                <a:solidFill>
                  <a:srgbClr val="FFFFFF"/>
                </a:solidFill>
                <a:latin typeface="+mj-lt"/>
                <a:ea typeface="+mj-ea"/>
                <a:cs typeface="+mj-cs"/>
              </a:rPr>
              <a:t>Propiedad</a:t>
            </a:r>
            <a:r>
              <a:rPr lang="en-US" sz="3200" kern="1200" dirty="0">
                <a:solidFill>
                  <a:srgbClr val="FFFFFF"/>
                </a:solidFill>
                <a:latin typeface="+mj-lt"/>
                <a:ea typeface="+mj-ea"/>
                <a:cs typeface="+mj-cs"/>
              </a:rPr>
              <a:t> y el ROI (</a:t>
            </a:r>
            <a:r>
              <a:rPr lang="en-US" sz="3200" kern="1200">
                <a:solidFill>
                  <a:srgbClr val="FFFFFF"/>
                </a:solidFill>
                <a:latin typeface="+mj-lt"/>
                <a:ea typeface="+mj-ea"/>
                <a:cs typeface="+mj-cs"/>
              </a:rPr>
              <a:t>Retorno</a:t>
            </a:r>
            <a:r>
              <a:rPr lang="en-US" sz="3200" kern="1200" dirty="0">
                <a:solidFill>
                  <a:srgbClr val="FFFFFF"/>
                </a:solidFill>
                <a:latin typeface="+mj-lt"/>
                <a:ea typeface="+mj-ea"/>
                <a:cs typeface="+mj-cs"/>
              </a:rPr>
              <a:t> </a:t>
            </a:r>
            <a:r>
              <a:rPr lang="en-US" sz="3200" kern="1200">
                <a:solidFill>
                  <a:srgbClr val="FFFFFF"/>
                </a:solidFill>
                <a:latin typeface="+mj-lt"/>
                <a:ea typeface="+mj-ea"/>
                <a:cs typeface="+mj-cs"/>
              </a:rPr>
              <a:t>Sobre</a:t>
            </a:r>
            <a:r>
              <a:rPr lang="en-US" sz="3200" kern="1200" dirty="0">
                <a:solidFill>
                  <a:srgbClr val="FFFFFF"/>
                </a:solidFill>
                <a:latin typeface="+mj-lt"/>
                <a:ea typeface="+mj-ea"/>
                <a:cs typeface="+mj-cs"/>
              </a:rPr>
              <a:t> la </a:t>
            </a:r>
            <a:r>
              <a:rPr lang="en-US" sz="3200" kern="1200">
                <a:solidFill>
                  <a:srgbClr val="FFFFFF"/>
                </a:solidFill>
                <a:latin typeface="+mj-lt"/>
                <a:ea typeface="+mj-ea"/>
                <a:cs typeface="+mj-cs"/>
              </a:rPr>
              <a:t>Inversión</a:t>
            </a:r>
            <a:r>
              <a:rPr lang="en-US" sz="3200" kern="1200" dirty="0">
                <a:solidFill>
                  <a:srgbClr val="FFFFFF"/>
                </a:solidFill>
                <a:latin typeface="+mj-lt"/>
                <a:ea typeface="+mj-ea"/>
                <a:cs typeface="+mj-cs"/>
              </a:rPr>
              <a:t>)</a:t>
            </a:r>
          </a:p>
        </p:txBody>
      </p:sp>
      <p:pic>
        <p:nvPicPr>
          <p:cNvPr id="5" name="Marcador de contenido 4">
            <a:extLst>
              <a:ext uri="{FF2B5EF4-FFF2-40B4-BE49-F238E27FC236}">
                <a16:creationId xmlns:a16="http://schemas.microsoft.com/office/drawing/2014/main" id="{50CA47E0-7510-47DF-AC04-16FC2A0E3172}"/>
              </a:ext>
            </a:extLst>
          </p:cNvPr>
          <p:cNvPicPr>
            <a:picLocks noGrp="1" noChangeAspect="1"/>
          </p:cNvPicPr>
          <p:nvPr>
            <p:ph idx="1"/>
          </p:nvPr>
        </p:nvPicPr>
        <p:blipFill>
          <a:blip r:embed="rId2"/>
          <a:stretch>
            <a:fillRect/>
          </a:stretch>
        </p:blipFill>
        <p:spPr>
          <a:xfrm>
            <a:off x="4407109" y="449705"/>
            <a:ext cx="6813284" cy="6080857"/>
          </a:xfrm>
          <a:prstGeom prst="rect">
            <a:avLst/>
          </a:prstGeom>
        </p:spPr>
      </p:pic>
    </p:spTree>
    <p:extLst>
      <p:ext uri="{BB962C8B-B14F-4D97-AF65-F5344CB8AC3E}">
        <p14:creationId xmlns:p14="http://schemas.microsoft.com/office/powerpoint/2010/main" val="220883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09CD1-7D9C-47D2-8B2C-C197A8DAAC3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Costo</a:t>
            </a:r>
            <a:r>
              <a:rPr lang="en-US" sz="3200" kern="1200" dirty="0">
                <a:solidFill>
                  <a:srgbClr val="FFFFFF"/>
                </a:solidFill>
                <a:latin typeface="+mj-lt"/>
                <a:ea typeface="+mj-ea"/>
                <a:cs typeface="+mj-cs"/>
              </a:rPr>
              <a:t> Total de </a:t>
            </a:r>
            <a:r>
              <a:rPr lang="en-US" sz="3200" kern="1200">
                <a:solidFill>
                  <a:srgbClr val="FFFFFF"/>
                </a:solidFill>
                <a:latin typeface="+mj-lt"/>
                <a:ea typeface="+mj-ea"/>
                <a:cs typeface="+mj-cs"/>
              </a:rPr>
              <a:t>Propiedad</a:t>
            </a:r>
            <a:r>
              <a:rPr lang="en-US" sz="3200" kern="1200" dirty="0">
                <a:solidFill>
                  <a:srgbClr val="FFFFFF"/>
                </a:solidFill>
                <a:latin typeface="+mj-lt"/>
                <a:ea typeface="+mj-ea"/>
                <a:cs typeface="+mj-cs"/>
              </a:rPr>
              <a:t> y el ROI (</a:t>
            </a:r>
            <a:r>
              <a:rPr lang="en-US" sz="3200" kern="1200">
                <a:solidFill>
                  <a:srgbClr val="FFFFFF"/>
                </a:solidFill>
                <a:latin typeface="+mj-lt"/>
                <a:ea typeface="+mj-ea"/>
                <a:cs typeface="+mj-cs"/>
              </a:rPr>
              <a:t>Retorno</a:t>
            </a:r>
            <a:r>
              <a:rPr lang="en-US" sz="3200" kern="1200" dirty="0">
                <a:solidFill>
                  <a:srgbClr val="FFFFFF"/>
                </a:solidFill>
                <a:latin typeface="+mj-lt"/>
                <a:ea typeface="+mj-ea"/>
                <a:cs typeface="+mj-cs"/>
              </a:rPr>
              <a:t> </a:t>
            </a:r>
            <a:r>
              <a:rPr lang="en-US" sz="3200" kern="1200">
                <a:solidFill>
                  <a:srgbClr val="FFFFFF"/>
                </a:solidFill>
                <a:latin typeface="+mj-lt"/>
                <a:ea typeface="+mj-ea"/>
                <a:cs typeface="+mj-cs"/>
              </a:rPr>
              <a:t>Sobre</a:t>
            </a:r>
            <a:r>
              <a:rPr lang="en-US" sz="3200" kern="1200" dirty="0">
                <a:solidFill>
                  <a:srgbClr val="FFFFFF"/>
                </a:solidFill>
                <a:latin typeface="+mj-lt"/>
                <a:ea typeface="+mj-ea"/>
                <a:cs typeface="+mj-cs"/>
              </a:rPr>
              <a:t> la </a:t>
            </a:r>
            <a:r>
              <a:rPr lang="en-US" sz="3200" kern="1200">
                <a:solidFill>
                  <a:srgbClr val="FFFFFF"/>
                </a:solidFill>
                <a:latin typeface="+mj-lt"/>
                <a:ea typeface="+mj-ea"/>
                <a:cs typeface="+mj-cs"/>
              </a:rPr>
              <a:t>Inversión</a:t>
            </a:r>
            <a:r>
              <a:rPr lang="en-US" sz="3200" kern="1200" dirty="0">
                <a:solidFill>
                  <a:srgbClr val="FFFFFF"/>
                </a:solidFill>
                <a:latin typeface="+mj-lt"/>
                <a:ea typeface="+mj-ea"/>
                <a:cs typeface="+mj-cs"/>
              </a:rPr>
              <a:t>)</a:t>
            </a:r>
          </a:p>
        </p:txBody>
      </p:sp>
      <p:pic>
        <p:nvPicPr>
          <p:cNvPr id="6" name="Marcador de contenido 5">
            <a:extLst>
              <a:ext uri="{FF2B5EF4-FFF2-40B4-BE49-F238E27FC236}">
                <a16:creationId xmlns:a16="http://schemas.microsoft.com/office/drawing/2014/main" id="{FF7C53FF-FD13-4238-BC60-4F73621CF41D}"/>
              </a:ext>
            </a:extLst>
          </p:cNvPr>
          <p:cNvPicPr>
            <a:picLocks noGrp="1" noChangeAspect="1"/>
          </p:cNvPicPr>
          <p:nvPr>
            <p:ph idx="1"/>
          </p:nvPr>
        </p:nvPicPr>
        <p:blipFill>
          <a:blip r:embed="rId2"/>
          <a:stretch>
            <a:fillRect/>
          </a:stretch>
        </p:blipFill>
        <p:spPr>
          <a:xfrm>
            <a:off x="4468590" y="374754"/>
            <a:ext cx="6529768" cy="5844142"/>
          </a:xfrm>
          <a:prstGeom prst="rect">
            <a:avLst/>
          </a:prstGeom>
        </p:spPr>
      </p:pic>
    </p:spTree>
    <p:extLst>
      <p:ext uri="{BB962C8B-B14F-4D97-AF65-F5344CB8AC3E}">
        <p14:creationId xmlns:p14="http://schemas.microsoft.com/office/powerpoint/2010/main" val="204164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Indirectos</a:t>
            </a:r>
            <a:br>
              <a:rPr lang="es-ES" sz="4000" dirty="0">
                <a:solidFill>
                  <a:srgbClr val="FFFFFF"/>
                </a:solidFill>
              </a:rPr>
            </a:br>
            <a:endParaRPr lang="es-ES" sz="4000" dirty="0">
              <a:solidFill>
                <a:srgbClr val="FFFFFF"/>
              </a:solidFill>
            </a:endParaRP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4060266"/>
          </a:xfrm>
        </p:spPr>
        <p:txBody>
          <a:bodyPr anchor="ctr">
            <a:noAutofit/>
          </a:bodyPr>
          <a:lstStyle/>
          <a:p>
            <a:r>
              <a:rPr lang="es-ES" sz="2000" dirty="0"/>
              <a:t>Costo indirecto es aquel que afecta al proceso productivo en general de uno o más productos, por lo que no se puede asignar directamente a un solo producto sin usar algún criterio de asignación.</a:t>
            </a:r>
          </a:p>
          <a:p>
            <a:r>
              <a:rPr lang="es-ES" sz="2000" dirty="0"/>
              <a:t>Sirven en el desarrollo de la actividad de la empresa.</a:t>
            </a:r>
          </a:p>
          <a:p>
            <a:r>
              <a:rPr lang="es-ES" sz="2000" dirty="0"/>
              <a:t>En la gestión de las TIC, Llamados costos sin presupuestar, aunque no son directos estos también afectan los activos de un proyecto de TI, evalúan el capital y administración de área de sistemas. Estos costos solo son apreciables cuando el usuario final tiene que hacer uso de soporte por tiempos muertos, debido a fallas, los cuales involucren accesoria y/o consultaría por parte de terceros y es por eso que el cálculo de este tipo de costos es difícil de medir o calcular, dado a que no hay cuentas con un estándar o regla fija. </a:t>
            </a:r>
          </a:p>
          <a:p>
            <a:r>
              <a:rPr lang="es-ES" sz="2000" dirty="0"/>
              <a:t>A menudo estos costos están ocultos, por lo que no es fácil evaluarlos o llevar su registro.</a:t>
            </a:r>
          </a:p>
        </p:txBody>
      </p:sp>
    </p:spTree>
    <p:extLst>
      <p:ext uri="{BB962C8B-B14F-4D97-AF65-F5344CB8AC3E}">
        <p14:creationId xmlns:p14="http://schemas.microsoft.com/office/powerpoint/2010/main" val="14166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Ocultos</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54273" y="2291570"/>
            <a:ext cx="9723360" cy="4049269"/>
          </a:xfrm>
        </p:spPr>
        <p:txBody>
          <a:bodyPr anchor="ctr">
            <a:noAutofit/>
          </a:bodyPr>
          <a:lstStyle/>
          <a:p>
            <a:pPr algn="just"/>
            <a:r>
              <a:rPr lang="es-ES" sz="1800" dirty="0"/>
              <a:t>Son aquellos que se generan cuando se presupuesta mal un costo, por ejemplo se calcula debajo del costo real, o porque no se pudo identificar en su momento.</a:t>
            </a:r>
          </a:p>
          <a:p>
            <a:pPr algn="just"/>
            <a:r>
              <a:rPr lang="es-ES" sz="1800" dirty="0"/>
              <a:t>Son recurrentes en los proyecto y no existe una metodología para identificarlos. Identificar los costos ocultos puede incrementar en gran medida la rentabilidad, la productividad, y el output final.</a:t>
            </a:r>
          </a:p>
          <a:p>
            <a:pPr algn="just"/>
            <a:r>
              <a:rPr lang="es-ES" sz="1800" dirty="0"/>
              <a:t>Su identificación radica mucho en la experiencia del administrador del proyecto o del área de las TIC </a:t>
            </a:r>
          </a:p>
          <a:p>
            <a:pPr algn="just"/>
            <a:r>
              <a:rPr lang="es-ES" sz="1800" dirty="0"/>
              <a:t>En muchas ocasiones estos costos son inherentes a una tecnología y que se hacen visible cuando entra en uso.</a:t>
            </a:r>
          </a:p>
          <a:p>
            <a:pPr algn="just"/>
            <a:r>
              <a:rPr lang="es-ES" sz="1800" dirty="0"/>
              <a:t>Los costos ocultos son señal de ineficiencia que acaba provocando un gasto innecesario por dejadez, poca planificación o mal uso de los recursos. Por ejemplo: Gasto excesivo de electricidad, agua, combustible, papel, cartuchos de tinta, el no uso de las licencias por usuarios, materias primas, etc.</a:t>
            </a:r>
          </a:p>
          <a:p>
            <a:pPr algn="just"/>
            <a:r>
              <a:rPr lang="es-ES" sz="1800" dirty="0"/>
              <a:t>Al identificar algún costo de este tipo, se clasifica ya sea como directo o indirecto y a su vez a alguna subdivisión de estas. Por último estos costos se presupuestan para que no se repitan a lo largo de proyectos, también se documentan para tener una mayor y mejor base de costos ocultos para evitar que estos se repitan en otros proyectos. </a:t>
            </a:r>
          </a:p>
        </p:txBody>
      </p:sp>
    </p:spTree>
    <p:extLst>
      <p:ext uri="{BB962C8B-B14F-4D97-AF65-F5344CB8AC3E}">
        <p14:creationId xmlns:p14="http://schemas.microsoft.com/office/powerpoint/2010/main" val="276919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Ocultos</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490436"/>
            <a:ext cx="9708995" cy="3567173"/>
          </a:xfrm>
        </p:spPr>
        <p:txBody>
          <a:bodyPr anchor="ctr">
            <a:normAutofit lnSpcReduction="10000"/>
          </a:bodyPr>
          <a:lstStyle/>
          <a:p>
            <a:r>
              <a:rPr lang="es-PA" sz="2200" dirty="0"/>
              <a:t>Los costos ocultos son difíciles de cuantificar, pero se dan debido a:</a:t>
            </a:r>
          </a:p>
          <a:p>
            <a:pPr lvl="1"/>
            <a:r>
              <a:rPr lang="es-PA" sz="2200" dirty="0"/>
              <a:t>Rotura/problema del equipo después de finalizar la garantía</a:t>
            </a:r>
          </a:p>
          <a:p>
            <a:pPr lvl="1"/>
            <a:r>
              <a:rPr lang="es-PA" sz="2200" dirty="0"/>
              <a:t>Problemas propagados en un equipo tras otro, como una cascada</a:t>
            </a:r>
          </a:p>
          <a:p>
            <a:pPr lvl="1"/>
            <a:r>
              <a:rPr lang="es-PA" sz="2200" dirty="0"/>
              <a:t>Tiempo adicional dedicado a los equipos para reducir el tiempo inactivo, máquinas más lentas y experimentos sobre cómo actualizar las máquinas para que se ajusten al nuevo software en la empresa</a:t>
            </a:r>
          </a:p>
          <a:p>
            <a:pPr lvl="1"/>
            <a:r>
              <a:rPr lang="es-PA" sz="2200" dirty="0"/>
              <a:t>Retirada y Destrucción del equipo al finalizar la vida útil. ¿Cuántos años fue el horizonte de la Planificación ?</a:t>
            </a:r>
          </a:p>
          <a:p>
            <a:pPr lvl="1"/>
            <a:r>
              <a:rPr lang="es-ES" sz="2200" dirty="0"/>
              <a:t>Consumo adicional de recursos internos para atender el diseño y ejecución del proyecto.</a:t>
            </a:r>
          </a:p>
          <a:p>
            <a:pPr lvl="1"/>
            <a:r>
              <a:rPr lang="es-ES" sz="2200" dirty="0"/>
              <a:t>Etc.</a:t>
            </a:r>
            <a:endParaRPr lang="es-PA" sz="2200" dirty="0"/>
          </a:p>
        </p:txBody>
      </p:sp>
    </p:spTree>
    <p:extLst>
      <p:ext uri="{BB962C8B-B14F-4D97-AF65-F5344CB8AC3E}">
        <p14:creationId xmlns:p14="http://schemas.microsoft.com/office/powerpoint/2010/main" val="63160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Costos Ocultos</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177170"/>
            <a:ext cx="9855579" cy="4433492"/>
          </a:xfrm>
        </p:spPr>
        <p:txBody>
          <a:bodyPr anchor="ctr">
            <a:normAutofit fontScale="70000" lnSpcReduction="20000"/>
          </a:bodyPr>
          <a:lstStyle/>
          <a:p>
            <a:pPr marL="0" indent="0">
              <a:buNone/>
            </a:pPr>
            <a:endParaRPr lang="es-ES" sz="1700" dirty="0"/>
          </a:p>
          <a:p>
            <a:pPr marL="0" indent="0">
              <a:buNone/>
            </a:pPr>
            <a:r>
              <a:rPr lang="es-ES" sz="2600" dirty="0"/>
              <a:t>Ejemplos:</a:t>
            </a:r>
          </a:p>
          <a:p>
            <a:r>
              <a:rPr lang="es-ES" sz="2300" dirty="0"/>
              <a:t>El costo promedio de una impresora es de $250.00, y al agregar los costos de los consumibles y mantenimiento se puede llegar a los $1000.00 anuales.</a:t>
            </a:r>
          </a:p>
          <a:p>
            <a:r>
              <a:rPr lang="es-ES" sz="2300" dirty="0"/>
              <a:t>Mal manejo de los Inventarios, provocado por fallas en los sistemas de información.</a:t>
            </a:r>
          </a:p>
          <a:p>
            <a:pPr lvl="1"/>
            <a:r>
              <a:rPr lang="es-ES" sz="2300" dirty="0"/>
              <a:t>Falta Capacitación.</a:t>
            </a:r>
          </a:p>
          <a:p>
            <a:pPr lvl="1"/>
            <a:r>
              <a:rPr lang="es-ES" sz="2300" dirty="0"/>
              <a:t>Procesos no integrados.</a:t>
            </a:r>
          </a:p>
          <a:p>
            <a:pPr lvl="1"/>
            <a:r>
              <a:rPr lang="es-ES" sz="2300" dirty="0"/>
              <a:t>Malas sistemas de estimación.</a:t>
            </a:r>
          </a:p>
          <a:p>
            <a:pPr lvl="1"/>
            <a:r>
              <a:rPr lang="es-ES" sz="2300" dirty="0"/>
              <a:t>Etc.</a:t>
            </a:r>
          </a:p>
          <a:p>
            <a:r>
              <a:rPr lang="es-ES" sz="2300" dirty="0"/>
              <a:t>Consumo de recursos internos para atender el diseño y ejecución del proyecto: Cuando una consultora plantea una oferta para un proyecto,  sólo conocemos la mitad del costo del proyecto.  Para conocer la otra mitad debemos hacer un profundo análisis del plan de implantación aportado y de las tareas a realizar por nuestra propia empresa.</a:t>
            </a:r>
          </a:p>
          <a:p>
            <a:r>
              <a:rPr lang="es-ES" sz="2300" dirty="0"/>
              <a:t>Costos de ineficiencias por falta de adaptación de ERP seleccionado.</a:t>
            </a:r>
          </a:p>
          <a:p>
            <a:r>
              <a:rPr lang="es-ES" sz="2300" dirty="0"/>
              <a:t>El costo del hardware representa aproximadamente entre 10% y 15% del costo de todo el proyecto, así que si decides implantar el sistema en la nube, la inversión disminuye considerablemente, por ende el mantenimiento disminuye.</a:t>
            </a:r>
          </a:p>
          <a:p>
            <a:r>
              <a:rPr lang="es-ES" sz="2300" dirty="0"/>
              <a:t>Etc.</a:t>
            </a:r>
          </a:p>
          <a:p>
            <a:endParaRPr lang="es-PA" sz="2200" dirty="0"/>
          </a:p>
        </p:txBody>
      </p:sp>
    </p:spTree>
    <p:extLst>
      <p:ext uri="{BB962C8B-B14F-4D97-AF65-F5344CB8AC3E}">
        <p14:creationId xmlns:p14="http://schemas.microsoft.com/office/powerpoint/2010/main" val="49092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dirty="0">
                <a:solidFill>
                  <a:srgbClr val="FFFFFF"/>
                </a:solidFill>
              </a:rPr>
              <a:t>¿Cuáles son los costes ocultos de la adopción de la nube?</a:t>
            </a:r>
          </a:p>
        </p:txBody>
      </p:sp>
      <p:sp>
        <p:nvSpPr>
          <p:cNvPr id="3" name="Marcador de contenido 2">
            <a:extLst>
              <a:ext uri="{FF2B5EF4-FFF2-40B4-BE49-F238E27FC236}">
                <a16:creationId xmlns:a16="http://schemas.microsoft.com/office/drawing/2014/main" id="{6546E854-2721-4029-93F7-390CB784C396}"/>
              </a:ext>
            </a:extLst>
          </p:cNvPr>
          <p:cNvSpPr>
            <a:spLocks noGrp="1"/>
          </p:cNvSpPr>
          <p:nvPr>
            <p:ph idx="1"/>
          </p:nvPr>
        </p:nvSpPr>
        <p:spPr>
          <a:xfrm>
            <a:off x="1367624" y="2341848"/>
            <a:ext cx="9708995" cy="4058952"/>
          </a:xfrm>
        </p:spPr>
        <p:txBody>
          <a:bodyPr anchor="ctr">
            <a:normAutofit fontScale="77500" lnSpcReduction="20000"/>
          </a:bodyPr>
          <a:lstStyle/>
          <a:p>
            <a:pPr marL="0" indent="0">
              <a:buNone/>
            </a:pPr>
            <a:r>
              <a:rPr lang="es-ES" sz="2200" dirty="0"/>
              <a:t>El Costo oculto de la gestión de recursos </a:t>
            </a:r>
            <a:r>
              <a:rPr lang="en-US" sz="2200" dirty="0"/>
              <a:t>sub-</a:t>
            </a:r>
            <a:r>
              <a:rPr lang="es-PA" sz="2200" dirty="0"/>
              <a:t>optimizada</a:t>
            </a:r>
            <a:r>
              <a:rPr lang="en-US" sz="2200" dirty="0"/>
              <a:t>.</a:t>
            </a:r>
          </a:p>
          <a:p>
            <a:pPr marL="0" indent="0">
              <a:buNone/>
            </a:pPr>
            <a:r>
              <a:rPr lang="es-ES" sz="2200" dirty="0"/>
              <a:t>Los proveedores facilitan que los nuevos clientes adopten soluciones en la nube. Sin embargo, los clientes a menudo no logran administrar los recursos para la optimización de costos, uso y rendimiento. Como resultado, terminan pagando más de lo que deberían.</a:t>
            </a:r>
          </a:p>
          <a:p>
            <a:pPr marL="0" indent="0">
              <a:buNone/>
            </a:pPr>
            <a:r>
              <a:rPr lang="es-ES" sz="2200" dirty="0"/>
              <a:t> Los costos ocultos comunes incluyen:</a:t>
            </a:r>
          </a:p>
          <a:p>
            <a:r>
              <a:rPr lang="es-ES" sz="2200" dirty="0"/>
              <a:t>Aprovisionamiento </a:t>
            </a:r>
            <a:r>
              <a:rPr lang="en-US" sz="2200" dirty="0"/>
              <a:t>sub-</a:t>
            </a:r>
            <a:r>
              <a:rPr lang="es-PA" sz="2200" dirty="0"/>
              <a:t>optimizado</a:t>
            </a:r>
            <a:r>
              <a:rPr lang="en-US" sz="2200" dirty="0"/>
              <a:t>.</a:t>
            </a:r>
            <a:r>
              <a:rPr lang="es-ES" sz="2200" dirty="0"/>
              <a:t> Por supuesto, el aprovisionamiento insuficiente también incurre en gastos innecesarios en términos de rendimiento de la aplicación, o excedentes inesperados que pueden comprometer la estrategia general del presupuesto.</a:t>
            </a:r>
          </a:p>
          <a:p>
            <a:r>
              <a:rPr lang="es-ES" sz="2200" dirty="0"/>
              <a:t>Recursos no utilizados hacen que la factura continúe creciendo. La falta de comunicación entre los usuarios, las auditorías poco frecuentes y la falta de capacidad automatizada de </a:t>
            </a:r>
            <a:r>
              <a:rPr lang="es-PA" sz="2200" dirty="0" err="1"/>
              <a:t>desaprovisionamiento</a:t>
            </a:r>
            <a:r>
              <a:rPr lang="es-ES" sz="2200" dirty="0"/>
              <a:t> en la nube hacen que el servicio permanezca disponible, suscrito y facturado a la organización.</a:t>
            </a:r>
          </a:p>
          <a:p>
            <a:r>
              <a:rPr lang="es-ES" sz="2200" dirty="0"/>
              <a:t>Costo </a:t>
            </a:r>
            <a:r>
              <a:rPr lang="es-PA" sz="2200" dirty="0" err="1"/>
              <a:t>sub-optimizado</a:t>
            </a:r>
            <a:r>
              <a:rPr lang="es-ES" sz="2200" dirty="0"/>
              <a:t>: los grandes proveedores ofrecen servicios en la nube con una variedad de opciones de compra adecuadas para un conjunto diverso de negocios y casos de uso. Las organizaciones que no identifican la mejor opción de precios y el paquete de servicios para sus casos de uso específicos, un presupuesto ajustado y los requisitos comerciales, pueden no ser capaces de optar por la opción más viable financieramente. Es importante evaluar exactamente qué tipo de nube es el más adecuado para las necesidades comerciales específicas.</a:t>
            </a:r>
            <a:endParaRPr lang="es-PA" sz="2200" dirty="0"/>
          </a:p>
        </p:txBody>
      </p:sp>
    </p:spTree>
    <p:extLst>
      <p:ext uri="{BB962C8B-B14F-4D97-AF65-F5344CB8AC3E}">
        <p14:creationId xmlns:p14="http://schemas.microsoft.com/office/powerpoint/2010/main" val="328920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52D6229-8068-418A-BEA6-1E4A58DA3CEB}"/>
              </a:ext>
            </a:extLst>
          </p:cNvPr>
          <p:cNvSpPr>
            <a:spLocks noGrp="1"/>
          </p:cNvSpPr>
          <p:nvPr>
            <p:ph type="title"/>
          </p:nvPr>
        </p:nvSpPr>
        <p:spPr>
          <a:xfrm>
            <a:off x="958506" y="800392"/>
            <a:ext cx="10264697" cy="1212102"/>
          </a:xfrm>
        </p:spPr>
        <p:txBody>
          <a:bodyPr>
            <a:normAutofit/>
          </a:bodyPr>
          <a:lstStyle/>
          <a:p>
            <a:r>
              <a:rPr lang="es-ES" sz="4000">
                <a:solidFill>
                  <a:srgbClr val="FFFFFF"/>
                </a:solidFill>
              </a:rPr>
              <a:t>Capex</a:t>
            </a:r>
            <a:r>
              <a:rPr lang="es-ES" sz="4000" dirty="0">
                <a:solidFill>
                  <a:srgbClr val="FFFFFF"/>
                </a:solidFill>
              </a:rPr>
              <a:t> vs </a:t>
            </a:r>
            <a:r>
              <a:rPr lang="es-ES" sz="4000">
                <a:solidFill>
                  <a:srgbClr val="FFFFFF"/>
                </a:solidFill>
              </a:rPr>
              <a:t>Opex</a:t>
            </a:r>
            <a:r>
              <a:rPr lang="es-ES" sz="4000" dirty="0">
                <a:solidFill>
                  <a:srgbClr val="FFFFFF"/>
                </a:solidFill>
              </a:rPr>
              <a:t>, ¿qué opción elegir al invertir en IT?</a:t>
            </a:r>
          </a:p>
        </p:txBody>
      </p:sp>
      <p:sp>
        <p:nvSpPr>
          <p:cNvPr id="5" name="Marcador de contenido 4">
            <a:extLst>
              <a:ext uri="{FF2B5EF4-FFF2-40B4-BE49-F238E27FC236}">
                <a16:creationId xmlns:a16="http://schemas.microsoft.com/office/drawing/2014/main" id="{0A195F94-952E-4294-AE58-B8F4935EE194}"/>
              </a:ext>
            </a:extLst>
          </p:cNvPr>
          <p:cNvSpPr>
            <a:spLocks noGrp="1"/>
          </p:cNvSpPr>
          <p:nvPr>
            <p:ph idx="1"/>
          </p:nvPr>
        </p:nvSpPr>
        <p:spPr>
          <a:xfrm>
            <a:off x="1367624" y="2490436"/>
            <a:ext cx="9708995" cy="3567173"/>
          </a:xfrm>
        </p:spPr>
        <p:txBody>
          <a:bodyPr anchor="ctr">
            <a:normAutofit/>
          </a:bodyPr>
          <a:lstStyle/>
          <a:p>
            <a:pPr marL="0" indent="0">
              <a:buNone/>
            </a:pPr>
            <a:r>
              <a:rPr lang="es-ES" sz="1700"/>
              <a:t>Realizar una gestión financiera en la empresa de manera destacada no es tarea sencilla y una de las tareas más complicadas es la gestión de gastos. Saber cuándo un gasto es más rentable para la empresa es fundamental a la hora de tomar decisiones, las cuales pueden afectar tanto a los beneficios como al endeudamiento, incluso a las acciones operativas de la misma.</a:t>
            </a:r>
          </a:p>
          <a:p>
            <a:pPr marL="0" indent="0">
              <a:buNone/>
            </a:pPr>
            <a:r>
              <a:rPr lang="es-ES" sz="1700"/>
              <a:t>Si trasladamos estas decisiones de gasto e inversión al departamento TI de una empresa, podemos ver cómo muchas veces se plantean decisiones de difícil definición. Por ejemplo, si planteamos una empresa que necesita un cambio de su servidor por obsolescencia, nos encontramos ante dos decisiones.</a:t>
            </a:r>
          </a:p>
          <a:p>
            <a:pPr marL="0" indent="0">
              <a:buNone/>
            </a:pPr>
            <a:r>
              <a:rPr lang="es-ES" sz="1700"/>
              <a:t>Comprar un nuevo servidor con mayores prestaciones, lo que supondría un incremento del patrimonio de la empresa, pero con la gran pérdida de valor que sufre el inmovilizado informático. Y tendríamos una segunda opción que es acudir a una empresa de infraestructuras como servicios (IaaS) y contratar un servidor virtual de pago anual, con lo cual sólo realizaremos un gasto anual en servicios y no tocaremos el patrimonio de la empresa. Nos encontramos ante una decisión entre gasto de capital o gasto operativo, lo que se conoce como Capex y Opex.</a:t>
            </a:r>
          </a:p>
          <a:p>
            <a:pPr marL="0" indent="0">
              <a:buNone/>
            </a:pPr>
            <a:endParaRPr lang="es-PA" sz="1700"/>
          </a:p>
        </p:txBody>
      </p:sp>
    </p:spTree>
    <p:extLst>
      <p:ext uri="{BB962C8B-B14F-4D97-AF65-F5344CB8AC3E}">
        <p14:creationId xmlns:p14="http://schemas.microsoft.com/office/powerpoint/2010/main" val="30135470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3450</Words>
  <Application>Microsoft Office PowerPoint</Application>
  <PresentationFormat>Panorámica</PresentationFormat>
  <Paragraphs>177</Paragraphs>
  <Slides>34</Slides>
  <Notes>0</Notes>
  <HiddenSlides>7</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Calibri Light</vt:lpstr>
      <vt:lpstr>Tema de Office</vt:lpstr>
      <vt:lpstr>COST0 TOTAL DE PROPIEDAD</vt:lpstr>
      <vt:lpstr>Costos Directos </vt:lpstr>
      <vt:lpstr>Costos Directos </vt:lpstr>
      <vt:lpstr>Costos Indirectos </vt:lpstr>
      <vt:lpstr>Costos Ocultos</vt:lpstr>
      <vt:lpstr>Costos Ocultos</vt:lpstr>
      <vt:lpstr>Costos Ocultos</vt:lpstr>
      <vt:lpstr>¿Cuáles son los costes ocultos de la adopción de la nube?</vt:lpstr>
      <vt:lpstr>Capex vs Opex, ¿qué opción elegir al invertir en IT?</vt:lpstr>
      <vt:lpstr>Capex vs Opex, ¿qué opción elegir al invertir en IT?</vt:lpstr>
      <vt:lpstr>Capex vs Opex, ¿qué opción elegir al invertir en IT?</vt:lpstr>
      <vt:lpstr>Capex vs Opex, ¿qué opción elegir al invertir en IT?</vt:lpstr>
      <vt:lpstr>Capex vs Opex, ¿qué opción elegir al invertir en IT?</vt:lpstr>
      <vt:lpstr>Análisis de Costos  TCO En la Implantación de las TIC, puede incluir los siguientes componentes  </vt:lpstr>
      <vt:lpstr>Análisis de Costos  TCO En la Implantación de las TIC, puede incluir los siguientes componentes </vt:lpstr>
      <vt:lpstr>Análisis de Costos  TCO En la Implantación de las TIC, puede incluir los siguientes componentes </vt:lpstr>
      <vt:lpstr>Análisis de Costos  TCO En la Implantación de las TIC, puede incluir los siguientes componentes </vt:lpstr>
      <vt:lpstr>Análisis de Costos  TCO En la Implantación de las TIC, puede incluir los siguientes componentes </vt:lpstr>
      <vt:lpstr>Análisis de Costos  TCO En la Implantación de las TIC, puede incluir los siguientes componentes </vt:lpstr>
      <vt:lpstr>Análisis de Costos Asociados al TCO En la Implantación de una Tecnología </vt:lpstr>
      <vt:lpstr>Análisis de Costos  TCO En la Implantación de las TIC, puede incluir los siguientes componentes </vt:lpstr>
      <vt:lpstr>Análisis de Costos  TCO En la Implantación de las TIC, puede incluir los siguientes componentes </vt:lpstr>
      <vt:lpstr>Análisis de Costos  TCO.  Implantación de un ERP.</vt:lpstr>
      <vt:lpstr>Análisis de Costos  TCO.  Implantación de un ERP.</vt:lpstr>
      <vt:lpstr>ERP comprado vs ERP Saas</vt:lpstr>
      <vt:lpstr>ERP comprado vs ERP Saas</vt:lpstr>
      <vt:lpstr>Conclusión</vt:lpstr>
      <vt:lpstr>Modelo SUIFER-TCO </vt:lpstr>
      <vt:lpstr>Modelo SUIFER-TCO </vt:lpstr>
      <vt:lpstr>Modelo SUIFER-TCO </vt:lpstr>
      <vt:lpstr>Presentación de PowerPoint</vt:lpstr>
      <vt:lpstr>Presentación de PowerPoint</vt:lpstr>
      <vt:lpstr>Costo Total de Propiedad y el ROI (Retorno Sobre la Inversión)</vt:lpstr>
      <vt:lpstr>Costo Total de Propiedad y el ROI (Retorno Sobre la Inversión)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COST0 TOTAL DE PROPIEDAD</dc:title>
  <dc:creator>Jeremias Herrera</dc:creator>
  <cp:lastModifiedBy>Jeremias Herrera</cp:lastModifiedBy>
  <cp:revision>1</cp:revision>
  <dcterms:created xsi:type="dcterms:W3CDTF">2021-10-25T18:18:02Z</dcterms:created>
  <dcterms:modified xsi:type="dcterms:W3CDTF">2021-10-25T18:27:23Z</dcterms:modified>
</cp:coreProperties>
</file>