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  <p:sldMasterId id="2147483948" r:id="rId2"/>
    <p:sldMasterId id="2147483936" r:id="rId3"/>
    <p:sldMasterId id="2147484981" r:id="rId4"/>
  </p:sldMasterIdLst>
  <p:notesMasterIdLst>
    <p:notesMasterId r:id="rId30"/>
  </p:notesMasterIdLst>
  <p:handoutMasterIdLst>
    <p:handoutMasterId r:id="rId31"/>
  </p:handoutMasterIdLst>
  <p:sldIdLst>
    <p:sldId id="304" r:id="rId5"/>
    <p:sldId id="262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5" r:id="rId22"/>
    <p:sldId id="301" r:id="rId23"/>
    <p:sldId id="293" r:id="rId24"/>
    <p:sldId id="282" r:id="rId25"/>
    <p:sldId id="302" r:id="rId26"/>
    <p:sldId id="303" r:id="rId27"/>
    <p:sldId id="283" r:id="rId28"/>
    <p:sldId id="306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DF7"/>
    <a:srgbClr val="800040"/>
    <a:srgbClr val="FF0080"/>
    <a:srgbClr val="5D7E9D"/>
    <a:srgbClr val="191919"/>
    <a:srgbClr val="8000FF"/>
    <a:srgbClr val="666666"/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1482" y="7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EB4DB-7422-4455-8180-0F5C3DEB71B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5A33C8C-61B2-4113-8CBB-19E925D2CDCD}">
      <dgm:prSet/>
      <dgm:spPr/>
      <dgm:t>
        <a:bodyPr/>
        <a:lstStyle/>
        <a:p>
          <a:r>
            <a:rPr lang="es-MX"/>
            <a:t>Problemas del servicio con el proveedor actual.</a:t>
          </a:r>
          <a:endParaRPr lang="en-US"/>
        </a:p>
      </dgm:t>
    </dgm:pt>
    <dgm:pt modelId="{72C67AE9-3E73-4194-8264-3A47878B4DD5}" type="parTrans" cxnId="{107354EA-22F2-4BD4-8F13-F7642AC72CD5}">
      <dgm:prSet/>
      <dgm:spPr/>
      <dgm:t>
        <a:bodyPr/>
        <a:lstStyle/>
        <a:p>
          <a:endParaRPr lang="en-US"/>
        </a:p>
      </dgm:t>
    </dgm:pt>
    <dgm:pt modelId="{9A490DBB-1800-4854-9B1F-7CFFE86958C1}" type="sibTrans" cxnId="{107354EA-22F2-4BD4-8F13-F7642AC72CD5}">
      <dgm:prSet/>
      <dgm:spPr/>
      <dgm:t>
        <a:bodyPr/>
        <a:lstStyle/>
        <a:p>
          <a:endParaRPr lang="en-US"/>
        </a:p>
      </dgm:t>
    </dgm:pt>
    <dgm:pt modelId="{55186181-55F0-4EE3-A991-46DB1D332B5C}">
      <dgm:prSet/>
      <dgm:spPr/>
      <dgm:t>
        <a:bodyPr/>
        <a:lstStyle/>
        <a:p>
          <a:r>
            <a:rPr lang="es-MX"/>
            <a:t>El equipo computacional actual es obsoleto.</a:t>
          </a:r>
          <a:endParaRPr lang="en-US"/>
        </a:p>
      </dgm:t>
    </dgm:pt>
    <dgm:pt modelId="{D095C058-165E-4859-9451-79AD9F72B6FF}" type="parTrans" cxnId="{F0FD01DC-E21F-426E-8BB1-D34011725FE0}">
      <dgm:prSet/>
      <dgm:spPr/>
      <dgm:t>
        <a:bodyPr/>
        <a:lstStyle/>
        <a:p>
          <a:endParaRPr lang="en-US"/>
        </a:p>
      </dgm:t>
    </dgm:pt>
    <dgm:pt modelId="{3A8CDC37-80E0-4CE4-B701-FB16D166DB5A}" type="sibTrans" cxnId="{F0FD01DC-E21F-426E-8BB1-D34011725FE0}">
      <dgm:prSet/>
      <dgm:spPr/>
      <dgm:t>
        <a:bodyPr/>
        <a:lstStyle/>
        <a:p>
          <a:endParaRPr lang="en-US"/>
        </a:p>
      </dgm:t>
    </dgm:pt>
    <dgm:pt modelId="{C8D2A125-0A61-4E02-A8E6-E8255FDA9C92}">
      <dgm:prSet/>
      <dgm:spPr/>
      <dgm:t>
        <a:bodyPr/>
        <a:lstStyle/>
        <a:p>
          <a:r>
            <a:rPr lang="es-MX"/>
            <a:t>Saturación y falta de capacidad del equipo computacional.</a:t>
          </a:r>
          <a:endParaRPr lang="en-US"/>
        </a:p>
      </dgm:t>
    </dgm:pt>
    <dgm:pt modelId="{B7687E32-878C-4043-97A8-43D885FDB9DA}" type="parTrans" cxnId="{0B338A21-20BF-4C5E-9D75-9F90911EE36C}">
      <dgm:prSet/>
      <dgm:spPr/>
      <dgm:t>
        <a:bodyPr/>
        <a:lstStyle/>
        <a:p>
          <a:endParaRPr lang="en-US"/>
        </a:p>
      </dgm:t>
    </dgm:pt>
    <dgm:pt modelId="{870DCE02-D2BF-4628-A574-D2F327F5DF61}" type="sibTrans" cxnId="{0B338A21-20BF-4C5E-9D75-9F90911EE36C}">
      <dgm:prSet/>
      <dgm:spPr/>
      <dgm:t>
        <a:bodyPr/>
        <a:lstStyle/>
        <a:p>
          <a:endParaRPr lang="en-US"/>
        </a:p>
      </dgm:t>
    </dgm:pt>
    <dgm:pt modelId="{770341D5-F8AC-472E-80A0-63FCFECD2893}">
      <dgm:prSet/>
      <dgm:spPr/>
      <dgm:t>
        <a:bodyPr/>
        <a:lstStyle/>
        <a:p>
          <a:r>
            <a:rPr lang="es-MX"/>
            <a:t>Necesidad de incorporar nuevos sistemas de aplicación a la organización.</a:t>
          </a:r>
          <a:endParaRPr lang="en-US"/>
        </a:p>
      </dgm:t>
    </dgm:pt>
    <dgm:pt modelId="{FF194505-2989-4140-93D5-4DB0D26450E7}" type="parTrans" cxnId="{BF658193-9DE7-48E4-9A70-F72DC44B882A}">
      <dgm:prSet/>
      <dgm:spPr/>
      <dgm:t>
        <a:bodyPr/>
        <a:lstStyle/>
        <a:p>
          <a:endParaRPr lang="en-US"/>
        </a:p>
      </dgm:t>
    </dgm:pt>
    <dgm:pt modelId="{EFB1F023-560F-45BC-A8AD-AE95071E0C85}" type="sibTrans" cxnId="{BF658193-9DE7-48E4-9A70-F72DC44B882A}">
      <dgm:prSet/>
      <dgm:spPr/>
      <dgm:t>
        <a:bodyPr/>
        <a:lstStyle/>
        <a:p>
          <a:endParaRPr lang="en-US"/>
        </a:p>
      </dgm:t>
    </dgm:pt>
    <dgm:pt modelId="{E1FB9FB3-942B-47CF-AC28-8FF9F877235A}">
      <dgm:prSet/>
      <dgm:spPr/>
      <dgm:t>
        <a:bodyPr/>
        <a:lstStyle/>
        <a:p>
          <a:r>
            <a:rPr lang="es-MX" dirty="0"/>
            <a:t>Equivocada decisión durante el proceso de selección del equipo actual.</a:t>
          </a:r>
          <a:endParaRPr lang="en-US" dirty="0"/>
        </a:p>
      </dgm:t>
    </dgm:pt>
    <dgm:pt modelId="{78C817E8-EE1F-4CA3-815D-FB20CC101193}" type="parTrans" cxnId="{A0E6C710-0FB6-4B7F-900B-C1B34C609F14}">
      <dgm:prSet/>
      <dgm:spPr/>
      <dgm:t>
        <a:bodyPr/>
        <a:lstStyle/>
        <a:p>
          <a:endParaRPr lang="en-US"/>
        </a:p>
      </dgm:t>
    </dgm:pt>
    <dgm:pt modelId="{92AEB998-E405-4017-A78F-14532A83ABBD}" type="sibTrans" cxnId="{A0E6C710-0FB6-4B7F-900B-C1B34C609F14}">
      <dgm:prSet/>
      <dgm:spPr/>
      <dgm:t>
        <a:bodyPr/>
        <a:lstStyle/>
        <a:p>
          <a:endParaRPr lang="en-US"/>
        </a:p>
      </dgm:t>
    </dgm:pt>
    <dgm:pt modelId="{C6100669-F0C4-4CDD-9277-12BE13D3DA1C}">
      <dgm:prSet/>
      <dgm:spPr/>
      <dgm:t>
        <a:bodyPr/>
        <a:lstStyle/>
        <a:p>
          <a:r>
            <a:rPr lang="es-MX"/>
            <a:t>Existen requerimientos de competitividad que no pueden ser logrados con la tecnología actual.</a:t>
          </a:r>
          <a:endParaRPr lang="en-US"/>
        </a:p>
      </dgm:t>
    </dgm:pt>
    <dgm:pt modelId="{92198230-4FC7-4770-AC4F-F7951D611FCA}" type="parTrans" cxnId="{EE3758C6-A084-4D76-BA59-7F87147031E2}">
      <dgm:prSet/>
      <dgm:spPr/>
      <dgm:t>
        <a:bodyPr/>
        <a:lstStyle/>
        <a:p>
          <a:endParaRPr lang="en-US"/>
        </a:p>
      </dgm:t>
    </dgm:pt>
    <dgm:pt modelId="{D2B9CB1D-9D76-4C2A-A62B-609BA3273057}" type="sibTrans" cxnId="{EE3758C6-A084-4D76-BA59-7F87147031E2}">
      <dgm:prSet/>
      <dgm:spPr/>
      <dgm:t>
        <a:bodyPr/>
        <a:lstStyle/>
        <a:p>
          <a:endParaRPr lang="en-US"/>
        </a:p>
      </dgm:t>
    </dgm:pt>
    <dgm:pt modelId="{9C7E2868-EA17-4293-8300-69FBB3FB92A7}">
      <dgm:prSet/>
      <dgm:spPr/>
      <dgm:t>
        <a:bodyPr/>
        <a:lstStyle/>
        <a:p>
          <a:r>
            <a:rPr lang="es-MX"/>
            <a:t>Existe la necesidad de cambiar la filosofía de operación de los sistemas actuales.</a:t>
          </a:r>
          <a:endParaRPr lang="en-US"/>
        </a:p>
      </dgm:t>
    </dgm:pt>
    <dgm:pt modelId="{615117FB-F69B-4D1A-8D1D-CD5013273121}" type="parTrans" cxnId="{0AC45625-E2B3-47D7-AD3E-34FD27230A5F}">
      <dgm:prSet/>
      <dgm:spPr/>
      <dgm:t>
        <a:bodyPr/>
        <a:lstStyle/>
        <a:p>
          <a:endParaRPr lang="en-US"/>
        </a:p>
      </dgm:t>
    </dgm:pt>
    <dgm:pt modelId="{30E709DC-4F5B-4F9C-864D-5BAC38C7DDD9}" type="sibTrans" cxnId="{0AC45625-E2B3-47D7-AD3E-34FD27230A5F}">
      <dgm:prSet/>
      <dgm:spPr/>
      <dgm:t>
        <a:bodyPr/>
        <a:lstStyle/>
        <a:p>
          <a:endParaRPr lang="en-US"/>
        </a:p>
      </dgm:t>
    </dgm:pt>
    <dgm:pt modelId="{35B512A4-6380-48FE-B081-821929A87BA0}" type="pres">
      <dgm:prSet presAssocID="{E84EB4DB-7422-4455-8180-0F5C3DEB71B2}" presName="linear" presStyleCnt="0">
        <dgm:presLayoutVars>
          <dgm:animLvl val="lvl"/>
          <dgm:resizeHandles val="exact"/>
        </dgm:presLayoutVars>
      </dgm:prSet>
      <dgm:spPr/>
    </dgm:pt>
    <dgm:pt modelId="{EBB9D11E-AF30-404C-9648-174661BBF36E}" type="pres">
      <dgm:prSet presAssocID="{E5A33C8C-61B2-4113-8CBB-19E925D2CDC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565623E-F1C1-412A-AE81-BD72F794FA2E}" type="pres">
      <dgm:prSet presAssocID="{9A490DBB-1800-4854-9B1F-7CFFE86958C1}" presName="spacer" presStyleCnt="0"/>
      <dgm:spPr/>
    </dgm:pt>
    <dgm:pt modelId="{BB3FCB62-6681-4C53-9733-12D7560FCCDA}" type="pres">
      <dgm:prSet presAssocID="{55186181-55F0-4EE3-A991-46DB1D332B5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51EC72C-CC6E-4446-AA7B-2FD4EEDEC665}" type="pres">
      <dgm:prSet presAssocID="{3A8CDC37-80E0-4CE4-B701-FB16D166DB5A}" presName="spacer" presStyleCnt="0"/>
      <dgm:spPr/>
    </dgm:pt>
    <dgm:pt modelId="{CA1B0D54-811D-48B2-9B79-22FFD31B9203}" type="pres">
      <dgm:prSet presAssocID="{C8D2A125-0A61-4E02-A8E6-E8255FDA9C9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24860FD-EFF0-4216-9084-356D3187F590}" type="pres">
      <dgm:prSet presAssocID="{870DCE02-D2BF-4628-A574-D2F327F5DF61}" presName="spacer" presStyleCnt="0"/>
      <dgm:spPr/>
    </dgm:pt>
    <dgm:pt modelId="{B3B1D813-E8C6-4D7E-83D0-9FB2C17608A5}" type="pres">
      <dgm:prSet presAssocID="{770341D5-F8AC-472E-80A0-63FCFECD289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23C69E9-40AE-48A1-A1ED-9F248DDABF1F}" type="pres">
      <dgm:prSet presAssocID="{EFB1F023-560F-45BC-A8AD-AE95071E0C85}" presName="spacer" presStyleCnt="0"/>
      <dgm:spPr/>
    </dgm:pt>
    <dgm:pt modelId="{4D0D355B-D8F6-4A34-B014-0044A4822927}" type="pres">
      <dgm:prSet presAssocID="{E1FB9FB3-942B-47CF-AC28-8FF9F877235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91225C8-2179-47D7-8C4D-0E238273CDC9}" type="pres">
      <dgm:prSet presAssocID="{92AEB998-E405-4017-A78F-14532A83ABBD}" presName="spacer" presStyleCnt="0"/>
      <dgm:spPr/>
    </dgm:pt>
    <dgm:pt modelId="{9AAC9A2C-F50D-4496-AD8A-301E00E49F9D}" type="pres">
      <dgm:prSet presAssocID="{C6100669-F0C4-4CDD-9277-12BE13D3DA1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B99CB20-CE23-4824-B885-45C4E1167058}" type="pres">
      <dgm:prSet presAssocID="{D2B9CB1D-9D76-4C2A-A62B-609BA3273057}" presName="spacer" presStyleCnt="0"/>
      <dgm:spPr/>
    </dgm:pt>
    <dgm:pt modelId="{87A36C95-096E-4A20-B762-6569331E3280}" type="pres">
      <dgm:prSet presAssocID="{9C7E2868-EA17-4293-8300-69FBB3FB92A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0E6C710-0FB6-4B7F-900B-C1B34C609F14}" srcId="{E84EB4DB-7422-4455-8180-0F5C3DEB71B2}" destId="{E1FB9FB3-942B-47CF-AC28-8FF9F877235A}" srcOrd="4" destOrd="0" parTransId="{78C817E8-EE1F-4CA3-815D-FB20CC101193}" sibTransId="{92AEB998-E405-4017-A78F-14532A83ABBD}"/>
    <dgm:cxn modelId="{F6681511-E29B-4CAE-86B8-857273F248C5}" type="presOf" srcId="{C8D2A125-0A61-4E02-A8E6-E8255FDA9C92}" destId="{CA1B0D54-811D-48B2-9B79-22FFD31B9203}" srcOrd="0" destOrd="0" presId="urn:microsoft.com/office/officeart/2005/8/layout/vList2"/>
    <dgm:cxn modelId="{0B338A21-20BF-4C5E-9D75-9F90911EE36C}" srcId="{E84EB4DB-7422-4455-8180-0F5C3DEB71B2}" destId="{C8D2A125-0A61-4E02-A8E6-E8255FDA9C92}" srcOrd="2" destOrd="0" parTransId="{B7687E32-878C-4043-97A8-43D885FDB9DA}" sibTransId="{870DCE02-D2BF-4628-A574-D2F327F5DF61}"/>
    <dgm:cxn modelId="{0AC45625-E2B3-47D7-AD3E-34FD27230A5F}" srcId="{E84EB4DB-7422-4455-8180-0F5C3DEB71B2}" destId="{9C7E2868-EA17-4293-8300-69FBB3FB92A7}" srcOrd="6" destOrd="0" parTransId="{615117FB-F69B-4D1A-8D1D-CD5013273121}" sibTransId="{30E709DC-4F5B-4F9C-864D-5BAC38C7DDD9}"/>
    <dgm:cxn modelId="{627B905C-0F73-4080-9308-9EE8C8B3386B}" type="presOf" srcId="{9C7E2868-EA17-4293-8300-69FBB3FB92A7}" destId="{87A36C95-096E-4A20-B762-6569331E3280}" srcOrd="0" destOrd="0" presId="urn:microsoft.com/office/officeart/2005/8/layout/vList2"/>
    <dgm:cxn modelId="{806C8A44-69D7-457D-8B94-56DD0F23FE22}" type="presOf" srcId="{770341D5-F8AC-472E-80A0-63FCFECD2893}" destId="{B3B1D813-E8C6-4D7E-83D0-9FB2C17608A5}" srcOrd="0" destOrd="0" presId="urn:microsoft.com/office/officeart/2005/8/layout/vList2"/>
    <dgm:cxn modelId="{C9604C7F-AFE3-47EB-A426-E12E489A0C3D}" type="presOf" srcId="{C6100669-F0C4-4CDD-9277-12BE13D3DA1C}" destId="{9AAC9A2C-F50D-4496-AD8A-301E00E49F9D}" srcOrd="0" destOrd="0" presId="urn:microsoft.com/office/officeart/2005/8/layout/vList2"/>
    <dgm:cxn modelId="{92559C89-D151-4968-BC99-71C3951C9F89}" type="presOf" srcId="{E84EB4DB-7422-4455-8180-0F5C3DEB71B2}" destId="{35B512A4-6380-48FE-B081-821929A87BA0}" srcOrd="0" destOrd="0" presId="urn:microsoft.com/office/officeart/2005/8/layout/vList2"/>
    <dgm:cxn modelId="{1B0D7C8B-42D8-429B-83C5-AFD255281BCF}" type="presOf" srcId="{E5A33C8C-61B2-4113-8CBB-19E925D2CDCD}" destId="{EBB9D11E-AF30-404C-9648-174661BBF36E}" srcOrd="0" destOrd="0" presId="urn:microsoft.com/office/officeart/2005/8/layout/vList2"/>
    <dgm:cxn modelId="{BF658193-9DE7-48E4-9A70-F72DC44B882A}" srcId="{E84EB4DB-7422-4455-8180-0F5C3DEB71B2}" destId="{770341D5-F8AC-472E-80A0-63FCFECD2893}" srcOrd="3" destOrd="0" parTransId="{FF194505-2989-4140-93D5-4DB0D26450E7}" sibTransId="{EFB1F023-560F-45BC-A8AD-AE95071E0C85}"/>
    <dgm:cxn modelId="{EE3758C6-A084-4D76-BA59-7F87147031E2}" srcId="{E84EB4DB-7422-4455-8180-0F5C3DEB71B2}" destId="{C6100669-F0C4-4CDD-9277-12BE13D3DA1C}" srcOrd="5" destOrd="0" parTransId="{92198230-4FC7-4770-AC4F-F7951D611FCA}" sibTransId="{D2B9CB1D-9D76-4C2A-A62B-609BA3273057}"/>
    <dgm:cxn modelId="{094086C6-D338-48B7-AE04-9D87AFA22C19}" type="presOf" srcId="{E1FB9FB3-942B-47CF-AC28-8FF9F877235A}" destId="{4D0D355B-D8F6-4A34-B014-0044A4822927}" srcOrd="0" destOrd="0" presId="urn:microsoft.com/office/officeart/2005/8/layout/vList2"/>
    <dgm:cxn modelId="{F0FD01DC-E21F-426E-8BB1-D34011725FE0}" srcId="{E84EB4DB-7422-4455-8180-0F5C3DEB71B2}" destId="{55186181-55F0-4EE3-A991-46DB1D332B5C}" srcOrd="1" destOrd="0" parTransId="{D095C058-165E-4859-9451-79AD9F72B6FF}" sibTransId="{3A8CDC37-80E0-4CE4-B701-FB16D166DB5A}"/>
    <dgm:cxn modelId="{F26D9DE3-EF6F-4912-94FF-80E410CA4FB6}" type="presOf" srcId="{55186181-55F0-4EE3-A991-46DB1D332B5C}" destId="{BB3FCB62-6681-4C53-9733-12D7560FCCDA}" srcOrd="0" destOrd="0" presId="urn:microsoft.com/office/officeart/2005/8/layout/vList2"/>
    <dgm:cxn modelId="{107354EA-22F2-4BD4-8F13-F7642AC72CD5}" srcId="{E84EB4DB-7422-4455-8180-0F5C3DEB71B2}" destId="{E5A33C8C-61B2-4113-8CBB-19E925D2CDCD}" srcOrd="0" destOrd="0" parTransId="{72C67AE9-3E73-4194-8264-3A47878B4DD5}" sibTransId="{9A490DBB-1800-4854-9B1F-7CFFE86958C1}"/>
    <dgm:cxn modelId="{C00C70ED-7B03-4FA4-ACFC-4AA285BD041C}" type="presParOf" srcId="{35B512A4-6380-48FE-B081-821929A87BA0}" destId="{EBB9D11E-AF30-404C-9648-174661BBF36E}" srcOrd="0" destOrd="0" presId="urn:microsoft.com/office/officeart/2005/8/layout/vList2"/>
    <dgm:cxn modelId="{83D1D3DC-EEDC-48FD-B63B-910CF7017B9D}" type="presParOf" srcId="{35B512A4-6380-48FE-B081-821929A87BA0}" destId="{F565623E-F1C1-412A-AE81-BD72F794FA2E}" srcOrd="1" destOrd="0" presId="urn:microsoft.com/office/officeart/2005/8/layout/vList2"/>
    <dgm:cxn modelId="{57E035D0-8BC8-4DF2-A0E2-5273683F4AFA}" type="presParOf" srcId="{35B512A4-6380-48FE-B081-821929A87BA0}" destId="{BB3FCB62-6681-4C53-9733-12D7560FCCDA}" srcOrd="2" destOrd="0" presId="urn:microsoft.com/office/officeart/2005/8/layout/vList2"/>
    <dgm:cxn modelId="{5C225E01-B42C-45D3-9F0B-C2F55E54A7A8}" type="presParOf" srcId="{35B512A4-6380-48FE-B081-821929A87BA0}" destId="{F51EC72C-CC6E-4446-AA7B-2FD4EEDEC665}" srcOrd="3" destOrd="0" presId="urn:microsoft.com/office/officeart/2005/8/layout/vList2"/>
    <dgm:cxn modelId="{EFDC1BAA-1A25-4744-ABBC-4E2359B24ADD}" type="presParOf" srcId="{35B512A4-6380-48FE-B081-821929A87BA0}" destId="{CA1B0D54-811D-48B2-9B79-22FFD31B9203}" srcOrd="4" destOrd="0" presId="urn:microsoft.com/office/officeart/2005/8/layout/vList2"/>
    <dgm:cxn modelId="{FB6BDC04-D6FE-42AF-A724-A38AF68FAECF}" type="presParOf" srcId="{35B512A4-6380-48FE-B081-821929A87BA0}" destId="{C24860FD-EFF0-4216-9084-356D3187F590}" srcOrd="5" destOrd="0" presId="urn:microsoft.com/office/officeart/2005/8/layout/vList2"/>
    <dgm:cxn modelId="{0ADF954C-FFCF-41D6-9854-49F2F175D7BE}" type="presParOf" srcId="{35B512A4-6380-48FE-B081-821929A87BA0}" destId="{B3B1D813-E8C6-4D7E-83D0-9FB2C17608A5}" srcOrd="6" destOrd="0" presId="urn:microsoft.com/office/officeart/2005/8/layout/vList2"/>
    <dgm:cxn modelId="{2159D243-3B62-4325-B204-B3FF615BF229}" type="presParOf" srcId="{35B512A4-6380-48FE-B081-821929A87BA0}" destId="{423C69E9-40AE-48A1-A1ED-9F248DDABF1F}" srcOrd="7" destOrd="0" presId="urn:microsoft.com/office/officeart/2005/8/layout/vList2"/>
    <dgm:cxn modelId="{26B4BE7B-D4A2-4EA8-A1C7-EACCB780C77F}" type="presParOf" srcId="{35B512A4-6380-48FE-B081-821929A87BA0}" destId="{4D0D355B-D8F6-4A34-B014-0044A4822927}" srcOrd="8" destOrd="0" presId="urn:microsoft.com/office/officeart/2005/8/layout/vList2"/>
    <dgm:cxn modelId="{A57CC42C-9A43-4981-A9F4-BF3F614A253B}" type="presParOf" srcId="{35B512A4-6380-48FE-B081-821929A87BA0}" destId="{A91225C8-2179-47D7-8C4D-0E238273CDC9}" srcOrd="9" destOrd="0" presId="urn:microsoft.com/office/officeart/2005/8/layout/vList2"/>
    <dgm:cxn modelId="{E4ABF5AA-D36C-4A23-99E6-CBD4D87F6414}" type="presParOf" srcId="{35B512A4-6380-48FE-B081-821929A87BA0}" destId="{9AAC9A2C-F50D-4496-AD8A-301E00E49F9D}" srcOrd="10" destOrd="0" presId="urn:microsoft.com/office/officeart/2005/8/layout/vList2"/>
    <dgm:cxn modelId="{D596447A-00DA-4774-ADE9-226136226CBC}" type="presParOf" srcId="{35B512A4-6380-48FE-B081-821929A87BA0}" destId="{6B99CB20-CE23-4824-B885-45C4E1167058}" srcOrd="11" destOrd="0" presId="urn:microsoft.com/office/officeart/2005/8/layout/vList2"/>
    <dgm:cxn modelId="{64C43069-3F32-422B-A55F-0ECC666A3602}" type="presParOf" srcId="{35B512A4-6380-48FE-B081-821929A87BA0}" destId="{87A36C95-096E-4A20-B762-6569331E328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9D11E-AF30-404C-9648-174661BBF36E}">
      <dsp:nvSpPr>
        <dsp:cNvPr id="0" name=""/>
        <dsp:cNvSpPr/>
      </dsp:nvSpPr>
      <dsp:spPr>
        <a:xfrm>
          <a:off x="0" y="111469"/>
          <a:ext cx="4941945" cy="6753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Problemas del servicio con el proveedor actual.</a:t>
          </a:r>
          <a:endParaRPr lang="en-US" sz="1700" kern="1200"/>
        </a:p>
      </dsp:txBody>
      <dsp:txXfrm>
        <a:off x="32967" y="144436"/>
        <a:ext cx="4876011" cy="609393"/>
      </dsp:txXfrm>
    </dsp:sp>
    <dsp:sp modelId="{BB3FCB62-6681-4C53-9733-12D7560FCCDA}">
      <dsp:nvSpPr>
        <dsp:cNvPr id="0" name=""/>
        <dsp:cNvSpPr/>
      </dsp:nvSpPr>
      <dsp:spPr>
        <a:xfrm>
          <a:off x="0" y="835757"/>
          <a:ext cx="4941945" cy="675327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El equipo computacional actual es obsoleto.</a:t>
          </a:r>
          <a:endParaRPr lang="en-US" sz="1700" kern="1200"/>
        </a:p>
      </dsp:txBody>
      <dsp:txXfrm>
        <a:off x="32967" y="868724"/>
        <a:ext cx="4876011" cy="609393"/>
      </dsp:txXfrm>
    </dsp:sp>
    <dsp:sp modelId="{CA1B0D54-811D-48B2-9B79-22FFD31B9203}">
      <dsp:nvSpPr>
        <dsp:cNvPr id="0" name=""/>
        <dsp:cNvSpPr/>
      </dsp:nvSpPr>
      <dsp:spPr>
        <a:xfrm>
          <a:off x="0" y="1560045"/>
          <a:ext cx="4941945" cy="675327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Saturación y falta de capacidad del equipo computacional.</a:t>
          </a:r>
          <a:endParaRPr lang="en-US" sz="1700" kern="1200"/>
        </a:p>
      </dsp:txBody>
      <dsp:txXfrm>
        <a:off x="32967" y="1593012"/>
        <a:ext cx="4876011" cy="609393"/>
      </dsp:txXfrm>
    </dsp:sp>
    <dsp:sp modelId="{B3B1D813-E8C6-4D7E-83D0-9FB2C17608A5}">
      <dsp:nvSpPr>
        <dsp:cNvPr id="0" name=""/>
        <dsp:cNvSpPr/>
      </dsp:nvSpPr>
      <dsp:spPr>
        <a:xfrm>
          <a:off x="0" y="2284332"/>
          <a:ext cx="4941945" cy="67532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Necesidad de incorporar nuevos sistemas de aplicación a la organización.</a:t>
          </a:r>
          <a:endParaRPr lang="en-US" sz="1700" kern="1200"/>
        </a:p>
      </dsp:txBody>
      <dsp:txXfrm>
        <a:off x="32967" y="2317299"/>
        <a:ext cx="4876011" cy="609393"/>
      </dsp:txXfrm>
    </dsp:sp>
    <dsp:sp modelId="{4D0D355B-D8F6-4A34-B014-0044A4822927}">
      <dsp:nvSpPr>
        <dsp:cNvPr id="0" name=""/>
        <dsp:cNvSpPr/>
      </dsp:nvSpPr>
      <dsp:spPr>
        <a:xfrm>
          <a:off x="0" y="3008620"/>
          <a:ext cx="4941945" cy="675327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Equivocada decisión durante el proceso de selección del equipo actual.</a:t>
          </a:r>
          <a:endParaRPr lang="en-US" sz="1700" kern="1200" dirty="0"/>
        </a:p>
      </dsp:txBody>
      <dsp:txXfrm>
        <a:off x="32967" y="3041587"/>
        <a:ext cx="4876011" cy="609393"/>
      </dsp:txXfrm>
    </dsp:sp>
    <dsp:sp modelId="{9AAC9A2C-F50D-4496-AD8A-301E00E49F9D}">
      <dsp:nvSpPr>
        <dsp:cNvPr id="0" name=""/>
        <dsp:cNvSpPr/>
      </dsp:nvSpPr>
      <dsp:spPr>
        <a:xfrm>
          <a:off x="0" y="3732907"/>
          <a:ext cx="4941945" cy="675327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Existen requerimientos de competitividad que no pueden ser logrados con la tecnología actual.</a:t>
          </a:r>
          <a:endParaRPr lang="en-US" sz="1700" kern="1200"/>
        </a:p>
      </dsp:txBody>
      <dsp:txXfrm>
        <a:off x="32967" y="3765874"/>
        <a:ext cx="4876011" cy="609393"/>
      </dsp:txXfrm>
    </dsp:sp>
    <dsp:sp modelId="{87A36C95-096E-4A20-B762-6569331E3280}">
      <dsp:nvSpPr>
        <dsp:cNvPr id="0" name=""/>
        <dsp:cNvSpPr/>
      </dsp:nvSpPr>
      <dsp:spPr>
        <a:xfrm>
          <a:off x="0" y="4457195"/>
          <a:ext cx="4941945" cy="67532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Existe la necesidad de cambiar la filosofía de operación de los sistemas actuales.</a:t>
          </a:r>
          <a:endParaRPr lang="en-US" sz="1700" kern="1200"/>
        </a:p>
      </dsp:txBody>
      <dsp:txXfrm>
        <a:off x="32967" y="4490162"/>
        <a:ext cx="4876011" cy="60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D73F27E-B045-40BE-BE1D-57EE198514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C3F21B1-AFE4-413F-89BE-10E6A7FEF1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89AAB8A3-0890-4C72-8BCF-E66CC753977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5BF5C8F7-8F17-4238-ADFA-BA399D1B025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ED9955CF-5779-4143-8E2F-E2C23B4F6979}" type="slidenum">
              <a:rPr lang="en-US" altLang="es-419"/>
              <a:pPr/>
              <a:t>‹Nº›</a:t>
            </a:fld>
            <a:endParaRPr lang="en-US" altLang="es-419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491D982-750F-4214-80FF-9531384927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6DC4E9F-8E06-4D01-966C-390FCC2F00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BFC39CB2-B6B1-456E-92B5-AF309823C24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06BA5F9-BDAB-4912-82AC-87ECB02A31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6C2F092-B9A2-42D2-9563-331212A2DF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CF2CFC1-626E-45BC-9E20-4FCF2C9FB4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92D8DB01-9659-4D80-9D18-13579D69B12B}" type="slidenum">
              <a:rPr lang="en-US" altLang="es-419"/>
              <a:pPr/>
              <a:t>‹Nº›</a:t>
            </a:fld>
            <a:endParaRPr lang="en-US" altLang="es-419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053B3-0596-42E9-A130-CDF38EF8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41049-5AD8-40B0-AEB1-EF386104325D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92B75F-2E48-4E33-9416-0DECC841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3E95C3-ABC0-426E-A1D5-B2D66517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BA607-B1DE-4205-A616-36EB0AD5B2C8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424724112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B970D-D067-4299-A2D0-7AC5F266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99C90-5292-4F73-8258-FB2F04EFF708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1E25F5-A1FA-48BE-B874-5351E02B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7E71A1-72CA-4E45-9A48-82FBF9AF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CAE68A-87D6-41DB-9184-3DDB546B5C30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51921417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ADC0E4-05B2-4F42-8411-CA2A838A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7E366-1814-463B-BC5C-69C5033B68CC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3EB9C2-C455-49C0-8DD9-869D1C99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0AED65-3EFA-40D4-9864-411D435C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7CB6B-91CD-49FB-A34E-EFC75FDE06C3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932784025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105B73-B231-4CD6-B1D3-8B39648B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BF4B3-EEE5-494D-A87B-D842B2D9A276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2CB8A0-F66B-4C0F-8BB9-EA4C1DC4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A08F1-BF16-4EB5-94CA-DEA06E54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644A6-1327-45B0-8103-5BCB599CBE30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4274185318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E7CA50-72A3-4122-9774-3B88D6C9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2591E-B705-4A0C-A4A0-C1779DEAF967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30D06-FCCA-4602-9077-A2374CA0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8C2DA-F175-4DE6-BA6B-90C44BEC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D1EC-42E0-4017-87FB-2FA681F9518F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989294725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2647D-D1CC-41C3-94DB-334DE192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ED797-8428-4C37-A7E5-87B00DD55863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BF4167-5E9D-4710-BEEB-1EFB489B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F0EFBF-3322-4DB0-854F-2B739B2F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368E2-3CF0-40F3-A26D-5C4A8A729302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4212462270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BBAA1792-7098-438B-B8C2-71A0A751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CCA61-DB04-41B0-AD3C-FBB2ABE0905D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783E2670-0CE4-405E-A678-8518A16A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726E13C-B7BF-4C7E-BFFC-CB01C37B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3B8E0D-5C2A-4E30-A444-2D45DF26FDBB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129898617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D8ECD973-2FFA-4A2F-9376-01401577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256D5-8D00-4A67-ADB3-C0599C1F6ACF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790F6F1F-720F-4462-A984-89E4D4EF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66E601F5-C064-4D06-93BE-DA93D6CE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9514A-A0F2-4CD2-A221-497A806BECC3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685290146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F0415124-9782-447A-8164-2C227D9B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2D51C-3097-4E25-AFCD-8A6AEA695DE6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6173064-46EE-4FCF-A698-9BD5002F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9DFA216-A2A0-4813-910F-CB233472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D8970-50FC-434A-B80D-FC916D570075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2469910329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30DA6B9D-B1D4-4228-BDEA-5BE53632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9288D-B9CD-4B31-84AB-58F95683628E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9D9CAC1B-177D-4716-BAF3-C380BF71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96073E3C-97EF-4C5C-89FB-0ED0EA3D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77CD0-85AA-4E06-8128-8AC6A8222441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2778637580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FCF41314-FE58-4D8D-80BD-39B50D77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D73E-69B6-4D0D-938C-24B62A224D28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ADA1E80E-4788-4ECA-9873-1DBD2480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FAAEED7-5EA2-4ED9-BBDB-6A40ADFE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C7ECD-E396-4F05-86AE-81FB5E4406F8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2683261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298E5E-7264-4B87-89DF-54565C40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059E5-7998-46BB-969F-C2DDA2871E27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ADF88-88B6-4AB9-9BA0-293916C5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3A4B5-7A25-4E33-9051-48989CF5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A765A-0586-412D-8514-59A522CA7A84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186307694"/>
      </p:ext>
    </p:extLst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84328410-04FD-402A-A7F2-A92F22A1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46C1A-E280-423C-AC06-05518AF5D7B6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E2DAA4B0-4343-48BB-9412-2DA0C6B4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B39E02DC-06E3-4FA8-84BE-E931ABEE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8E16C-D8D0-4F81-849E-BAB161671D79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970229700"/>
      </p:ext>
    </p:extLst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69B6A2-1480-4085-AFD8-86AC98FC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01BC8-836F-4BEA-A7EF-F9B593A1FDC7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25B4C9-58B3-4772-8FE1-90DEBA8B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25625-A345-4186-8428-20CE9E3B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EECDF-5C08-4D1B-B42E-52B8E3D1403E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4282181756"/>
      </p:ext>
    </p:extLst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8FEC22-4D0E-4BAD-8D32-010862D2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76E52-6A13-47CC-AD9F-1D2D311EF816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357756-1E6F-4148-A2D4-C0DEBD1E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F70FF4-6E9C-44F9-ABB5-92EBBAB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30660-E6FC-4829-A274-D8B65EE3F712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4050637434"/>
      </p:ext>
    </p:extLst>
  </p:cSld>
  <p:clrMapOvr>
    <a:masterClrMapping/>
  </p:clrMapOvr>
  <p:transition spd="med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6AF2AA-4C64-4A33-875F-ADCA5ABC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E323-C09C-47BB-A5C9-35132F43C7FC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045FA-D740-49DF-8505-7BF1F568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9970A2-6308-4664-8910-83B0D949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5DA29-5E1D-4915-8637-D4E703626436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776099366"/>
      </p:ext>
    </p:extLst>
  </p:cSld>
  <p:clrMapOvr>
    <a:masterClrMapping/>
  </p:clrMapOvr>
  <p:transition spd="med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D28E74-2F4A-465B-A566-77ED846A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C55C8-A9CA-4750-B804-219012B21522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CC2786-6E59-4355-AD7D-0ED8013F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8D28F-6755-447A-8B2C-4D53A538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E0DE3-1D06-483A-A4A6-57721D343047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978702973"/>
      </p:ext>
    </p:extLst>
  </p:cSld>
  <p:clrMapOvr>
    <a:masterClrMapping/>
  </p:clrMapOvr>
  <p:transition spd="med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17CA3D-ED48-42A7-AA38-23657A41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B9F13-474E-4F44-ACA7-0D0E4C264D34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008599-2917-4FEE-A486-9DC0AF69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AB7409-E579-4AA4-95A6-4EC3FC74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72C4A-6077-4261-BF11-ED18FECC86EB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836166377"/>
      </p:ext>
    </p:extLst>
  </p:cSld>
  <p:clrMapOvr>
    <a:masterClrMapping/>
  </p:clrMapOvr>
  <p:transition spd="med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720AA7CD-C6A8-4378-B578-A90015C0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B152A-9D7A-4D4D-B11E-D24D7779D9B8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1D7571FD-238B-4373-86C5-935F84B5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6EF86DE-B9C4-457F-898F-590C3BB9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90DE4-A9A1-420B-9811-4898E2E3F21E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813901398"/>
      </p:ext>
    </p:extLst>
  </p:cSld>
  <p:clrMapOvr>
    <a:masterClrMapping/>
  </p:clrMapOvr>
  <p:transition spd="med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6DF82D75-65D7-4A7D-9983-A3359132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B2753-EEB9-4CF1-938A-FD62C4713E08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E451DC40-87A4-4D78-BC1C-52A60289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20177757-6AD0-4088-97EC-E3DA105E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3725D-F65E-4DA1-B60F-BFCF0278C628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47464970"/>
      </p:ext>
    </p:extLst>
  </p:cSld>
  <p:clrMapOvr>
    <a:masterClrMapping/>
  </p:clrMapOvr>
  <p:transition spd="med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8012FE37-B0D1-4A60-B8CF-B1AFE85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DFB49-1424-4863-B3AE-D2509951376B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87A5DD24-F668-4391-92C4-F41DEA68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AC43B4D-CA4E-4A7D-8F1C-84843CBA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295B6-16F7-436B-ADA3-55C6867D6AC6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259289984"/>
      </p:ext>
    </p:extLst>
  </p:cSld>
  <p:clrMapOvr>
    <a:masterClrMapping/>
  </p:clrMapOvr>
  <p:transition spd="med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E672160F-B1FE-41FC-9ABC-A8578573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FFB69-BBA4-43DF-A0FB-B4138EC5331A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BF65A86A-03E0-49A4-B75B-A4C69A87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7F76037D-1EDE-477B-B6FD-E78C440D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10887-B22D-44AA-AFEB-F35FAAFB244A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2832030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A9484-0732-4DD7-A347-82D2495A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9B897-90EB-4119-B2B2-D09D50096B8C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EC1AF-8D66-4226-B149-A0B6CB99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AC1F2A-1F22-4600-AF54-1DEAD09B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A95F3-72CA-4C97-9F5A-47920C98E0F9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431000988"/>
      </p:ext>
    </p:extLst>
  </p:cSld>
  <p:clrMapOvr>
    <a:masterClrMapping/>
  </p:clrMapOvr>
  <p:transition spd="med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1DFB8F0A-13FD-40C7-8989-AA611F1E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A1E89-302D-4470-8F73-4112983B0FBB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C0F178D2-3338-44EE-AF15-2BCCFA98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741A0369-FB5E-4AB9-B115-623FFB0E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FA8AB-EFD7-4417-9AFE-948C76D9E552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152047254"/>
      </p:ext>
    </p:extLst>
  </p:cSld>
  <p:clrMapOvr>
    <a:masterClrMapping/>
  </p:clrMapOvr>
  <p:transition spd="med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F08531AA-4F65-4599-8732-9F7A0DFE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45BE5-CA62-4A4A-9605-8C30E518B3E2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7C08A66E-DB5B-4127-8D3B-05D19E7B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6E49125-2FFB-4DF2-A8F9-DCA54F7C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69583-1D77-40FA-9E52-9C6524DDD0E4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177258597"/>
      </p:ext>
    </p:extLst>
  </p:cSld>
  <p:clrMapOvr>
    <a:masterClrMapping/>
  </p:clrMapOvr>
  <p:transition spd="med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108DA7-0FAA-433C-BF83-0DABAC23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55670-9F0C-4066-9C6E-30A0FBC52756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A8735A-7FA6-464C-AEE1-15725FC2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0B514A-7A90-4207-A7DE-12818B98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20E81-854C-4295-8329-583E7163B8D7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420242237"/>
      </p:ext>
    </p:extLst>
  </p:cSld>
  <p:clrMapOvr>
    <a:masterClrMapping/>
  </p:clrMapOvr>
  <p:transition spd="med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2781C1-3BC3-4A00-80DD-3ACCD57F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0CD8D-EF3F-4303-9C09-6F69253630DF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F4BA8-3ADB-4222-A314-D52CD5AF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9E309-9152-4666-8875-C55EF69C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6A94F-6BCE-44A7-AEC1-70EADEB3A0F8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459617324"/>
      </p:ext>
    </p:extLst>
  </p:cSld>
  <p:clrMapOvr>
    <a:masterClrMapping/>
  </p:clrMapOvr>
  <p:transition spd="med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F6ED0-9AFC-4368-8965-F8C16D84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474731-8957-4C66-87E1-7DB30FEC6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8DA11A-F49A-449A-BFAA-2700C273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E41049-5AD8-40B0-AEB1-EF386104325D}" type="datetimeFigureOut">
              <a:rPr lang="es-ES" altLang="es-419" smtClean="0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CBCAEF-A2FC-4B54-995B-0E6E622B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0DE89A-D397-4806-B0DE-66902E57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A607-B1DE-4205-A616-36EB0AD5B2C8}" type="slidenum">
              <a:rPr lang="es-ES" altLang="es-419" smtClean="0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2239379224"/>
      </p:ext>
    </p:extLst>
  </p:cSld>
  <p:clrMapOvr>
    <a:masterClrMapping/>
  </p:clrMapOvr>
  <p:transition spd="med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D9742-1D7E-4B45-A96C-2C0E0003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9296F-08D9-46A6-9702-78FA24BF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03D641-A067-4868-8B99-376AAB30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059E5-7998-46BB-969F-C2DDA2871E27}" type="datetimeFigureOut">
              <a:rPr lang="es-ES" altLang="es-419" smtClean="0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BBDDE0-F9AC-4B2C-9F65-36B15CF1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E34305-5D8E-4896-A224-D8ECFA40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765A-0586-412D-8514-59A522CA7A84}" type="slidenum">
              <a:rPr lang="es-ES" altLang="es-419" smtClean="0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802844894"/>
      </p:ext>
    </p:extLst>
  </p:cSld>
  <p:clrMapOvr>
    <a:masterClrMapping/>
  </p:clrMapOvr>
  <p:transition spd="med"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2F184-B288-484D-8FB9-99149314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5251F-6184-42E8-89E1-55910C1D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72D36-D1D8-4EC7-90CB-07CC0B98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9B897-90EB-4119-B2B2-D09D50096B8C}" type="datetimeFigureOut">
              <a:rPr lang="es-ES" altLang="es-419" smtClean="0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9234E-5D20-471B-9EC8-97D2316C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987908-E7D2-4C73-AB73-53F15C76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95F3-72CA-4C97-9F5A-47920C98E0F9}" type="slidenum">
              <a:rPr lang="es-ES" altLang="es-419" smtClean="0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335758715"/>
      </p:ext>
    </p:extLst>
  </p:cSld>
  <p:clrMapOvr>
    <a:masterClrMapping/>
  </p:clrMapOvr>
  <p:transition spd="med"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1E7B8-73B4-4744-83D0-E8773803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76224-11C3-43C2-AEF4-D01EE0CD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25FE36-7257-4E95-96D2-8D2B3A93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22E700-F73D-4EC5-8E8F-9255A441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10C88C-48EF-4AA5-8D4D-03690969F5B8}" type="datetimeFigureOut">
              <a:rPr lang="es-ES" altLang="es-419" smtClean="0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B17F58-971E-458C-A33D-A8045F99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5FE67A-6C9E-405E-A9B0-19B6236A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951-F761-4482-B004-EE1C5C35DF95}" type="slidenum">
              <a:rPr lang="es-ES" altLang="es-419" smtClean="0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2798497870"/>
      </p:ext>
    </p:extLst>
  </p:cSld>
  <p:clrMapOvr>
    <a:masterClrMapping/>
  </p:clrMapOvr>
  <p:transition spd="med">
    <p:pull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0D427-61E3-45F1-B134-041FD6AA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BC8C0C-6F06-4922-9E59-6A7D9EC1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CF3D37-27AA-421E-93C2-79BAC6F9D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982157-BBBE-4818-846A-B59CE849C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0B3FE-6EB4-4DEE-A3F9-29FB40D72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21F616-A53A-4544-BD67-1B5322F2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E0FA99-226C-4A19-882F-D0674C9864C5}" type="datetimeFigureOut">
              <a:rPr lang="es-ES" altLang="es-419" smtClean="0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81EE53-E213-45F2-8DFB-A74BCDB6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0C86DE-1275-4B66-ADA0-7B951798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30AA-2BAE-434B-BE4C-55A2440E1F07}" type="slidenum">
              <a:rPr lang="es-ES" altLang="es-419" smtClean="0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561616013"/>
      </p:ext>
    </p:extLst>
  </p:cSld>
  <p:clrMapOvr>
    <a:masterClrMapping/>
  </p:clrMapOvr>
  <p:transition spd="med">
    <p:pull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2859E-3E5B-4B06-81B0-52FF41AE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59E5CF-E7FC-42F5-8225-F06DEBD3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B64952-BA26-4E34-9FCA-557DAEFADD2F}" type="datetimeFigureOut">
              <a:rPr lang="es-ES" altLang="es-419" smtClean="0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E39D0C-9D45-49F7-8AAC-3B78175B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642861-4C3C-4A77-9969-EC934B7E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3CE3-0220-4D94-8962-658FAD6DAF03}" type="slidenum">
              <a:rPr lang="es-ES" altLang="es-419" smtClean="0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66278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9F6D786F-DA58-4EF9-B96F-3FAF0E5D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0C88C-48EF-4AA5-8D4D-03690969F5B8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55E79F95-21F5-4A03-B27F-8D3FBA8F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3890D56-17A3-4A3B-BE9F-38C59CAC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E0951-F761-4482-B004-EE1C5C35DF95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4077049237"/>
      </p:ext>
    </p:extLst>
  </p:cSld>
  <p:clrMapOvr>
    <a:masterClrMapping/>
  </p:clrMapOvr>
  <p:transition spd="med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53CE58-2DCC-4F96-9111-87F4422A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C3A71B-585D-4DA2-BE98-5E3BFD14D71C}" type="datetimeFigureOut">
              <a:rPr lang="es-ES" altLang="es-419" smtClean="0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AADD98-5112-4EE4-8D5A-637CB6A1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00B984-9EDC-439F-9C33-D968672D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9E86-C58C-42A1-9685-0522B612A0C4}" type="slidenum">
              <a:rPr lang="es-ES" altLang="es-419" smtClean="0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2325385150"/>
      </p:ext>
    </p:extLst>
  </p:cSld>
  <p:clrMapOvr>
    <a:masterClrMapping/>
  </p:clrMapOvr>
  <p:transition spd="med"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A3464-B961-4CE8-B0B9-706ED56D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65709-A3B1-4D31-8924-F28537CF4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1EE0AA-73F4-4FDE-92AB-6AEEF4378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2D9814-A2B1-4668-B024-BAD5C5FE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8A5B07-BAA4-4C76-A8C3-46777E772153}" type="datetimeFigureOut">
              <a:rPr lang="es-ES" altLang="es-419" smtClean="0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BB33FD-B6F3-48E1-AC6C-6E7F2120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033B55-F5DC-473A-8EF0-8CBB97FB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9D2E-1808-4CBE-88F1-0011CA6F8602}" type="slidenum">
              <a:rPr lang="es-ES" altLang="es-419" smtClean="0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694878089"/>
      </p:ext>
    </p:extLst>
  </p:cSld>
  <p:clrMapOvr>
    <a:masterClrMapping/>
  </p:clrMapOvr>
  <p:transition spd="med"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08278-54A2-4245-ACFC-82D427B2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5B8061-D987-4492-8732-7BFDED901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F45E0C-4D64-4841-BD31-DFC37E045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621215-877A-47C0-A6DC-59EE49DB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445FA2-2C88-4EE5-982B-4E1ABFAADA47}" type="datetimeFigureOut">
              <a:rPr lang="es-ES" altLang="es-419" smtClean="0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6F41F-B98F-48DD-878D-C1E8E294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64915B-C7D7-4960-960C-57F1121D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B501-28DE-4DC7-939F-67F23DEB6839}" type="slidenum">
              <a:rPr lang="es-ES" altLang="es-419" smtClean="0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2252432405"/>
      </p:ext>
    </p:extLst>
  </p:cSld>
  <p:clrMapOvr>
    <a:masterClrMapping/>
  </p:clrMapOvr>
  <p:transition spd="med"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817CB-B2E2-47AE-AE85-EDF00B5A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73E350-80AB-4C44-AB6E-7EC3F3C2E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97C2DB-02EF-482D-9161-D265DEF4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399C90-5292-4F73-8258-FB2F04EFF708}" type="datetimeFigureOut">
              <a:rPr lang="es-ES" altLang="es-419" smtClean="0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47C3BF-A75F-46DE-A5E3-76ECD536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233C43-D572-4D70-B468-D71789B6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E68A-87D6-41DB-9184-3DDB546B5C30}" type="slidenum">
              <a:rPr lang="es-ES" altLang="es-419" smtClean="0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2562673519"/>
      </p:ext>
    </p:extLst>
  </p:cSld>
  <p:clrMapOvr>
    <a:masterClrMapping/>
  </p:clrMapOvr>
  <p:transition spd="med"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78800C-B1B8-434C-9A5A-1ADED992B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8D4BDD-E921-4700-A199-2EB1ED818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CF99F8-4E45-4CD9-A1FD-DADF2548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97E366-1814-463B-BC5C-69C5033B68CC}" type="datetimeFigureOut">
              <a:rPr lang="es-ES" altLang="es-419" smtClean="0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DC63E-763E-4653-A5EA-EA1B0C96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096BE3-C442-4C73-A68C-F76DA9E8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CB6B-91CD-49FB-A34E-EFC75FDE06C3}" type="slidenum">
              <a:rPr lang="es-ES" altLang="es-419" smtClean="0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44747725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79B92C2F-51A1-474A-86F8-85E2CD8F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0FA99-226C-4A19-882F-D0674C9864C5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63E246D7-5C78-42F3-9AD9-0AA952DB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2E564452-47EC-4255-8450-81BCE83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730AA-2BAE-434B-BE4C-55A2440E1F07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07012741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B1445BE4-016F-47C8-9E75-E29283F7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2507F-A69E-48A4-AE25-FF5156E658CA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B3A4C0EA-A0B9-4431-9FCD-9BDF33EE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06A6E88-E8AD-4CD0-AD03-6C646665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552A5-50D4-4625-BAB4-B1DDFA633585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57720702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7E3831CB-DD45-495F-BDC4-24544508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3A71B-585D-4DA2-BE98-5E3BFD14D71C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F089FCD3-662B-43F1-A7C0-A189194B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DA699F12-1DAD-4C5A-9A20-77A0B3C5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49E86-C58C-42A1-9685-0522B612A0C4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22224554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11BAABD3-1943-473A-8224-4AF98EED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A5B07-BAA4-4C76-A8C3-46777E772153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02C7AA55-C36A-4A86-B361-3CE4619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DEFFBA4-38E8-4772-A96D-49B46D01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C9D2E-1808-4CBE-88F1-0011CA6F8602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385561680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ECA45E1D-4289-4F2C-B23F-63731E61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45FA2-2C88-4EE5-982B-4E1ABFAADA47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2B12B9B3-DEF0-45F3-8C96-3A9DE37F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D3ADAB4-2B55-47B8-815B-874A2509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CB501-28DE-4DC7-939F-67F23DEB6839}" type="slidenum">
              <a:rPr lang="es-ES" altLang="es-419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58910931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4BD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arcador de título 1">
            <a:extLst>
              <a:ext uri="{FF2B5EF4-FFF2-40B4-BE49-F238E27FC236}">
                <a16:creationId xmlns:a16="http://schemas.microsoft.com/office/drawing/2014/main" id="{4B5B52D7-F030-4607-A3EE-D89A33280F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419"/>
              <a:t>Clic para editar título</a:t>
            </a:r>
            <a:endParaRPr lang="es-ES" altLang="es-419"/>
          </a:p>
        </p:txBody>
      </p:sp>
      <p:sp>
        <p:nvSpPr>
          <p:cNvPr id="2051" name="Marcador de texto 2">
            <a:extLst>
              <a:ext uri="{FF2B5EF4-FFF2-40B4-BE49-F238E27FC236}">
                <a16:creationId xmlns:a16="http://schemas.microsoft.com/office/drawing/2014/main" id="{4FDE16A4-4405-40EC-97DA-F481170DEB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419"/>
              <a:t>Haga clic para modificar el estilo de texto del patrón</a:t>
            </a:r>
          </a:p>
          <a:p>
            <a:pPr lvl="1"/>
            <a:r>
              <a:rPr lang="es-ES_tradnl" altLang="es-419"/>
              <a:t>Segundo nivel</a:t>
            </a:r>
          </a:p>
          <a:p>
            <a:pPr lvl="2"/>
            <a:r>
              <a:rPr lang="es-ES_tradnl" altLang="es-419"/>
              <a:t>Tercer nivel</a:t>
            </a:r>
          </a:p>
          <a:p>
            <a:pPr lvl="3"/>
            <a:r>
              <a:rPr lang="es-ES_tradnl" altLang="es-419"/>
              <a:t>Cuarto nivel</a:t>
            </a:r>
          </a:p>
          <a:p>
            <a:pPr lvl="4"/>
            <a:r>
              <a:rPr lang="es-ES_tradnl" altLang="es-419"/>
              <a:t>Quinto nivel</a:t>
            </a:r>
            <a:endParaRPr lang="es-ES" alt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D67D8-E002-437E-B412-17427CF82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3B64952-BA26-4E34-9FCA-557DAEFADD2F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B41732-6220-4BEE-A868-6BFBB22EF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B017DE-3D1F-4C72-B87C-16685E862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2B3CE3-0220-4D94-8962-658FAD6DAF03}" type="slidenum">
              <a:rPr lang="es-ES" altLang="es-419"/>
              <a:pPr/>
              <a:t>‹Nº›</a:t>
            </a:fld>
            <a:endParaRPr lang="es-ES" altLang="es-419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8" r:id="rId1"/>
    <p:sldLayoutId id="2147484949" r:id="rId2"/>
    <p:sldLayoutId id="2147484950" r:id="rId3"/>
    <p:sldLayoutId id="2147484951" r:id="rId4"/>
    <p:sldLayoutId id="2147484952" r:id="rId5"/>
    <p:sldLayoutId id="2147484953" r:id="rId6"/>
    <p:sldLayoutId id="2147484954" r:id="rId7"/>
    <p:sldLayoutId id="2147484955" r:id="rId8"/>
    <p:sldLayoutId id="2147484956" r:id="rId9"/>
    <p:sldLayoutId id="2147484957" r:id="rId10"/>
    <p:sldLayoutId id="2147484958" r:id="rId11"/>
  </p:sldLayoutIdLst>
  <p:transition spd="med">
    <p:pull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4BD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arcador de título 1">
            <a:extLst>
              <a:ext uri="{FF2B5EF4-FFF2-40B4-BE49-F238E27FC236}">
                <a16:creationId xmlns:a16="http://schemas.microsoft.com/office/drawing/2014/main" id="{5745BC72-EB4E-4F55-A769-3F05DDB4E0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419"/>
              <a:t>Clic para editar título</a:t>
            </a:r>
            <a:endParaRPr lang="es-ES" altLang="es-419"/>
          </a:p>
        </p:txBody>
      </p:sp>
      <p:sp>
        <p:nvSpPr>
          <p:cNvPr id="3075" name="Marcador de texto 2">
            <a:extLst>
              <a:ext uri="{FF2B5EF4-FFF2-40B4-BE49-F238E27FC236}">
                <a16:creationId xmlns:a16="http://schemas.microsoft.com/office/drawing/2014/main" id="{6FDDB002-86A1-466A-95F1-4FEB42934A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419"/>
              <a:t>Haga clic para modificar el estilo de texto del patrón</a:t>
            </a:r>
          </a:p>
          <a:p>
            <a:pPr lvl="1"/>
            <a:r>
              <a:rPr lang="es-ES_tradnl" altLang="es-419"/>
              <a:t>Segundo nivel</a:t>
            </a:r>
          </a:p>
          <a:p>
            <a:pPr lvl="2"/>
            <a:r>
              <a:rPr lang="es-ES_tradnl" altLang="es-419"/>
              <a:t>Tercer nivel</a:t>
            </a:r>
          </a:p>
          <a:p>
            <a:pPr lvl="3"/>
            <a:r>
              <a:rPr lang="es-ES_tradnl" altLang="es-419"/>
              <a:t>Cuarto nivel</a:t>
            </a:r>
          </a:p>
          <a:p>
            <a:pPr lvl="4"/>
            <a:r>
              <a:rPr lang="es-ES_tradnl" altLang="es-419"/>
              <a:t>Quinto nivel</a:t>
            </a:r>
            <a:endParaRPr lang="es-ES" alt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F51A3-A349-472E-A058-D7A3B363B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69B878-83C2-4A9A-9625-281C295299AF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BB1BF1-2430-495F-9D40-833A6C10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1C4488-22C6-4BDF-8352-C6D984F4D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A2AD01B5-A6B0-4E4A-BCE9-65E5568DF15A}" type="slidenum">
              <a:rPr lang="es-ES" altLang="es-419"/>
              <a:pPr/>
              <a:t>‹Nº›</a:t>
            </a:fld>
            <a:endParaRPr lang="es-ES" altLang="es-419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59" r:id="rId1"/>
    <p:sldLayoutId id="2147484960" r:id="rId2"/>
    <p:sldLayoutId id="2147484961" r:id="rId3"/>
    <p:sldLayoutId id="2147484962" r:id="rId4"/>
    <p:sldLayoutId id="2147484963" r:id="rId5"/>
    <p:sldLayoutId id="2147484964" r:id="rId6"/>
    <p:sldLayoutId id="2147484965" r:id="rId7"/>
    <p:sldLayoutId id="2147484966" r:id="rId8"/>
    <p:sldLayoutId id="2147484967" r:id="rId9"/>
    <p:sldLayoutId id="2147484968" r:id="rId10"/>
    <p:sldLayoutId id="2147484969" r:id="rId11"/>
  </p:sldLayoutIdLst>
  <p:transition spd="med">
    <p:pull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4BD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Marcador de título 1">
            <a:extLst>
              <a:ext uri="{FF2B5EF4-FFF2-40B4-BE49-F238E27FC236}">
                <a16:creationId xmlns:a16="http://schemas.microsoft.com/office/drawing/2014/main" id="{D267A975-EC92-4D23-81FF-E10693F6D5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419"/>
              <a:t>Clic para editar título</a:t>
            </a:r>
            <a:endParaRPr lang="es-ES" altLang="es-419"/>
          </a:p>
        </p:txBody>
      </p:sp>
      <p:sp>
        <p:nvSpPr>
          <p:cNvPr id="4099" name="Marcador de texto 2">
            <a:extLst>
              <a:ext uri="{FF2B5EF4-FFF2-40B4-BE49-F238E27FC236}">
                <a16:creationId xmlns:a16="http://schemas.microsoft.com/office/drawing/2014/main" id="{D74BC88A-CF5F-42D2-ACFC-439594C4A5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419"/>
              <a:t>Haga clic para modificar el estilo de texto del patrón</a:t>
            </a:r>
          </a:p>
          <a:p>
            <a:pPr lvl="1"/>
            <a:r>
              <a:rPr lang="es-ES_tradnl" altLang="es-419"/>
              <a:t>Segundo nivel</a:t>
            </a:r>
          </a:p>
          <a:p>
            <a:pPr lvl="2"/>
            <a:r>
              <a:rPr lang="es-ES_tradnl" altLang="es-419"/>
              <a:t>Tercer nivel</a:t>
            </a:r>
          </a:p>
          <a:p>
            <a:pPr lvl="3"/>
            <a:r>
              <a:rPr lang="es-ES_tradnl" altLang="es-419"/>
              <a:t>Cuarto nivel</a:t>
            </a:r>
          </a:p>
          <a:p>
            <a:pPr lvl="4"/>
            <a:r>
              <a:rPr lang="es-ES_tradnl" altLang="es-419"/>
              <a:t>Quinto nivel</a:t>
            </a:r>
            <a:endParaRPr lang="es-ES" alt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5A31A8-8B6C-426D-97C5-5E2620893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714506B-3731-48FE-9217-4BB9C38599A2}" type="datetimeFigureOut">
              <a:rPr lang="es-ES" altLang="es-419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3EF33-DBBE-4CF8-BB90-1ABCD3541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DB957C-CC52-4F7E-B44A-B46D717BC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F40DAF61-219F-4308-9F2F-8C270ECE5AD3}" type="slidenum">
              <a:rPr lang="es-ES" altLang="es-419"/>
              <a:pPr/>
              <a:t>‹Nº›</a:t>
            </a:fld>
            <a:endParaRPr lang="es-ES" altLang="es-419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0" r:id="rId1"/>
    <p:sldLayoutId id="2147484971" r:id="rId2"/>
    <p:sldLayoutId id="2147484972" r:id="rId3"/>
    <p:sldLayoutId id="2147484973" r:id="rId4"/>
    <p:sldLayoutId id="2147484974" r:id="rId5"/>
    <p:sldLayoutId id="2147484975" r:id="rId6"/>
    <p:sldLayoutId id="2147484976" r:id="rId7"/>
    <p:sldLayoutId id="2147484977" r:id="rId8"/>
    <p:sldLayoutId id="2147484978" r:id="rId9"/>
    <p:sldLayoutId id="2147484979" r:id="rId10"/>
    <p:sldLayoutId id="2147484980" r:id="rId11"/>
  </p:sldLayoutIdLst>
  <p:transition spd="med">
    <p:pull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B588ED-1C76-47C8-83AD-5DEF3648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2798C-F4CF-4635-96EC-E8521F9A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71F881-68FB-41DF-9CB5-DEE649296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B64952-BA26-4E34-9FCA-557DAEFADD2F}" type="datetimeFigureOut">
              <a:rPr lang="es-ES" altLang="es-419" smtClean="0"/>
              <a:pPr>
                <a:defRPr/>
              </a:pPr>
              <a:t>24/11/2020</a:t>
            </a:fld>
            <a:endParaRPr lang="es-E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CDB00-9490-4C6F-85A2-A0AB9F8D5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FE883-2A8E-435A-8753-B218F6C91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3CE3-0220-4D94-8962-658FAD6DAF03}" type="slidenum">
              <a:rPr lang="es-ES" altLang="es-419" smtClean="0"/>
              <a:pPr/>
              <a:t>‹Nº›</a:t>
            </a:fld>
            <a:endParaRPr lang="es-ES" altLang="es-419"/>
          </a:p>
        </p:txBody>
      </p:sp>
    </p:spTree>
    <p:extLst>
      <p:ext uri="{BB962C8B-B14F-4D97-AF65-F5344CB8AC3E}">
        <p14:creationId xmlns:p14="http://schemas.microsoft.com/office/powerpoint/2010/main" val="179834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2" r:id="rId1"/>
    <p:sldLayoutId id="2147484983" r:id="rId2"/>
    <p:sldLayoutId id="2147484984" r:id="rId3"/>
    <p:sldLayoutId id="2147484985" r:id="rId4"/>
    <p:sldLayoutId id="2147484986" r:id="rId5"/>
    <p:sldLayoutId id="2147484987" r:id="rId6"/>
    <p:sldLayoutId id="2147484988" r:id="rId7"/>
    <p:sldLayoutId id="2147484989" r:id="rId8"/>
    <p:sldLayoutId id="2147484990" r:id="rId9"/>
    <p:sldLayoutId id="2147484991" r:id="rId10"/>
    <p:sldLayoutId id="2147484992" r:id="rId11"/>
  </p:sldLayoutIdLst>
  <p:transition spd="med">
    <p:pull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1629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Box 51">
            <a:extLst>
              <a:ext uri="{FF2B5EF4-FFF2-40B4-BE49-F238E27FC236}">
                <a16:creationId xmlns:a16="http://schemas.microsoft.com/office/drawing/2014/main" id="{FEB76324-8799-42F3-B49E-6ECD0C32E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996" y="4267832"/>
            <a:ext cx="3604497" cy="12971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s-419" sz="2900" kern="1200" noProof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Adquisición de Recursos TIC 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409865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Apretón de manos">
            <a:extLst>
              <a:ext uri="{FF2B5EF4-FFF2-40B4-BE49-F238E27FC236}">
                <a16:creationId xmlns:a16="http://schemas.microsoft.com/office/drawing/2014/main" id="{755864B0-2C15-4BD8-973D-751BCBF90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489794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94" name="Título 1">
            <a:extLst>
              <a:ext uri="{FF2B5EF4-FFF2-40B4-BE49-F238E27FC236}">
                <a16:creationId xmlns:a16="http://schemas.microsoft.com/office/drawing/2014/main" id="{777FDC84-F22F-4ECB-B865-8EC22D44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s-419" altLang="es-419" sz="3100" dirty="0">
                <a:latin typeface="+mn-lt"/>
              </a:rPr>
              <a:t>Elaboración y</a:t>
            </a:r>
            <a:br>
              <a:rPr lang="es-419" altLang="es-419" sz="3100" dirty="0">
                <a:latin typeface="+mn-lt"/>
              </a:rPr>
            </a:br>
            <a:r>
              <a:rPr lang="es-419" altLang="es-419" sz="3100" dirty="0">
                <a:latin typeface="+mn-lt"/>
              </a:rPr>
              <a:t>Solicitud de Propuestas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505C28-E4D0-42FD-A1D0-FEFBE53FB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515" y="1698170"/>
            <a:ext cx="4858884" cy="4516361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PA" sz="1700"/>
              <a:t>Documento que define los requerimientos de la organización respecto a la función realizado una vez que se han terminado los requerimientos obligatorios y opcionales.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PA" sz="1700"/>
              <a:t>Funciones que cumple el RFP:</a:t>
            </a:r>
          </a:p>
          <a:p>
            <a:pPr marL="182563" indent="-182563">
              <a:defRPr/>
            </a:pPr>
            <a:r>
              <a:rPr lang="es-PA" sz="1700"/>
              <a:t>Sirve como una propuesta del sistema que invita a los proveedores a participar en el concurso</a:t>
            </a:r>
          </a:p>
          <a:p>
            <a:pPr marL="182563" indent="-182563">
              <a:defRPr/>
            </a:pPr>
            <a:r>
              <a:rPr lang="es-PA" sz="1700"/>
              <a:t>Establece los primeros puntos de evaluación y negociación entre proveedores y organización</a:t>
            </a:r>
          </a:p>
          <a:p>
            <a:pPr marL="182563" indent="-182563">
              <a:defRPr/>
            </a:pPr>
            <a:r>
              <a:rPr lang="es-PA" sz="1700"/>
              <a:t>Constituye un documento que describe claramente las prioridades técnicas del sistema.</a:t>
            </a:r>
          </a:p>
          <a:p>
            <a:pPr>
              <a:defRPr/>
            </a:pPr>
            <a:endParaRPr lang="es-PA" sz="1700">
              <a:latin typeface="librebaskerville"/>
            </a:endParaRPr>
          </a:p>
          <a:p>
            <a:pPr>
              <a:defRPr/>
            </a:pPr>
            <a:endParaRPr lang="es-419" sz="170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18" name="Título 1">
            <a:extLst>
              <a:ext uri="{FF2B5EF4-FFF2-40B4-BE49-F238E27FC236}">
                <a16:creationId xmlns:a16="http://schemas.microsoft.com/office/drawing/2014/main" id="{9554A013-D146-4287-BDF8-7D66FE14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s-PA" altLang="es-419" sz="3100" dirty="0">
                <a:latin typeface="+mn-lt"/>
              </a:rPr>
              <a:t>Elaboración y</a:t>
            </a:r>
            <a:br>
              <a:rPr lang="es-PA" altLang="es-419" sz="3100" dirty="0">
                <a:latin typeface="+mn-lt"/>
              </a:rPr>
            </a:br>
            <a:r>
              <a:rPr lang="es-PA" altLang="es-419" sz="3100" dirty="0">
                <a:latin typeface="+mn-lt"/>
              </a:rPr>
              <a:t>Solicitud de Propuestas</a:t>
            </a:r>
            <a:endParaRPr lang="es-419" altLang="es-419" sz="3100" dirty="0">
              <a:latin typeface="+mn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AE8AF-380A-4940-8636-8AEEB30D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515" y="1698170"/>
            <a:ext cx="4858884" cy="4516361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PA" sz="1700"/>
              <a:t>Componente de la estructura de RFP: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PA" sz="1700"/>
              <a:t>1. Introducción </a:t>
            </a:r>
          </a:p>
          <a:p>
            <a:pPr lvl="1">
              <a:defRPr/>
            </a:pPr>
            <a:r>
              <a:rPr lang="es-PA" sz="1700"/>
              <a:t>Datos generales del responsable del proyecto</a:t>
            </a:r>
          </a:p>
          <a:p>
            <a:pPr lvl="1">
              <a:defRPr/>
            </a:pPr>
            <a:r>
              <a:rPr lang="es-PA" sz="1700"/>
              <a:t>Fecha límite para recibir la propuesta por parte del proveedor</a:t>
            </a:r>
          </a:p>
          <a:p>
            <a:pPr lvl="1">
              <a:defRPr/>
            </a:pPr>
            <a:r>
              <a:rPr lang="es-PA" sz="1700"/>
              <a:t>Fecha límite para que el proveedor realice las presentaciones y/o demostraciones de la propuesta.</a:t>
            </a:r>
          </a:p>
          <a:p>
            <a:pPr lvl="1">
              <a:defRPr/>
            </a:pPr>
            <a:r>
              <a:rPr lang="es-PA" sz="1700"/>
              <a:t>Bases y lineamientos generales  que serán utilizados para  comparar los diferentes propuestas.</a:t>
            </a:r>
          </a:p>
          <a:p>
            <a:pPr lvl="1">
              <a:defRPr/>
            </a:pPr>
            <a:r>
              <a:rPr lang="es-PA" sz="1700"/>
              <a:t>Breve descripción de la situación actual la compañía y de función de informática dentro de la misma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PA" sz="1700">
              <a:latin typeface="librebaskerville"/>
            </a:endParaRPr>
          </a:p>
          <a:p>
            <a:pPr>
              <a:defRPr/>
            </a:pPr>
            <a:endParaRPr lang="es-419" sz="170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42" name="Título 1">
            <a:extLst>
              <a:ext uri="{FF2B5EF4-FFF2-40B4-BE49-F238E27FC236}">
                <a16:creationId xmlns:a16="http://schemas.microsoft.com/office/drawing/2014/main" id="{5A62E2C1-834D-42DF-B6B2-A863A7B9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s-PA" altLang="es-419" sz="3100" dirty="0">
                <a:latin typeface="+mn-lt"/>
              </a:rPr>
              <a:t>Elaboración y</a:t>
            </a:r>
            <a:br>
              <a:rPr lang="es-PA" altLang="es-419" sz="3100" dirty="0">
                <a:latin typeface="+mn-lt"/>
              </a:rPr>
            </a:br>
            <a:r>
              <a:rPr lang="es-PA" altLang="es-419" sz="3100" dirty="0">
                <a:latin typeface="+mn-lt"/>
              </a:rPr>
              <a:t>Solicitud de Propuestas</a:t>
            </a:r>
            <a:endParaRPr lang="es-419" altLang="es-419" sz="3100" dirty="0">
              <a:latin typeface="+mn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36A1DD-E1E1-45B9-9964-441788BF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515" y="1698170"/>
            <a:ext cx="4858884" cy="4516361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PA" sz="1700" dirty="0"/>
              <a:t>2. Requerimientos del sistema computacional</a:t>
            </a:r>
          </a:p>
          <a:p>
            <a:pPr lvl="1">
              <a:defRPr/>
            </a:pPr>
            <a:r>
              <a:rPr lang="es-PA" sz="1700" dirty="0"/>
              <a:t>Requerimientos actuales vs  propuestos</a:t>
            </a:r>
          </a:p>
          <a:p>
            <a:pPr lvl="1">
              <a:defRPr/>
            </a:pPr>
            <a:r>
              <a:rPr lang="es-PA" sz="1700" dirty="0"/>
              <a:t>Requerimientos obligatorios vs  opcionales</a:t>
            </a:r>
          </a:p>
          <a:p>
            <a:pPr lvl="1">
              <a:defRPr/>
            </a:pPr>
            <a:r>
              <a:rPr lang="es-PA" sz="1700" dirty="0"/>
              <a:t>Información más detallada de las pruebas de </a:t>
            </a:r>
            <a:r>
              <a:rPr lang="es-PA" sz="1700" noProof="1"/>
              <a:t>benchmark</a:t>
            </a:r>
            <a:r>
              <a:rPr lang="es-PA" sz="1700" dirty="0"/>
              <a:t> o pruebas de efectividad que serán efectuadas a las soluciones propuestas que estarán concursando</a:t>
            </a:r>
          </a:p>
          <a:p>
            <a:pPr lvl="1">
              <a:defRPr/>
            </a:pPr>
            <a:r>
              <a:rPr lang="es-PA" sz="1700" dirty="0"/>
              <a:t>Es decir, debe incluir toda la información relevante descrita en la sección de determinación de los requerimientos.</a:t>
            </a:r>
          </a:p>
          <a:p>
            <a:pPr>
              <a:defRPr/>
            </a:pPr>
            <a:endParaRPr lang="es-419" sz="1700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66" name="Título 1">
            <a:extLst>
              <a:ext uri="{FF2B5EF4-FFF2-40B4-BE49-F238E27FC236}">
                <a16:creationId xmlns:a16="http://schemas.microsoft.com/office/drawing/2014/main" id="{59F638E2-AADC-4430-B3C6-8EF4CF05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s-PA" altLang="es-419" sz="3100" dirty="0">
                <a:latin typeface="+mn-lt"/>
              </a:rPr>
              <a:t>Elaboración y</a:t>
            </a:r>
            <a:br>
              <a:rPr lang="es-PA" altLang="es-419" sz="3100" dirty="0">
                <a:latin typeface="+mn-lt"/>
              </a:rPr>
            </a:br>
            <a:r>
              <a:rPr lang="es-PA" altLang="es-419" sz="3100" dirty="0">
                <a:latin typeface="+mn-lt"/>
              </a:rPr>
              <a:t>Solicitud de Propuestas</a:t>
            </a:r>
            <a:endParaRPr lang="es-419" altLang="es-419" sz="3100" dirty="0">
              <a:latin typeface="+mn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E2D842-FBFB-4968-9373-DA0F8BAC7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515" y="1698170"/>
            <a:ext cx="4858884" cy="4516361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PA" sz="1400" dirty="0"/>
              <a:t>3. Formato de la propuesta que se recibirá de los proveedores concursantes, debe seguir un estándar dado. También debe incluir los siguientes parámetros: </a:t>
            </a:r>
          </a:p>
          <a:p>
            <a:pPr marL="200025" lvl="1" indent="0">
              <a:buNone/>
              <a:defRPr/>
            </a:pPr>
            <a:r>
              <a:rPr lang="es-PA" sz="1400" dirty="0"/>
              <a:t>3.1. Sistema o solución configurada, debe incluir descripción técnica detalla de la solución propuesta y capacidades de crecimiento del sistema (escalabilidad).  Debe contener manuales técnicos y Diagramas esquemáticos de la configuración propuesta.</a:t>
            </a:r>
          </a:p>
          <a:p>
            <a:pPr marL="0" indent="179388">
              <a:buNone/>
              <a:defRPr/>
            </a:pPr>
            <a:r>
              <a:rPr lang="es-PA" sz="1400" dirty="0"/>
              <a:t>3.2.Requerimientos de instalación, incluye:</a:t>
            </a:r>
          </a:p>
          <a:p>
            <a:pPr lvl="1">
              <a:defRPr/>
            </a:pPr>
            <a:r>
              <a:rPr lang="es-PA" sz="1400" dirty="0"/>
              <a:t> Espacio físico que ocupa el equipo </a:t>
            </a:r>
          </a:p>
          <a:p>
            <a:pPr lvl="1">
              <a:defRPr/>
            </a:pPr>
            <a:r>
              <a:rPr lang="es-PA" sz="1400" dirty="0"/>
              <a:t> Instalaciones eléctricas y equipos reguladores de voltaje</a:t>
            </a:r>
          </a:p>
          <a:p>
            <a:pPr lvl="1">
              <a:defRPr/>
            </a:pPr>
            <a:r>
              <a:rPr lang="es-PA" sz="1400" dirty="0"/>
              <a:t> Temperaturas ambientales y equipos de refrigeración </a:t>
            </a:r>
          </a:p>
          <a:p>
            <a:pPr lvl="1">
              <a:defRPr/>
            </a:pPr>
            <a:r>
              <a:rPr lang="es-PA" sz="1400" dirty="0"/>
              <a:t> Requerimientos especiales, como piso falso equipo de control de humedad etc.</a:t>
            </a:r>
          </a:p>
          <a:p>
            <a:pPr>
              <a:defRPr/>
            </a:pPr>
            <a:endParaRPr lang="es-PA" sz="1400" dirty="0">
              <a:latin typeface="librebaskerville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PA" sz="1400" dirty="0">
                <a:latin typeface="librebaskerville"/>
              </a:rPr>
              <a:t>     </a:t>
            </a:r>
            <a:endParaRPr lang="es-419" sz="1400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90" name="Título 1">
            <a:extLst>
              <a:ext uri="{FF2B5EF4-FFF2-40B4-BE49-F238E27FC236}">
                <a16:creationId xmlns:a16="http://schemas.microsoft.com/office/drawing/2014/main" id="{1D6F1C8D-2C20-44EF-88BF-C863D337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s-PA" altLang="es-419" sz="3100" dirty="0">
                <a:latin typeface="+mn-lt"/>
              </a:rPr>
              <a:t>Elaboración y</a:t>
            </a:r>
            <a:br>
              <a:rPr lang="es-PA" altLang="es-419" sz="3100" dirty="0">
                <a:latin typeface="+mn-lt"/>
              </a:rPr>
            </a:br>
            <a:r>
              <a:rPr lang="es-PA" altLang="es-419" sz="3100" dirty="0">
                <a:latin typeface="+mn-lt"/>
              </a:rPr>
              <a:t>Solicitud de Propuestas</a:t>
            </a:r>
            <a:endParaRPr lang="es-419" altLang="es-419" sz="3100" dirty="0">
              <a:latin typeface="+mn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12855B-9E54-4B0D-9D95-51EA6170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515" y="1698170"/>
            <a:ext cx="4858884" cy="4516361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PA" sz="1300" dirty="0"/>
              <a:t>3.3. Soporte del proveedor</a:t>
            </a:r>
          </a:p>
          <a:p>
            <a:pPr lvl="1">
              <a:defRPr/>
            </a:pPr>
            <a:r>
              <a:rPr lang="es-PA" sz="1300" dirty="0"/>
              <a:t>Soporte para el entrenamiento del personal y calendario de cursos, incluyendo su costo</a:t>
            </a:r>
          </a:p>
          <a:p>
            <a:pPr lvl="1">
              <a:defRPr/>
            </a:pPr>
            <a:r>
              <a:rPr lang="es-PA" sz="1300" dirty="0"/>
              <a:t>Personal de soporte idóneo para el mantenimiento de la solución propuesta</a:t>
            </a:r>
          </a:p>
          <a:p>
            <a:pPr lvl="1">
              <a:defRPr/>
            </a:pPr>
            <a:r>
              <a:rPr lang="es-PA" sz="1300" dirty="0"/>
              <a:t> Inventario de equipos de respaldo compatibles</a:t>
            </a:r>
          </a:p>
          <a:p>
            <a:pPr lvl="1">
              <a:defRPr/>
            </a:pPr>
            <a:r>
              <a:rPr lang="es-PA" sz="1300" dirty="0"/>
              <a:t>Apoyo y experiencia para convertir aplicaciones y los programas de aplicaciones actuales al nuevo equipo computacional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PA" sz="1300" dirty="0"/>
              <a:t> 3.4. Información de costos: </a:t>
            </a:r>
          </a:p>
          <a:p>
            <a:pPr lvl="1">
              <a:defRPr/>
            </a:pPr>
            <a:r>
              <a:rPr lang="es-PA" sz="1300" dirty="0"/>
              <a:t>Toda la información económica y financiera de las propuestas. Ello comprende Precios, plazos de pago, opciones de compra.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PA" sz="1300" dirty="0"/>
              <a:t>  3.5. Condiciones del contrato</a:t>
            </a:r>
          </a:p>
          <a:p>
            <a:pPr lvl="1">
              <a:defRPr/>
            </a:pPr>
            <a:r>
              <a:rPr lang="es-PA" sz="1300" dirty="0"/>
              <a:t>Se especifican en formatos fijos que el proveedor anexa y son elaborados por el departamento legal y jurídico de la compañía.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PA" sz="1300" dirty="0"/>
              <a:t>   3.6. Nivel o grado de cumplimiento de todos los requerimientos</a:t>
            </a:r>
          </a:p>
          <a:p>
            <a:pPr lvl="1">
              <a:defRPr/>
            </a:pPr>
            <a:r>
              <a:rPr lang="es-PA" sz="1300" dirty="0"/>
              <a:t>Debe estar incluida en la propuesta entregada en forma expresa y por separado.</a:t>
            </a:r>
          </a:p>
          <a:p>
            <a:pPr>
              <a:defRPr/>
            </a:pPr>
            <a:endParaRPr lang="es-419" sz="1300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14" name="Título 1">
            <a:extLst>
              <a:ext uri="{FF2B5EF4-FFF2-40B4-BE49-F238E27FC236}">
                <a16:creationId xmlns:a16="http://schemas.microsoft.com/office/drawing/2014/main" id="{B10363E4-A886-4EE2-ACC1-818F299D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s-PA" altLang="es-419" sz="3100" dirty="0">
                <a:latin typeface="+mn-lt"/>
              </a:rPr>
              <a:t>Elaboración y</a:t>
            </a:r>
            <a:br>
              <a:rPr lang="es-PA" altLang="es-419" sz="3100" dirty="0">
                <a:latin typeface="+mn-lt"/>
              </a:rPr>
            </a:br>
            <a:r>
              <a:rPr lang="es-PA" altLang="es-419" sz="3100" dirty="0">
                <a:latin typeface="+mn-lt"/>
              </a:rPr>
              <a:t>Solicitud de Propuestas</a:t>
            </a:r>
            <a:endParaRPr lang="es-419" altLang="es-419" sz="3100" dirty="0">
              <a:latin typeface="+mn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5D1CE4-C29B-4EAA-87FB-9D22A02E4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515" y="1698170"/>
            <a:ext cx="4858884" cy="4516361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PA" sz="1700" dirty="0"/>
              <a:t>4. Abrir concurso de proveedores</a:t>
            </a:r>
          </a:p>
          <a:p>
            <a:pPr lvl="1">
              <a:defRPr/>
            </a:pPr>
            <a:r>
              <a:rPr lang="es-PA" sz="1700" dirty="0"/>
              <a:t>Luego de elaborado el documento que contiene todas las especificaciones descritas se entrega  formalmente a cada uno de los proveedores que desean concursar. Importante que se debe invitar al concurso a todos los proveedores posibles, permite una franca competencia.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PA" sz="1700" dirty="0"/>
              <a:t>5. Descartar propuestas</a:t>
            </a:r>
          </a:p>
          <a:p>
            <a:pPr lvl="1">
              <a:defRPr/>
            </a:pPr>
            <a:r>
              <a:rPr lang="es-PA" sz="1700" dirty="0"/>
              <a:t>Descartar todas las propuestas que no cumplen con los requerimientos obligatorios. Para evitar hacer análisis técnico y financiero de todas las propuestas presentadas.</a:t>
            </a:r>
          </a:p>
          <a:p>
            <a:pPr marL="354013" indent="-354013">
              <a:buFont typeface="Arial" panose="020B0604020202020204" pitchFamily="34" charset="0"/>
              <a:buNone/>
              <a:defRPr/>
            </a:pPr>
            <a:r>
              <a:rPr lang="es-PA" sz="1700" dirty="0"/>
              <a:t> </a:t>
            </a:r>
            <a:endParaRPr lang="es-419" sz="1700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38" name="Título 1">
            <a:extLst>
              <a:ext uri="{FF2B5EF4-FFF2-40B4-BE49-F238E27FC236}">
                <a16:creationId xmlns:a16="http://schemas.microsoft.com/office/drawing/2014/main" id="{263CCA4D-ADAA-42BD-8853-77902F09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s-PA" altLang="es-419" sz="3100" dirty="0">
                <a:latin typeface="+mn-lt"/>
              </a:rPr>
              <a:t>Evaluación de Propuestas</a:t>
            </a:r>
            <a:endParaRPr lang="es-419" altLang="es-419" sz="3100" dirty="0">
              <a:latin typeface="+mn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810AE-DE3B-4A0C-89E1-13F7386C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146" y="1698170"/>
            <a:ext cx="5207253" cy="4516361"/>
          </a:xfrm>
        </p:spPr>
        <p:txBody>
          <a:bodyPr>
            <a:normAutofit/>
          </a:bodyPr>
          <a:lstStyle/>
          <a:p>
            <a:pPr marL="269875" indent="-269875" algn="just">
              <a:buFont typeface="Arial" panose="020B0604020202020204" pitchFamily="34" charset="0"/>
              <a:buNone/>
              <a:defRPr/>
            </a:pPr>
            <a:r>
              <a:rPr lang="es-PA" sz="1400" dirty="0"/>
              <a:t>6. Factores que deben evaluarse (H/S/Proveedor), importante la  definición correcta de los factores que han de considerarse para realizar la evaluación técnica. De acuerdo al grado de cumplimiento de dichos factores, se tomará la decisión final.</a:t>
            </a:r>
          </a:p>
          <a:p>
            <a:pPr marL="450850" indent="-96838" algn="just">
              <a:buFont typeface="Arial" panose="020B0604020202020204" pitchFamily="34" charset="0"/>
              <a:buNone/>
              <a:defRPr/>
            </a:pPr>
            <a:r>
              <a:rPr lang="es-PA" sz="1400" dirty="0"/>
              <a:t>	-</a:t>
            </a:r>
            <a:r>
              <a:rPr lang="es-PA" sz="1400" b="1" dirty="0"/>
              <a:t>Factores de Hardware</a:t>
            </a:r>
            <a:r>
              <a:rPr lang="es-PA" sz="1400" dirty="0"/>
              <a:t>, Características del equipo o los equipos que será necesario adquirir para que pueda operar la solución propuesta.</a:t>
            </a:r>
          </a:p>
          <a:p>
            <a:pPr marL="449263" indent="0" algn="just">
              <a:buFont typeface="Arial" panose="020B0604020202020204" pitchFamily="34" charset="0"/>
              <a:buNone/>
              <a:defRPr/>
            </a:pPr>
            <a:r>
              <a:rPr lang="es-PA" sz="1400" dirty="0"/>
              <a:t>- </a:t>
            </a:r>
            <a:r>
              <a:rPr lang="es-PA" sz="1400" b="1" dirty="0"/>
              <a:t>Factores Software</a:t>
            </a:r>
            <a:r>
              <a:rPr lang="es-PA" sz="1400" dirty="0"/>
              <a:t>, se refiere a las características de los diferentes tipos de software que se requieren en la solución. </a:t>
            </a:r>
          </a:p>
          <a:p>
            <a:pPr marL="719138" lvl="2" indent="0">
              <a:defRPr/>
            </a:pPr>
            <a:r>
              <a:rPr lang="es-PA" sz="1400" dirty="0"/>
              <a:t> Software de Sistemas: Operativos, software de comunicación, administradores de bases de datos.</a:t>
            </a:r>
          </a:p>
          <a:p>
            <a:pPr marL="719138" lvl="2" indent="0">
              <a:defRPr/>
            </a:pPr>
            <a:r>
              <a:rPr lang="es-PA" sz="1400" dirty="0"/>
              <a:t>Paquetes especiales</a:t>
            </a:r>
            <a:r>
              <a:rPr lang="es-PA" sz="1400" b="1" dirty="0"/>
              <a:t>, </a:t>
            </a:r>
            <a:r>
              <a:rPr lang="es-PA" sz="1400" dirty="0"/>
              <a:t>Simuladores, análisis financieros, Programación lineal, manejador de proyectos, análisis estadísticos.  También para áreas funcionales, contabilidad, </a:t>
            </a:r>
            <a:r>
              <a:rPr lang="es-PA" sz="1400" dirty="0" err="1"/>
              <a:t>CxC</a:t>
            </a:r>
            <a:r>
              <a:rPr lang="es-PA" sz="1400" dirty="0"/>
              <a:t>, </a:t>
            </a:r>
            <a:r>
              <a:rPr lang="es-PA" sz="1400" dirty="0" err="1"/>
              <a:t>CxP</a:t>
            </a:r>
            <a:r>
              <a:rPr lang="es-PA" sz="1400" dirty="0"/>
              <a:t>, </a:t>
            </a:r>
            <a:r>
              <a:rPr lang="es-PA" sz="1400" dirty="0" err="1"/>
              <a:t>etc</a:t>
            </a:r>
            <a:endParaRPr lang="es-PA" sz="1400" dirty="0"/>
          </a:p>
          <a:p>
            <a:pPr marL="719138" lvl="2" indent="0">
              <a:defRPr/>
            </a:pPr>
            <a:r>
              <a:rPr lang="es-PA" sz="1400" dirty="0"/>
              <a:t>La  posibilidad y facilidad que todo el software que se desarrolle o  se adquiera, sea abierto  transportable fácilmente a diferentes plataformas, escalable, modular. Recordemos que casi siempre el software de aplicación tiene un ciclo de vida útil superior a de las plataformas.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s-PA" sz="1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PA" sz="1400" dirty="0"/>
          </a:p>
          <a:p>
            <a:pPr>
              <a:defRPr/>
            </a:pPr>
            <a:endParaRPr lang="es-419" sz="1400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62" name="Título 1">
            <a:extLst>
              <a:ext uri="{FF2B5EF4-FFF2-40B4-BE49-F238E27FC236}">
                <a16:creationId xmlns:a16="http://schemas.microsoft.com/office/drawing/2014/main" id="{D9935DB1-9EDC-4238-8E05-3C694F51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s-PA" altLang="es-419" sz="3100" dirty="0">
                <a:latin typeface="+mn-lt"/>
              </a:rPr>
              <a:t>Evaluación de </a:t>
            </a:r>
            <a:br>
              <a:rPr lang="es-PA" altLang="es-419" sz="3100" dirty="0">
                <a:latin typeface="+mn-lt"/>
              </a:rPr>
            </a:br>
            <a:r>
              <a:rPr lang="es-PA" altLang="es-419" sz="3100" dirty="0">
                <a:latin typeface="+mn-lt"/>
              </a:rPr>
              <a:t>Propuestas</a:t>
            </a:r>
            <a:endParaRPr lang="es-419" altLang="es-419" sz="3100" dirty="0">
              <a:latin typeface="+mn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27FD3-5B5D-48CE-855C-117E15EC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860" y="1698170"/>
            <a:ext cx="5349539" cy="4516361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PA" sz="1800" dirty="0"/>
              <a:t>7. Factores de proveedores</a:t>
            </a:r>
          </a:p>
          <a:p>
            <a:pPr marL="342900" lvl="1" indent="0">
              <a:buNone/>
              <a:defRPr/>
            </a:pPr>
            <a:r>
              <a:rPr lang="es-PA" sz="1400" dirty="0"/>
              <a:t>7.1. Generalidades del Proveedor</a:t>
            </a:r>
          </a:p>
          <a:p>
            <a:pPr lvl="2">
              <a:defRPr/>
            </a:pPr>
            <a:r>
              <a:rPr lang="es-PA" sz="1400" dirty="0"/>
              <a:t>Situación económica y financiera</a:t>
            </a:r>
          </a:p>
          <a:p>
            <a:pPr lvl="2">
              <a:defRPr/>
            </a:pPr>
            <a:r>
              <a:rPr lang="es-PA" sz="1400" dirty="0"/>
              <a:t>Representación mundial y regional </a:t>
            </a:r>
          </a:p>
          <a:p>
            <a:pPr lvl="2">
              <a:defRPr/>
            </a:pPr>
            <a:r>
              <a:rPr lang="es-PA" sz="1400" dirty="0"/>
              <a:t>Profesionalismo y preparación de los vendedores  o asesores.</a:t>
            </a:r>
          </a:p>
          <a:p>
            <a:pPr lvl="2">
              <a:defRPr/>
            </a:pPr>
            <a:r>
              <a:rPr lang="es-PA" sz="1400" dirty="0"/>
              <a:t>Tiempo de entrega de la solución y futuras ampliaciones</a:t>
            </a:r>
          </a:p>
          <a:p>
            <a:pPr lvl="2">
              <a:defRPr/>
            </a:pPr>
            <a:r>
              <a:rPr lang="es-PA" sz="1400" dirty="0"/>
              <a:t>Calidad de la documentación y manuales disponibles</a:t>
            </a:r>
          </a:p>
          <a:p>
            <a:pPr lvl="2">
              <a:defRPr/>
            </a:pPr>
            <a:r>
              <a:rPr lang="es-ES" sz="1400" dirty="0"/>
              <a:t>Calidad y cantidad de personal capacitado de tiempo completo disponible.</a:t>
            </a:r>
          </a:p>
          <a:p>
            <a:pPr lvl="2">
              <a:defRPr/>
            </a:pPr>
            <a:r>
              <a:rPr lang="es-PA" sz="1400" dirty="0"/>
              <a:t>Tiempo promedio en atención, % de sistema funcionando., 24*365</a:t>
            </a:r>
          </a:p>
          <a:p>
            <a:pPr lvl="2">
              <a:defRPr/>
            </a:pPr>
            <a:r>
              <a:rPr lang="es-PA" sz="1400" dirty="0"/>
              <a:t>Equipos de respaldo</a:t>
            </a:r>
          </a:p>
          <a:p>
            <a:pPr lvl="2">
              <a:defRPr/>
            </a:pPr>
            <a:r>
              <a:rPr lang="es-PA" sz="1400" dirty="0"/>
              <a:t>Apoyo durante la conversión de aplicaciones</a:t>
            </a:r>
          </a:p>
          <a:p>
            <a:pPr lvl="2">
              <a:defRPr/>
            </a:pPr>
            <a:r>
              <a:rPr lang="es-PA" sz="1400" dirty="0"/>
              <a:t>Facilidad de iniciar la conversión de aplicaciones antes de la llegada del equipo, a fin de reducir el tiempo y costo.</a:t>
            </a:r>
          </a:p>
          <a:p>
            <a:pPr lvl="1">
              <a:defRPr/>
            </a:pPr>
            <a:endParaRPr lang="es-ES" sz="1400" dirty="0"/>
          </a:p>
          <a:p>
            <a:pPr marL="0" indent="0">
              <a:buNone/>
              <a:defRPr/>
            </a:pPr>
            <a:r>
              <a:rPr lang="es-PA" sz="1400" dirty="0"/>
              <a:t>.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s-PA" sz="1400" dirty="0"/>
          </a:p>
          <a:p>
            <a:pPr>
              <a:defRPr/>
            </a:pPr>
            <a:endParaRPr lang="es-419" sz="1400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62" name="Título 1">
            <a:extLst>
              <a:ext uri="{FF2B5EF4-FFF2-40B4-BE49-F238E27FC236}">
                <a16:creationId xmlns:a16="http://schemas.microsoft.com/office/drawing/2014/main" id="{D9935DB1-9EDC-4238-8E05-3C694F51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s-PA" altLang="es-419" sz="3100" dirty="0">
                <a:latin typeface="+mn-lt"/>
              </a:rPr>
              <a:t>Evaluación de </a:t>
            </a:r>
            <a:br>
              <a:rPr lang="es-PA" altLang="es-419" sz="3100" dirty="0">
                <a:latin typeface="+mn-lt"/>
              </a:rPr>
            </a:br>
            <a:r>
              <a:rPr lang="es-PA" altLang="es-419" sz="3100" dirty="0">
                <a:latin typeface="+mn-lt"/>
              </a:rPr>
              <a:t>Propuestas</a:t>
            </a:r>
            <a:endParaRPr lang="es-419" altLang="es-419" sz="3100" dirty="0">
              <a:latin typeface="+mn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27FD3-5B5D-48CE-855C-117E15EC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515" y="1698170"/>
            <a:ext cx="4858884" cy="4516361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PA" sz="2000" dirty="0"/>
              <a:t>7. Factores de proveedores</a:t>
            </a:r>
          </a:p>
          <a:p>
            <a:pPr marL="342900" lvl="1" indent="0">
              <a:buNone/>
              <a:defRPr/>
            </a:pPr>
            <a:r>
              <a:rPr lang="es-PA" sz="1600" dirty="0"/>
              <a:t>7.2. Apoyo a la capacitación</a:t>
            </a:r>
          </a:p>
          <a:p>
            <a:pPr lvl="2">
              <a:defRPr/>
            </a:pPr>
            <a:r>
              <a:rPr lang="es-PA" sz="1600" dirty="0"/>
              <a:t>Capacitación al personal de las áreas de investigación y soporte.</a:t>
            </a:r>
          </a:p>
          <a:p>
            <a:pPr lvl="2">
              <a:defRPr/>
            </a:pPr>
            <a:r>
              <a:rPr lang="es-PA" sz="1600" dirty="0"/>
              <a:t>Capacitación en el área de programación y análisis.</a:t>
            </a:r>
          </a:p>
          <a:p>
            <a:pPr lvl="2">
              <a:defRPr/>
            </a:pPr>
            <a:r>
              <a:rPr lang="es-PA" sz="1600" dirty="0"/>
              <a:t>Capacitación a operadores .</a:t>
            </a:r>
          </a:p>
          <a:p>
            <a:pPr lvl="2">
              <a:defRPr/>
            </a:pPr>
            <a:r>
              <a:rPr lang="es-PA" sz="1600" dirty="0"/>
              <a:t>Capacitación a usuarios finales.</a:t>
            </a:r>
            <a:endParaRPr lang="es-ES" sz="1600" dirty="0"/>
          </a:p>
          <a:p>
            <a:pPr marL="342900" lvl="1" indent="0">
              <a:buNone/>
              <a:defRPr/>
            </a:pPr>
            <a:endParaRPr lang="es-PA" sz="1600" dirty="0"/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s-PA" sz="1400" dirty="0"/>
          </a:p>
          <a:p>
            <a:pPr marL="0" indent="0">
              <a:buNone/>
              <a:defRPr/>
            </a:pPr>
            <a:endParaRPr lang="es-419" sz="1400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6228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986" name="Título 1">
            <a:extLst>
              <a:ext uri="{FF2B5EF4-FFF2-40B4-BE49-F238E27FC236}">
                <a16:creationId xmlns:a16="http://schemas.microsoft.com/office/drawing/2014/main" id="{E2A40C9C-84BA-4319-BFEC-85099B5E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PA" altLang="es-419" sz="2800" dirty="0">
                <a:latin typeface="+mn-lt"/>
              </a:rPr>
              <a:t>Evaluación de </a:t>
            </a:r>
            <a:br>
              <a:rPr lang="es-PA" altLang="es-419" sz="2800" dirty="0">
                <a:latin typeface="+mn-lt"/>
              </a:rPr>
            </a:br>
            <a:r>
              <a:rPr lang="es-PA" altLang="es-419" sz="2800" dirty="0">
                <a:latin typeface="+mn-lt"/>
              </a:rPr>
              <a:t>Propuestas</a:t>
            </a:r>
            <a:endParaRPr lang="es-419" altLang="es-419" sz="2800" dirty="0">
              <a:latin typeface="+mn-lt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867" name="Marcador de contenido 2">
            <a:extLst>
              <a:ext uri="{FF2B5EF4-FFF2-40B4-BE49-F238E27FC236}">
                <a16:creationId xmlns:a16="http://schemas.microsoft.com/office/drawing/2014/main" id="{0B42D514-808E-4620-841D-9C1C976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PA" altLang="es-419" sz="1600" dirty="0"/>
              <a:t>8. Evaluación técnica de las propuestas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A" altLang="es-419" sz="1600" dirty="0"/>
              <a:t>-Método de factores ponderados, asignar peso a cada uno de los factores de hardware, software y del proveedor, calificando  de acuerdo a la medida en que cumple con el factor considerado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419" altLang="es-419" sz="16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D28E361-FDE2-4155-9BFB-386A25EDA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75051"/>
              </p:ext>
            </p:extLst>
          </p:nvPr>
        </p:nvGraphicFramePr>
        <p:xfrm>
          <a:off x="728094" y="2734056"/>
          <a:ext cx="7754107" cy="3483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6959">
                  <a:extLst>
                    <a:ext uri="{9D8B030D-6E8A-4147-A177-3AD203B41FA5}">
                      <a16:colId xmlns:a16="http://schemas.microsoft.com/office/drawing/2014/main" val="877800459"/>
                    </a:ext>
                  </a:extLst>
                </a:gridCol>
                <a:gridCol w="1364474">
                  <a:extLst>
                    <a:ext uri="{9D8B030D-6E8A-4147-A177-3AD203B41FA5}">
                      <a16:colId xmlns:a16="http://schemas.microsoft.com/office/drawing/2014/main" val="1041676644"/>
                    </a:ext>
                  </a:extLst>
                </a:gridCol>
                <a:gridCol w="2341337">
                  <a:extLst>
                    <a:ext uri="{9D8B030D-6E8A-4147-A177-3AD203B41FA5}">
                      <a16:colId xmlns:a16="http://schemas.microsoft.com/office/drawing/2014/main" val="1291716617"/>
                    </a:ext>
                  </a:extLst>
                </a:gridCol>
                <a:gridCol w="2341337">
                  <a:extLst>
                    <a:ext uri="{9D8B030D-6E8A-4147-A177-3AD203B41FA5}">
                      <a16:colId xmlns:a16="http://schemas.microsoft.com/office/drawing/2014/main" val="4081466200"/>
                    </a:ext>
                  </a:extLst>
                </a:gridCol>
              </a:tblGrid>
              <a:tr h="5073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Factor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Peso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Solución 1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Solución 2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extLst>
                  <a:ext uri="{0D108BD9-81ED-4DB2-BD59-A6C34878D82A}">
                    <a16:rowId xmlns:a16="http://schemas.microsoft.com/office/drawing/2014/main" val="2262147590"/>
                  </a:ext>
                </a:extLst>
              </a:tr>
              <a:tr h="5073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 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 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Calificación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Calificación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extLst>
                  <a:ext uri="{0D108BD9-81ED-4DB2-BD59-A6C34878D82A}">
                    <a16:rowId xmlns:a16="http://schemas.microsoft.com/office/drawing/2014/main" val="1381292848"/>
                  </a:ext>
                </a:extLst>
              </a:tr>
              <a:tr h="5073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A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30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10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8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extLst>
                  <a:ext uri="{0D108BD9-81ED-4DB2-BD59-A6C34878D82A}">
                    <a16:rowId xmlns:a16="http://schemas.microsoft.com/office/drawing/2014/main" val="1220122812"/>
                  </a:ext>
                </a:extLst>
              </a:tr>
              <a:tr h="5073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B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20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8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10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extLst>
                  <a:ext uri="{0D108BD9-81ED-4DB2-BD59-A6C34878D82A}">
                    <a16:rowId xmlns:a16="http://schemas.microsoft.com/office/drawing/2014/main" val="2358643521"/>
                  </a:ext>
                </a:extLst>
              </a:tr>
              <a:tr h="5073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C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50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9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7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extLst>
                  <a:ext uri="{0D108BD9-81ED-4DB2-BD59-A6C34878D82A}">
                    <a16:rowId xmlns:a16="http://schemas.microsoft.com/office/drawing/2014/main" val="2280127031"/>
                  </a:ext>
                </a:extLst>
              </a:tr>
              <a:tr h="9471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Puntos Totales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 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910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2700">
                          <a:effectLst/>
                        </a:rPr>
                        <a:t>790</a:t>
                      </a:r>
                      <a:endParaRPr lang="es-419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120" marR="168120" marT="0" marB="0"/>
                </a:tc>
                <a:extLst>
                  <a:ext uri="{0D108BD9-81ED-4DB2-BD59-A6C34878D82A}">
                    <a16:rowId xmlns:a16="http://schemas.microsoft.com/office/drawing/2014/main" val="36331322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1 Título">
            <a:extLst>
              <a:ext uri="{FF2B5EF4-FFF2-40B4-BE49-F238E27FC236}">
                <a16:creationId xmlns:a16="http://schemas.microsoft.com/office/drawing/2014/main" id="{68F16566-3338-4A93-A7C8-852673BC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</p:spPr>
        <p:txBody>
          <a:bodyPr>
            <a:normAutofit/>
          </a:bodyPr>
          <a:lstStyle/>
          <a:p>
            <a:pPr eaLnBrk="1" hangingPunct="1"/>
            <a:r>
              <a:rPr lang="es-MX" altLang="es-419" dirty="0">
                <a:latin typeface="Franklin Gothic Book" panose="020B0503020102020204" pitchFamily="34" charset="0"/>
              </a:rPr>
              <a:t>Causas que Alertan al Proceso de Adquisición de Recursos TIC</a:t>
            </a:r>
            <a:endParaRPr lang="es-ES" altLang="es-419" dirty="0">
              <a:latin typeface="Franklin Gothic Book" panose="020B0503020102020204" pitchFamily="34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485" name="2 Marcador de contenido">
            <a:extLst>
              <a:ext uri="{FF2B5EF4-FFF2-40B4-BE49-F238E27FC236}">
                <a16:creationId xmlns:a16="http://schemas.microsoft.com/office/drawing/2014/main" id="{16B3784F-A54B-4E54-BEC3-BB42AD6CF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434788"/>
              </p:ext>
            </p:extLst>
          </p:nvPr>
        </p:nvGraphicFramePr>
        <p:xfrm>
          <a:off x="3463682" y="752201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90" name="Título 8">
            <a:extLst>
              <a:ext uri="{FF2B5EF4-FFF2-40B4-BE49-F238E27FC236}">
                <a16:creationId xmlns:a16="http://schemas.microsoft.com/office/drawing/2014/main" id="{D6C66080-132E-47E9-B647-3046F10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anchor="t">
            <a:normAutofit/>
          </a:bodyPr>
          <a:lstStyle/>
          <a:p>
            <a:r>
              <a:rPr lang="es-419" altLang="es-419" sz="3100" dirty="0"/>
              <a:t>Evaluación de </a:t>
            </a:r>
            <a:br>
              <a:rPr lang="es-419" altLang="es-419" sz="3100" dirty="0"/>
            </a:br>
            <a:r>
              <a:rPr lang="es-419" altLang="es-419" sz="3100" dirty="0"/>
              <a:t>Propuesta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4A7FA1-7146-49BB-B905-09A236A9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515" y="1698170"/>
            <a:ext cx="4858884" cy="4516361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PA" sz="1700" dirty="0"/>
              <a:t>9. Evaluación financiera de las propuestas</a:t>
            </a:r>
          </a:p>
          <a:p>
            <a:pPr>
              <a:defRPr/>
            </a:pPr>
            <a:endParaRPr lang="es-PA" sz="1700" dirty="0"/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s-PA" sz="1700" dirty="0"/>
              <a:t>9.1. Alternativas de adquisición y financiamiento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s-PA" sz="1700" dirty="0"/>
              <a:t>       -Renta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s-PA" sz="1700" dirty="0"/>
              <a:t>       -Compra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s-PA" sz="1700" dirty="0"/>
              <a:t>       -Arrendamiento financiero</a:t>
            </a:r>
          </a:p>
          <a:p>
            <a:pPr>
              <a:defRPr/>
            </a:pPr>
            <a:endParaRPr lang="es-PA" sz="1700" dirty="0"/>
          </a:p>
          <a:p>
            <a:pPr>
              <a:defRPr/>
            </a:pPr>
            <a:endParaRPr lang="es-PA" sz="1700" dirty="0"/>
          </a:p>
          <a:p>
            <a:pPr>
              <a:defRPr/>
            </a:pPr>
            <a:endParaRPr lang="es-PA" sz="1700" dirty="0"/>
          </a:p>
          <a:p>
            <a:pPr>
              <a:defRPr/>
            </a:pPr>
            <a:endParaRPr lang="es-PA" sz="1700" dirty="0"/>
          </a:p>
          <a:p>
            <a:pPr>
              <a:defRPr/>
            </a:pPr>
            <a:endParaRPr lang="es-PA" sz="1700" dirty="0"/>
          </a:p>
          <a:p>
            <a:pPr>
              <a:defRPr/>
            </a:pPr>
            <a:endParaRPr lang="es-PA" sz="1700" dirty="0"/>
          </a:p>
          <a:p>
            <a:pPr>
              <a:defRPr/>
            </a:pPr>
            <a:endParaRPr lang="es-PA" sz="1700" dirty="0"/>
          </a:p>
          <a:p>
            <a:pPr>
              <a:defRPr/>
            </a:pPr>
            <a:endParaRPr lang="es-PA" sz="1700" dirty="0"/>
          </a:p>
          <a:p>
            <a:pPr>
              <a:defRPr/>
            </a:pPr>
            <a:endParaRPr lang="es-419" sz="1700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14" name="1 Título">
            <a:extLst>
              <a:ext uri="{FF2B5EF4-FFF2-40B4-BE49-F238E27FC236}">
                <a16:creationId xmlns:a16="http://schemas.microsoft.com/office/drawing/2014/main" id="{407B411B-61BE-42B8-B960-A1895391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698171"/>
            <a:ext cx="2325204" cy="451636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s-MX" altLang="es-419" sz="3100" dirty="0">
                <a:latin typeface="Franklin Gothic Book" panose="020B0503020102020204" pitchFamily="34" charset="0"/>
              </a:rPr>
              <a:t>Evaluación financiera de las propuestas</a:t>
            </a:r>
            <a:endParaRPr lang="es-ES" altLang="es-419" sz="3100" dirty="0">
              <a:latin typeface="Franklin Gothic Book" panose="020B05030201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035" name="2 Marcador de contenido">
            <a:extLst>
              <a:ext uri="{FF2B5EF4-FFF2-40B4-BE49-F238E27FC236}">
                <a16:creationId xmlns:a16="http://schemas.microsoft.com/office/drawing/2014/main" id="{B38FA712-D888-4359-BABA-6F27410F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515" y="1698170"/>
            <a:ext cx="4858884" cy="451636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s-ES" altLang="es-419" sz="1700" dirty="0"/>
              <a:t>9. Evaluación financiera de las propuestas</a:t>
            </a:r>
          </a:p>
          <a:p>
            <a:pPr marL="342900" lvl="1" indent="0">
              <a:buNone/>
              <a:defRPr/>
            </a:pPr>
            <a:r>
              <a:rPr lang="es-MX" altLang="es-419" sz="1400" dirty="0"/>
              <a:t>9.1. Alternativas de adquisición y financiamiento</a:t>
            </a:r>
          </a:p>
          <a:p>
            <a:pPr marL="685800" lvl="2" indent="0">
              <a:buNone/>
              <a:defRPr/>
            </a:pPr>
            <a:r>
              <a:rPr lang="es-MX" altLang="es-419" sz="1400" dirty="0"/>
              <a:t>9.1.1. Renta: Proceso por el cual el usuario toma en renta el equipo del proveedor por un periodo definido como obligatorio.</a:t>
            </a:r>
          </a:p>
          <a:p>
            <a:pPr lvl="3">
              <a:defRPr/>
            </a:pPr>
            <a:r>
              <a:rPr lang="es-MX" altLang="es-419" sz="1550" dirty="0"/>
              <a:t>No implica un desembolso Inicial de dinero, facilita la operación desde un punto de vista Financiero.</a:t>
            </a:r>
          </a:p>
          <a:p>
            <a:pPr lvl="3">
              <a:defRPr/>
            </a:pPr>
            <a:r>
              <a:rPr lang="es-MX" altLang="es-419" sz="1550" dirty="0"/>
              <a:t>La Renta, por lo general es más costosa si el equipo se emplea por largo periodo. </a:t>
            </a:r>
          </a:p>
          <a:p>
            <a:pPr lvl="3">
              <a:defRPr/>
            </a:pPr>
            <a:r>
              <a:rPr lang="es-MX" altLang="es-419" sz="1550" dirty="0"/>
              <a:t>Las rentas están sujetas a incrementos por el proveedor.</a:t>
            </a:r>
          </a:p>
          <a:p>
            <a:pPr lvl="3">
              <a:defRPr/>
            </a:pPr>
            <a:r>
              <a:rPr lang="es-MX" altLang="es-419" sz="1550" dirty="0"/>
              <a:t>Es muchos países es deducible de impuestos.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s-ES" altLang="es-419" sz="1700" dirty="0"/>
              <a:t>La renta brinda las opciones de:</a:t>
            </a:r>
          </a:p>
          <a:p>
            <a:pPr marL="1085850" lvl="2" indent="-285750">
              <a:defRPr/>
            </a:pPr>
            <a:r>
              <a:rPr lang="es-ES" altLang="es-419" sz="1400" dirty="0"/>
              <a:t>Cancelar Contrato y devolver equipo</a:t>
            </a:r>
          </a:p>
          <a:p>
            <a:pPr marL="1085850" lvl="2" indent="-285750">
              <a:defRPr/>
            </a:pPr>
            <a:r>
              <a:rPr lang="es-ES" altLang="es-419" sz="1400" dirty="0"/>
              <a:t>Renovar el periodo de renta. Conseguir un descuento sustancial.</a:t>
            </a:r>
          </a:p>
          <a:p>
            <a:pPr marL="1085850" lvl="2" indent="-285750">
              <a:defRPr/>
            </a:pPr>
            <a:r>
              <a:rPr lang="es-ES" altLang="es-419" sz="1400" dirty="0"/>
              <a:t>Ejercer opción de compra.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38" name="1 Título">
            <a:extLst>
              <a:ext uri="{FF2B5EF4-FFF2-40B4-BE49-F238E27FC236}">
                <a16:creationId xmlns:a16="http://schemas.microsoft.com/office/drawing/2014/main" id="{FD6B74B6-286A-407A-B898-9A9C2592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s-MX" altLang="es-419" sz="3100">
                <a:latin typeface="Franklin Gothic Book" panose="020B0503020102020204" pitchFamily="34" charset="0"/>
              </a:rPr>
              <a:t>Evaluación financiera de las propuestas</a:t>
            </a:r>
            <a:endParaRPr lang="es-ES" altLang="es-419" sz="3100">
              <a:latin typeface="Franklin Gothic Book" panose="020B0503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035" name="2 Marcador de contenido">
            <a:extLst>
              <a:ext uri="{FF2B5EF4-FFF2-40B4-BE49-F238E27FC236}">
                <a16:creationId xmlns:a16="http://schemas.microsoft.com/office/drawing/2014/main" id="{B38FA712-D888-4359-BABA-6F27410F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515" y="1698170"/>
            <a:ext cx="4858884" cy="45163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s-MX" altLang="es-419" sz="2000" dirty="0"/>
              <a:t>9.1.2. Compra: Es la compra de equipo computacional.</a:t>
            </a:r>
          </a:p>
          <a:p>
            <a:pPr lvl="1">
              <a:defRPr/>
            </a:pPr>
            <a:r>
              <a:rPr lang="es-MX" altLang="es-419" sz="2000" dirty="0"/>
              <a:t>Es el método más barato cuando se requiere el equipo por largos periodos.</a:t>
            </a:r>
          </a:p>
          <a:p>
            <a:pPr lvl="1">
              <a:defRPr/>
            </a:pPr>
            <a:r>
              <a:rPr lang="es-MX" altLang="es-419" sz="2000" dirty="0"/>
              <a:t>No existen incrementos de pagos.</a:t>
            </a:r>
          </a:p>
          <a:p>
            <a:pPr lvl="1">
              <a:defRPr/>
            </a:pPr>
            <a:r>
              <a:rPr lang="es-MX" altLang="es-419" sz="2000" dirty="0"/>
              <a:t>Si la Solución adquirida no es la adecuada, resulta el método más caro.</a:t>
            </a:r>
          </a:p>
          <a:p>
            <a:pPr lvl="1">
              <a:defRPr/>
            </a:pPr>
            <a:r>
              <a:rPr lang="es-MX" altLang="es-419" sz="2000" dirty="0"/>
              <a:t>Es más fácil que el equipo caiga en la obsolescencia debido al compromiso a largo plazo.</a:t>
            </a:r>
          </a:p>
          <a:p>
            <a:pPr lvl="1">
              <a:defRPr/>
            </a:pPr>
            <a:r>
              <a:rPr lang="es-MX" altLang="es-419" sz="2000" dirty="0"/>
              <a:t>Posibles Incentivos fiscales por la Inversión en tecnología.</a:t>
            </a:r>
          </a:p>
          <a:p>
            <a:pPr marL="0" indent="0">
              <a:buNone/>
              <a:defRPr/>
            </a:pPr>
            <a:r>
              <a:rPr lang="es-MX" altLang="es-419" sz="2000" dirty="0"/>
              <a:t>9.1.3. Arrendamiento financiero :</a:t>
            </a:r>
            <a:r>
              <a:rPr lang="es-ES" altLang="es-419" sz="2000" dirty="0"/>
              <a:t>Se denomina leasing o arrendamiento financiero al alquiler de un bien con derecho a compra al final del contrato.</a:t>
            </a:r>
            <a:r>
              <a:rPr lang="es-MX" altLang="es-419" sz="2000" dirty="0"/>
              <a:t> Actúa </a:t>
            </a:r>
            <a:r>
              <a:rPr lang="es-ES" altLang="es-419" sz="2000" dirty="0"/>
              <a:t>un tercero, una arrendadora. Es usual que el usuario pague el mantenimiento al proveedor. </a:t>
            </a:r>
            <a:endParaRPr lang="es-MX" altLang="es-419" sz="2000" dirty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s-ES" altLang="es-419" sz="1700" dirty="0">
              <a:latin typeface="Perpetua" panose="02020502060401020303" pitchFamily="18" charset="0"/>
            </a:endParaRPr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8">
            <a:extLst>
              <a:ext uri="{FF2B5EF4-FFF2-40B4-BE49-F238E27FC236}">
                <a16:creationId xmlns:a16="http://schemas.microsoft.com/office/drawing/2014/main" id="{8E02E063-6324-450F-9D29-C735B091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323" y="287507"/>
            <a:ext cx="5094288" cy="834790"/>
          </a:xfrm>
        </p:spPr>
        <p:txBody>
          <a:bodyPr>
            <a:normAutofit fontScale="90000"/>
          </a:bodyPr>
          <a:lstStyle/>
          <a:p>
            <a:pPr algn="l"/>
            <a:br>
              <a:rPr lang="es-PA" altLang="es-419" sz="2000" dirty="0"/>
            </a:br>
            <a:br>
              <a:rPr lang="es-PA" altLang="es-419" sz="2000" dirty="0"/>
            </a:br>
            <a:br>
              <a:rPr lang="es-PA" altLang="es-419" sz="2000" dirty="0"/>
            </a:br>
            <a:br>
              <a:rPr lang="es-PA" altLang="es-419" sz="2000" dirty="0"/>
            </a:br>
            <a:r>
              <a:rPr lang="es-PA" altLang="es-419" sz="2000" dirty="0"/>
              <a:t>9.2.  Evaluación Económica de Propuestas. </a:t>
            </a:r>
            <a:br>
              <a:rPr lang="es-PA" altLang="es-419" sz="2000" dirty="0"/>
            </a:br>
            <a:r>
              <a:rPr lang="es-PA" altLang="es-419" sz="2000" dirty="0"/>
              <a:t>Método de Flujos de Efectivos Descontados.</a:t>
            </a:r>
            <a:br>
              <a:rPr lang="es-PA" altLang="es-419" dirty="0"/>
            </a:br>
            <a:endParaRPr lang="es-419" altLang="es-419" dirty="0"/>
          </a:p>
        </p:txBody>
      </p:sp>
      <p:sp>
        <p:nvSpPr>
          <p:cNvPr id="37892" name="Marcador de contenido 9">
            <a:extLst>
              <a:ext uri="{FF2B5EF4-FFF2-40B4-BE49-F238E27FC236}">
                <a16:creationId xmlns:a16="http://schemas.microsoft.com/office/drawing/2014/main" id="{511CD778-0366-4620-8EEF-657527B9B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s-PA" altLang="es-419" dirty="0"/>
          </a:p>
          <a:p>
            <a:pPr>
              <a:defRPr/>
            </a:pPr>
            <a:endParaRPr lang="es-PA" altLang="es-419" dirty="0"/>
          </a:p>
          <a:p>
            <a:pPr>
              <a:defRPr/>
            </a:pPr>
            <a:endParaRPr lang="es-PA" altLang="es-419" dirty="0"/>
          </a:p>
          <a:p>
            <a:pPr>
              <a:defRPr/>
            </a:pPr>
            <a:endParaRPr lang="es-PA" altLang="es-419" dirty="0"/>
          </a:p>
          <a:p>
            <a:pPr>
              <a:defRPr/>
            </a:pPr>
            <a:endParaRPr lang="es-PA" altLang="es-419" dirty="0"/>
          </a:p>
          <a:p>
            <a:pPr>
              <a:defRPr/>
            </a:pPr>
            <a:endParaRPr lang="es-PA" altLang="es-419" dirty="0"/>
          </a:p>
          <a:p>
            <a:pPr>
              <a:defRPr/>
            </a:pPr>
            <a:endParaRPr lang="es-PA" altLang="es-419" dirty="0"/>
          </a:p>
          <a:p>
            <a:pPr>
              <a:defRPr/>
            </a:pPr>
            <a:endParaRPr lang="es-PA" altLang="es-419" dirty="0"/>
          </a:p>
          <a:p>
            <a:pPr>
              <a:defRPr/>
            </a:pPr>
            <a:endParaRPr lang="es-419" alt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4A7FA1-7146-49BB-B905-09A236A98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s-PA" dirty="0"/>
          </a:p>
          <a:p>
            <a:pPr>
              <a:defRPr/>
            </a:pPr>
            <a:endParaRPr lang="es-PA" dirty="0"/>
          </a:p>
          <a:p>
            <a:pPr>
              <a:defRPr/>
            </a:pPr>
            <a:endParaRPr lang="es-PA" dirty="0"/>
          </a:p>
          <a:p>
            <a:pPr>
              <a:defRPr/>
            </a:pPr>
            <a:endParaRPr lang="es-PA" dirty="0"/>
          </a:p>
          <a:p>
            <a:pPr>
              <a:defRPr/>
            </a:pPr>
            <a:endParaRPr lang="es-PA" dirty="0"/>
          </a:p>
          <a:p>
            <a:pPr>
              <a:defRPr/>
            </a:pPr>
            <a:endParaRPr lang="es-PA" dirty="0"/>
          </a:p>
          <a:p>
            <a:pPr>
              <a:defRPr/>
            </a:pPr>
            <a:endParaRPr lang="es-PA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PA" sz="2000" dirty="0"/>
          </a:p>
          <a:p>
            <a:pPr>
              <a:defRPr/>
            </a:pPr>
            <a:endParaRPr lang="es-PA" sz="2000" dirty="0"/>
          </a:p>
          <a:p>
            <a:pPr>
              <a:defRPr/>
            </a:pPr>
            <a:endParaRPr lang="es-PA" dirty="0"/>
          </a:p>
          <a:p>
            <a:pPr>
              <a:defRPr/>
            </a:pPr>
            <a:endParaRPr lang="es-PA" dirty="0"/>
          </a:p>
          <a:p>
            <a:pPr>
              <a:defRPr/>
            </a:pPr>
            <a:endParaRPr lang="es-PA" dirty="0"/>
          </a:p>
          <a:p>
            <a:pPr>
              <a:defRPr/>
            </a:pPr>
            <a:endParaRPr lang="es-PA" dirty="0"/>
          </a:p>
          <a:p>
            <a:pPr>
              <a:defRPr/>
            </a:pPr>
            <a:endParaRPr lang="es-PA" dirty="0"/>
          </a:p>
          <a:p>
            <a:pPr>
              <a:defRPr/>
            </a:pPr>
            <a:endParaRPr lang="es-PA" dirty="0"/>
          </a:p>
          <a:p>
            <a:pPr>
              <a:defRPr/>
            </a:pPr>
            <a:endParaRPr lang="es-PA" dirty="0"/>
          </a:p>
          <a:p>
            <a:pPr>
              <a:defRPr/>
            </a:pPr>
            <a:endParaRPr lang="es-419" dirty="0"/>
          </a:p>
        </p:txBody>
      </p:sp>
      <p:pic>
        <p:nvPicPr>
          <p:cNvPr id="40965" name="Imagen 1">
            <a:extLst>
              <a:ext uri="{FF2B5EF4-FFF2-40B4-BE49-F238E27FC236}">
                <a16:creationId xmlns:a16="http://schemas.microsoft.com/office/drawing/2014/main" id="{0CEA1952-B11E-4943-8D81-22BFA980E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50" y="1331556"/>
            <a:ext cx="602456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Imagen 3">
            <a:extLst>
              <a:ext uri="{FF2B5EF4-FFF2-40B4-BE49-F238E27FC236}">
                <a16:creationId xmlns:a16="http://schemas.microsoft.com/office/drawing/2014/main" id="{41D1AAE7-B7A5-41A7-92E2-06C8E7F96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6" y="3144335"/>
            <a:ext cx="6024563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Imagen 4">
            <a:extLst>
              <a:ext uri="{FF2B5EF4-FFF2-40B4-BE49-F238E27FC236}">
                <a16:creationId xmlns:a16="http://schemas.microsoft.com/office/drawing/2014/main" id="{00EC91F3-BD10-4E75-BD26-0722E32A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8" y="5290344"/>
            <a:ext cx="602456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985" name="1 Título">
            <a:extLst>
              <a:ext uri="{FF2B5EF4-FFF2-40B4-BE49-F238E27FC236}">
                <a16:creationId xmlns:a16="http://schemas.microsoft.com/office/drawing/2014/main" id="{41100023-2075-46EE-B7AE-BAEB3819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sz="3100">
                <a:latin typeface="Franklin Gothic Book" charset="0"/>
                <a:ea typeface="+mj-ea"/>
                <a:cs typeface="+mj-cs"/>
              </a:rPr>
              <a:t>Actividades posteriores a la firma del contrato</a:t>
            </a:r>
            <a:endParaRPr lang="es-ES" sz="3100">
              <a:latin typeface="Franklin Gothic Book" charset="0"/>
              <a:ea typeface="+mj-ea"/>
              <a:cs typeface="+mj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987" name="2 Marcador de contenido">
            <a:extLst>
              <a:ext uri="{FF2B5EF4-FFF2-40B4-BE49-F238E27FC236}">
                <a16:creationId xmlns:a16="http://schemas.microsoft.com/office/drawing/2014/main" id="{6ABBA485-C49A-43DF-87C0-358C060F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515" y="1698170"/>
            <a:ext cx="4858884" cy="45163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A" sz="1700" dirty="0"/>
              <a:t>10. Criterios de decisión y negociación final</a:t>
            </a:r>
          </a:p>
          <a:p>
            <a:pPr marL="0" indent="0">
              <a:buNone/>
            </a:pPr>
            <a:r>
              <a:rPr lang="es-PA" sz="1700" dirty="0"/>
              <a:t>La decisión final es un proceso que requiere de mucho cuidado y depende del esquema o línea de pensamiento del responsable del proyecto y de la dirección o gerencia general. </a:t>
            </a:r>
          </a:p>
          <a:p>
            <a:pPr marL="0" indent="0">
              <a:buNone/>
            </a:pPr>
            <a:r>
              <a:rPr lang="es-PA" sz="1700" dirty="0"/>
              <a:t>Tener siempre presente que la alternativa más barata no siempre es la más conveniente.</a:t>
            </a:r>
          </a:p>
          <a:p>
            <a:pPr marL="0" indent="0">
              <a:buNone/>
            </a:pPr>
            <a:r>
              <a:rPr lang="es-PA" sz="1700" dirty="0"/>
              <a:t>Respetar el método y criterios de evaluación escogido y anunciado para la selección:</a:t>
            </a:r>
          </a:p>
          <a:p>
            <a:pPr lvl="1"/>
            <a:r>
              <a:rPr lang="es-PA" sz="1400" dirty="0"/>
              <a:t>¿la que cumple con requisitos obligatorios?</a:t>
            </a:r>
          </a:p>
          <a:p>
            <a:pPr lvl="1"/>
            <a:r>
              <a:rPr lang="es-PA" sz="1400" dirty="0"/>
              <a:t>¿La de mejor propuesta económica?</a:t>
            </a:r>
          </a:p>
          <a:p>
            <a:pPr lvl="1"/>
            <a:r>
              <a:rPr lang="es-PA" sz="1400" dirty="0"/>
              <a:t>¿La del mejor valor?</a:t>
            </a:r>
          </a:p>
          <a:p>
            <a:pPr marL="0" indent="0">
              <a:buNone/>
            </a:pPr>
            <a:r>
              <a:rPr lang="es-PA" sz="1700" dirty="0"/>
              <a:t>Se requiere que el administrador o responsable del proyecto justifique al detalle alguna alternativa considerada.</a:t>
            </a:r>
          </a:p>
          <a:p>
            <a:pPr marL="0" indent="0">
              <a:buNone/>
            </a:pPr>
            <a:r>
              <a:rPr lang="es-PA" sz="1700" dirty="0"/>
              <a:t>Finalmente, luego de tomada la decisión final, culminan las negociaciones con el proveedor y la firma del contrato, que se recomienda sea revisado por el área legal.</a:t>
            </a: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985" name="1 Título">
            <a:extLst>
              <a:ext uri="{FF2B5EF4-FFF2-40B4-BE49-F238E27FC236}">
                <a16:creationId xmlns:a16="http://schemas.microsoft.com/office/drawing/2014/main" id="{41100023-2075-46EE-B7AE-BAEB3819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sz="3100">
                <a:latin typeface="Franklin Gothic Book" charset="0"/>
                <a:ea typeface="+mj-ea"/>
                <a:cs typeface="+mj-cs"/>
              </a:rPr>
              <a:t>Actividades posteriores a la firma del contrato</a:t>
            </a:r>
            <a:endParaRPr lang="es-ES" sz="3100">
              <a:latin typeface="Franklin Gothic Book" charset="0"/>
              <a:ea typeface="+mj-ea"/>
              <a:cs typeface="+mj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987" name="2 Marcador de contenido">
            <a:extLst>
              <a:ext uri="{FF2B5EF4-FFF2-40B4-BE49-F238E27FC236}">
                <a16:creationId xmlns:a16="http://schemas.microsoft.com/office/drawing/2014/main" id="{6ABBA485-C49A-43DF-87C0-358C060F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848" y="1698170"/>
            <a:ext cx="5457551" cy="4516361"/>
          </a:xfrm>
        </p:spPr>
        <p:txBody>
          <a:bodyPr>
            <a:normAutofit/>
          </a:bodyPr>
          <a:lstStyle/>
          <a:p>
            <a:pPr eaLnBrk="1" hangingPunct="1"/>
            <a:r>
              <a:rPr lang="es-MX" altLang="es-419" sz="1800" dirty="0"/>
              <a:t>Actividades posteriores a la firma del contrato</a:t>
            </a:r>
          </a:p>
          <a:p>
            <a:pPr marL="342900" lvl="1" indent="0">
              <a:buNone/>
            </a:pPr>
            <a:r>
              <a:rPr lang="es-MX" altLang="es-419" dirty="0"/>
              <a:t>La importancia de conocer y planificar adecuadamente estas actividades, aseguran la implantación correcta del proyecto de innovación tecnológica</a:t>
            </a:r>
          </a:p>
          <a:p>
            <a:pPr marL="0" indent="0" eaLnBrk="1" hangingPunct="1">
              <a:buNone/>
            </a:pPr>
            <a:endParaRPr lang="es-MX" altLang="es-419" sz="1700" dirty="0"/>
          </a:p>
          <a:p>
            <a:pPr lvl="1"/>
            <a:r>
              <a:rPr lang="es-MX" altLang="es-419" sz="1700" dirty="0"/>
              <a:t>Capacitación y cursos</a:t>
            </a:r>
          </a:p>
          <a:p>
            <a:pPr lvl="1"/>
            <a:endParaRPr lang="es-MX" altLang="es-419" sz="1700" dirty="0"/>
          </a:p>
          <a:p>
            <a:pPr lvl="1"/>
            <a:r>
              <a:rPr lang="es-MX" altLang="es-419" sz="1700" dirty="0"/>
              <a:t>Conversión de programas actuales y desarrollos de nuevas aplicaciones</a:t>
            </a:r>
          </a:p>
          <a:p>
            <a:pPr lvl="1"/>
            <a:endParaRPr lang="es-MX" altLang="es-419" sz="1700" dirty="0"/>
          </a:p>
          <a:p>
            <a:pPr lvl="1"/>
            <a:r>
              <a:rPr lang="es-MX" altLang="es-419" sz="1700" dirty="0"/>
              <a:t>Traslado de información al nueva solución</a:t>
            </a:r>
            <a:endParaRPr lang="es-ES" altLang="es-419" sz="1700" dirty="0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040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7D99996C-7D4D-41BC-B46B-33E1C278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A" altLang="es-419" sz="3200" dirty="0">
                <a:latin typeface="+mn-lt"/>
              </a:rPr>
              <a:t>Participantes en un Proyecto de Innovación de los Recursos TIC</a:t>
            </a:r>
            <a:endParaRPr lang="es-419" altLang="es-419" sz="3200" dirty="0">
              <a:latin typeface="+mn-lt"/>
            </a:endParaRPr>
          </a:p>
        </p:txBody>
      </p:sp>
      <p:pic>
        <p:nvPicPr>
          <p:cNvPr id="21507" name="Imagen 2">
            <a:extLst>
              <a:ext uri="{FF2B5EF4-FFF2-40B4-BE49-F238E27FC236}">
                <a16:creationId xmlns:a16="http://schemas.microsoft.com/office/drawing/2014/main" id="{BDACBF73-0934-4CA6-B3BC-812CBCD1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681163"/>
            <a:ext cx="7318375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Imagen 2">
            <a:extLst>
              <a:ext uri="{FF2B5EF4-FFF2-40B4-BE49-F238E27FC236}">
                <a16:creationId xmlns:a16="http://schemas.microsoft.com/office/drawing/2014/main" id="{5550F870-E993-46CB-893D-A631EE813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691005"/>
            <a:ext cx="8178799" cy="347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74" name="Título 1">
            <a:extLst>
              <a:ext uri="{FF2B5EF4-FFF2-40B4-BE49-F238E27FC236}">
                <a16:creationId xmlns:a16="http://schemas.microsoft.com/office/drawing/2014/main" id="{5CEE67AA-D3CA-42FF-9315-08845A5F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s-PA" altLang="es-419" sz="3100">
                <a:latin typeface="+mn-lt"/>
              </a:rPr>
              <a:t>Actividades previas a la determinación de requerimientos</a:t>
            </a:r>
            <a:endParaRPr lang="es-419" altLang="es-419" sz="3100">
              <a:latin typeface="+mn-l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555" name="Marcador de contenido 2">
            <a:extLst>
              <a:ext uri="{FF2B5EF4-FFF2-40B4-BE49-F238E27FC236}">
                <a16:creationId xmlns:a16="http://schemas.microsoft.com/office/drawing/2014/main" id="{A276A3D1-8D53-4F76-B565-4B8DC502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515" y="1698170"/>
            <a:ext cx="4858884" cy="4516361"/>
          </a:xfrm>
        </p:spPr>
        <p:txBody>
          <a:bodyPr>
            <a:normAutofit/>
          </a:bodyPr>
          <a:lstStyle/>
          <a:p>
            <a:r>
              <a:rPr lang="es-PA" altLang="es-419" sz="1600" dirty="0"/>
              <a:t>Conocimiento de la organización</a:t>
            </a:r>
          </a:p>
          <a:p>
            <a:pPr lvl="1"/>
            <a:r>
              <a:rPr lang="es-PA" altLang="es-419" sz="1600" dirty="0"/>
              <a:t>En este paso previo que tiene que realizar el responsable del proyecto, es el conocimiento profundo de la organización que recibirá el servicio. Conocer todas las áreas funcionales de la organización.</a:t>
            </a:r>
          </a:p>
          <a:p>
            <a:pPr lvl="1"/>
            <a:r>
              <a:rPr lang="es-PA" altLang="es-419" sz="1600" dirty="0"/>
              <a:t>Conocimiento de la organización implica conocer el plan estratégico del negocio. El cual debe contemplar por ejemplo: el índice o porcentaje de crecimiento del negocio estimado durante el horizonte de planeación del proyecto (HPP).</a:t>
            </a:r>
          </a:p>
          <a:p>
            <a:endParaRPr lang="es-PA" altLang="es-419" sz="1600" dirty="0"/>
          </a:p>
          <a:p>
            <a:r>
              <a:rPr lang="es-PA" altLang="es-419" sz="1600" dirty="0"/>
              <a:t>Plan de desarrollo de aplicaciones</a:t>
            </a:r>
          </a:p>
          <a:p>
            <a:pPr lvl="1"/>
            <a:r>
              <a:rPr lang="es-PA" altLang="es-419" sz="1600" dirty="0"/>
              <a:t>Contar con un plan de desarrollo de aplicaciones a corto, mediano y largo plazo.</a:t>
            </a:r>
          </a:p>
          <a:p>
            <a:pPr lvl="1"/>
            <a:r>
              <a:rPr lang="es-PA" altLang="es-419" sz="1600" dirty="0"/>
              <a:t>Conocer las aplicaciones que serán desarrolladas y que operarán en el nuevo sistema computacional durante el HPP.</a:t>
            </a:r>
          </a:p>
          <a:p>
            <a:pPr lvl="1"/>
            <a:endParaRPr lang="es-PA" altLang="es-419" sz="1600" dirty="0"/>
          </a:p>
          <a:p>
            <a:endParaRPr lang="es-PA" altLang="es-419" sz="1600" dirty="0"/>
          </a:p>
          <a:p>
            <a:endParaRPr lang="es-419" altLang="es-419" sz="1600" dirty="0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98" name="Título 1">
            <a:extLst>
              <a:ext uri="{FF2B5EF4-FFF2-40B4-BE49-F238E27FC236}">
                <a16:creationId xmlns:a16="http://schemas.microsoft.com/office/drawing/2014/main" id="{D6FD611C-7A6A-47A8-99FC-2294B43F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480838"/>
            <a:ext cx="2971546" cy="4733693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s-PA" altLang="es-419" sz="3100" dirty="0">
                <a:latin typeface="+mn-lt"/>
              </a:rPr>
              <a:t>Actividades previas a la determinación de requerimientos</a:t>
            </a:r>
            <a:endParaRPr lang="es-419" altLang="es-419" sz="3100" dirty="0">
              <a:latin typeface="+mn-l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579" name="Marcador de contenido 2">
            <a:extLst>
              <a:ext uri="{FF2B5EF4-FFF2-40B4-BE49-F238E27FC236}">
                <a16:creationId xmlns:a16="http://schemas.microsoft.com/office/drawing/2014/main" id="{52F9F3CF-AE64-42EF-AA2B-B09B2C8DB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892" y="1489660"/>
            <a:ext cx="5061507" cy="4724871"/>
          </a:xfrm>
        </p:spPr>
        <p:txBody>
          <a:bodyPr>
            <a:normAutofit/>
          </a:bodyPr>
          <a:lstStyle/>
          <a:p>
            <a:r>
              <a:rPr lang="es-PA" altLang="es-419" sz="1600" dirty="0"/>
              <a:t>Filosofía de aplicación o tipo de solución requerid</a:t>
            </a:r>
            <a:r>
              <a:rPr lang="es-PA" altLang="es-419" sz="1400" dirty="0"/>
              <a:t>a</a:t>
            </a:r>
          </a:p>
          <a:p>
            <a:pPr lvl="1"/>
            <a:r>
              <a:rPr lang="es-PA" altLang="es-419" sz="1400" dirty="0"/>
              <a:t>Conocer los aspectos tecnológicos requeridos para el desarrollo de las nuevas aplicaciones, como base de datos, lenguajes de programación y tecnologías deseadas en la solución, ya que las especificaciones de las mismas pueden modificar de manera sensible los requerimientos y restricciones a considerar.</a:t>
            </a:r>
          </a:p>
          <a:p>
            <a:pPr lvl="1"/>
            <a:r>
              <a:rPr lang="es-PA" altLang="es-419" sz="1400" dirty="0"/>
              <a:t>La filosofía de operación que se desea con el nuevo sistema requiere un análisis de Tipo Solución que se implantará.</a:t>
            </a:r>
          </a:p>
          <a:p>
            <a:r>
              <a:rPr lang="es-PA" altLang="es-419" sz="1600" dirty="0"/>
              <a:t>Requerimientos obligatorios y opcionales:</a:t>
            </a:r>
          </a:p>
          <a:p>
            <a:pPr lvl="1"/>
            <a:r>
              <a:rPr lang="es-PA" altLang="es-419" sz="1500" dirty="0"/>
              <a:t>Obligatorios, deben de estar de forma obligada y necesaria:</a:t>
            </a:r>
          </a:p>
          <a:p>
            <a:pPr lvl="2"/>
            <a:r>
              <a:rPr lang="es-PA" altLang="es-419" sz="1400" dirty="0"/>
              <a:t> Costo total y presupuesto máximo autorizado</a:t>
            </a:r>
          </a:p>
          <a:p>
            <a:pPr lvl="2"/>
            <a:r>
              <a:rPr lang="es-PA" altLang="es-419" sz="1400" dirty="0"/>
              <a:t> Tiempo máximo de entrega o implantación requerida</a:t>
            </a:r>
          </a:p>
          <a:p>
            <a:pPr lvl="2"/>
            <a:r>
              <a:rPr lang="es-PA" altLang="es-419" sz="1400" dirty="0"/>
              <a:t>Compatibilidad con los programas computacionales actuales, a fin de minimizar el esfuerzo de conversión de los programas a la nueva plataforma</a:t>
            </a:r>
          </a:p>
          <a:p>
            <a:pPr lvl="2"/>
            <a:r>
              <a:rPr lang="es-PA" altLang="es-419" sz="1400" dirty="0"/>
              <a:t>El apoyo del proveedor durante la conversión de las aplicaciones</a:t>
            </a:r>
          </a:p>
          <a:p>
            <a:pPr lvl="2"/>
            <a:r>
              <a:rPr lang="es-PA" altLang="es-419" sz="1400" dirty="0"/>
              <a:t>Características mínimas de rendimiento de las computadoras</a:t>
            </a:r>
          </a:p>
          <a:p>
            <a:endParaRPr lang="es-419" altLang="es-419" sz="1400" dirty="0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22" name="Título 1">
            <a:extLst>
              <a:ext uri="{FF2B5EF4-FFF2-40B4-BE49-F238E27FC236}">
                <a16:creationId xmlns:a16="http://schemas.microsoft.com/office/drawing/2014/main" id="{FD299D0F-7913-48FF-B8D1-0D41A885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s-PA" altLang="es-419" sz="3100">
                <a:latin typeface="+mn-lt"/>
              </a:rPr>
              <a:t>Actividades previas a la determinación de requerimientos</a:t>
            </a:r>
            <a:endParaRPr lang="es-419" altLang="es-419" sz="3100">
              <a:latin typeface="+mn-lt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603" name="Marcador de contenido 2">
            <a:extLst>
              <a:ext uri="{FF2B5EF4-FFF2-40B4-BE49-F238E27FC236}">
                <a16:creationId xmlns:a16="http://schemas.microsoft.com/office/drawing/2014/main" id="{BB20950A-9627-486B-9B58-1D9F82D2D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515" y="1698170"/>
            <a:ext cx="4858884" cy="4516361"/>
          </a:xfrm>
        </p:spPr>
        <p:txBody>
          <a:bodyPr>
            <a:normAutofit/>
          </a:bodyPr>
          <a:lstStyle/>
          <a:p>
            <a:r>
              <a:rPr lang="es-419" altLang="es-419" sz="2000" dirty="0"/>
              <a:t>Requerimientos obligatorios y opcionales</a:t>
            </a:r>
          </a:p>
          <a:p>
            <a:pPr lvl="1"/>
            <a:r>
              <a:rPr lang="es-PA" altLang="es-419" sz="1700" dirty="0"/>
              <a:t>Opcionales se refieren al conjunto de características que son de gran ayuda y utilidad si se encuentran presente en el equipo o propuesta, pero de no ser así, no necesariamente la propuesta es descartada.</a:t>
            </a:r>
          </a:p>
          <a:p>
            <a:pPr lvl="2"/>
            <a:r>
              <a:rPr lang="es-PA" altLang="es-419" sz="1700" dirty="0"/>
              <a:t>Alto grado de satisfacción de los usuarios finales</a:t>
            </a:r>
          </a:p>
          <a:p>
            <a:pPr lvl="2"/>
            <a:r>
              <a:rPr lang="es-PA" altLang="es-419" sz="1700" dirty="0"/>
              <a:t>Disponibilidad de algún sistema de aplicación o paquete ya desarrollado para asegurar la implantación rápida y exitosa.</a:t>
            </a:r>
          </a:p>
          <a:p>
            <a:pPr lvl="2"/>
            <a:r>
              <a:rPr lang="es-PA" altLang="es-419" sz="1800" dirty="0"/>
              <a:t>Características adicionales a las mínimas de rendimiento de las computadoras, solicitadas</a:t>
            </a:r>
          </a:p>
          <a:p>
            <a:pPr lvl="2"/>
            <a:r>
              <a:rPr lang="es-PA" altLang="es-419" sz="1700" dirty="0"/>
              <a:t>Etc.</a:t>
            </a:r>
            <a:endParaRPr lang="es-419" altLang="es-419" sz="1700" dirty="0"/>
          </a:p>
          <a:p>
            <a:pPr lvl="1"/>
            <a:endParaRPr lang="es-419" altLang="es-419" sz="1700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46" name="Título 1">
            <a:extLst>
              <a:ext uri="{FF2B5EF4-FFF2-40B4-BE49-F238E27FC236}">
                <a16:creationId xmlns:a16="http://schemas.microsoft.com/office/drawing/2014/main" id="{8B182E47-1601-4FD8-B102-FC318CE0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698171"/>
            <a:ext cx="2971546" cy="451636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s-PA" altLang="es-419" sz="3100">
                <a:latin typeface="+mn-lt"/>
              </a:rPr>
              <a:t>Evaluación técnica de las propuestas</a:t>
            </a:r>
            <a:endParaRPr lang="es-419" altLang="es-419" sz="3100">
              <a:latin typeface="+mn-lt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627" name="Marcador de contenido 2">
            <a:extLst>
              <a:ext uri="{FF2B5EF4-FFF2-40B4-BE49-F238E27FC236}">
                <a16:creationId xmlns:a16="http://schemas.microsoft.com/office/drawing/2014/main" id="{95A21F0E-EA9C-471C-97F0-74E84A9AD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515" y="1698170"/>
            <a:ext cx="4858884" cy="4516361"/>
          </a:xfrm>
        </p:spPr>
        <p:txBody>
          <a:bodyPr>
            <a:normAutofit/>
          </a:bodyPr>
          <a:lstStyle/>
          <a:p>
            <a:r>
              <a:rPr lang="es-PA" altLang="es-419" sz="1700" dirty="0"/>
              <a:t>Proceso mediante el cual el administrador del proyecto define y evalúa las características y los factores técnicos de las soluciones propuestas. </a:t>
            </a:r>
          </a:p>
          <a:p>
            <a:endParaRPr lang="es-PA" altLang="es-419" sz="1700" dirty="0"/>
          </a:p>
          <a:p>
            <a:r>
              <a:rPr lang="es-PA" altLang="es-419" sz="1700" dirty="0"/>
              <a:t>El resultado de esta evaluación técnica, sumado al resultado de la evaluación económica y financiera, constituye la plataforma de decisión de la solución a adquirir.</a:t>
            </a:r>
            <a:endParaRPr lang="es-419" altLang="es-419" sz="1700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0" name="Título 1">
            <a:extLst>
              <a:ext uri="{FF2B5EF4-FFF2-40B4-BE49-F238E27FC236}">
                <a16:creationId xmlns:a16="http://schemas.microsoft.com/office/drawing/2014/main" id="{F58EB3F5-F8D4-407C-8C62-D427875C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21" y="640080"/>
            <a:ext cx="3168968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es-419" sz="4400" dirty="0" err="1">
                <a:solidFill>
                  <a:srgbClr val="FFFFFF"/>
                </a:solidFill>
              </a:rPr>
              <a:t>Elaboración</a:t>
            </a:r>
            <a:r>
              <a:rPr lang="en-US" altLang="es-419" sz="4400" dirty="0">
                <a:solidFill>
                  <a:srgbClr val="FFFFFF"/>
                </a:solidFill>
              </a:rPr>
              <a:t> de </a:t>
            </a:r>
            <a:r>
              <a:rPr lang="en-US" altLang="es-419" sz="4400" dirty="0" err="1">
                <a:solidFill>
                  <a:srgbClr val="FFFFFF"/>
                </a:solidFill>
              </a:rPr>
              <a:t>Solicitud</a:t>
            </a:r>
            <a:r>
              <a:rPr lang="en-US" altLang="es-419" sz="4400" dirty="0">
                <a:solidFill>
                  <a:srgbClr val="FFFFFF"/>
                </a:solidFill>
              </a:rPr>
              <a:t> de </a:t>
            </a:r>
            <a:r>
              <a:rPr lang="en-US" altLang="es-419" sz="4400" dirty="0" err="1">
                <a:solidFill>
                  <a:srgbClr val="FFFFFF"/>
                </a:solidFill>
              </a:rPr>
              <a:t>Propuestas</a:t>
            </a:r>
            <a:r>
              <a:rPr lang="en-US" altLang="es-419" sz="4400" dirty="0">
                <a:solidFill>
                  <a:srgbClr val="FFFFFF"/>
                </a:solidFill>
              </a:rPr>
              <a:t> (RFP --Request for proposal)</a:t>
            </a:r>
          </a:p>
        </p:txBody>
      </p:sp>
      <p:pic>
        <p:nvPicPr>
          <p:cNvPr id="27651" name="Marcador de contenido 3">
            <a:extLst>
              <a:ext uri="{FF2B5EF4-FFF2-40B4-BE49-F238E27FC236}">
                <a16:creationId xmlns:a16="http://schemas.microsoft.com/office/drawing/2014/main" id="{26960612-8AEB-4165-82DA-537C7D16BF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4"/>
          <a:stretch/>
        </p:blipFill>
        <p:spPr>
          <a:xfrm>
            <a:off x="4572000" y="640080"/>
            <a:ext cx="4094602" cy="557881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1988</Words>
  <Application>Microsoft Office PowerPoint</Application>
  <PresentationFormat>Presentación en pantalla (4:3)</PresentationFormat>
  <Paragraphs>224</Paragraphs>
  <Slides>25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Franklin Gothic Book</vt:lpstr>
      <vt:lpstr>librebaskerville</vt:lpstr>
      <vt:lpstr>Perpetua</vt:lpstr>
      <vt:lpstr>2_Diseño personalizado</vt:lpstr>
      <vt:lpstr>1_Diseño personalizado</vt:lpstr>
      <vt:lpstr>Diseño personalizado</vt:lpstr>
      <vt:lpstr>Tema de Office</vt:lpstr>
      <vt:lpstr>Presentación de PowerPoint</vt:lpstr>
      <vt:lpstr>Causas que Alertan al Proceso de Adquisición de Recursos TIC</vt:lpstr>
      <vt:lpstr>Participantes en un Proyecto de Innovación de los Recursos TIC</vt:lpstr>
      <vt:lpstr>Presentación de PowerPoint</vt:lpstr>
      <vt:lpstr>Actividades previas a la determinación de requerimientos</vt:lpstr>
      <vt:lpstr>Actividades previas a la determinación de requerimientos</vt:lpstr>
      <vt:lpstr>Actividades previas a la determinación de requerimientos</vt:lpstr>
      <vt:lpstr>Evaluación técnica de las propuestas</vt:lpstr>
      <vt:lpstr>Elaboración de Solicitud de Propuestas (RFP --Request for proposal)</vt:lpstr>
      <vt:lpstr>Elaboración y Solicitud de Propuestas</vt:lpstr>
      <vt:lpstr>Elaboración y Solicitud de Propuestas</vt:lpstr>
      <vt:lpstr>Elaboración y Solicitud de Propuestas</vt:lpstr>
      <vt:lpstr>Elaboración y Solicitud de Propuestas</vt:lpstr>
      <vt:lpstr>Elaboración y Solicitud de Propuestas</vt:lpstr>
      <vt:lpstr>Elaboración y Solicitud de Propuestas</vt:lpstr>
      <vt:lpstr>Evaluación de Propuestas</vt:lpstr>
      <vt:lpstr>Evaluación de  Propuestas</vt:lpstr>
      <vt:lpstr>Evaluación de  Propuestas</vt:lpstr>
      <vt:lpstr>Evaluación de  Propuestas</vt:lpstr>
      <vt:lpstr>Evaluación de  Propuesta</vt:lpstr>
      <vt:lpstr>Evaluación financiera de las propuestas</vt:lpstr>
      <vt:lpstr>Evaluación financiera de las propuestas</vt:lpstr>
      <vt:lpstr>    9.2.  Evaluación Económica de Propuestas.  Método de Flujos de Efectivos Descontados. </vt:lpstr>
      <vt:lpstr>Actividades posteriores a la firma del contrato</vt:lpstr>
      <vt:lpstr>Actividades posteriores a la firma del contrato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Jeremias Herrera</dc:creator>
  <cp:lastModifiedBy>Jeremias Herrera</cp:lastModifiedBy>
  <cp:revision>25</cp:revision>
  <dcterms:created xsi:type="dcterms:W3CDTF">2020-10-22T12:55:20Z</dcterms:created>
  <dcterms:modified xsi:type="dcterms:W3CDTF">2020-11-24T15:47:08Z</dcterms:modified>
</cp:coreProperties>
</file>