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9" r:id="rId4"/>
    <p:sldId id="270" r:id="rId5"/>
    <p:sldId id="258" r:id="rId6"/>
    <p:sldId id="271" r:id="rId7"/>
    <p:sldId id="260" r:id="rId8"/>
    <p:sldId id="261" r:id="rId9"/>
    <p:sldId id="272" r:id="rId10"/>
    <p:sldId id="274" r:id="rId11"/>
    <p:sldId id="262" r:id="rId12"/>
    <p:sldId id="275" r:id="rId13"/>
    <p:sldId id="273" r:id="rId14"/>
    <p:sldId id="267" r:id="rId15"/>
    <p:sldId id="264" r:id="rId16"/>
    <p:sldId id="265" r:id="rId17"/>
    <p:sldId id="26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17/08/2021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5079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17/08/2021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193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17/08/2021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4028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17/08/2021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048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17/08/2021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5598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17/08/2021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5124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17/08/2021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5349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17/08/2021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674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17/08/2021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2139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17/08/2021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728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207A3-C73C-46AF-BE41-2D6D5F0F16EE}" type="datetimeFigureOut">
              <a:rPr lang="es-419" smtClean="0"/>
              <a:t>17/08/2021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5094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07A3-C73C-46AF-BE41-2D6D5F0F16EE}" type="datetimeFigureOut">
              <a:rPr lang="es-419" smtClean="0"/>
              <a:t>17/08/2021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E9D0-DA38-4383-9188-F457966271F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493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4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585995-5D5A-4476-A9C5-A51DF25D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TECNOLOGÍA</a:t>
            </a:r>
          </a:p>
        </p:txBody>
      </p:sp>
      <p:sp>
        <p:nvSpPr>
          <p:cNvPr id="57" name="Rectangle 4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39B5593-3D0A-4BA7-A3A3-FC628F0ED6DB}"/>
              </a:ext>
            </a:extLst>
          </p:cNvPr>
          <p:cNvSpPr/>
          <p:nvPr/>
        </p:nvSpPr>
        <p:spPr>
          <a:xfrm>
            <a:off x="793661" y="2203079"/>
            <a:ext cx="4530898" cy="403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Conjunto estructurado de conocimientos científicos, ingenieriles, empíricos y gerenciales necesarios para el diseño, producción y comercialización de bienes y servicios</a:t>
            </a:r>
            <a:endParaRPr lang="en-US" sz="2400" dirty="0"/>
          </a:p>
        </p:txBody>
      </p:sp>
      <p:sp>
        <p:nvSpPr>
          <p:cNvPr id="59" name="Rectangle 5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615C37E-A99B-42EE-97D2-6C2DEABF0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24559" y="2946454"/>
            <a:ext cx="4881835" cy="254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6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F1460-762C-4E84-A396-73DD3D34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PA" dirty="0"/>
              <a:t>Estándar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2D7E6-BEEC-448C-80A3-DA7ED62A5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s-PA" sz="2400" dirty="0"/>
              <a:t>Estándar: </a:t>
            </a:r>
            <a:r>
              <a:rPr lang="es-ES" sz="2400" dirty="0"/>
              <a:t>norma, patrón, modelo o punto de referencia para medir o valorar cosas de la misma especie.</a:t>
            </a:r>
          </a:p>
          <a:p>
            <a:pPr marL="0" indent="0">
              <a:buNone/>
            </a:pPr>
            <a:r>
              <a:rPr lang="es-ES" sz="2400" dirty="0"/>
              <a:t>En Tecnología, una norma o estándar es una especificación que reglamenta procesos y productos para garantizar la interoperabilidad.</a:t>
            </a:r>
          </a:p>
          <a:p>
            <a:pPr marL="0" indent="0">
              <a:buNone/>
            </a:pPr>
            <a:r>
              <a:rPr lang="es-ES" sz="2400" dirty="0"/>
              <a:t>Una norma de calidad es una regla o directriz para las actividades, diseñada con el fin de conseguir un grado óptimo de orden en el contexto de la calidad.</a:t>
            </a:r>
          </a:p>
          <a:p>
            <a:pPr marL="0" indent="0">
              <a:buNone/>
            </a:pPr>
            <a:r>
              <a:rPr lang="es-ES" sz="2400" dirty="0"/>
              <a:t>Ejemplos:</a:t>
            </a:r>
          </a:p>
          <a:p>
            <a:pPr marL="0" indent="0">
              <a:buNone/>
            </a:pPr>
            <a:r>
              <a:rPr lang="es-PA" sz="2400" dirty="0"/>
              <a:t>ISO/IEC 25000,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CMMI</a:t>
            </a:r>
          </a:p>
          <a:p>
            <a:pPr marL="0" indent="0">
              <a:buNone/>
            </a:pPr>
            <a:r>
              <a:rPr lang="es-ES" sz="2400" dirty="0"/>
              <a:t>Etc.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822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97850-D7A0-49B1-8E6A-F5BC891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PA" dirty="0"/>
              <a:t>Calidad</a:t>
            </a:r>
            <a:endParaRPr lang="es-E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429658-FEF5-40CD-AAB6-E65D6438F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PA" sz="2400" dirty="0"/>
              <a:t>Calidad, </a:t>
            </a:r>
            <a:r>
              <a:rPr lang="es-ES" sz="2400" dirty="0"/>
              <a:t>conjunto de propiedades inherentes a una cosa que permite caracterizarla y valorarla con respecto a las restantes de su especie.</a:t>
            </a:r>
          </a:p>
          <a:p>
            <a:pPr marL="0" indent="0">
              <a:buNone/>
            </a:pPr>
            <a:r>
              <a:rPr lang="es-ES" sz="2400" dirty="0"/>
              <a:t>Por ejemplo podemos usar los Key Performance </a:t>
            </a:r>
            <a:r>
              <a:rPr lang="en-US" sz="2400" dirty="0"/>
              <a:t>Indicator</a:t>
            </a:r>
            <a:r>
              <a:rPr lang="es-ES" sz="2400" dirty="0"/>
              <a:t> (KPI), es decir, indicador clave de rendimiento, para medir calidad de los procesos.</a:t>
            </a:r>
          </a:p>
          <a:p>
            <a:pPr marL="0" indent="0">
              <a:buNone/>
            </a:pPr>
            <a:r>
              <a:rPr lang="es-PA" sz="2400" dirty="0"/>
              <a:t>Algunos elementos a considerar: el tiempo de entrega, el costo, errores entre otros.</a:t>
            </a:r>
          </a:p>
          <a:p>
            <a:pPr marL="0" indent="0">
              <a:buNone/>
            </a:pPr>
            <a:endParaRPr lang="es-PA" sz="2400" dirty="0"/>
          </a:p>
          <a:p>
            <a:pPr marL="0" indent="0">
              <a:buNone/>
            </a:pPr>
            <a:r>
              <a:rPr lang="es-ES" sz="2400" dirty="0"/>
              <a:t>¿Cuándo se considera que un software es de Buena Calidad?</a:t>
            </a:r>
          </a:p>
          <a:p>
            <a:pPr marL="0" indent="0">
              <a:buNone/>
            </a:pPr>
            <a:r>
              <a:rPr lang="es-ES" sz="2400" dirty="0"/>
              <a:t>¿En que nos ayuda la aplicación de normas en la calidad del Software?</a:t>
            </a:r>
          </a:p>
        </p:txBody>
      </p:sp>
    </p:spTree>
    <p:extLst>
      <p:ext uri="{BB962C8B-B14F-4D97-AF65-F5344CB8AC3E}">
        <p14:creationId xmlns:p14="http://schemas.microsoft.com/office/powerpoint/2010/main" val="262817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17C7F-FAF1-4BD4-9C47-B80E5452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Insourcing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6263DC-38E9-4218-90E2-3E428093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754" y="1767796"/>
            <a:ext cx="9367204" cy="4724444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Insourcing</a:t>
            </a:r>
            <a:r>
              <a:rPr lang="es-ES" dirty="0"/>
              <a:t> se refiere a la asignación de una tarea o un proyecto a una parte dentro de la empresa en lugar de contratar una empresa externa.</a:t>
            </a:r>
          </a:p>
          <a:p>
            <a:pPr marL="0" indent="0">
              <a:buNone/>
            </a:pPr>
            <a:r>
              <a:rPr lang="es-ES" b="1" dirty="0"/>
              <a:t>Ejemplo</a:t>
            </a:r>
            <a:r>
              <a:rPr lang="es-ES" dirty="0"/>
              <a:t>. Los Desarrolladores de Software de la Dirección de las TIC, deberán desarrollar un software a la medida para el Departamento de compra de la empresa.</a:t>
            </a:r>
          </a:p>
          <a:p>
            <a:pPr marL="0" indent="0">
              <a:buNone/>
            </a:pPr>
            <a:r>
              <a:rPr lang="es-ES" b="1" dirty="0"/>
              <a:t>Algunas Ventajas:</a:t>
            </a:r>
          </a:p>
          <a:p>
            <a:r>
              <a:rPr lang="es-ES" dirty="0"/>
              <a:t>Los empleados están familiarizados con la forma en que funciona el negocio, por lo tanto, lo que se espera según los objetivos del negocio..</a:t>
            </a:r>
          </a:p>
          <a:p>
            <a:r>
              <a:rPr lang="es-ES" dirty="0"/>
              <a:t>Los costos pueden ser más bajos ya que el uso de los recursos existentes.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4155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17C7F-FAF1-4BD4-9C47-B80E5452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 dirty="0"/>
              <a:t>Outsourcing</a:t>
            </a:r>
            <a:endParaRPr lang="es-E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6263DC-38E9-4218-90E2-3E428093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904" y="1695372"/>
            <a:ext cx="9791113" cy="479686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dirty="0"/>
              <a:t>Outsourcing, subcontratación, externalización o tercerización, en el mundo empresarial, designa el proceso en el cual una organización contrata a otras empresas externas para que se hagan cargo de parte de su actividad o producción.</a:t>
            </a:r>
          </a:p>
          <a:p>
            <a:pPr marL="0" indent="0">
              <a:buNone/>
            </a:pPr>
            <a:r>
              <a:rPr lang="es-ES" sz="2400" b="1" dirty="0"/>
              <a:t>Ejemplo</a:t>
            </a:r>
            <a:r>
              <a:rPr lang="es-ES" sz="2400" dirty="0"/>
              <a:t>. La Dirección de las TIC, deberán contratar una empresa para que desarrolle un software a  la medida para el Departamento de compra de la empresa.</a:t>
            </a:r>
          </a:p>
          <a:p>
            <a:pPr marL="0" indent="0">
              <a:buNone/>
            </a:pPr>
            <a:r>
              <a:rPr lang="es-ES" sz="2400" dirty="0"/>
              <a:t>Algunas Ventajas:</a:t>
            </a:r>
          </a:p>
          <a:p>
            <a:r>
              <a:rPr lang="es-ES" sz="2400" dirty="0"/>
              <a:t>Podría centrarse en las actividades principales de la empresa al contratar las actividades no básicas.</a:t>
            </a:r>
          </a:p>
          <a:p>
            <a:r>
              <a:rPr lang="es-ES" sz="2400" dirty="0"/>
              <a:t>Los ahorros de costos a menudo se disfrutan debido a las economías de escala.</a:t>
            </a:r>
          </a:p>
          <a:p>
            <a:pPr marL="0" indent="0">
              <a:buNone/>
            </a:pPr>
            <a:r>
              <a:rPr lang="es-ES" sz="2400" b="1" dirty="0"/>
              <a:t>Tener muy presente:</a:t>
            </a:r>
          </a:p>
          <a:p>
            <a:r>
              <a:rPr lang="es-ES" sz="2400" dirty="0"/>
              <a:t>Hacer un buen benchmarking de los proveedores. </a:t>
            </a:r>
          </a:p>
          <a:p>
            <a:r>
              <a:rPr lang="es-ES" sz="2400" dirty="0"/>
              <a:t>Conocimiento del negocio en manos de terceros.</a:t>
            </a:r>
          </a:p>
          <a:p>
            <a:r>
              <a:rPr lang="es-ES" sz="2400" dirty="0"/>
              <a:t>La curva del aprendizaje en manos de terceros.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5342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17C7F-FAF1-4BD4-9C47-B80E5452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Downsizing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6263DC-38E9-4218-90E2-3E428093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dirty="0"/>
              <a:t>El </a:t>
            </a:r>
            <a:r>
              <a:rPr lang="en-US" sz="2400" dirty="0"/>
              <a:t>downsizing</a:t>
            </a:r>
            <a:r>
              <a:rPr lang="es-ES" sz="2400" dirty="0"/>
              <a:t> es la reorganización o restructuración de las organizaciones, llevando a cabo la mejora en los sistemas de trabajo, el rediseño de la organización en todos sus niveles y la adecuación del número de empleados para mantener competitivas a las organizaciones.</a:t>
            </a:r>
          </a:p>
          <a:p>
            <a:pPr marL="0" indent="0">
              <a:buNone/>
            </a:pPr>
            <a:r>
              <a:rPr lang="es-ES" sz="2400" dirty="0"/>
              <a:t>Es la reducción del tamaño y costos de la organización, así como el rediseño de los procesos de trabajo.</a:t>
            </a:r>
          </a:p>
          <a:p>
            <a:pPr marL="0" indent="0">
              <a:buNone/>
            </a:pPr>
            <a:r>
              <a:rPr lang="es-ES" sz="2400" dirty="0"/>
              <a:t>Lo positivo de aplicar DOWNSIZING</a:t>
            </a:r>
          </a:p>
          <a:p>
            <a:pPr marL="0" indent="0">
              <a:buNone/>
            </a:pPr>
            <a:r>
              <a:rPr lang="es-ES" sz="2400" dirty="0"/>
              <a:t>▪ Reducir costos</a:t>
            </a:r>
          </a:p>
          <a:p>
            <a:pPr marL="0" indent="0">
              <a:buNone/>
            </a:pPr>
            <a:r>
              <a:rPr lang="es-ES" sz="2400" dirty="0"/>
              <a:t>▪ Toma ágil de decisiones</a:t>
            </a:r>
          </a:p>
          <a:p>
            <a:pPr marL="0" indent="0">
              <a:buNone/>
            </a:pPr>
            <a:r>
              <a:rPr lang="es-ES" sz="2400" dirty="0"/>
              <a:t>▪ Promueve espíritu emprendedor</a:t>
            </a:r>
          </a:p>
          <a:p>
            <a:pPr marL="0" indent="0">
              <a:buNone/>
            </a:pPr>
            <a:r>
              <a:rPr lang="es-ES" sz="2400" dirty="0"/>
              <a:t>▪ Incremento de productividad</a:t>
            </a:r>
          </a:p>
        </p:txBody>
      </p:sp>
    </p:spTree>
    <p:extLst>
      <p:ext uri="{BB962C8B-B14F-4D97-AF65-F5344CB8AC3E}">
        <p14:creationId xmlns:p14="http://schemas.microsoft.com/office/powerpoint/2010/main" val="7907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DB6EC-0877-40FE-97FE-B6D6FB29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 dirty="0"/>
              <a:t>Benchmarking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F9CDB-0F27-49F4-8303-5838396E1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200" dirty="0"/>
              <a:t>El benchmarking es un proceso continuo por el cual se toma como referencia los productos, servicios o procesos de trabajo de las empresas líderes, para compararlos con los de tu propia empresa y posteriormente realizar mejoras e implementarlas.</a:t>
            </a:r>
          </a:p>
          <a:p>
            <a:pPr marL="0" indent="0">
              <a:buNone/>
            </a:pPr>
            <a:r>
              <a:rPr lang="es-PA" sz="2200" dirty="0"/>
              <a:t>Tipos</a:t>
            </a:r>
            <a:r>
              <a:rPr lang="es-ES" sz="2200" dirty="0"/>
              <a:t> de Benchmarking:</a:t>
            </a:r>
          </a:p>
          <a:p>
            <a:r>
              <a:rPr lang="es-ES" sz="2200" dirty="0"/>
              <a:t>Competitivo, El benchmarking competitivo busca medir los productos, servicios, procesos y funciones de los principales competidores.</a:t>
            </a:r>
          </a:p>
          <a:p>
            <a:r>
              <a:rPr lang="es-ES" sz="2200" dirty="0"/>
              <a:t>Interno, lleva a cabo dentro de la misma empresa. se identifica un departamento o área que sea un ejemplo a seguir por sus buenos resultados.</a:t>
            </a:r>
          </a:p>
          <a:p>
            <a:r>
              <a:rPr lang="es-ES" sz="2200" dirty="0"/>
              <a:t>Funcional, identifica las mejores prácticas de una empresa que sea excelente en el área que se quiere mejorar.</a:t>
            </a:r>
          </a:p>
          <a:p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5446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9B7C9-0010-42AA-99FD-0E704132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 dirty="0"/>
              <a:t>Empowerment</a:t>
            </a:r>
            <a:r>
              <a:rPr lang="es-ES" sz="3700" dirty="0"/>
              <a:t>-</a:t>
            </a:r>
            <a:br>
              <a:rPr lang="es-ES" sz="3700" dirty="0"/>
            </a:br>
            <a:r>
              <a:rPr lang="es-ES" sz="3700" dirty="0"/>
              <a:t>Empoderamiento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868E83-7C4B-4AE5-9B0D-8CD4AC600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Empowerment</a:t>
            </a:r>
            <a:r>
              <a:rPr lang="es-ES" sz="2400" dirty="0"/>
              <a:t>, potenciación o empoderamiento,  es el hecho de delegar poder y autoridad a los subordinados y de conferirles el sentimiento de que son dueños de su propio trabajo.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A través de esta herramienta de “empoderamiento”, la organización le otorga a sus trabajadores la tecnología e información necesaria para que hagan uso de ella de forma óptima y responsable, alcanzando de esta manera los objetivos propuestos.</a:t>
            </a:r>
          </a:p>
        </p:txBody>
      </p:sp>
    </p:spTree>
    <p:extLst>
      <p:ext uri="{BB962C8B-B14F-4D97-AF65-F5344CB8AC3E}">
        <p14:creationId xmlns:p14="http://schemas.microsoft.com/office/powerpoint/2010/main" val="381999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8CDBC-66A0-47E5-A566-63994E85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 dirty="0"/>
              <a:t>Coaching</a:t>
            </a:r>
            <a:endParaRPr lang="es-E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36A36-3677-4CDD-AACB-BD31A252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El coaching es un conjunto coordinado de acciones orientadas a mejorar el desenvolvimiento de una persona, de manera que llegue a alcanzar su pleno potencial o que redefina la perspectiva acerca de su potencial. Es un tipo proceso interactivo de transformación personal en el que un coach(entrenador) y coachee(Cliente, el recibe y se responsabiliza) trabajan por mejorar los resultados de la persona y conseguir diferentes logros y metas en el apartado personal y profesional.</a:t>
            </a:r>
          </a:p>
          <a:p>
            <a:pPr marL="0" indent="0">
              <a:buNone/>
            </a:pPr>
            <a:r>
              <a:rPr lang="es-ES" sz="2400" dirty="0"/>
              <a:t>Sinergia significa cooperación, trabajando en conjunto. Es el momento en el que el todo es mayor que la suma de las partes, por tanto, existe un rendimiento mayor o una mayor efectividad que si se actúa por separado.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541554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F1460-762C-4E84-A396-73DD3D34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 dirty="0"/>
              <a:t>Cultura Organizacional</a:t>
            </a:r>
            <a:endParaRPr lang="es-E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2D7E6-BEEC-448C-80A3-DA7ED62A5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La cultura organizacional está relacionada con una serie de valores, actitudes, experiencias y hábitos entre los grupos que interactúan dentro de una organización. En la cultura organizacional se encuentran las normativas de carácter informal y no escritas, que guían el comportamiento diario de los integrantes de una organización, conductas que pueden o no estar alineadas con el propósito de la organización.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4407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59472-830C-4730-A06D-B9C057DA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419"/>
              <a:t>Recursos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980BA1-56F5-4583-A0FA-8BB01B6B6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Recursos son los distintos medios o ayuda que se utiliza para conseguir un fin o satisfacer una necesidad. </a:t>
            </a:r>
          </a:p>
          <a:p>
            <a:pPr marL="0" indent="0">
              <a:buNone/>
            </a:pPr>
            <a:r>
              <a:rPr lang="es-ES" sz="2400" dirty="0"/>
              <a:t>Recursos de una Empresa: Son Todos aquellos elementos que se requieren para lograr sus objetivos. Se clasifican en : Humanos, financieros, Materiales, Tecnológicos.</a:t>
            </a:r>
          </a:p>
          <a:p>
            <a:pPr marL="0" indent="0">
              <a:buNone/>
            </a:pPr>
            <a:r>
              <a:rPr lang="es-ES" sz="2400" dirty="0"/>
              <a:t>Un recurso informático (Tecnológico) es cualquier componente físico o no tangible, de disponibilidad limitada en una computadora o un sistema de gestión de la información. Los recursos informáticos incluyen medios para entrada, procesamiento, producción, comunicación y almacenamiento.</a:t>
            </a:r>
            <a:endParaRPr lang="es-PA" sz="2400" dirty="0"/>
          </a:p>
        </p:txBody>
      </p:sp>
    </p:spTree>
    <p:extLst>
      <p:ext uri="{BB962C8B-B14F-4D97-AF65-F5344CB8AC3E}">
        <p14:creationId xmlns:p14="http://schemas.microsoft.com/office/powerpoint/2010/main" val="265947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59472-830C-4730-A06D-B9C057DA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 sz="3700" dirty="0"/>
              <a:t>Tipos de Recursos Tecnológicos</a:t>
            </a:r>
            <a:br>
              <a:rPr lang="es-ES" sz="3700" dirty="0"/>
            </a:br>
            <a:endParaRPr lang="es-419" sz="37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980BA1-56F5-4583-A0FA-8BB01B6B6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2" y="1920240"/>
            <a:ext cx="10030637" cy="4683760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endParaRPr lang="es-ES" sz="1300" dirty="0"/>
          </a:p>
          <a:p>
            <a:pPr marL="0" indent="0">
              <a:buNone/>
            </a:pPr>
            <a:r>
              <a:rPr lang="es-ES" b="1" dirty="0"/>
              <a:t>Recursos Tangibles</a:t>
            </a:r>
          </a:p>
          <a:p>
            <a:pPr marL="0" indent="0">
              <a:buNone/>
            </a:pPr>
            <a:r>
              <a:rPr lang="es-ES" sz="2400" dirty="0"/>
              <a:t>Estos  son los que se pueden observar a simple vista, y que pueden ser palpables y medibles, entre estos podemos mencionar los ordenadores, móviles de la empresa, máquinas de producción y mucho más.</a:t>
            </a:r>
          </a:p>
          <a:p>
            <a:pPr marL="0" indent="0">
              <a:buNone/>
            </a:pPr>
            <a:r>
              <a:rPr lang="es-ES" b="1" dirty="0"/>
              <a:t>Recursos Intangibles</a:t>
            </a:r>
          </a:p>
          <a:p>
            <a:pPr marL="0" indent="0">
              <a:buNone/>
            </a:pPr>
            <a:r>
              <a:rPr lang="es-ES" sz="2400" dirty="0"/>
              <a:t>Estos son básicamente información y software, los cuales no </a:t>
            </a:r>
            <a:r>
              <a:rPr lang="es-ES" sz="2400"/>
              <a:t>pueden tocarse, </a:t>
            </a:r>
            <a:r>
              <a:rPr lang="es-ES" sz="2400" dirty="0"/>
              <a:t>y que podemos observar por medio de programas o sistemas con los que trabaja la empresa.</a:t>
            </a:r>
          </a:p>
          <a:p>
            <a:pPr marL="0" indent="0" fontAlgn="base">
              <a:buNone/>
            </a:pPr>
            <a:r>
              <a:rPr lang="es-ES" sz="2400" b="1" dirty="0"/>
              <a:t>Ejemplos de recursos tecnológicos</a:t>
            </a:r>
          </a:p>
          <a:p>
            <a:pPr fontAlgn="base"/>
            <a:r>
              <a:rPr lang="es-ES" sz="2200" dirty="0"/>
              <a:t>Cámaras digitales, de fotografía, vídeo.</a:t>
            </a:r>
          </a:p>
          <a:p>
            <a:pPr fontAlgn="base"/>
            <a:r>
              <a:rPr lang="es-ES" sz="2200" dirty="0"/>
              <a:t>Computadoras, impresoras, monitores.</a:t>
            </a:r>
          </a:p>
          <a:p>
            <a:pPr fontAlgn="base"/>
            <a:r>
              <a:rPr lang="es-ES" sz="2200" dirty="0"/>
              <a:t>Maquinaria destinada a la producción.</a:t>
            </a:r>
          </a:p>
          <a:p>
            <a:pPr fontAlgn="base"/>
            <a:r>
              <a:rPr lang="es-ES" sz="2200" dirty="0"/>
              <a:t>Software, antivirus, sistemas de gestión. ¿Propios o Licencias?</a:t>
            </a:r>
          </a:p>
          <a:p>
            <a:pPr fontAlgn="base"/>
            <a:r>
              <a:rPr lang="es-ES" sz="2200" dirty="0"/>
              <a:t>Teléfonos móviles.</a:t>
            </a:r>
          </a:p>
          <a:p>
            <a:pPr fontAlgn="base"/>
            <a:r>
              <a:rPr lang="es-ES" sz="2200" dirty="0"/>
              <a:t>Etc.</a:t>
            </a:r>
          </a:p>
          <a:p>
            <a:pPr marL="0" indent="0">
              <a:buNone/>
            </a:pPr>
            <a:endParaRPr lang="es-PA" sz="1300" dirty="0"/>
          </a:p>
        </p:txBody>
      </p:sp>
    </p:spTree>
    <p:extLst>
      <p:ext uri="{BB962C8B-B14F-4D97-AF65-F5344CB8AC3E}">
        <p14:creationId xmlns:p14="http://schemas.microsoft.com/office/powerpoint/2010/main" val="145492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59472-830C-4730-A06D-B9C057DA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419" sz="3700" dirty="0"/>
              <a:t>Recursos Materiales</a:t>
            </a:r>
            <a:br>
              <a:rPr lang="es-419" sz="3700" dirty="0"/>
            </a:br>
            <a:endParaRPr lang="es-419" sz="37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980BA1-56F5-4583-A0FA-8BB01B6B6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445" y="1920240"/>
            <a:ext cx="9783894" cy="4572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b="1" dirty="0"/>
              <a:t>Ejemplos:</a:t>
            </a:r>
          </a:p>
          <a:p>
            <a:pPr marL="0" indent="0">
              <a:buNone/>
            </a:pPr>
            <a:r>
              <a:rPr lang="es-ES" sz="2000" dirty="0"/>
              <a:t>Inmuebles: oficinas, talleres, edificios.</a:t>
            </a:r>
          </a:p>
          <a:p>
            <a:pPr marL="0" indent="0">
              <a:buNone/>
            </a:pPr>
            <a:r>
              <a:rPr lang="es-ES" sz="2000" dirty="0"/>
              <a:t>Maquinaria y equipamiento de producción: tornos, montacargas, molinos, neveras, amasadoras, licuadoras.</a:t>
            </a:r>
          </a:p>
          <a:p>
            <a:pPr marL="0" indent="0">
              <a:buNone/>
            </a:pPr>
            <a:r>
              <a:rPr lang="es-ES" sz="2000" dirty="0"/>
              <a:t>Herramientas: martillos, tintas, clavos, tornillos.</a:t>
            </a:r>
          </a:p>
          <a:p>
            <a:pPr marL="0" indent="0">
              <a:buNone/>
            </a:pPr>
            <a:r>
              <a:rPr lang="es-ES" sz="2000" dirty="0"/>
              <a:t>Muebles y equipos: escritorios, sillas, estantes, copiadoras, balanzas.</a:t>
            </a:r>
          </a:p>
          <a:p>
            <a:pPr marL="0" indent="0">
              <a:buNone/>
            </a:pPr>
            <a:r>
              <a:rPr lang="es-ES" sz="2000" dirty="0"/>
              <a:t>Transporte: automóviles, camiones.</a:t>
            </a:r>
          </a:p>
          <a:p>
            <a:pPr marL="0" indent="0">
              <a:buNone/>
            </a:pPr>
            <a:r>
              <a:rPr lang="es-ES" sz="2000" dirty="0"/>
              <a:t>Materia prima: tela, plástico, vegetales.</a:t>
            </a:r>
          </a:p>
          <a:p>
            <a:pPr marL="0" indent="0">
              <a:buNone/>
            </a:pPr>
            <a:r>
              <a:rPr lang="es-ES" sz="2000" dirty="0"/>
              <a:t>Materiales y auxiliares: agua, aceite.</a:t>
            </a:r>
          </a:p>
          <a:p>
            <a:pPr marL="0" indent="0">
              <a:buNone/>
            </a:pPr>
            <a:r>
              <a:rPr lang="es-ES" sz="2000" dirty="0"/>
              <a:t>Materiales de empaque: cajas, bolsas, envoltorios.</a:t>
            </a:r>
          </a:p>
          <a:p>
            <a:pPr marL="0" indent="0">
              <a:buNone/>
            </a:pPr>
            <a:r>
              <a:rPr lang="es-ES" sz="2000" dirty="0"/>
              <a:t>Energía y combustible: luz, petróleo, gas.</a:t>
            </a:r>
            <a:endParaRPr lang="es-PA" sz="2000" dirty="0"/>
          </a:p>
        </p:txBody>
      </p:sp>
    </p:spTree>
    <p:extLst>
      <p:ext uri="{BB962C8B-B14F-4D97-AF65-F5344CB8AC3E}">
        <p14:creationId xmlns:p14="http://schemas.microsoft.com/office/powerpoint/2010/main" val="256316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B7DA7-4345-40D5-89F4-906C70C9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/>
              <a:t>Proceso 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3BA10-8CDD-4038-B17F-610580D1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1814732"/>
            <a:ext cx="9367204" cy="440318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Sucesión e interrelación de pasos, tareas y decisiones, con valor agregado, que se vinculan entre sí para transformar un insumo en un producto o servicio.</a:t>
            </a:r>
          </a:p>
          <a:p>
            <a:pPr marL="0" indent="0">
              <a:buNone/>
            </a:pPr>
            <a:r>
              <a:rPr lang="es-ES" sz="2400" dirty="0"/>
              <a:t>Ejemplos:</a:t>
            </a:r>
          </a:p>
          <a:p>
            <a:pPr marL="0" indent="0">
              <a:buNone/>
            </a:pPr>
            <a:r>
              <a:rPr lang="es-ES" sz="2400" dirty="0"/>
              <a:t>Pagar Planilla</a:t>
            </a:r>
          </a:p>
          <a:p>
            <a:pPr marL="0" indent="0">
              <a:buNone/>
            </a:pPr>
            <a:r>
              <a:rPr lang="es-ES" sz="2400" dirty="0"/>
              <a:t>Adquirir Bienes</a:t>
            </a:r>
          </a:p>
          <a:p>
            <a:pPr marL="0" indent="0">
              <a:buNone/>
            </a:pPr>
            <a:r>
              <a:rPr lang="es-ES" sz="2400" dirty="0"/>
              <a:t>Matricular Estudiantes</a:t>
            </a:r>
          </a:p>
          <a:p>
            <a:pPr marL="0" indent="0">
              <a:buNone/>
            </a:pPr>
            <a:r>
              <a:rPr lang="es-ES" sz="2400" dirty="0"/>
              <a:t>Control de Asistencia </a:t>
            </a:r>
          </a:p>
          <a:p>
            <a:pPr marL="0" indent="0">
              <a:buNone/>
            </a:pPr>
            <a:r>
              <a:rPr lang="es-ES" sz="2400" dirty="0"/>
              <a:t>Etc.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5196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B7DA7-4345-40D5-89F4-906C70C9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/>
              <a:t>Proyecto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3BA10-8CDD-4038-B17F-610580D1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176272"/>
            <a:ext cx="9782629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Un proyecto es una actividad grupal temporal para producir un producto, servicio, o resultado, que es único. Es temporal dado que tiene un comienzo y un fin definido, y por lo tanto tiene un alcance y recursos definidos.</a:t>
            </a:r>
          </a:p>
          <a:p>
            <a:r>
              <a:rPr lang="es-ES" sz="2400" dirty="0"/>
              <a:t>Tienen un objetivo que se completará con determinadas especificaciones.</a:t>
            </a:r>
          </a:p>
          <a:p>
            <a:r>
              <a:rPr lang="es-ES" sz="2400" dirty="0"/>
              <a:t>Tienen definida la fecha de inicio y de terminación.</a:t>
            </a:r>
          </a:p>
          <a:p>
            <a:r>
              <a:rPr lang="es-ES" sz="2400" dirty="0"/>
              <a:t>Tienen fondos limitados. Presupuesto.</a:t>
            </a:r>
          </a:p>
          <a:p>
            <a:r>
              <a:rPr lang="es-ES" sz="2400" dirty="0"/>
              <a:t>Consume recursos humanos y no humanos.</a:t>
            </a:r>
          </a:p>
          <a:p>
            <a:r>
              <a:rPr lang="es-ES" sz="2400" dirty="0"/>
              <a:t>Es multifuncional (es decir, afecta varias líneas funcionales)</a:t>
            </a:r>
          </a:p>
          <a:p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6582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E67D6-1886-4BAE-83AE-B844A97C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Stakeholders -- </a:t>
            </a:r>
            <a:r>
              <a:rPr lang="es-PA" sz="4000" dirty="0"/>
              <a:t>Interesados</a:t>
            </a:r>
            <a:endParaRPr lang="es-PA" sz="37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B92A639-91E6-4CAF-95AC-0EDEF938D4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3780" y="2589086"/>
            <a:ext cx="4490408" cy="275547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2B5AE7-623E-4C0F-B6E0-4F954026C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1373" y="2279151"/>
            <a:ext cx="3627063" cy="338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PA" sz="2400" dirty="0"/>
              <a:t>Los involucrados, interesados o </a:t>
            </a:r>
            <a:r>
              <a:rPr lang="en-US" sz="2400" dirty="0"/>
              <a:t>stakeholders,</a:t>
            </a:r>
            <a:r>
              <a:rPr lang="es-PA" sz="2400" dirty="0"/>
              <a:t> son todas aquellas personas u organizaciones que afectan o son afectadas por el proyecto, ya sea de forma positiva o negativa.</a:t>
            </a:r>
          </a:p>
        </p:txBody>
      </p:sp>
    </p:spTree>
    <p:extLst>
      <p:ext uri="{BB962C8B-B14F-4D97-AF65-F5344CB8AC3E}">
        <p14:creationId xmlns:p14="http://schemas.microsoft.com/office/powerpoint/2010/main" val="45193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143CA-5A94-4017-B157-3B1685EF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/>
              <a:t>Producto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2B9C9-46CE-4E2C-AC15-A8F73521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Un producto es una cosa o un objeto producido o fabricado, algo material que se elabora de manera natural o industrial mediante un proceso, para el consumo o utilidad de los individuos.</a:t>
            </a:r>
          </a:p>
          <a:p>
            <a:pPr marL="0" indent="0">
              <a:buNone/>
            </a:pPr>
            <a:r>
              <a:rPr lang="es-ES" sz="2400" dirty="0"/>
              <a:t>Ejemplos:</a:t>
            </a:r>
          </a:p>
          <a:p>
            <a:pPr marL="0" indent="0">
              <a:buNone/>
            </a:pPr>
            <a:r>
              <a:rPr lang="es-ES" sz="2400" dirty="0"/>
              <a:t>Calzados, Libro, Medicamento, Computadora, </a:t>
            </a:r>
          </a:p>
          <a:p>
            <a:pPr marL="0" indent="0">
              <a:buNone/>
            </a:pPr>
            <a:r>
              <a:rPr lang="es-ES" sz="2400" dirty="0"/>
              <a:t>Jabón, Gaseosa Coca Cola, Hamburguesa etc.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8537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143CA-5A94-4017-B157-3B1685EF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PA"/>
              <a:t>Servicio</a:t>
            </a:r>
            <a:endParaRPr lang="es-E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2B9C9-46CE-4E2C-AC15-A8F73521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Un Servicio son un conjunto de acciones las cuales son realizadas para servir a alguien, algo o alguna causa. Los servicios son funciones ejercidas por las personas hacia otras personas con la finalidad de que estas cumplan con la satisfacción de recibirlos.</a:t>
            </a:r>
          </a:p>
          <a:p>
            <a:pPr marL="0" indent="0">
              <a:buNone/>
            </a:pPr>
            <a:r>
              <a:rPr lang="es-ES" sz="2400" dirty="0"/>
              <a:t>Ejemplos:</a:t>
            </a:r>
          </a:p>
          <a:p>
            <a:pPr marL="0" indent="0">
              <a:buNone/>
            </a:pPr>
            <a:r>
              <a:rPr lang="es-ES" sz="2400" dirty="0"/>
              <a:t>La conexión a Internet, el acceso a los canales de TV, el servicio de un hotel o de la seguridad social, entre otros.</a:t>
            </a:r>
          </a:p>
          <a:p>
            <a:pPr marL="0" indent="0">
              <a:buNone/>
            </a:pPr>
            <a:r>
              <a:rPr lang="es-ES" sz="2400" dirty="0"/>
              <a:t>¿Están satisfecho con los servicios que le brindan los proveedores?</a:t>
            </a:r>
          </a:p>
          <a:p>
            <a:pPr marL="0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25659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1528</Words>
  <Application>Microsoft Office PowerPoint</Application>
  <PresentationFormat>Panorámica</PresentationFormat>
  <Paragraphs>113</Paragraphs>
  <Slides>18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TECNOLOGÍA</vt:lpstr>
      <vt:lpstr>Recursos</vt:lpstr>
      <vt:lpstr>Tipos de Recursos Tecnológicos </vt:lpstr>
      <vt:lpstr>Recursos Materiales </vt:lpstr>
      <vt:lpstr>Proceso </vt:lpstr>
      <vt:lpstr>Proyecto</vt:lpstr>
      <vt:lpstr>Stakeholders -- Interesados</vt:lpstr>
      <vt:lpstr>Producto</vt:lpstr>
      <vt:lpstr>Servicio</vt:lpstr>
      <vt:lpstr>Estándar</vt:lpstr>
      <vt:lpstr>Calidad</vt:lpstr>
      <vt:lpstr>Insourcing</vt:lpstr>
      <vt:lpstr>Outsourcing</vt:lpstr>
      <vt:lpstr>Downsizing</vt:lpstr>
      <vt:lpstr>Benchmarking </vt:lpstr>
      <vt:lpstr>Empowerment- Empoderamiento</vt:lpstr>
      <vt:lpstr>Coaching</vt:lpstr>
      <vt:lpstr>Cultura Organizacional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TECNOLOGÍA</dc:title>
  <dc:creator>Jeremias Herrera</dc:creator>
  <cp:lastModifiedBy>Jeremias Herrera</cp:lastModifiedBy>
  <cp:revision>24</cp:revision>
  <dcterms:created xsi:type="dcterms:W3CDTF">2020-08-20T16:03:51Z</dcterms:created>
  <dcterms:modified xsi:type="dcterms:W3CDTF">2021-08-17T16:20:46Z</dcterms:modified>
</cp:coreProperties>
</file>