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3" r:id="rId2"/>
    <p:sldId id="281" r:id="rId3"/>
    <p:sldId id="280" r:id="rId4"/>
    <p:sldId id="290" r:id="rId5"/>
    <p:sldId id="269" r:id="rId6"/>
    <p:sldId id="270" r:id="rId7"/>
    <p:sldId id="271" r:id="rId8"/>
    <p:sldId id="272" r:id="rId9"/>
    <p:sldId id="282" r:id="rId10"/>
    <p:sldId id="283" r:id="rId11"/>
    <p:sldId id="287" r:id="rId12"/>
    <p:sldId id="288" r:id="rId13"/>
    <p:sldId id="284" r:id="rId14"/>
    <p:sldId id="285" r:id="rId15"/>
    <p:sldId id="286" r:id="rId16"/>
    <p:sldId id="279" r:id="rId17"/>
    <p:sldId id="289"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71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07B3C32-86E2-4B8A-9579-CE36363ABFF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23762BA-412D-480D-92D9-02B73FB34DEF}">
      <dgm:prSet/>
      <dgm:spPr/>
      <dgm:t>
        <a:bodyPr/>
        <a:lstStyle/>
        <a:p>
          <a:r>
            <a:rPr lang="es-ES"/>
            <a:t>Habilidad técnica : conocimientos especializados en el área específica de trabajo, capacidad para analizar problemas mediante el uso de herramientas y técnicas de esa especialidad.</a:t>
          </a:r>
          <a:endParaRPr lang="en-US"/>
        </a:p>
      </dgm:t>
    </dgm:pt>
    <dgm:pt modelId="{06DF87CC-B642-4FDD-992F-7030B29F26B7}" type="parTrans" cxnId="{C949F260-313F-4152-B8B9-E12F558A4C6E}">
      <dgm:prSet/>
      <dgm:spPr/>
      <dgm:t>
        <a:bodyPr/>
        <a:lstStyle/>
        <a:p>
          <a:endParaRPr lang="en-US"/>
        </a:p>
      </dgm:t>
    </dgm:pt>
    <dgm:pt modelId="{79730DA4-B125-4904-9C60-F90A8CE18EEB}" type="sibTrans" cxnId="{C949F260-313F-4152-B8B9-E12F558A4C6E}">
      <dgm:prSet/>
      <dgm:spPr/>
      <dgm:t>
        <a:bodyPr/>
        <a:lstStyle/>
        <a:p>
          <a:endParaRPr lang="en-US"/>
        </a:p>
      </dgm:t>
    </dgm:pt>
    <dgm:pt modelId="{A9EDD21B-ACC7-44E0-83AF-D1BDDFFE9134}">
      <dgm:prSet/>
      <dgm:spPr/>
      <dgm:t>
        <a:bodyPr/>
        <a:lstStyle/>
        <a:p>
          <a:r>
            <a:rPr lang="es-ES"/>
            <a:t>Habilidad humanística (sensibilidad): capacidad para relacionarse con otras personas y trabajar en grupos hacia el logro de objetivos comunes, autoconocimiento (conciencia de sus propias actitudes, posiciones y conceptos), empatía y habilidades para la comunicación.</a:t>
          </a:r>
          <a:endParaRPr lang="en-US"/>
        </a:p>
      </dgm:t>
    </dgm:pt>
    <dgm:pt modelId="{EFF597E4-CEC2-425C-8B2C-1AE2D335DC79}" type="parTrans" cxnId="{00C70EA3-AF4A-4007-A9BC-5761EF896A4D}">
      <dgm:prSet/>
      <dgm:spPr/>
      <dgm:t>
        <a:bodyPr/>
        <a:lstStyle/>
        <a:p>
          <a:endParaRPr lang="en-US"/>
        </a:p>
      </dgm:t>
    </dgm:pt>
    <dgm:pt modelId="{464A93AF-DCE2-4748-BEFD-0984252DC771}" type="sibTrans" cxnId="{00C70EA3-AF4A-4007-A9BC-5761EF896A4D}">
      <dgm:prSet/>
      <dgm:spPr/>
      <dgm:t>
        <a:bodyPr/>
        <a:lstStyle/>
        <a:p>
          <a:endParaRPr lang="en-US"/>
        </a:p>
      </dgm:t>
    </dgm:pt>
    <dgm:pt modelId="{6C7965C6-56B0-4551-9848-CB0235009E9D}">
      <dgm:prSet/>
      <dgm:spPr/>
      <dgm:t>
        <a:bodyPr/>
        <a:lstStyle/>
        <a:p>
          <a:r>
            <a:rPr lang="es-ES" dirty="0"/>
            <a:t>Habilidad conceptual : capacidad para entender la organización como un   todo (en términos de sistemas), para leer el entorno y para diseñar nuevos modelos de organización y conducción.</a:t>
          </a:r>
          <a:endParaRPr lang="en-US" dirty="0"/>
        </a:p>
      </dgm:t>
    </dgm:pt>
    <dgm:pt modelId="{EFAFCE38-6CAD-4E1A-9A52-0C5729324E18}" type="parTrans" cxnId="{AF3543D5-E3D2-41D6-955B-57F6D7F9FE96}">
      <dgm:prSet/>
      <dgm:spPr/>
      <dgm:t>
        <a:bodyPr/>
        <a:lstStyle/>
        <a:p>
          <a:endParaRPr lang="en-US"/>
        </a:p>
      </dgm:t>
    </dgm:pt>
    <dgm:pt modelId="{E8541F68-930E-46D7-AB54-09A18A83E9C2}" type="sibTrans" cxnId="{AF3543D5-E3D2-41D6-955B-57F6D7F9FE96}">
      <dgm:prSet/>
      <dgm:spPr/>
      <dgm:t>
        <a:bodyPr/>
        <a:lstStyle/>
        <a:p>
          <a:endParaRPr lang="en-US"/>
        </a:p>
      </dgm:t>
    </dgm:pt>
    <dgm:pt modelId="{4089852E-ABEF-4182-B46A-5277C9D4889C}" type="pres">
      <dgm:prSet presAssocID="{E07B3C32-86E2-4B8A-9579-CE36363ABFF8}" presName="linear" presStyleCnt="0">
        <dgm:presLayoutVars>
          <dgm:animLvl val="lvl"/>
          <dgm:resizeHandles val="exact"/>
        </dgm:presLayoutVars>
      </dgm:prSet>
      <dgm:spPr/>
    </dgm:pt>
    <dgm:pt modelId="{CA557FB5-C744-4657-B684-8CA5B5E421B6}" type="pres">
      <dgm:prSet presAssocID="{A23762BA-412D-480D-92D9-02B73FB34DEF}" presName="parentText" presStyleLbl="node1" presStyleIdx="0" presStyleCnt="3">
        <dgm:presLayoutVars>
          <dgm:chMax val="0"/>
          <dgm:bulletEnabled val="1"/>
        </dgm:presLayoutVars>
      </dgm:prSet>
      <dgm:spPr/>
    </dgm:pt>
    <dgm:pt modelId="{855C27E8-CFB7-4AAB-8429-D9FDBAC865B0}" type="pres">
      <dgm:prSet presAssocID="{79730DA4-B125-4904-9C60-F90A8CE18EEB}" presName="spacer" presStyleCnt="0"/>
      <dgm:spPr/>
    </dgm:pt>
    <dgm:pt modelId="{84719C0C-05CE-4B17-950D-650C63D558FE}" type="pres">
      <dgm:prSet presAssocID="{A9EDD21B-ACC7-44E0-83AF-D1BDDFFE9134}" presName="parentText" presStyleLbl="node1" presStyleIdx="1" presStyleCnt="3">
        <dgm:presLayoutVars>
          <dgm:chMax val="0"/>
          <dgm:bulletEnabled val="1"/>
        </dgm:presLayoutVars>
      </dgm:prSet>
      <dgm:spPr/>
    </dgm:pt>
    <dgm:pt modelId="{4C14BA33-7710-48EE-8AFE-3352A31FD423}" type="pres">
      <dgm:prSet presAssocID="{464A93AF-DCE2-4748-BEFD-0984252DC771}" presName="spacer" presStyleCnt="0"/>
      <dgm:spPr/>
    </dgm:pt>
    <dgm:pt modelId="{F13AB1DC-50D3-4C5A-976A-2C952DFA38EB}" type="pres">
      <dgm:prSet presAssocID="{6C7965C6-56B0-4551-9848-CB0235009E9D}" presName="parentText" presStyleLbl="node1" presStyleIdx="2" presStyleCnt="3">
        <dgm:presLayoutVars>
          <dgm:chMax val="0"/>
          <dgm:bulletEnabled val="1"/>
        </dgm:presLayoutVars>
      </dgm:prSet>
      <dgm:spPr/>
    </dgm:pt>
  </dgm:ptLst>
  <dgm:cxnLst>
    <dgm:cxn modelId="{5127E82D-1876-47B8-BC0A-E411C055C7EA}" type="presOf" srcId="{6C7965C6-56B0-4551-9848-CB0235009E9D}" destId="{F13AB1DC-50D3-4C5A-976A-2C952DFA38EB}" srcOrd="0" destOrd="0" presId="urn:microsoft.com/office/officeart/2005/8/layout/vList2"/>
    <dgm:cxn modelId="{C949F260-313F-4152-B8B9-E12F558A4C6E}" srcId="{E07B3C32-86E2-4B8A-9579-CE36363ABFF8}" destId="{A23762BA-412D-480D-92D9-02B73FB34DEF}" srcOrd="0" destOrd="0" parTransId="{06DF87CC-B642-4FDD-992F-7030B29F26B7}" sibTransId="{79730DA4-B125-4904-9C60-F90A8CE18EEB}"/>
    <dgm:cxn modelId="{00C70EA3-AF4A-4007-A9BC-5761EF896A4D}" srcId="{E07B3C32-86E2-4B8A-9579-CE36363ABFF8}" destId="{A9EDD21B-ACC7-44E0-83AF-D1BDDFFE9134}" srcOrd="1" destOrd="0" parTransId="{EFF597E4-CEC2-425C-8B2C-1AE2D335DC79}" sibTransId="{464A93AF-DCE2-4748-BEFD-0984252DC771}"/>
    <dgm:cxn modelId="{BE3DFCC8-67E1-4F60-B3C7-F8CA553EBD6C}" type="presOf" srcId="{A9EDD21B-ACC7-44E0-83AF-D1BDDFFE9134}" destId="{84719C0C-05CE-4B17-950D-650C63D558FE}" srcOrd="0" destOrd="0" presId="urn:microsoft.com/office/officeart/2005/8/layout/vList2"/>
    <dgm:cxn modelId="{96A0F4CE-C046-4746-8818-23B6B2ABD6E2}" type="presOf" srcId="{A23762BA-412D-480D-92D9-02B73FB34DEF}" destId="{CA557FB5-C744-4657-B684-8CA5B5E421B6}" srcOrd="0" destOrd="0" presId="urn:microsoft.com/office/officeart/2005/8/layout/vList2"/>
    <dgm:cxn modelId="{AF3543D5-E3D2-41D6-955B-57F6D7F9FE96}" srcId="{E07B3C32-86E2-4B8A-9579-CE36363ABFF8}" destId="{6C7965C6-56B0-4551-9848-CB0235009E9D}" srcOrd="2" destOrd="0" parTransId="{EFAFCE38-6CAD-4E1A-9A52-0C5729324E18}" sibTransId="{E8541F68-930E-46D7-AB54-09A18A83E9C2}"/>
    <dgm:cxn modelId="{8FE5B0E5-06D8-47B2-A0A8-E06F8FE0DDFE}" type="presOf" srcId="{E07B3C32-86E2-4B8A-9579-CE36363ABFF8}" destId="{4089852E-ABEF-4182-B46A-5277C9D4889C}" srcOrd="0" destOrd="0" presId="urn:microsoft.com/office/officeart/2005/8/layout/vList2"/>
    <dgm:cxn modelId="{5F3B58AC-7D83-4F9E-98B1-C2F1F11D2CBF}" type="presParOf" srcId="{4089852E-ABEF-4182-B46A-5277C9D4889C}" destId="{CA557FB5-C744-4657-B684-8CA5B5E421B6}" srcOrd="0" destOrd="0" presId="urn:microsoft.com/office/officeart/2005/8/layout/vList2"/>
    <dgm:cxn modelId="{1E1647FC-12D5-41D5-A7B8-4F1EEE417C13}" type="presParOf" srcId="{4089852E-ABEF-4182-B46A-5277C9D4889C}" destId="{855C27E8-CFB7-4AAB-8429-D9FDBAC865B0}" srcOrd="1" destOrd="0" presId="urn:microsoft.com/office/officeart/2005/8/layout/vList2"/>
    <dgm:cxn modelId="{AC18EFF5-C202-4F90-B38A-027FCD3F4141}" type="presParOf" srcId="{4089852E-ABEF-4182-B46A-5277C9D4889C}" destId="{84719C0C-05CE-4B17-950D-650C63D558FE}" srcOrd="2" destOrd="0" presId="urn:microsoft.com/office/officeart/2005/8/layout/vList2"/>
    <dgm:cxn modelId="{7DF9A67C-5DA6-4CB4-A566-11C9D5BC1727}" type="presParOf" srcId="{4089852E-ABEF-4182-B46A-5277C9D4889C}" destId="{4C14BA33-7710-48EE-8AFE-3352A31FD423}" srcOrd="3" destOrd="0" presId="urn:microsoft.com/office/officeart/2005/8/layout/vList2"/>
    <dgm:cxn modelId="{35C97175-4E20-460E-A38C-C0084F528658}" type="presParOf" srcId="{4089852E-ABEF-4182-B46A-5277C9D4889C}" destId="{F13AB1DC-50D3-4C5A-976A-2C952DFA38E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C7FC14-16D4-4866-9DB3-B74C450D23F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DFB5394-FDAD-42A0-899D-F30BC517EEED}">
      <dgm:prSet/>
      <dgm:spPr/>
      <dgm:t>
        <a:bodyPr/>
        <a:lstStyle/>
        <a:p>
          <a:r>
            <a:rPr lang="es-PA" dirty="0"/>
            <a:t>Cualidad de hacer lo que está destinado ser. Capacidad de lograr el efecto(meta) que se desea o se espera. Se tiene que  definir un objetivo previamente.  Es una variable absoluta.</a:t>
          </a:r>
          <a:endParaRPr lang="en-US" dirty="0"/>
        </a:p>
      </dgm:t>
    </dgm:pt>
    <dgm:pt modelId="{8C82E02D-D7CB-41E4-BD60-F213768C8D74}" type="parTrans" cxnId="{E42D154A-FDEC-45FD-BB87-8EB438600F60}">
      <dgm:prSet/>
      <dgm:spPr/>
      <dgm:t>
        <a:bodyPr/>
        <a:lstStyle/>
        <a:p>
          <a:endParaRPr lang="en-US"/>
        </a:p>
      </dgm:t>
    </dgm:pt>
    <dgm:pt modelId="{5CF04658-8C39-4298-A8E0-C9982B2C9F95}" type="sibTrans" cxnId="{E42D154A-FDEC-45FD-BB87-8EB438600F60}">
      <dgm:prSet/>
      <dgm:spPr/>
      <dgm:t>
        <a:bodyPr/>
        <a:lstStyle/>
        <a:p>
          <a:endParaRPr lang="en-US"/>
        </a:p>
      </dgm:t>
    </dgm:pt>
    <dgm:pt modelId="{2A834691-BFAB-456E-9996-EE18D29E896D}">
      <dgm:prSet/>
      <dgm:spPr/>
      <dgm:t>
        <a:bodyPr/>
        <a:lstStyle/>
        <a:p>
          <a:r>
            <a:rPr lang="es-PA" dirty="0"/>
            <a:t>Eficacia=(Resultado alcanzado*100)/(Resultado previsto)</a:t>
          </a:r>
        </a:p>
        <a:p>
          <a:r>
            <a:rPr lang="es-ES" dirty="0"/>
            <a:t>Ejemplo: se es eficaz si nos hemos propuesto construir un edificio en un mes y lo logramos. Fuimos eficaces por cuanto alcanzamos la meta, logramos lo que nos propusimos.</a:t>
          </a:r>
          <a:endParaRPr lang="en-US" dirty="0"/>
        </a:p>
      </dgm:t>
    </dgm:pt>
    <dgm:pt modelId="{C1C9EB36-8198-4421-89EA-FDCA5A5DF03C}" type="parTrans" cxnId="{BFB3B5CC-64DD-4F0E-8911-5657B1310D15}">
      <dgm:prSet/>
      <dgm:spPr/>
      <dgm:t>
        <a:bodyPr/>
        <a:lstStyle/>
        <a:p>
          <a:endParaRPr lang="en-US"/>
        </a:p>
      </dgm:t>
    </dgm:pt>
    <dgm:pt modelId="{1BA07545-A784-4B2D-829B-36F3ACB0AC97}" type="sibTrans" cxnId="{BFB3B5CC-64DD-4F0E-8911-5657B1310D15}">
      <dgm:prSet/>
      <dgm:spPr/>
      <dgm:t>
        <a:bodyPr/>
        <a:lstStyle/>
        <a:p>
          <a:endParaRPr lang="en-US"/>
        </a:p>
      </dgm:t>
    </dgm:pt>
    <dgm:pt modelId="{EEC92630-E35E-49AD-B5DD-DDB2A4AA80FD}">
      <dgm:prSet/>
      <dgm:spPr/>
      <dgm:t>
        <a:bodyPr/>
        <a:lstStyle/>
        <a:p>
          <a:r>
            <a:rPr lang="es-PA" dirty="0"/>
            <a:t>El resultado será un porcentaje que la compañía podrá valorar de forma comparativa, es decir, si se sitúa en los porcentajes más bajos el trabajo será ineficaz, mejorando esta capacidad conforme se ascienda hacia el 100% o más.</a:t>
          </a:r>
          <a:endParaRPr lang="en-US" dirty="0"/>
        </a:p>
      </dgm:t>
    </dgm:pt>
    <dgm:pt modelId="{D9E3FB10-303D-4291-B63C-834E6CA806E1}" type="parTrans" cxnId="{ADBB1948-B0CD-441F-AAD1-811A57855333}">
      <dgm:prSet/>
      <dgm:spPr/>
      <dgm:t>
        <a:bodyPr/>
        <a:lstStyle/>
        <a:p>
          <a:endParaRPr lang="en-US"/>
        </a:p>
      </dgm:t>
    </dgm:pt>
    <dgm:pt modelId="{BE0FF2B8-7E8E-464D-96CE-D60141981353}" type="sibTrans" cxnId="{ADBB1948-B0CD-441F-AAD1-811A57855333}">
      <dgm:prSet/>
      <dgm:spPr/>
      <dgm:t>
        <a:bodyPr/>
        <a:lstStyle/>
        <a:p>
          <a:endParaRPr lang="en-US"/>
        </a:p>
      </dgm:t>
    </dgm:pt>
    <dgm:pt modelId="{4293A002-9EF8-41B2-8938-C492BB961E98}" type="pres">
      <dgm:prSet presAssocID="{85C7FC14-16D4-4866-9DB3-B74C450D23FF}" presName="outerComposite" presStyleCnt="0">
        <dgm:presLayoutVars>
          <dgm:chMax val="5"/>
          <dgm:dir/>
          <dgm:resizeHandles val="exact"/>
        </dgm:presLayoutVars>
      </dgm:prSet>
      <dgm:spPr/>
    </dgm:pt>
    <dgm:pt modelId="{E106DB18-0800-496C-87F9-ECA461AC0714}" type="pres">
      <dgm:prSet presAssocID="{85C7FC14-16D4-4866-9DB3-B74C450D23FF}" presName="dummyMaxCanvas" presStyleCnt="0">
        <dgm:presLayoutVars/>
      </dgm:prSet>
      <dgm:spPr/>
    </dgm:pt>
    <dgm:pt modelId="{D126222B-4F7E-41D2-8EAC-E45E9A593192}" type="pres">
      <dgm:prSet presAssocID="{85C7FC14-16D4-4866-9DB3-B74C450D23FF}" presName="ThreeNodes_1" presStyleLbl="node1" presStyleIdx="0" presStyleCnt="3">
        <dgm:presLayoutVars>
          <dgm:bulletEnabled val="1"/>
        </dgm:presLayoutVars>
      </dgm:prSet>
      <dgm:spPr/>
    </dgm:pt>
    <dgm:pt modelId="{4BAF03F0-CADE-4040-B623-9403839934B3}" type="pres">
      <dgm:prSet presAssocID="{85C7FC14-16D4-4866-9DB3-B74C450D23FF}" presName="ThreeNodes_2" presStyleLbl="node1" presStyleIdx="1" presStyleCnt="3">
        <dgm:presLayoutVars>
          <dgm:bulletEnabled val="1"/>
        </dgm:presLayoutVars>
      </dgm:prSet>
      <dgm:spPr/>
    </dgm:pt>
    <dgm:pt modelId="{0540DCC9-04E6-4B06-AB26-45A3B0B4EB8E}" type="pres">
      <dgm:prSet presAssocID="{85C7FC14-16D4-4866-9DB3-B74C450D23FF}" presName="ThreeNodes_3" presStyleLbl="node1" presStyleIdx="2" presStyleCnt="3">
        <dgm:presLayoutVars>
          <dgm:bulletEnabled val="1"/>
        </dgm:presLayoutVars>
      </dgm:prSet>
      <dgm:spPr/>
    </dgm:pt>
    <dgm:pt modelId="{F4284E0D-88FA-4306-83D5-AB37B58EF246}" type="pres">
      <dgm:prSet presAssocID="{85C7FC14-16D4-4866-9DB3-B74C450D23FF}" presName="ThreeConn_1-2" presStyleLbl="fgAccFollowNode1" presStyleIdx="0" presStyleCnt="2">
        <dgm:presLayoutVars>
          <dgm:bulletEnabled val="1"/>
        </dgm:presLayoutVars>
      </dgm:prSet>
      <dgm:spPr/>
    </dgm:pt>
    <dgm:pt modelId="{811565B0-1EE2-4B9C-A3E7-64A1875DEC07}" type="pres">
      <dgm:prSet presAssocID="{85C7FC14-16D4-4866-9DB3-B74C450D23FF}" presName="ThreeConn_2-3" presStyleLbl="fgAccFollowNode1" presStyleIdx="1" presStyleCnt="2">
        <dgm:presLayoutVars>
          <dgm:bulletEnabled val="1"/>
        </dgm:presLayoutVars>
      </dgm:prSet>
      <dgm:spPr/>
    </dgm:pt>
    <dgm:pt modelId="{DE5DB294-98B7-4F97-A8E3-B9A6980E84F1}" type="pres">
      <dgm:prSet presAssocID="{85C7FC14-16D4-4866-9DB3-B74C450D23FF}" presName="ThreeNodes_1_text" presStyleLbl="node1" presStyleIdx="2" presStyleCnt="3">
        <dgm:presLayoutVars>
          <dgm:bulletEnabled val="1"/>
        </dgm:presLayoutVars>
      </dgm:prSet>
      <dgm:spPr/>
    </dgm:pt>
    <dgm:pt modelId="{5B87B74B-9F8F-44F7-844C-D4C9D862C8DC}" type="pres">
      <dgm:prSet presAssocID="{85C7FC14-16D4-4866-9DB3-B74C450D23FF}" presName="ThreeNodes_2_text" presStyleLbl="node1" presStyleIdx="2" presStyleCnt="3">
        <dgm:presLayoutVars>
          <dgm:bulletEnabled val="1"/>
        </dgm:presLayoutVars>
      </dgm:prSet>
      <dgm:spPr/>
    </dgm:pt>
    <dgm:pt modelId="{4262EF0C-7255-453B-A122-17FCB2F16DE0}" type="pres">
      <dgm:prSet presAssocID="{85C7FC14-16D4-4866-9DB3-B74C450D23FF}" presName="ThreeNodes_3_text" presStyleLbl="node1" presStyleIdx="2" presStyleCnt="3">
        <dgm:presLayoutVars>
          <dgm:bulletEnabled val="1"/>
        </dgm:presLayoutVars>
      </dgm:prSet>
      <dgm:spPr/>
    </dgm:pt>
  </dgm:ptLst>
  <dgm:cxnLst>
    <dgm:cxn modelId="{EA5B4F23-B19B-4543-B5E4-7A8706AF4A9D}" type="presOf" srcId="{ADFB5394-FDAD-42A0-899D-F30BC517EEED}" destId="{DE5DB294-98B7-4F97-A8E3-B9A6980E84F1}" srcOrd="1" destOrd="0" presId="urn:microsoft.com/office/officeart/2005/8/layout/vProcess5"/>
    <dgm:cxn modelId="{0011EB3E-BC04-4DEE-8554-2D88A4511759}" type="presOf" srcId="{ADFB5394-FDAD-42A0-899D-F30BC517EEED}" destId="{D126222B-4F7E-41D2-8EAC-E45E9A593192}" srcOrd="0" destOrd="0" presId="urn:microsoft.com/office/officeart/2005/8/layout/vProcess5"/>
    <dgm:cxn modelId="{ADBB1948-B0CD-441F-AAD1-811A57855333}" srcId="{85C7FC14-16D4-4866-9DB3-B74C450D23FF}" destId="{EEC92630-E35E-49AD-B5DD-DDB2A4AA80FD}" srcOrd="2" destOrd="0" parTransId="{D9E3FB10-303D-4291-B63C-834E6CA806E1}" sibTransId="{BE0FF2B8-7E8E-464D-96CE-D60141981353}"/>
    <dgm:cxn modelId="{E42D154A-FDEC-45FD-BB87-8EB438600F60}" srcId="{85C7FC14-16D4-4866-9DB3-B74C450D23FF}" destId="{ADFB5394-FDAD-42A0-899D-F30BC517EEED}" srcOrd="0" destOrd="0" parTransId="{8C82E02D-D7CB-41E4-BD60-F213768C8D74}" sibTransId="{5CF04658-8C39-4298-A8E0-C9982B2C9F95}"/>
    <dgm:cxn modelId="{37EFC26A-B23A-491B-A5CF-E9B5B905900B}" type="presOf" srcId="{2A834691-BFAB-456E-9996-EE18D29E896D}" destId="{4BAF03F0-CADE-4040-B623-9403839934B3}" srcOrd="0" destOrd="0" presId="urn:microsoft.com/office/officeart/2005/8/layout/vProcess5"/>
    <dgm:cxn modelId="{C6A2BB98-564E-4DDD-87AA-944503E1A60B}" type="presOf" srcId="{85C7FC14-16D4-4866-9DB3-B74C450D23FF}" destId="{4293A002-9EF8-41B2-8938-C492BB961E98}" srcOrd="0" destOrd="0" presId="urn:microsoft.com/office/officeart/2005/8/layout/vProcess5"/>
    <dgm:cxn modelId="{AB57E39B-A317-4034-97C7-711F9856E088}" type="presOf" srcId="{5CF04658-8C39-4298-A8E0-C9982B2C9F95}" destId="{F4284E0D-88FA-4306-83D5-AB37B58EF246}" srcOrd="0" destOrd="0" presId="urn:microsoft.com/office/officeart/2005/8/layout/vProcess5"/>
    <dgm:cxn modelId="{D32877C2-702C-46D6-B603-7F079CDBF54B}" type="presOf" srcId="{2A834691-BFAB-456E-9996-EE18D29E896D}" destId="{5B87B74B-9F8F-44F7-844C-D4C9D862C8DC}" srcOrd="1" destOrd="0" presId="urn:microsoft.com/office/officeart/2005/8/layout/vProcess5"/>
    <dgm:cxn modelId="{8D8F95C3-9829-4768-9C63-8AC623DB2505}" type="presOf" srcId="{EEC92630-E35E-49AD-B5DD-DDB2A4AA80FD}" destId="{4262EF0C-7255-453B-A122-17FCB2F16DE0}" srcOrd="1" destOrd="0" presId="urn:microsoft.com/office/officeart/2005/8/layout/vProcess5"/>
    <dgm:cxn modelId="{BFB3B5CC-64DD-4F0E-8911-5657B1310D15}" srcId="{85C7FC14-16D4-4866-9DB3-B74C450D23FF}" destId="{2A834691-BFAB-456E-9996-EE18D29E896D}" srcOrd="1" destOrd="0" parTransId="{C1C9EB36-8198-4421-89EA-FDCA5A5DF03C}" sibTransId="{1BA07545-A784-4B2D-829B-36F3ACB0AC97}"/>
    <dgm:cxn modelId="{2B6595D3-E7B7-41D8-A1D8-3392BD089CD7}" type="presOf" srcId="{1BA07545-A784-4B2D-829B-36F3ACB0AC97}" destId="{811565B0-1EE2-4B9C-A3E7-64A1875DEC07}" srcOrd="0" destOrd="0" presId="urn:microsoft.com/office/officeart/2005/8/layout/vProcess5"/>
    <dgm:cxn modelId="{7475D9FF-69D7-4BBB-9F75-33CF61D55776}" type="presOf" srcId="{EEC92630-E35E-49AD-B5DD-DDB2A4AA80FD}" destId="{0540DCC9-04E6-4B06-AB26-45A3B0B4EB8E}" srcOrd="0" destOrd="0" presId="urn:microsoft.com/office/officeart/2005/8/layout/vProcess5"/>
    <dgm:cxn modelId="{21579E92-C80B-40AF-8A74-36C13DB03513}" type="presParOf" srcId="{4293A002-9EF8-41B2-8938-C492BB961E98}" destId="{E106DB18-0800-496C-87F9-ECA461AC0714}" srcOrd="0" destOrd="0" presId="urn:microsoft.com/office/officeart/2005/8/layout/vProcess5"/>
    <dgm:cxn modelId="{7A2E3E27-7E3C-43F0-B4FA-B9E57E8C3B1C}" type="presParOf" srcId="{4293A002-9EF8-41B2-8938-C492BB961E98}" destId="{D126222B-4F7E-41D2-8EAC-E45E9A593192}" srcOrd="1" destOrd="0" presId="urn:microsoft.com/office/officeart/2005/8/layout/vProcess5"/>
    <dgm:cxn modelId="{6CBD7F81-DD58-4CFF-9911-D18846A10177}" type="presParOf" srcId="{4293A002-9EF8-41B2-8938-C492BB961E98}" destId="{4BAF03F0-CADE-4040-B623-9403839934B3}" srcOrd="2" destOrd="0" presId="urn:microsoft.com/office/officeart/2005/8/layout/vProcess5"/>
    <dgm:cxn modelId="{857C6AC6-50A7-48FF-ABA4-A60372D965BA}" type="presParOf" srcId="{4293A002-9EF8-41B2-8938-C492BB961E98}" destId="{0540DCC9-04E6-4B06-AB26-45A3B0B4EB8E}" srcOrd="3" destOrd="0" presId="urn:microsoft.com/office/officeart/2005/8/layout/vProcess5"/>
    <dgm:cxn modelId="{1D096579-C02C-4BCF-9C59-95900F8E1D27}" type="presParOf" srcId="{4293A002-9EF8-41B2-8938-C492BB961E98}" destId="{F4284E0D-88FA-4306-83D5-AB37B58EF246}" srcOrd="4" destOrd="0" presId="urn:microsoft.com/office/officeart/2005/8/layout/vProcess5"/>
    <dgm:cxn modelId="{11360A6F-81B8-4F8A-9458-5AFE5C1F339D}" type="presParOf" srcId="{4293A002-9EF8-41B2-8938-C492BB961E98}" destId="{811565B0-1EE2-4B9C-A3E7-64A1875DEC07}" srcOrd="5" destOrd="0" presId="urn:microsoft.com/office/officeart/2005/8/layout/vProcess5"/>
    <dgm:cxn modelId="{A61E0493-0F47-43EC-8167-EC7A5617E018}" type="presParOf" srcId="{4293A002-9EF8-41B2-8938-C492BB961E98}" destId="{DE5DB294-98B7-4F97-A8E3-B9A6980E84F1}" srcOrd="6" destOrd="0" presId="urn:microsoft.com/office/officeart/2005/8/layout/vProcess5"/>
    <dgm:cxn modelId="{4ED25A3B-AAE5-4BC0-9C70-156484725C44}" type="presParOf" srcId="{4293A002-9EF8-41B2-8938-C492BB961E98}" destId="{5B87B74B-9F8F-44F7-844C-D4C9D862C8DC}" srcOrd="7" destOrd="0" presId="urn:microsoft.com/office/officeart/2005/8/layout/vProcess5"/>
    <dgm:cxn modelId="{A19F3C9E-050F-4486-8FAD-9B3EAE83B95A}" type="presParOf" srcId="{4293A002-9EF8-41B2-8938-C492BB961E98}" destId="{4262EF0C-7255-453B-A122-17FCB2F16DE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CFA43-1477-44B1-BBB0-3B334F518B9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602D874-688A-4B71-B6C1-080E6982A165}">
      <dgm:prSet/>
      <dgm:spPr/>
      <dgm:t>
        <a:bodyPr/>
        <a:lstStyle/>
        <a:p>
          <a:r>
            <a:rPr lang="es-PA"/>
            <a:t>La efectividad engloba a las dos anteriores. Es decir, ser efectivo implica ser eficaz y eficiente al mismo tiempo, y tratar de optimizar los recursos.</a:t>
          </a:r>
          <a:endParaRPr lang="en-US"/>
        </a:p>
      </dgm:t>
    </dgm:pt>
    <dgm:pt modelId="{FDF482A8-65E7-42D5-A695-2208B6F190FC}" type="parTrans" cxnId="{F306B609-74C0-4A1B-AA4B-FD2F4E463334}">
      <dgm:prSet/>
      <dgm:spPr/>
      <dgm:t>
        <a:bodyPr/>
        <a:lstStyle/>
        <a:p>
          <a:endParaRPr lang="en-US"/>
        </a:p>
      </dgm:t>
    </dgm:pt>
    <dgm:pt modelId="{5EE4FE0A-319E-4DE5-B67B-4ECF7CB06CE7}" type="sibTrans" cxnId="{F306B609-74C0-4A1B-AA4B-FD2F4E463334}">
      <dgm:prSet/>
      <dgm:spPr/>
      <dgm:t>
        <a:bodyPr/>
        <a:lstStyle/>
        <a:p>
          <a:endParaRPr lang="en-US"/>
        </a:p>
      </dgm:t>
    </dgm:pt>
    <dgm:pt modelId="{48F691D5-106E-4A02-AD37-1620D592FC55}">
      <dgm:prSet/>
      <dgm:spPr/>
      <dgm:t>
        <a:bodyPr/>
        <a:lstStyle/>
        <a:p>
          <a:r>
            <a:rPr lang="es-PA"/>
            <a:t>Efectividad=((Puntuaje de eficiencia+Puntuaje de eficacia)/2)/(Máximo Puntuaje) </a:t>
          </a:r>
          <a:endParaRPr lang="en-US"/>
        </a:p>
      </dgm:t>
    </dgm:pt>
    <dgm:pt modelId="{84A65EE0-7F33-408C-BECF-9B5A68C126E3}" type="parTrans" cxnId="{C5C10FBB-F287-48C1-86C2-FABFA673F22A}">
      <dgm:prSet/>
      <dgm:spPr/>
      <dgm:t>
        <a:bodyPr/>
        <a:lstStyle/>
        <a:p>
          <a:endParaRPr lang="en-US"/>
        </a:p>
      </dgm:t>
    </dgm:pt>
    <dgm:pt modelId="{C1543579-F943-49A1-A9C3-166D81931963}" type="sibTrans" cxnId="{C5C10FBB-F287-48C1-86C2-FABFA673F22A}">
      <dgm:prSet/>
      <dgm:spPr/>
      <dgm:t>
        <a:bodyPr/>
        <a:lstStyle/>
        <a:p>
          <a:endParaRPr lang="en-US"/>
        </a:p>
      </dgm:t>
    </dgm:pt>
    <dgm:pt modelId="{7A99A98D-E7C7-441E-8FDF-765B4E050939}">
      <dgm:prSet/>
      <dgm:spPr/>
      <dgm:t>
        <a:bodyPr/>
        <a:lstStyle/>
        <a:p>
          <a:r>
            <a:rPr lang="es-PA"/>
            <a:t>Máximo Puntuaje = Máxima Cantidad Producida/Costo Unitario más Bajo</a:t>
          </a:r>
          <a:endParaRPr lang="en-US"/>
        </a:p>
      </dgm:t>
    </dgm:pt>
    <dgm:pt modelId="{2A956364-FC0C-4F4F-A384-A3A8BDFBDEAC}" type="parTrans" cxnId="{208AA032-7983-4D19-9C7C-3ABDA3B05E92}">
      <dgm:prSet/>
      <dgm:spPr/>
      <dgm:t>
        <a:bodyPr/>
        <a:lstStyle/>
        <a:p>
          <a:endParaRPr lang="en-US"/>
        </a:p>
      </dgm:t>
    </dgm:pt>
    <dgm:pt modelId="{213617C8-7E0F-4F45-8A14-9482D58D79F3}" type="sibTrans" cxnId="{208AA032-7983-4D19-9C7C-3ABDA3B05E92}">
      <dgm:prSet/>
      <dgm:spPr/>
      <dgm:t>
        <a:bodyPr/>
        <a:lstStyle/>
        <a:p>
          <a:endParaRPr lang="en-US"/>
        </a:p>
      </dgm:t>
    </dgm:pt>
    <dgm:pt modelId="{8DD31C43-48EF-4220-9700-DCF2E0ED5F03}">
      <dgm:prSet/>
      <dgm:spPr/>
      <dgm:t>
        <a:bodyPr/>
        <a:lstStyle/>
        <a:p>
          <a:r>
            <a:rPr lang="es-PA"/>
            <a:t>El porcentaje resultante reflejará el grado de efectividad de la acción medida.</a:t>
          </a:r>
          <a:endParaRPr lang="en-US"/>
        </a:p>
      </dgm:t>
    </dgm:pt>
    <dgm:pt modelId="{AF0D1FAC-FFB7-4450-9906-A01588E8DAA1}" type="parTrans" cxnId="{49267DA9-B55A-4601-9EB0-4814A0F06403}">
      <dgm:prSet/>
      <dgm:spPr/>
      <dgm:t>
        <a:bodyPr/>
        <a:lstStyle/>
        <a:p>
          <a:endParaRPr lang="en-US"/>
        </a:p>
      </dgm:t>
    </dgm:pt>
    <dgm:pt modelId="{0946807B-8DD4-448D-99AA-638068104983}" type="sibTrans" cxnId="{49267DA9-B55A-4601-9EB0-4814A0F06403}">
      <dgm:prSet/>
      <dgm:spPr/>
      <dgm:t>
        <a:bodyPr/>
        <a:lstStyle/>
        <a:p>
          <a:endParaRPr lang="en-US"/>
        </a:p>
      </dgm:t>
    </dgm:pt>
    <dgm:pt modelId="{B3BEE77D-A532-47CE-9585-FCFC6762D3E2}" type="pres">
      <dgm:prSet presAssocID="{378CFA43-1477-44B1-BBB0-3B334F518B9F}" presName="outerComposite" presStyleCnt="0">
        <dgm:presLayoutVars>
          <dgm:chMax val="5"/>
          <dgm:dir/>
          <dgm:resizeHandles val="exact"/>
        </dgm:presLayoutVars>
      </dgm:prSet>
      <dgm:spPr/>
    </dgm:pt>
    <dgm:pt modelId="{CD8A1477-3FEA-4577-8D3E-4701F5F1AB2A}" type="pres">
      <dgm:prSet presAssocID="{378CFA43-1477-44B1-BBB0-3B334F518B9F}" presName="dummyMaxCanvas" presStyleCnt="0">
        <dgm:presLayoutVars/>
      </dgm:prSet>
      <dgm:spPr/>
    </dgm:pt>
    <dgm:pt modelId="{74589F89-F841-4CFE-B154-EF55594F8D06}" type="pres">
      <dgm:prSet presAssocID="{378CFA43-1477-44B1-BBB0-3B334F518B9F}" presName="FourNodes_1" presStyleLbl="node1" presStyleIdx="0" presStyleCnt="4">
        <dgm:presLayoutVars>
          <dgm:bulletEnabled val="1"/>
        </dgm:presLayoutVars>
      </dgm:prSet>
      <dgm:spPr/>
    </dgm:pt>
    <dgm:pt modelId="{C0517285-1BCF-42FF-9A9A-BEA790DEBC78}" type="pres">
      <dgm:prSet presAssocID="{378CFA43-1477-44B1-BBB0-3B334F518B9F}" presName="FourNodes_2" presStyleLbl="node1" presStyleIdx="1" presStyleCnt="4">
        <dgm:presLayoutVars>
          <dgm:bulletEnabled val="1"/>
        </dgm:presLayoutVars>
      </dgm:prSet>
      <dgm:spPr/>
    </dgm:pt>
    <dgm:pt modelId="{1A8F615C-A43B-40CE-AD06-57CA89B10C78}" type="pres">
      <dgm:prSet presAssocID="{378CFA43-1477-44B1-BBB0-3B334F518B9F}" presName="FourNodes_3" presStyleLbl="node1" presStyleIdx="2" presStyleCnt="4">
        <dgm:presLayoutVars>
          <dgm:bulletEnabled val="1"/>
        </dgm:presLayoutVars>
      </dgm:prSet>
      <dgm:spPr/>
    </dgm:pt>
    <dgm:pt modelId="{194D1129-4E08-47F3-A6A5-E6C4E6350441}" type="pres">
      <dgm:prSet presAssocID="{378CFA43-1477-44B1-BBB0-3B334F518B9F}" presName="FourNodes_4" presStyleLbl="node1" presStyleIdx="3" presStyleCnt="4">
        <dgm:presLayoutVars>
          <dgm:bulletEnabled val="1"/>
        </dgm:presLayoutVars>
      </dgm:prSet>
      <dgm:spPr/>
    </dgm:pt>
    <dgm:pt modelId="{3989865A-2DCA-4607-9838-842164131AB9}" type="pres">
      <dgm:prSet presAssocID="{378CFA43-1477-44B1-BBB0-3B334F518B9F}" presName="FourConn_1-2" presStyleLbl="fgAccFollowNode1" presStyleIdx="0" presStyleCnt="3">
        <dgm:presLayoutVars>
          <dgm:bulletEnabled val="1"/>
        </dgm:presLayoutVars>
      </dgm:prSet>
      <dgm:spPr/>
    </dgm:pt>
    <dgm:pt modelId="{5A1C42CA-8859-4A89-B04B-CA340B7AC6D3}" type="pres">
      <dgm:prSet presAssocID="{378CFA43-1477-44B1-BBB0-3B334F518B9F}" presName="FourConn_2-3" presStyleLbl="fgAccFollowNode1" presStyleIdx="1" presStyleCnt="3">
        <dgm:presLayoutVars>
          <dgm:bulletEnabled val="1"/>
        </dgm:presLayoutVars>
      </dgm:prSet>
      <dgm:spPr/>
    </dgm:pt>
    <dgm:pt modelId="{5FFDBC52-B314-4AA3-9DCB-A12A7232E84C}" type="pres">
      <dgm:prSet presAssocID="{378CFA43-1477-44B1-BBB0-3B334F518B9F}" presName="FourConn_3-4" presStyleLbl="fgAccFollowNode1" presStyleIdx="2" presStyleCnt="3">
        <dgm:presLayoutVars>
          <dgm:bulletEnabled val="1"/>
        </dgm:presLayoutVars>
      </dgm:prSet>
      <dgm:spPr/>
    </dgm:pt>
    <dgm:pt modelId="{962DBC7B-DD9B-4371-A968-BB2EAB93C866}" type="pres">
      <dgm:prSet presAssocID="{378CFA43-1477-44B1-BBB0-3B334F518B9F}" presName="FourNodes_1_text" presStyleLbl="node1" presStyleIdx="3" presStyleCnt="4">
        <dgm:presLayoutVars>
          <dgm:bulletEnabled val="1"/>
        </dgm:presLayoutVars>
      </dgm:prSet>
      <dgm:spPr/>
    </dgm:pt>
    <dgm:pt modelId="{35910B24-3FCD-488E-B0BB-1E5AA5EC6821}" type="pres">
      <dgm:prSet presAssocID="{378CFA43-1477-44B1-BBB0-3B334F518B9F}" presName="FourNodes_2_text" presStyleLbl="node1" presStyleIdx="3" presStyleCnt="4">
        <dgm:presLayoutVars>
          <dgm:bulletEnabled val="1"/>
        </dgm:presLayoutVars>
      </dgm:prSet>
      <dgm:spPr/>
    </dgm:pt>
    <dgm:pt modelId="{73A9BD10-C8A5-461E-BC23-708E3902F606}" type="pres">
      <dgm:prSet presAssocID="{378CFA43-1477-44B1-BBB0-3B334F518B9F}" presName="FourNodes_3_text" presStyleLbl="node1" presStyleIdx="3" presStyleCnt="4">
        <dgm:presLayoutVars>
          <dgm:bulletEnabled val="1"/>
        </dgm:presLayoutVars>
      </dgm:prSet>
      <dgm:spPr/>
    </dgm:pt>
    <dgm:pt modelId="{C5C94603-70D8-4680-8E80-E3C6A9D08BC8}" type="pres">
      <dgm:prSet presAssocID="{378CFA43-1477-44B1-BBB0-3B334F518B9F}" presName="FourNodes_4_text" presStyleLbl="node1" presStyleIdx="3" presStyleCnt="4">
        <dgm:presLayoutVars>
          <dgm:bulletEnabled val="1"/>
        </dgm:presLayoutVars>
      </dgm:prSet>
      <dgm:spPr/>
    </dgm:pt>
  </dgm:ptLst>
  <dgm:cxnLst>
    <dgm:cxn modelId="{F306B609-74C0-4A1B-AA4B-FD2F4E463334}" srcId="{378CFA43-1477-44B1-BBB0-3B334F518B9F}" destId="{D602D874-688A-4B71-B6C1-080E6982A165}" srcOrd="0" destOrd="0" parTransId="{FDF482A8-65E7-42D5-A695-2208B6F190FC}" sibTransId="{5EE4FE0A-319E-4DE5-B67B-4ECF7CB06CE7}"/>
    <dgm:cxn modelId="{05F77E10-1035-4180-9665-012A7F15ECE6}" type="presOf" srcId="{7A99A98D-E7C7-441E-8FDF-765B4E050939}" destId="{1A8F615C-A43B-40CE-AD06-57CA89B10C78}" srcOrd="0" destOrd="0" presId="urn:microsoft.com/office/officeart/2005/8/layout/vProcess5"/>
    <dgm:cxn modelId="{31FCA42B-AA74-4A62-B056-D566EBCF2829}" type="presOf" srcId="{8DD31C43-48EF-4220-9700-DCF2E0ED5F03}" destId="{C5C94603-70D8-4680-8E80-E3C6A9D08BC8}" srcOrd="1" destOrd="0" presId="urn:microsoft.com/office/officeart/2005/8/layout/vProcess5"/>
    <dgm:cxn modelId="{208AA032-7983-4D19-9C7C-3ABDA3B05E92}" srcId="{378CFA43-1477-44B1-BBB0-3B334F518B9F}" destId="{7A99A98D-E7C7-441E-8FDF-765B4E050939}" srcOrd="2" destOrd="0" parTransId="{2A956364-FC0C-4F4F-A384-A3A8BDFBDEAC}" sibTransId="{213617C8-7E0F-4F45-8A14-9482D58D79F3}"/>
    <dgm:cxn modelId="{03F5D064-A348-4C07-A011-7AB98DC15E08}" type="presOf" srcId="{213617C8-7E0F-4F45-8A14-9482D58D79F3}" destId="{5FFDBC52-B314-4AA3-9DCB-A12A7232E84C}" srcOrd="0" destOrd="0" presId="urn:microsoft.com/office/officeart/2005/8/layout/vProcess5"/>
    <dgm:cxn modelId="{97613A70-4FDE-45FD-BDDF-BD26AC492E95}" type="presOf" srcId="{378CFA43-1477-44B1-BBB0-3B334F518B9F}" destId="{B3BEE77D-A532-47CE-9585-FCFC6762D3E2}" srcOrd="0" destOrd="0" presId="urn:microsoft.com/office/officeart/2005/8/layout/vProcess5"/>
    <dgm:cxn modelId="{78EBD086-9366-4786-8AA7-562E01C76888}" type="presOf" srcId="{C1543579-F943-49A1-A9C3-166D81931963}" destId="{5A1C42CA-8859-4A89-B04B-CA340B7AC6D3}" srcOrd="0" destOrd="0" presId="urn:microsoft.com/office/officeart/2005/8/layout/vProcess5"/>
    <dgm:cxn modelId="{0DC4048C-1800-4D52-82AD-D23756DE40F2}" type="presOf" srcId="{5EE4FE0A-319E-4DE5-B67B-4ECF7CB06CE7}" destId="{3989865A-2DCA-4607-9838-842164131AB9}" srcOrd="0" destOrd="0" presId="urn:microsoft.com/office/officeart/2005/8/layout/vProcess5"/>
    <dgm:cxn modelId="{139FA192-3817-447A-80F7-6D0C0DB6FEB5}" type="presOf" srcId="{D602D874-688A-4B71-B6C1-080E6982A165}" destId="{962DBC7B-DD9B-4371-A968-BB2EAB93C866}" srcOrd="1" destOrd="0" presId="urn:microsoft.com/office/officeart/2005/8/layout/vProcess5"/>
    <dgm:cxn modelId="{F887BD95-1B8A-4088-B091-B244F2F7C591}" type="presOf" srcId="{8DD31C43-48EF-4220-9700-DCF2E0ED5F03}" destId="{194D1129-4E08-47F3-A6A5-E6C4E6350441}" srcOrd="0" destOrd="0" presId="urn:microsoft.com/office/officeart/2005/8/layout/vProcess5"/>
    <dgm:cxn modelId="{30AC32A0-C193-42B4-ABFF-BF100DDC8E81}" type="presOf" srcId="{7A99A98D-E7C7-441E-8FDF-765B4E050939}" destId="{73A9BD10-C8A5-461E-BC23-708E3902F606}" srcOrd="1" destOrd="0" presId="urn:microsoft.com/office/officeart/2005/8/layout/vProcess5"/>
    <dgm:cxn modelId="{49267DA9-B55A-4601-9EB0-4814A0F06403}" srcId="{378CFA43-1477-44B1-BBB0-3B334F518B9F}" destId="{8DD31C43-48EF-4220-9700-DCF2E0ED5F03}" srcOrd="3" destOrd="0" parTransId="{AF0D1FAC-FFB7-4450-9906-A01588E8DAA1}" sibTransId="{0946807B-8DD4-448D-99AA-638068104983}"/>
    <dgm:cxn modelId="{CCA65DAF-B895-42B8-B90E-873D974233F2}" type="presOf" srcId="{48F691D5-106E-4A02-AD37-1620D592FC55}" destId="{35910B24-3FCD-488E-B0BB-1E5AA5EC6821}" srcOrd="1" destOrd="0" presId="urn:microsoft.com/office/officeart/2005/8/layout/vProcess5"/>
    <dgm:cxn modelId="{19C620B5-8D01-45BC-BEBD-A451B3BD15E2}" type="presOf" srcId="{D602D874-688A-4B71-B6C1-080E6982A165}" destId="{74589F89-F841-4CFE-B154-EF55594F8D06}" srcOrd="0" destOrd="0" presId="urn:microsoft.com/office/officeart/2005/8/layout/vProcess5"/>
    <dgm:cxn modelId="{C5C10FBB-F287-48C1-86C2-FABFA673F22A}" srcId="{378CFA43-1477-44B1-BBB0-3B334F518B9F}" destId="{48F691D5-106E-4A02-AD37-1620D592FC55}" srcOrd="1" destOrd="0" parTransId="{84A65EE0-7F33-408C-BECF-9B5A68C126E3}" sibTransId="{C1543579-F943-49A1-A9C3-166D81931963}"/>
    <dgm:cxn modelId="{02408FCA-0D70-434A-A43E-9A84CE1108AC}" type="presOf" srcId="{48F691D5-106E-4A02-AD37-1620D592FC55}" destId="{C0517285-1BCF-42FF-9A9A-BEA790DEBC78}" srcOrd="0" destOrd="0" presId="urn:microsoft.com/office/officeart/2005/8/layout/vProcess5"/>
    <dgm:cxn modelId="{6BCCDE31-8C65-4A34-88D5-C4748D268C8E}" type="presParOf" srcId="{B3BEE77D-A532-47CE-9585-FCFC6762D3E2}" destId="{CD8A1477-3FEA-4577-8D3E-4701F5F1AB2A}" srcOrd="0" destOrd="0" presId="urn:microsoft.com/office/officeart/2005/8/layout/vProcess5"/>
    <dgm:cxn modelId="{836F664B-A015-401C-B348-25911F2EB41F}" type="presParOf" srcId="{B3BEE77D-A532-47CE-9585-FCFC6762D3E2}" destId="{74589F89-F841-4CFE-B154-EF55594F8D06}" srcOrd="1" destOrd="0" presId="urn:microsoft.com/office/officeart/2005/8/layout/vProcess5"/>
    <dgm:cxn modelId="{A3268674-6910-4514-8B8E-60950B80A089}" type="presParOf" srcId="{B3BEE77D-A532-47CE-9585-FCFC6762D3E2}" destId="{C0517285-1BCF-42FF-9A9A-BEA790DEBC78}" srcOrd="2" destOrd="0" presId="urn:microsoft.com/office/officeart/2005/8/layout/vProcess5"/>
    <dgm:cxn modelId="{1A850E0D-6F7A-491B-949E-CFF981BB635B}" type="presParOf" srcId="{B3BEE77D-A532-47CE-9585-FCFC6762D3E2}" destId="{1A8F615C-A43B-40CE-AD06-57CA89B10C78}" srcOrd="3" destOrd="0" presId="urn:microsoft.com/office/officeart/2005/8/layout/vProcess5"/>
    <dgm:cxn modelId="{402A0015-B72C-4C59-B45F-CC770B11B9AF}" type="presParOf" srcId="{B3BEE77D-A532-47CE-9585-FCFC6762D3E2}" destId="{194D1129-4E08-47F3-A6A5-E6C4E6350441}" srcOrd="4" destOrd="0" presId="urn:microsoft.com/office/officeart/2005/8/layout/vProcess5"/>
    <dgm:cxn modelId="{9F395B3F-6372-4090-9252-6E942801E437}" type="presParOf" srcId="{B3BEE77D-A532-47CE-9585-FCFC6762D3E2}" destId="{3989865A-2DCA-4607-9838-842164131AB9}" srcOrd="5" destOrd="0" presId="urn:microsoft.com/office/officeart/2005/8/layout/vProcess5"/>
    <dgm:cxn modelId="{66F2049E-2795-4B31-864B-FE26D3B2E5A0}" type="presParOf" srcId="{B3BEE77D-A532-47CE-9585-FCFC6762D3E2}" destId="{5A1C42CA-8859-4A89-B04B-CA340B7AC6D3}" srcOrd="6" destOrd="0" presId="urn:microsoft.com/office/officeart/2005/8/layout/vProcess5"/>
    <dgm:cxn modelId="{C10B8473-F1E4-4EB6-8436-3B2A83CC4B95}" type="presParOf" srcId="{B3BEE77D-A532-47CE-9585-FCFC6762D3E2}" destId="{5FFDBC52-B314-4AA3-9DCB-A12A7232E84C}" srcOrd="7" destOrd="0" presId="urn:microsoft.com/office/officeart/2005/8/layout/vProcess5"/>
    <dgm:cxn modelId="{8B7824D7-183D-4CC1-8896-953F3F2A11ED}" type="presParOf" srcId="{B3BEE77D-A532-47CE-9585-FCFC6762D3E2}" destId="{962DBC7B-DD9B-4371-A968-BB2EAB93C866}" srcOrd="8" destOrd="0" presId="urn:microsoft.com/office/officeart/2005/8/layout/vProcess5"/>
    <dgm:cxn modelId="{5A842428-0D2C-4569-AAB6-719BD809B001}" type="presParOf" srcId="{B3BEE77D-A532-47CE-9585-FCFC6762D3E2}" destId="{35910B24-3FCD-488E-B0BB-1E5AA5EC6821}" srcOrd="9" destOrd="0" presId="urn:microsoft.com/office/officeart/2005/8/layout/vProcess5"/>
    <dgm:cxn modelId="{56A1566A-11B6-4A28-8C8D-987314221B3C}" type="presParOf" srcId="{B3BEE77D-A532-47CE-9585-FCFC6762D3E2}" destId="{73A9BD10-C8A5-461E-BC23-708E3902F606}" srcOrd="10" destOrd="0" presId="urn:microsoft.com/office/officeart/2005/8/layout/vProcess5"/>
    <dgm:cxn modelId="{7FCDDD96-DBB5-44A8-BBF6-E4DB5C967601}" type="presParOf" srcId="{B3BEE77D-A532-47CE-9585-FCFC6762D3E2}" destId="{C5C94603-70D8-4680-8E80-E3C6A9D08BC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19F22C-48AE-4DEE-A5BE-600BE34D87A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B25B2FB-8747-4B5E-B858-5CA7B7E0B65D}">
      <dgm:prSet/>
      <dgm:spPr/>
      <dgm:t>
        <a:bodyPr/>
        <a:lstStyle/>
        <a:p>
          <a:r>
            <a:rPr lang="es-ES"/>
            <a:t>Se definirán con claridad los deberes y responsabilidades de cada miembro encargándonos de que todos conozcan su papel.</a:t>
          </a:r>
          <a:endParaRPr lang="en-US"/>
        </a:p>
      </dgm:t>
    </dgm:pt>
    <dgm:pt modelId="{DFC8FAD4-24AC-4EBA-A7F4-5965E7E6084E}" type="parTrans" cxnId="{B642DB98-3716-4B2A-9BB0-9867A1526A0D}">
      <dgm:prSet/>
      <dgm:spPr/>
      <dgm:t>
        <a:bodyPr/>
        <a:lstStyle/>
        <a:p>
          <a:endParaRPr lang="en-US"/>
        </a:p>
      </dgm:t>
    </dgm:pt>
    <dgm:pt modelId="{E5E79754-FC78-4731-B633-C6D0891A6FEF}" type="sibTrans" cxnId="{B642DB98-3716-4B2A-9BB0-9867A1526A0D}">
      <dgm:prSet/>
      <dgm:spPr/>
      <dgm:t>
        <a:bodyPr/>
        <a:lstStyle/>
        <a:p>
          <a:endParaRPr lang="en-US"/>
        </a:p>
      </dgm:t>
    </dgm:pt>
    <dgm:pt modelId="{D834B663-5CD1-46E9-81A6-B93C4351C9B1}">
      <dgm:prSet/>
      <dgm:spPr/>
      <dgm:t>
        <a:bodyPr/>
        <a:lstStyle/>
        <a:p>
          <a:r>
            <a:rPr lang="es-ES" dirty="0"/>
            <a:t>Los deberes y las responsabilidades impulsarán la definición de la autoridad y el liderazgo conferido en la organización.</a:t>
          </a:r>
          <a:endParaRPr lang="en-US" dirty="0"/>
        </a:p>
      </dgm:t>
    </dgm:pt>
    <dgm:pt modelId="{E6DEF29E-68FF-4430-B5DE-6264BD6CE12A}" type="parTrans" cxnId="{0BC0E7B6-1979-4234-A266-6EB9DFB1E8B8}">
      <dgm:prSet/>
      <dgm:spPr/>
      <dgm:t>
        <a:bodyPr/>
        <a:lstStyle/>
        <a:p>
          <a:endParaRPr lang="en-US"/>
        </a:p>
      </dgm:t>
    </dgm:pt>
    <dgm:pt modelId="{8A9F63D4-D476-41E4-A702-4DFAF7E2FBCA}" type="sibTrans" cxnId="{0BC0E7B6-1979-4234-A266-6EB9DFB1E8B8}">
      <dgm:prSet/>
      <dgm:spPr/>
      <dgm:t>
        <a:bodyPr/>
        <a:lstStyle/>
        <a:p>
          <a:endParaRPr lang="en-US"/>
        </a:p>
      </dgm:t>
    </dgm:pt>
    <dgm:pt modelId="{FC8CF3DC-C054-4FE3-9F1B-F11BE0BC64E8}">
      <dgm:prSet/>
      <dgm:spPr/>
      <dgm:t>
        <a:bodyPr/>
        <a:lstStyle/>
        <a:p>
          <a:r>
            <a:rPr lang="es-ES"/>
            <a:t>Se establecerán unos objetivos y nos preocuparemos porque sean entendidos por todos.</a:t>
          </a:r>
          <a:endParaRPr lang="en-US"/>
        </a:p>
      </dgm:t>
    </dgm:pt>
    <dgm:pt modelId="{63B5184C-6ECB-431E-A352-29A0D3994532}" type="parTrans" cxnId="{3CB15659-9000-410E-AAA3-87B60EAEA246}">
      <dgm:prSet/>
      <dgm:spPr/>
      <dgm:t>
        <a:bodyPr/>
        <a:lstStyle/>
        <a:p>
          <a:endParaRPr lang="en-US"/>
        </a:p>
      </dgm:t>
    </dgm:pt>
    <dgm:pt modelId="{A0FE7B24-E230-4010-AAC2-8466253DB337}" type="sibTrans" cxnId="{3CB15659-9000-410E-AAA3-87B60EAEA246}">
      <dgm:prSet/>
      <dgm:spPr/>
      <dgm:t>
        <a:bodyPr/>
        <a:lstStyle/>
        <a:p>
          <a:endParaRPr lang="en-US"/>
        </a:p>
      </dgm:t>
    </dgm:pt>
    <dgm:pt modelId="{FC215A28-B792-4C73-B933-371653DCCA2A}">
      <dgm:prSet/>
      <dgm:spPr/>
      <dgm:t>
        <a:bodyPr/>
        <a:lstStyle/>
        <a:p>
          <a:r>
            <a:rPr lang="es-ES"/>
            <a:t>Lucharemos contra la duplicidad de tareas, así como contra el solapamiento y el conflicto entre funciones.</a:t>
          </a:r>
          <a:endParaRPr lang="en-US"/>
        </a:p>
      </dgm:t>
    </dgm:pt>
    <dgm:pt modelId="{61D720D8-32D1-4A15-8359-AD98086C6517}" type="parTrans" cxnId="{A7C1BFAB-7DDC-4A6F-A12A-55C2E1FCD9AF}">
      <dgm:prSet/>
      <dgm:spPr/>
      <dgm:t>
        <a:bodyPr/>
        <a:lstStyle/>
        <a:p>
          <a:endParaRPr lang="en-US"/>
        </a:p>
      </dgm:t>
    </dgm:pt>
    <dgm:pt modelId="{C9991F80-226B-4FD2-9F9B-5D72659D5BB7}" type="sibTrans" cxnId="{A7C1BFAB-7DDC-4A6F-A12A-55C2E1FCD9AF}">
      <dgm:prSet/>
      <dgm:spPr/>
      <dgm:t>
        <a:bodyPr/>
        <a:lstStyle/>
        <a:p>
          <a:endParaRPr lang="en-US"/>
        </a:p>
      </dgm:t>
    </dgm:pt>
    <dgm:pt modelId="{518E7F17-589F-437B-B098-37A2359DFC42}">
      <dgm:prSet/>
      <dgm:spPr/>
      <dgm:t>
        <a:bodyPr/>
        <a:lstStyle/>
        <a:p>
          <a:r>
            <a:rPr lang="es-ES"/>
            <a:t>La dirección tendrá una función eminentemente estratégica, delegando funciones y liberándose de tareas secundarias.</a:t>
          </a:r>
          <a:endParaRPr lang="en-US"/>
        </a:p>
      </dgm:t>
    </dgm:pt>
    <dgm:pt modelId="{9C56ADE2-D3B2-4BDF-BACD-6E19B979F1E2}" type="parTrans" cxnId="{3835B629-1B91-49EA-895C-8D736B984829}">
      <dgm:prSet/>
      <dgm:spPr/>
      <dgm:t>
        <a:bodyPr/>
        <a:lstStyle/>
        <a:p>
          <a:endParaRPr lang="en-US"/>
        </a:p>
      </dgm:t>
    </dgm:pt>
    <dgm:pt modelId="{5C9A2B39-C931-4954-82C6-9458F5610C39}" type="sibTrans" cxnId="{3835B629-1B91-49EA-895C-8D736B984829}">
      <dgm:prSet/>
      <dgm:spPr/>
      <dgm:t>
        <a:bodyPr/>
        <a:lstStyle/>
        <a:p>
          <a:endParaRPr lang="en-US"/>
        </a:p>
      </dgm:t>
    </dgm:pt>
    <dgm:pt modelId="{152FC5B2-1E79-49C8-9F97-DDFACE090DF3}" type="pres">
      <dgm:prSet presAssocID="{E819F22C-48AE-4DEE-A5BE-600BE34D87AA}" presName="outerComposite" presStyleCnt="0">
        <dgm:presLayoutVars>
          <dgm:chMax val="5"/>
          <dgm:dir/>
          <dgm:resizeHandles val="exact"/>
        </dgm:presLayoutVars>
      </dgm:prSet>
      <dgm:spPr/>
    </dgm:pt>
    <dgm:pt modelId="{BF665AF9-7C20-415C-8C8B-67ED6A41B624}" type="pres">
      <dgm:prSet presAssocID="{E819F22C-48AE-4DEE-A5BE-600BE34D87AA}" presName="dummyMaxCanvas" presStyleCnt="0">
        <dgm:presLayoutVars/>
      </dgm:prSet>
      <dgm:spPr/>
    </dgm:pt>
    <dgm:pt modelId="{1A8EC85B-0BD2-4A80-9B49-E4F644EFCC5B}" type="pres">
      <dgm:prSet presAssocID="{E819F22C-48AE-4DEE-A5BE-600BE34D87AA}" presName="FiveNodes_1" presStyleLbl="node1" presStyleIdx="0" presStyleCnt="5">
        <dgm:presLayoutVars>
          <dgm:bulletEnabled val="1"/>
        </dgm:presLayoutVars>
      </dgm:prSet>
      <dgm:spPr/>
    </dgm:pt>
    <dgm:pt modelId="{5897C144-A0D6-4FB2-9E72-EEF646D23D0A}" type="pres">
      <dgm:prSet presAssocID="{E819F22C-48AE-4DEE-A5BE-600BE34D87AA}" presName="FiveNodes_2" presStyleLbl="node1" presStyleIdx="1" presStyleCnt="5">
        <dgm:presLayoutVars>
          <dgm:bulletEnabled val="1"/>
        </dgm:presLayoutVars>
      </dgm:prSet>
      <dgm:spPr/>
    </dgm:pt>
    <dgm:pt modelId="{2B626850-3C13-43DF-9056-2973AD8D5AC4}" type="pres">
      <dgm:prSet presAssocID="{E819F22C-48AE-4DEE-A5BE-600BE34D87AA}" presName="FiveNodes_3" presStyleLbl="node1" presStyleIdx="2" presStyleCnt="5">
        <dgm:presLayoutVars>
          <dgm:bulletEnabled val="1"/>
        </dgm:presLayoutVars>
      </dgm:prSet>
      <dgm:spPr/>
    </dgm:pt>
    <dgm:pt modelId="{430180F7-80C6-47FE-B507-7800E8E08681}" type="pres">
      <dgm:prSet presAssocID="{E819F22C-48AE-4DEE-A5BE-600BE34D87AA}" presName="FiveNodes_4" presStyleLbl="node1" presStyleIdx="3" presStyleCnt="5">
        <dgm:presLayoutVars>
          <dgm:bulletEnabled val="1"/>
        </dgm:presLayoutVars>
      </dgm:prSet>
      <dgm:spPr/>
    </dgm:pt>
    <dgm:pt modelId="{E6ABBC64-78B5-4458-B562-CDD30F9CD1CA}" type="pres">
      <dgm:prSet presAssocID="{E819F22C-48AE-4DEE-A5BE-600BE34D87AA}" presName="FiveNodes_5" presStyleLbl="node1" presStyleIdx="4" presStyleCnt="5">
        <dgm:presLayoutVars>
          <dgm:bulletEnabled val="1"/>
        </dgm:presLayoutVars>
      </dgm:prSet>
      <dgm:spPr/>
    </dgm:pt>
    <dgm:pt modelId="{B6C0B930-B3A6-462D-9C9A-14FB4CA4C89D}" type="pres">
      <dgm:prSet presAssocID="{E819F22C-48AE-4DEE-A5BE-600BE34D87AA}" presName="FiveConn_1-2" presStyleLbl="fgAccFollowNode1" presStyleIdx="0" presStyleCnt="4">
        <dgm:presLayoutVars>
          <dgm:bulletEnabled val="1"/>
        </dgm:presLayoutVars>
      </dgm:prSet>
      <dgm:spPr/>
    </dgm:pt>
    <dgm:pt modelId="{DC6EBDF3-37BC-4A42-BD5F-06EF81EF7C17}" type="pres">
      <dgm:prSet presAssocID="{E819F22C-48AE-4DEE-A5BE-600BE34D87AA}" presName="FiveConn_2-3" presStyleLbl="fgAccFollowNode1" presStyleIdx="1" presStyleCnt="4">
        <dgm:presLayoutVars>
          <dgm:bulletEnabled val="1"/>
        </dgm:presLayoutVars>
      </dgm:prSet>
      <dgm:spPr/>
    </dgm:pt>
    <dgm:pt modelId="{1CA0F37C-1F3C-46D2-9201-05BFEA37F3DF}" type="pres">
      <dgm:prSet presAssocID="{E819F22C-48AE-4DEE-A5BE-600BE34D87AA}" presName="FiveConn_3-4" presStyleLbl="fgAccFollowNode1" presStyleIdx="2" presStyleCnt="4">
        <dgm:presLayoutVars>
          <dgm:bulletEnabled val="1"/>
        </dgm:presLayoutVars>
      </dgm:prSet>
      <dgm:spPr/>
    </dgm:pt>
    <dgm:pt modelId="{FB873053-922B-4F86-94F7-F594CE935326}" type="pres">
      <dgm:prSet presAssocID="{E819F22C-48AE-4DEE-A5BE-600BE34D87AA}" presName="FiveConn_4-5" presStyleLbl="fgAccFollowNode1" presStyleIdx="3" presStyleCnt="4">
        <dgm:presLayoutVars>
          <dgm:bulletEnabled val="1"/>
        </dgm:presLayoutVars>
      </dgm:prSet>
      <dgm:spPr/>
    </dgm:pt>
    <dgm:pt modelId="{2A47CFA3-318B-4169-BC4A-E359D67B45C9}" type="pres">
      <dgm:prSet presAssocID="{E819F22C-48AE-4DEE-A5BE-600BE34D87AA}" presName="FiveNodes_1_text" presStyleLbl="node1" presStyleIdx="4" presStyleCnt="5">
        <dgm:presLayoutVars>
          <dgm:bulletEnabled val="1"/>
        </dgm:presLayoutVars>
      </dgm:prSet>
      <dgm:spPr/>
    </dgm:pt>
    <dgm:pt modelId="{3F07BF38-FD0D-4E92-94E9-EAB3142EB8D7}" type="pres">
      <dgm:prSet presAssocID="{E819F22C-48AE-4DEE-A5BE-600BE34D87AA}" presName="FiveNodes_2_text" presStyleLbl="node1" presStyleIdx="4" presStyleCnt="5">
        <dgm:presLayoutVars>
          <dgm:bulletEnabled val="1"/>
        </dgm:presLayoutVars>
      </dgm:prSet>
      <dgm:spPr/>
    </dgm:pt>
    <dgm:pt modelId="{DC92F8D7-4D48-4B95-B755-A4C1F737F67B}" type="pres">
      <dgm:prSet presAssocID="{E819F22C-48AE-4DEE-A5BE-600BE34D87AA}" presName="FiveNodes_3_text" presStyleLbl="node1" presStyleIdx="4" presStyleCnt="5">
        <dgm:presLayoutVars>
          <dgm:bulletEnabled val="1"/>
        </dgm:presLayoutVars>
      </dgm:prSet>
      <dgm:spPr/>
    </dgm:pt>
    <dgm:pt modelId="{2D0639EE-1DC8-48AE-AD9D-4A9CCD02B608}" type="pres">
      <dgm:prSet presAssocID="{E819F22C-48AE-4DEE-A5BE-600BE34D87AA}" presName="FiveNodes_4_text" presStyleLbl="node1" presStyleIdx="4" presStyleCnt="5">
        <dgm:presLayoutVars>
          <dgm:bulletEnabled val="1"/>
        </dgm:presLayoutVars>
      </dgm:prSet>
      <dgm:spPr/>
    </dgm:pt>
    <dgm:pt modelId="{7DBF28B8-409F-4123-8BCB-1C671F6EFF79}" type="pres">
      <dgm:prSet presAssocID="{E819F22C-48AE-4DEE-A5BE-600BE34D87AA}" presName="FiveNodes_5_text" presStyleLbl="node1" presStyleIdx="4" presStyleCnt="5">
        <dgm:presLayoutVars>
          <dgm:bulletEnabled val="1"/>
        </dgm:presLayoutVars>
      </dgm:prSet>
      <dgm:spPr/>
    </dgm:pt>
  </dgm:ptLst>
  <dgm:cxnLst>
    <dgm:cxn modelId="{63D15011-3F8C-442E-9ACE-38DFCC1A7788}" type="presOf" srcId="{8A9F63D4-D476-41E4-A702-4DFAF7E2FBCA}" destId="{DC6EBDF3-37BC-4A42-BD5F-06EF81EF7C17}" srcOrd="0" destOrd="0" presId="urn:microsoft.com/office/officeart/2005/8/layout/vProcess5"/>
    <dgm:cxn modelId="{3835B629-1B91-49EA-895C-8D736B984829}" srcId="{E819F22C-48AE-4DEE-A5BE-600BE34D87AA}" destId="{518E7F17-589F-437B-B098-37A2359DFC42}" srcOrd="4" destOrd="0" parTransId="{9C56ADE2-D3B2-4BDF-BACD-6E19B979F1E2}" sibTransId="{5C9A2B39-C931-4954-82C6-9458F5610C39}"/>
    <dgm:cxn modelId="{78C7922E-5B9B-4F9A-BDA5-9CEAAD003A91}" type="presOf" srcId="{518E7F17-589F-437B-B098-37A2359DFC42}" destId="{7DBF28B8-409F-4123-8BCB-1C671F6EFF79}" srcOrd="1" destOrd="0" presId="urn:microsoft.com/office/officeart/2005/8/layout/vProcess5"/>
    <dgm:cxn modelId="{1632C42F-8EFD-4837-97AD-BF5749F4D5A7}" type="presOf" srcId="{C9991F80-226B-4FD2-9F9B-5D72659D5BB7}" destId="{FB873053-922B-4F86-94F7-F594CE935326}" srcOrd="0" destOrd="0" presId="urn:microsoft.com/office/officeart/2005/8/layout/vProcess5"/>
    <dgm:cxn modelId="{75909062-3F62-421F-8997-F717D3D64BF0}" type="presOf" srcId="{D834B663-5CD1-46E9-81A6-B93C4351C9B1}" destId="{3F07BF38-FD0D-4E92-94E9-EAB3142EB8D7}" srcOrd="1" destOrd="0" presId="urn:microsoft.com/office/officeart/2005/8/layout/vProcess5"/>
    <dgm:cxn modelId="{C8824674-594B-40A8-92CA-B12093BD5071}" type="presOf" srcId="{FC215A28-B792-4C73-B933-371653DCCA2A}" destId="{2D0639EE-1DC8-48AE-AD9D-4A9CCD02B608}" srcOrd="1" destOrd="0" presId="urn:microsoft.com/office/officeart/2005/8/layout/vProcess5"/>
    <dgm:cxn modelId="{4BA37675-6DBB-4923-A2D7-6239BAE27D83}" type="presOf" srcId="{5B25B2FB-8747-4B5E-B858-5CA7B7E0B65D}" destId="{1A8EC85B-0BD2-4A80-9B49-E4F644EFCC5B}" srcOrd="0" destOrd="0" presId="urn:microsoft.com/office/officeart/2005/8/layout/vProcess5"/>
    <dgm:cxn modelId="{EFF69F75-6527-4CC9-9755-86ED1BD3917E}" type="presOf" srcId="{518E7F17-589F-437B-B098-37A2359DFC42}" destId="{E6ABBC64-78B5-4458-B562-CDD30F9CD1CA}" srcOrd="0" destOrd="0" presId="urn:microsoft.com/office/officeart/2005/8/layout/vProcess5"/>
    <dgm:cxn modelId="{1BE8CE77-944A-4781-865D-1B59975A2175}" type="presOf" srcId="{D834B663-5CD1-46E9-81A6-B93C4351C9B1}" destId="{5897C144-A0D6-4FB2-9E72-EEF646D23D0A}" srcOrd="0" destOrd="0" presId="urn:microsoft.com/office/officeart/2005/8/layout/vProcess5"/>
    <dgm:cxn modelId="{3CB15659-9000-410E-AAA3-87B60EAEA246}" srcId="{E819F22C-48AE-4DEE-A5BE-600BE34D87AA}" destId="{FC8CF3DC-C054-4FE3-9F1B-F11BE0BC64E8}" srcOrd="2" destOrd="0" parTransId="{63B5184C-6ECB-431E-A352-29A0D3994532}" sibTransId="{A0FE7B24-E230-4010-AAC2-8466253DB337}"/>
    <dgm:cxn modelId="{0A00F382-A60C-48AA-96C8-994282298560}" type="presOf" srcId="{A0FE7B24-E230-4010-AAC2-8466253DB337}" destId="{1CA0F37C-1F3C-46D2-9201-05BFEA37F3DF}" srcOrd="0" destOrd="0" presId="urn:microsoft.com/office/officeart/2005/8/layout/vProcess5"/>
    <dgm:cxn modelId="{B642DB98-3716-4B2A-9BB0-9867A1526A0D}" srcId="{E819F22C-48AE-4DEE-A5BE-600BE34D87AA}" destId="{5B25B2FB-8747-4B5E-B858-5CA7B7E0B65D}" srcOrd="0" destOrd="0" parTransId="{DFC8FAD4-24AC-4EBA-A7F4-5965E7E6084E}" sibTransId="{E5E79754-FC78-4731-B633-C6D0891A6FEF}"/>
    <dgm:cxn modelId="{A7C1BFAB-7DDC-4A6F-A12A-55C2E1FCD9AF}" srcId="{E819F22C-48AE-4DEE-A5BE-600BE34D87AA}" destId="{FC215A28-B792-4C73-B933-371653DCCA2A}" srcOrd="3" destOrd="0" parTransId="{61D720D8-32D1-4A15-8359-AD98086C6517}" sibTransId="{C9991F80-226B-4FD2-9F9B-5D72659D5BB7}"/>
    <dgm:cxn modelId="{0BC0E7B6-1979-4234-A266-6EB9DFB1E8B8}" srcId="{E819F22C-48AE-4DEE-A5BE-600BE34D87AA}" destId="{D834B663-5CD1-46E9-81A6-B93C4351C9B1}" srcOrd="1" destOrd="0" parTransId="{E6DEF29E-68FF-4430-B5DE-6264BD6CE12A}" sibTransId="{8A9F63D4-D476-41E4-A702-4DFAF7E2FBCA}"/>
    <dgm:cxn modelId="{9CFA13BA-94A7-4033-BBD7-043427D76C10}" type="presOf" srcId="{FC8CF3DC-C054-4FE3-9F1B-F11BE0BC64E8}" destId="{DC92F8D7-4D48-4B95-B755-A4C1F737F67B}" srcOrd="1" destOrd="0" presId="urn:microsoft.com/office/officeart/2005/8/layout/vProcess5"/>
    <dgm:cxn modelId="{EC48F6C2-2279-4C22-8A21-EF680B2BF13B}" type="presOf" srcId="{FC215A28-B792-4C73-B933-371653DCCA2A}" destId="{430180F7-80C6-47FE-B507-7800E8E08681}" srcOrd="0" destOrd="0" presId="urn:microsoft.com/office/officeart/2005/8/layout/vProcess5"/>
    <dgm:cxn modelId="{D9599DD8-2956-402E-AFF3-28B7F1E289F8}" type="presOf" srcId="{5B25B2FB-8747-4B5E-B858-5CA7B7E0B65D}" destId="{2A47CFA3-318B-4169-BC4A-E359D67B45C9}" srcOrd="1" destOrd="0" presId="urn:microsoft.com/office/officeart/2005/8/layout/vProcess5"/>
    <dgm:cxn modelId="{EAFA14DB-8016-4A2D-B91C-9041E08759A1}" type="presOf" srcId="{E5E79754-FC78-4731-B633-C6D0891A6FEF}" destId="{B6C0B930-B3A6-462D-9C9A-14FB4CA4C89D}" srcOrd="0" destOrd="0" presId="urn:microsoft.com/office/officeart/2005/8/layout/vProcess5"/>
    <dgm:cxn modelId="{C68608DF-D9D3-4F18-853D-E7C4DB0931CA}" type="presOf" srcId="{FC8CF3DC-C054-4FE3-9F1B-F11BE0BC64E8}" destId="{2B626850-3C13-43DF-9056-2973AD8D5AC4}" srcOrd="0" destOrd="0" presId="urn:microsoft.com/office/officeart/2005/8/layout/vProcess5"/>
    <dgm:cxn modelId="{F5463EEF-D1BB-49E1-8898-99E667F6F3D4}" type="presOf" srcId="{E819F22C-48AE-4DEE-A5BE-600BE34D87AA}" destId="{152FC5B2-1E79-49C8-9F97-DDFACE090DF3}" srcOrd="0" destOrd="0" presId="urn:microsoft.com/office/officeart/2005/8/layout/vProcess5"/>
    <dgm:cxn modelId="{455267E8-6800-446D-B620-7D95945BF051}" type="presParOf" srcId="{152FC5B2-1E79-49C8-9F97-DDFACE090DF3}" destId="{BF665AF9-7C20-415C-8C8B-67ED6A41B624}" srcOrd="0" destOrd="0" presId="urn:microsoft.com/office/officeart/2005/8/layout/vProcess5"/>
    <dgm:cxn modelId="{C0065C85-D49F-494C-B9F6-5BFA89143A47}" type="presParOf" srcId="{152FC5B2-1E79-49C8-9F97-DDFACE090DF3}" destId="{1A8EC85B-0BD2-4A80-9B49-E4F644EFCC5B}" srcOrd="1" destOrd="0" presId="urn:microsoft.com/office/officeart/2005/8/layout/vProcess5"/>
    <dgm:cxn modelId="{BF00D6E0-126A-432D-ABF4-FE3AF62B3CAB}" type="presParOf" srcId="{152FC5B2-1E79-49C8-9F97-DDFACE090DF3}" destId="{5897C144-A0D6-4FB2-9E72-EEF646D23D0A}" srcOrd="2" destOrd="0" presId="urn:microsoft.com/office/officeart/2005/8/layout/vProcess5"/>
    <dgm:cxn modelId="{45EA17A3-E061-424F-A23E-27B865F454B3}" type="presParOf" srcId="{152FC5B2-1E79-49C8-9F97-DDFACE090DF3}" destId="{2B626850-3C13-43DF-9056-2973AD8D5AC4}" srcOrd="3" destOrd="0" presId="urn:microsoft.com/office/officeart/2005/8/layout/vProcess5"/>
    <dgm:cxn modelId="{6EEB4763-A81C-4C28-8B8E-3477164701E1}" type="presParOf" srcId="{152FC5B2-1E79-49C8-9F97-DDFACE090DF3}" destId="{430180F7-80C6-47FE-B507-7800E8E08681}" srcOrd="4" destOrd="0" presId="urn:microsoft.com/office/officeart/2005/8/layout/vProcess5"/>
    <dgm:cxn modelId="{3C67B0E7-00C4-44C8-BAC1-C476491CED7A}" type="presParOf" srcId="{152FC5B2-1E79-49C8-9F97-DDFACE090DF3}" destId="{E6ABBC64-78B5-4458-B562-CDD30F9CD1CA}" srcOrd="5" destOrd="0" presId="urn:microsoft.com/office/officeart/2005/8/layout/vProcess5"/>
    <dgm:cxn modelId="{EA6A3883-B37D-414A-9D2A-31DE57B015CF}" type="presParOf" srcId="{152FC5B2-1E79-49C8-9F97-DDFACE090DF3}" destId="{B6C0B930-B3A6-462D-9C9A-14FB4CA4C89D}" srcOrd="6" destOrd="0" presId="urn:microsoft.com/office/officeart/2005/8/layout/vProcess5"/>
    <dgm:cxn modelId="{5F29837B-593E-4BD5-80CF-F1699A4A0D3C}" type="presParOf" srcId="{152FC5B2-1E79-49C8-9F97-DDFACE090DF3}" destId="{DC6EBDF3-37BC-4A42-BD5F-06EF81EF7C17}" srcOrd="7" destOrd="0" presId="urn:microsoft.com/office/officeart/2005/8/layout/vProcess5"/>
    <dgm:cxn modelId="{DA2FD8DA-3235-4959-9FFF-634403D91095}" type="presParOf" srcId="{152FC5B2-1E79-49C8-9F97-DDFACE090DF3}" destId="{1CA0F37C-1F3C-46D2-9201-05BFEA37F3DF}" srcOrd="8" destOrd="0" presId="urn:microsoft.com/office/officeart/2005/8/layout/vProcess5"/>
    <dgm:cxn modelId="{ADD7A3B1-A0A7-4129-9943-E965BE90076F}" type="presParOf" srcId="{152FC5B2-1E79-49C8-9F97-DDFACE090DF3}" destId="{FB873053-922B-4F86-94F7-F594CE935326}" srcOrd="9" destOrd="0" presId="urn:microsoft.com/office/officeart/2005/8/layout/vProcess5"/>
    <dgm:cxn modelId="{FF0A39D8-3400-445D-896D-74B2C0BC72D0}" type="presParOf" srcId="{152FC5B2-1E79-49C8-9F97-DDFACE090DF3}" destId="{2A47CFA3-318B-4169-BC4A-E359D67B45C9}" srcOrd="10" destOrd="0" presId="urn:microsoft.com/office/officeart/2005/8/layout/vProcess5"/>
    <dgm:cxn modelId="{5CA34AC6-A3B9-47A2-9BEA-63FDA9F549BA}" type="presParOf" srcId="{152FC5B2-1E79-49C8-9F97-DDFACE090DF3}" destId="{3F07BF38-FD0D-4E92-94E9-EAB3142EB8D7}" srcOrd="11" destOrd="0" presId="urn:microsoft.com/office/officeart/2005/8/layout/vProcess5"/>
    <dgm:cxn modelId="{C740F32C-E36F-43BB-AB2F-D873D632D9CC}" type="presParOf" srcId="{152FC5B2-1E79-49C8-9F97-DDFACE090DF3}" destId="{DC92F8D7-4D48-4B95-B755-A4C1F737F67B}" srcOrd="12" destOrd="0" presId="urn:microsoft.com/office/officeart/2005/8/layout/vProcess5"/>
    <dgm:cxn modelId="{8EE26734-97D7-4828-86A1-D59EA5DDD94F}" type="presParOf" srcId="{152FC5B2-1E79-49C8-9F97-DDFACE090DF3}" destId="{2D0639EE-1DC8-48AE-AD9D-4A9CCD02B608}" srcOrd="13" destOrd="0" presId="urn:microsoft.com/office/officeart/2005/8/layout/vProcess5"/>
    <dgm:cxn modelId="{EF098292-351A-4858-A769-0EDE321FB5D2}" type="presParOf" srcId="{152FC5B2-1E79-49C8-9F97-DDFACE090DF3}" destId="{7DBF28B8-409F-4123-8BCB-1C671F6EFF7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448B3-8E09-4D10-B6B4-30995DBC24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FED133-8CB5-4EDA-A2EE-54FC33BA06CC}">
      <dgm:prSet/>
      <dgm:spPr/>
      <dgm:t>
        <a:bodyPr/>
        <a:lstStyle/>
        <a:p>
          <a:r>
            <a:rPr lang="es-ES"/>
            <a:t>El número de subordinados por responsable, en caso de haberlos, se determinará en función de la complejidad de la tarea pero se intentará que sea suficiente y no excesivo.</a:t>
          </a:r>
          <a:endParaRPr lang="en-US"/>
        </a:p>
      </dgm:t>
    </dgm:pt>
    <dgm:pt modelId="{6A8A503D-10F6-4D17-98B5-88EAECC75F94}" type="parTrans" cxnId="{F2F86571-23AB-402D-B3C7-E6097615C4C1}">
      <dgm:prSet/>
      <dgm:spPr/>
      <dgm:t>
        <a:bodyPr/>
        <a:lstStyle/>
        <a:p>
          <a:endParaRPr lang="en-US"/>
        </a:p>
      </dgm:t>
    </dgm:pt>
    <dgm:pt modelId="{DB6D3837-FC8E-4CED-9035-104198C5895C}" type="sibTrans" cxnId="{F2F86571-23AB-402D-B3C7-E6097615C4C1}">
      <dgm:prSet/>
      <dgm:spPr/>
      <dgm:t>
        <a:bodyPr/>
        <a:lstStyle/>
        <a:p>
          <a:endParaRPr lang="en-US"/>
        </a:p>
      </dgm:t>
    </dgm:pt>
    <dgm:pt modelId="{7CCBAD12-DB52-4231-AAA8-4F9C409971BF}">
      <dgm:prSet/>
      <dgm:spPr/>
      <dgm:t>
        <a:bodyPr/>
        <a:lstStyle/>
        <a:p>
          <a:r>
            <a:rPr lang="es-ES"/>
            <a:t>Las funciones relacionadas se agruparán y las que no, se separarán. Los grupos de trabajo deben ser las unidades básicas de la empresa.</a:t>
          </a:r>
          <a:endParaRPr lang="en-US"/>
        </a:p>
      </dgm:t>
    </dgm:pt>
    <dgm:pt modelId="{3E5DE551-B839-4544-978B-00E55E978C1F}" type="parTrans" cxnId="{F00C56A4-C78A-431F-88AF-A4989429C419}">
      <dgm:prSet/>
      <dgm:spPr/>
      <dgm:t>
        <a:bodyPr/>
        <a:lstStyle/>
        <a:p>
          <a:endParaRPr lang="en-US"/>
        </a:p>
      </dgm:t>
    </dgm:pt>
    <dgm:pt modelId="{D114F557-4CE7-4346-98B6-A1EB274590D6}" type="sibTrans" cxnId="{F00C56A4-C78A-431F-88AF-A4989429C419}">
      <dgm:prSet/>
      <dgm:spPr/>
      <dgm:t>
        <a:bodyPr/>
        <a:lstStyle/>
        <a:p>
          <a:endParaRPr lang="en-US"/>
        </a:p>
      </dgm:t>
    </dgm:pt>
    <dgm:pt modelId="{F7245161-4003-475D-942C-F41273DB34DF}">
      <dgm:prSet/>
      <dgm:spPr/>
      <dgm:t>
        <a:bodyPr/>
        <a:lstStyle/>
        <a:p>
          <a:r>
            <a:rPr lang="es-ES"/>
            <a:t>Procuraremos un diseño organizacional lo más sencillo posible según los objetivos y tareas existentes.</a:t>
          </a:r>
          <a:endParaRPr lang="en-US"/>
        </a:p>
      </dgm:t>
    </dgm:pt>
    <dgm:pt modelId="{A27CAFCF-2CB8-4624-B7B7-CEA3ABDB9930}" type="parTrans" cxnId="{2DE47466-BEED-4DF6-9666-4F8992D56BAD}">
      <dgm:prSet/>
      <dgm:spPr/>
      <dgm:t>
        <a:bodyPr/>
        <a:lstStyle/>
        <a:p>
          <a:endParaRPr lang="en-US"/>
        </a:p>
      </dgm:t>
    </dgm:pt>
    <dgm:pt modelId="{8D3A20B2-CCE5-4E01-BFF9-B8E9A7CCC7C2}" type="sibTrans" cxnId="{2DE47466-BEED-4DF6-9666-4F8992D56BAD}">
      <dgm:prSet/>
      <dgm:spPr/>
      <dgm:t>
        <a:bodyPr/>
        <a:lstStyle/>
        <a:p>
          <a:endParaRPr lang="en-US"/>
        </a:p>
      </dgm:t>
    </dgm:pt>
    <dgm:pt modelId="{CB882F3A-9366-491C-9507-06F2FB169D1B}">
      <dgm:prSet/>
      <dgm:spPr/>
      <dgm:t>
        <a:bodyPr/>
        <a:lstStyle/>
        <a:p>
          <a:r>
            <a:rPr lang="es-ES"/>
            <a:t>Seguiremos un procedimiento similar para actividades o tareas parecidas. Trataremos de mejorarlos de forma continua.</a:t>
          </a:r>
          <a:endParaRPr lang="en-US"/>
        </a:p>
      </dgm:t>
    </dgm:pt>
    <dgm:pt modelId="{27259B89-AF01-40B0-A608-B2BEA7CD3F17}" type="parTrans" cxnId="{045FF889-885E-4B4A-8331-BFCF5FFD0A8E}">
      <dgm:prSet/>
      <dgm:spPr/>
      <dgm:t>
        <a:bodyPr/>
        <a:lstStyle/>
        <a:p>
          <a:endParaRPr lang="en-US"/>
        </a:p>
      </dgm:t>
    </dgm:pt>
    <dgm:pt modelId="{AC6C0980-1615-4F2E-8BB7-B55C1481B34B}" type="sibTrans" cxnId="{045FF889-885E-4B4A-8331-BFCF5FFD0A8E}">
      <dgm:prSet/>
      <dgm:spPr/>
      <dgm:t>
        <a:bodyPr/>
        <a:lstStyle/>
        <a:p>
          <a:endParaRPr lang="en-US"/>
        </a:p>
      </dgm:t>
    </dgm:pt>
    <dgm:pt modelId="{8CB14CC4-4BAA-4E9A-80A6-B531F334ACB0}">
      <dgm:prSet/>
      <dgm:spPr/>
      <dgm:t>
        <a:bodyPr/>
        <a:lstStyle/>
        <a:p>
          <a:r>
            <a:rPr lang="es-ES"/>
            <a:t>En las relaciones lineales (no de estructura vertical) nadie debería depender de más de una persona para llevar a cabo su trabajo.</a:t>
          </a:r>
          <a:endParaRPr lang="en-US"/>
        </a:p>
      </dgm:t>
    </dgm:pt>
    <dgm:pt modelId="{1F0E4CFB-4DF2-4889-9971-F265BA4D39B1}" type="parTrans" cxnId="{851152BA-F3A5-4C88-A603-8316FDBC274C}">
      <dgm:prSet/>
      <dgm:spPr/>
      <dgm:t>
        <a:bodyPr/>
        <a:lstStyle/>
        <a:p>
          <a:endParaRPr lang="en-US"/>
        </a:p>
      </dgm:t>
    </dgm:pt>
    <dgm:pt modelId="{565CCB5E-8125-47F5-A71D-D8E19351EDD3}" type="sibTrans" cxnId="{851152BA-F3A5-4C88-A603-8316FDBC274C}">
      <dgm:prSet/>
      <dgm:spPr/>
      <dgm:t>
        <a:bodyPr/>
        <a:lstStyle/>
        <a:p>
          <a:endParaRPr lang="en-US"/>
        </a:p>
      </dgm:t>
    </dgm:pt>
    <dgm:pt modelId="{19897125-3005-4300-8D25-D831BF769A0B}" type="pres">
      <dgm:prSet presAssocID="{7A3448B3-8E09-4D10-B6B4-30995DBC24E1}" presName="root" presStyleCnt="0">
        <dgm:presLayoutVars>
          <dgm:dir/>
          <dgm:resizeHandles val="exact"/>
        </dgm:presLayoutVars>
      </dgm:prSet>
      <dgm:spPr/>
    </dgm:pt>
    <dgm:pt modelId="{19A0B1E2-1668-42AB-AD34-C19BECE44CFF}" type="pres">
      <dgm:prSet presAssocID="{DAFED133-8CB5-4EDA-A2EE-54FC33BA06CC}" presName="compNode" presStyleCnt="0"/>
      <dgm:spPr/>
    </dgm:pt>
    <dgm:pt modelId="{CA134F8A-B19C-4816-A279-BADF912BF936}" type="pres">
      <dgm:prSet presAssocID="{DAFED133-8CB5-4EDA-A2EE-54FC33BA06CC}" presName="bgRect" presStyleLbl="bgShp" presStyleIdx="0" presStyleCnt="5"/>
      <dgm:spPr/>
    </dgm:pt>
    <dgm:pt modelId="{0DEAF3EF-3860-49F8-B651-EED82CDEA9EC}" type="pres">
      <dgm:prSet presAssocID="{DAFED133-8CB5-4EDA-A2EE-54FC33BA06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B949F92E-3A26-44F4-A8A9-5377067D63FB}" type="pres">
      <dgm:prSet presAssocID="{DAFED133-8CB5-4EDA-A2EE-54FC33BA06CC}" presName="spaceRect" presStyleCnt="0"/>
      <dgm:spPr/>
    </dgm:pt>
    <dgm:pt modelId="{48CF890E-8A9F-440D-A093-245AEDDF1C63}" type="pres">
      <dgm:prSet presAssocID="{DAFED133-8CB5-4EDA-A2EE-54FC33BA06CC}" presName="parTx" presStyleLbl="revTx" presStyleIdx="0" presStyleCnt="5">
        <dgm:presLayoutVars>
          <dgm:chMax val="0"/>
          <dgm:chPref val="0"/>
        </dgm:presLayoutVars>
      </dgm:prSet>
      <dgm:spPr/>
    </dgm:pt>
    <dgm:pt modelId="{6CD07773-0F43-4D11-8628-930797CC454C}" type="pres">
      <dgm:prSet presAssocID="{DB6D3837-FC8E-4CED-9035-104198C5895C}" presName="sibTrans" presStyleCnt="0"/>
      <dgm:spPr/>
    </dgm:pt>
    <dgm:pt modelId="{C6308227-188D-4B36-BD08-F4976F8E5C39}" type="pres">
      <dgm:prSet presAssocID="{7CCBAD12-DB52-4231-AAA8-4F9C409971BF}" presName="compNode" presStyleCnt="0"/>
      <dgm:spPr/>
    </dgm:pt>
    <dgm:pt modelId="{D629E679-954A-4EA3-9BD0-2D4D59E698FA}" type="pres">
      <dgm:prSet presAssocID="{7CCBAD12-DB52-4231-AAA8-4F9C409971BF}" presName="bgRect" presStyleLbl="bgShp" presStyleIdx="1" presStyleCnt="5"/>
      <dgm:spPr/>
    </dgm:pt>
    <dgm:pt modelId="{090B9401-AA49-4E99-9A89-070039DF03F8}" type="pres">
      <dgm:prSet presAssocID="{7CCBAD12-DB52-4231-AAA8-4F9C409971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F754A106-1AC8-42B8-BE6E-85106487500A}" type="pres">
      <dgm:prSet presAssocID="{7CCBAD12-DB52-4231-AAA8-4F9C409971BF}" presName="spaceRect" presStyleCnt="0"/>
      <dgm:spPr/>
    </dgm:pt>
    <dgm:pt modelId="{55418CDD-E703-49B2-8762-C1C3343E7C95}" type="pres">
      <dgm:prSet presAssocID="{7CCBAD12-DB52-4231-AAA8-4F9C409971BF}" presName="parTx" presStyleLbl="revTx" presStyleIdx="1" presStyleCnt="5">
        <dgm:presLayoutVars>
          <dgm:chMax val="0"/>
          <dgm:chPref val="0"/>
        </dgm:presLayoutVars>
      </dgm:prSet>
      <dgm:spPr/>
    </dgm:pt>
    <dgm:pt modelId="{E190EE17-0F2A-4345-AB88-F879B81577CF}" type="pres">
      <dgm:prSet presAssocID="{D114F557-4CE7-4346-98B6-A1EB274590D6}" presName="sibTrans" presStyleCnt="0"/>
      <dgm:spPr/>
    </dgm:pt>
    <dgm:pt modelId="{7315DF0A-C94E-4BBB-AE40-7A983931705D}" type="pres">
      <dgm:prSet presAssocID="{F7245161-4003-475D-942C-F41273DB34DF}" presName="compNode" presStyleCnt="0"/>
      <dgm:spPr/>
    </dgm:pt>
    <dgm:pt modelId="{E7CB6587-A9D2-46D1-BDF4-7AA7D20EFD00}" type="pres">
      <dgm:prSet presAssocID="{F7245161-4003-475D-942C-F41273DB34DF}" presName="bgRect" presStyleLbl="bgShp" presStyleIdx="2" presStyleCnt="5"/>
      <dgm:spPr/>
    </dgm:pt>
    <dgm:pt modelId="{85F9EA2B-7FE5-4E2B-B30D-F7F4714DB8A0}" type="pres">
      <dgm:prSet presAssocID="{F7245161-4003-475D-942C-F41273DB34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na"/>
        </a:ext>
      </dgm:extLst>
    </dgm:pt>
    <dgm:pt modelId="{760D7674-D946-4349-B15F-ED7D20B78F2C}" type="pres">
      <dgm:prSet presAssocID="{F7245161-4003-475D-942C-F41273DB34DF}" presName="spaceRect" presStyleCnt="0"/>
      <dgm:spPr/>
    </dgm:pt>
    <dgm:pt modelId="{74E645BD-1D57-40C2-983D-558DA433F5CB}" type="pres">
      <dgm:prSet presAssocID="{F7245161-4003-475D-942C-F41273DB34DF}" presName="parTx" presStyleLbl="revTx" presStyleIdx="2" presStyleCnt="5">
        <dgm:presLayoutVars>
          <dgm:chMax val="0"/>
          <dgm:chPref val="0"/>
        </dgm:presLayoutVars>
      </dgm:prSet>
      <dgm:spPr/>
    </dgm:pt>
    <dgm:pt modelId="{E63E487D-BF81-4AC8-A60C-88A0E6BF5233}" type="pres">
      <dgm:prSet presAssocID="{8D3A20B2-CCE5-4E01-BFF9-B8E9A7CCC7C2}" presName="sibTrans" presStyleCnt="0"/>
      <dgm:spPr/>
    </dgm:pt>
    <dgm:pt modelId="{E0F613BA-15EE-4B1D-9C5C-17429202FEA5}" type="pres">
      <dgm:prSet presAssocID="{CB882F3A-9366-491C-9507-06F2FB169D1B}" presName="compNode" presStyleCnt="0"/>
      <dgm:spPr/>
    </dgm:pt>
    <dgm:pt modelId="{DDB94BB5-BFA8-4B6B-90AE-2FC68B796B10}" type="pres">
      <dgm:prSet presAssocID="{CB882F3A-9366-491C-9507-06F2FB169D1B}" presName="bgRect" presStyleLbl="bgShp" presStyleIdx="3" presStyleCnt="5"/>
      <dgm:spPr/>
    </dgm:pt>
    <dgm:pt modelId="{02E4457C-BCD6-45C8-81F9-3D356D233324}" type="pres">
      <dgm:prSet presAssocID="{CB882F3A-9366-491C-9507-06F2FB169D1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a de comprobación"/>
        </a:ext>
      </dgm:extLst>
    </dgm:pt>
    <dgm:pt modelId="{FFE38873-D0E2-484F-920D-B869162394F8}" type="pres">
      <dgm:prSet presAssocID="{CB882F3A-9366-491C-9507-06F2FB169D1B}" presName="spaceRect" presStyleCnt="0"/>
      <dgm:spPr/>
    </dgm:pt>
    <dgm:pt modelId="{6491D47E-B794-4FE2-AF96-F79BC0218E41}" type="pres">
      <dgm:prSet presAssocID="{CB882F3A-9366-491C-9507-06F2FB169D1B}" presName="parTx" presStyleLbl="revTx" presStyleIdx="3" presStyleCnt="5">
        <dgm:presLayoutVars>
          <dgm:chMax val="0"/>
          <dgm:chPref val="0"/>
        </dgm:presLayoutVars>
      </dgm:prSet>
      <dgm:spPr/>
    </dgm:pt>
    <dgm:pt modelId="{7021374E-0C81-4B05-98A0-2EFB287E3044}" type="pres">
      <dgm:prSet presAssocID="{AC6C0980-1615-4F2E-8BB7-B55C1481B34B}" presName="sibTrans" presStyleCnt="0"/>
      <dgm:spPr/>
    </dgm:pt>
    <dgm:pt modelId="{9C20C444-9235-40EB-B676-A7B5600542E1}" type="pres">
      <dgm:prSet presAssocID="{8CB14CC4-4BAA-4E9A-80A6-B531F334ACB0}" presName="compNode" presStyleCnt="0"/>
      <dgm:spPr/>
    </dgm:pt>
    <dgm:pt modelId="{96466FB9-EDE9-483F-891C-294EA6F822CD}" type="pres">
      <dgm:prSet presAssocID="{8CB14CC4-4BAA-4E9A-80A6-B531F334ACB0}" presName="bgRect" presStyleLbl="bgShp" presStyleIdx="4" presStyleCnt="5"/>
      <dgm:spPr/>
    </dgm:pt>
    <dgm:pt modelId="{60619C8C-06BB-472B-A157-FA2FBFA4E1AF}" type="pres">
      <dgm:prSet presAssocID="{8CB14CC4-4BAA-4E9A-80A6-B531F334AC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2D2AB2D4-1C80-447D-BEF2-A1FCF4AE6BF5}" type="pres">
      <dgm:prSet presAssocID="{8CB14CC4-4BAA-4E9A-80A6-B531F334ACB0}" presName="spaceRect" presStyleCnt="0"/>
      <dgm:spPr/>
    </dgm:pt>
    <dgm:pt modelId="{89F5600D-08BB-4055-88B0-7C3F38018733}" type="pres">
      <dgm:prSet presAssocID="{8CB14CC4-4BAA-4E9A-80A6-B531F334ACB0}" presName="parTx" presStyleLbl="revTx" presStyleIdx="4" presStyleCnt="5">
        <dgm:presLayoutVars>
          <dgm:chMax val="0"/>
          <dgm:chPref val="0"/>
        </dgm:presLayoutVars>
      </dgm:prSet>
      <dgm:spPr/>
    </dgm:pt>
  </dgm:ptLst>
  <dgm:cxnLst>
    <dgm:cxn modelId="{14E3722D-DD98-4BC5-82F4-2EA389EC465F}" type="presOf" srcId="{7CCBAD12-DB52-4231-AAA8-4F9C409971BF}" destId="{55418CDD-E703-49B2-8762-C1C3343E7C95}" srcOrd="0" destOrd="0" presId="urn:microsoft.com/office/officeart/2018/2/layout/IconVerticalSolidList"/>
    <dgm:cxn modelId="{2DE47466-BEED-4DF6-9666-4F8992D56BAD}" srcId="{7A3448B3-8E09-4D10-B6B4-30995DBC24E1}" destId="{F7245161-4003-475D-942C-F41273DB34DF}" srcOrd="2" destOrd="0" parTransId="{A27CAFCF-2CB8-4624-B7B7-CEA3ABDB9930}" sibTransId="{8D3A20B2-CCE5-4E01-BFF9-B8E9A7CCC7C2}"/>
    <dgm:cxn modelId="{F2F86571-23AB-402D-B3C7-E6097615C4C1}" srcId="{7A3448B3-8E09-4D10-B6B4-30995DBC24E1}" destId="{DAFED133-8CB5-4EDA-A2EE-54FC33BA06CC}" srcOrd="0" destOrd="0" parTransId="{6A8A503D-10F6-4D17-98B5-88EAECC75F94}" sibTransId="{DB6D3837-FC8E-4CED-9035-104198C5895C}"/>
    <dgm:cxn modelId="{8751DC55-CC8B-4D18-9BBA-31237513A9BC}" type="presOf" srcId="{7A3448B3-8E09-4D10-B6B4-30995DBC24E1}" destId="{19897125-3005-4300-8D25-D831BF769A0B}" srcOrd="0" destOrd="0" presId="urn:microsoft.com/office/officeart/2018/2/layout/IconVerticalSolidList"/>
    <dgm:cxn modelId="{F544F684-C9C1-4468-BB96-741B64C3329E}" type="presOf" srcId="{DAFED133-8CB5-4EDA-A2EE-54FC33BA06CC}" destId="{48CF890E-8A9F-440D-A093-245AEDDF1C63}" srcOrd="0" destOrd="0" presId="urn:microsoft.com/office/officeart/2018/2/layout/IconVerticalSolidList"/>
    <dgm:cxn modelId="{045FF889-885E-4B4A-8331-BFCF5FFD0A8E}" srcId="{7A3448B3-8E09-4D10-B6B4-30995DBC24E1}" destId="{CB882F3A-9366-491C-9507-06F2FB169D1B}" srcOrd="3" destOrd="0" parTransId="{27259B89-AF01-40B0-A608-B2BEA7CD3F17}" sibTransId="{AC6C0980-1615-4F2E-8BB7-B55C1481B34B}"/>
    <dgm:cxn modelId="{F00C56A4-C78A-431F-88AF-A4989429C419}" srcId="{7A3448B3-8E09-4D10-B6B4-30995DBC24E1}" destId="{7CCBAD12-DB52-4231-AAA8-4F9C409971BF}" srcOrd="1" destOrd="0" parTransId="{3E5DE551-B839-4544-978B-00E55E978C1F}" sibTransId="{D114F557-4CE7-4346-98B6-A1EB274590D6}"/>
    <dgm:cxn modelId="{EBC5C5B3-BD1F-4779-9AB2-FF387D2211EA}" type="presOf" srcId="{CB882F3A-9366-491C-9507-06F2FB169D1B}" destId="{6491D47E-B794-4FE2-AF96-F79BC0218E41}" srcOrd="0" destOrd="0" presId="urn:microsoft.com/office/officeart/2018/2/layout/IconVerticalSolidList"/>
    <dgm:cxn modelId="{851152BA-F3A5-4C88-A603-8316FDBC274C}" srcId="{7A3448B3-8E09-4D10-B6B4-30995DBC24E1}" destId="{8CB14CC4-4BAA-4E9A-80A6-B531F334ACB0}" srcOrd="4" destOrd="0" parTransId="{1F0E4CFB-4DF2-4889-9971-F265BA4D39B1}" sibTransId="{565CCB5E-8125-47F5-A71D-D8E19351EDD3}"/>
    <dgm:cxn modelId="{B11E57DC-1472-4C16-A4C1-E3D27DA8983D}" type="presOf" srcId="{8CB14CC4-4BAA-4E9A-80A6-B531F334ACB0}" destId="{89F5600D-08BB-4055-88B0-7C3F38018733}" srcOrd="0" destOrd="0" presId="urn:microsoft.com/office/officeart/2018/2/layout/IconVerticalSolidList"/>
    <dgm:cxn modelId="{431BFCFE-4989-4BEA-AFA0-76C124EE91A2}" type="presOf" srcId="{F7245161-4003-475D-942C-F41273DB34DF}" destId="{74E645BD-1D57-40C2-983D-558DA433F5CB}" srcOrd="0" destOrd="0" presId="urn:microsoft.com/office/officeart/2018/2/layout/IconVerticalSolidList"/>
    <dgm:cxn modelId="{3ACA65D0-A571-4C37-9F57-3241221B9FC2}" type="presParOf" srcId="{19897125-3005-4300-8D25-D831BF769A0B}" destId="{19A0B1E2-1668-42AB-AD34-C19BECE44CFF}" srcOrd="0" destOrd="0" presId="urn:microsoft.com/office/officeart/2018/2/layout/IconVerticalSolidList"/>
    <dgm:cxn modelId="{4B912ADB-5738-435F-9A0A-E57D6489F09A}" type="presParOf" srcId="{19A0B1E2-1668-42AB-AD34-C19BECE44CFF}" destId="{CA134F8A-B19C-4816-A279-BADF912BF936}" srcOrd="0" destOrd="0" presId="urn:microsoft.com/office/officeart/2018/2/layout/IconVerticalSolidList"/>
    <dgm:cxn modelId="{59BC078A-B5EC-46CD-A3FB-1B53670DF9FD}" type="presParOf" srcId="{19A0B1E2-1668-42AB-AD34-C19BECE44CFF}" destId="{0DEAF3EF-3860-49F8-B651-EED82CDEA9EC}" srcOrd="1" destOrd="0" presId="urn:microsoft.com/office/officeart/2018/2/layout/IconVerticalSolidList"/>
    <dgm:cxn modelId="{01E9827B-1062-488C-8171-EA6FF1CE3251}" type="presParOf" srcId="{19A0B1E2-1668-42AB-AD34-C19BECE44CFF}" destId="{B949F92E-3A26-44F4-A8A9-5377067D63FB}" srcOrd="2" destOrd="0" presId="urn:microsoft.com/office/officeart/2018/2/layout/IconVerticalSolidList"/>
    <dgm:cxn modelId="{4B8965EC-9EB2-4F15-8F52-D8460ADDC2C9}" type="presParOf" srcId="{19A0B1E2-1668-42AB-AD34-C19BECE44CFF}" destId="{48CF890E-8A9F-440D-A093-245AEDDF1C63}" srcOrd="3" destOrd="0" presId="urn:microsoft.com/office/officeart/2018/2/layout/IconVerticalSolidList"/>
    <dgm:cxn modelId="{B30431DB-7CF5-4A71-8A12-07525FF7A445}" type="presParOf" srcId="{19897125-3005-4300-8D25-D831BF769A0B}" destId="{6CD07773-0F43-4D11-8628-930797CC454C}" srcOrd="1" destOrd="0" presId="urn:microsoft.com/office/officeart/2018/2/layout/IconVerticalSolidList"/>
    <dgm:cxn modelId="{EEFCA2C5-8AAA-487F-8807-DE6B75D4332A}" type="presParOf" srcId="{19897125-3005-4300-8D25-D831BF769A0B}" destId="{C6308227-188D-4B36-BD08-F4976F8E5C39}" srcOrd="2" destOrd="0" presId="urn:microsoft.com/office/officeart/2018/2/layout/IconVerticalSolidList"/>
    <dgm:cxn modelId="{0C7BAB32-25F8-4618-AC6D-10A740A32F8C}" type="presParOf" srcId="{C6308227-188D-4B36-BD08-F4976F8E5C39}" destId="{D629E679-954A-4EA3-9BD0-2D4D59E698FA}" srcOrd="0" destOrd="0" presId="urn:microsoft.com/office/officeart/2018/2/layout/IconVerticalSolidList"/>
    <dgm:cxn modelId="{B782DDA5-BEEB-4E26-B9FB-15F9BB3DD143}" type="presParOf" srcId="{C6308227-188D-4B36-BD08-F4976F8E5C39}" destId="{090B9401-AA49-4E99-9A89-070039DF03F8}" srcOrd="1" destOrd="0" presId="urn:microsoft.com/office/officeart/2018/2/layout/IconVerticalSolidList"/>
    <dgm:cxn modelId="{939C1503-FD51-40D3-98D6-AA14766BD545}" type="presParOf" srcId="{C6308227-188D-4B36-BD08-F4976F8E5C39}" destId="{F754A106-1AC8-42B8-BE6E-85106487500A}" srcOrd="2" destOrd="0" presId="urn:microsoft.com/office/officeart/2018/2/layout/IconVerticalSolidList"/>
    <dgm:cxn modelId="{5DC6DC00-9359-4A31-8905-101297103A54}" type="presParOf" srcId="{C6308227-188D-4B36-BD08-F4976F8E5C39}" destId="{55418CDD-E703-49B2-8762-C1C3343E7C95}" srcOrd="3" destOrd="0" presId="urn:microsoft.com/office/officeart/2018/2/layout/IconVerticalSolidList"/>
    <dgm:cxn modelId="{9C95DCA0-E8C3-4211-AD65-7016095C3A91}" type="presParOf" srcId="{19897125-3005-4300-8D25-D831BF769A0B}" destId="{E190EE17-0F2A-4345-AB88-F879B81577CF}" srcOrd="3" destOrd="0" presId="urn:microsoft.com/office/officeart/2018/2/layout/IconVerticalSolidList"/>
    <dgm:cxn modelId="{460B3743-CDA1-48CB-8103-F7301EE6A6EF}" type="presParOf" srcId="{19897125-3005-4300-8D25-D831BF769A0B}" destId="{7315DF0A-C94E-4BBB-AE40-7A983931705D}" srcOrd="4" destOrd="0" presId="urn:microsoft.com/office/officeart/2018/2/layout/IconVerticalSolidList"/>
    <dgm:cxn modelId="{3D108453-B87F-4D88-9965-FDA0A1BCB1BE}" type="presParOf" srcId="{7315DF0A-C94E-4BBB-AE40-7A983931705D}" destId="{E7CB6587-A9D2-46D1-BDF4-7AA7D20EFD00}" srcOrd="0" destOrd="0" presId="urn:microsoft.com/office/officeart/2018/2/layout/IconVerticalSolidList"/>
    <dgm:cxn modelId="{622158FE-0CAF-4217-A703-BDBB655DB4F3}" type="presParOf" srcId="{7315DF0A-C94E-4BBB-AE40-7A983931705D}" destId="{85F9EA2B-7FE5-4E2B-B30D-F7F4714DB8A0}" srcOrd="1" destOrd="0" presId="urn:microsoft.com/office/officeart/2018/2/layout/IconVerticalSolidList"/>
    <dgm:cxn modelId="{4BB19D2C-B17A-452E-BF68-E5D347A4357A}" type="presParOf" srcId="{7315DF0A-C94E-4BBB-AE40-7A983931705D}" destId="{760D7674-D946-4349-B15F-ED7D20B78F2C}" srcOrd="2" destOrd="0" presId="urn:microsoft.com/office/officeart/2018/2/layout/IconVerticalSolidList"/>
    <dgm:cxn modelId="{2CEA7CAD-C044-4E8E-BF0C-F38794FEF0A9}" type="presParOf" srcId="{7315DF0A-C94E-4BBB-AE40-7A983931705D}" destId="{74E645BD-1D57-40C2-983D-558DA433F5CB}" srcOrd="3" destOrd="0" presId="urn:microsoft.com/office/officeart/2018/2/layout/IconVerticalSolidList"/>
    <dgm:cxn modelId="{8195C130-E9BF-4826-9F3A-70D414C35B08}" type="presParOf" srcId="{19897125-3005-4300-8D25-D831BF769A0B}" destId="{E63E487D-BF81-4AC8-A60C-88A0E6BF5233}" srcOrd="5" destOrd="0" presId="urn:microsoft.com/office/officeart/2018/2/layout/IconVerticalSolidList"/>
    <dgm:cxn modelId="{A1800376-3D00-4ED5-BA72-F0259D67FAB2}" type="presParOf" srcId="{19897125-3005-4300-8D25-D831BF769A0B}" destId="{E0F613BA-15EE-4B1D-9C5C-17429202FEA5}" srcOrd="6" destOrd="0" presId="urn:microsoft.com/office/officeart/2018/2/layout/IconVerticalSolidList"/>
    <dgm:cxn modelId="{207D8C10-63C7-4029-9773-96A55B3C5EE1}" type="presParOf" srcId="{E0F613BA-15EE-4B1D-9C5C-17429202FEA5}" destId="{DDB94BB5-BFA8-4B6B-90AE-2FC68B796B10}" srcOrd="0" destOrd="0" presId="urn:microsoft.com/office/officeart/2018/2/layout/IconVerticalSolidList"/>
    <dgm:cxn modelId="{ADA128F9-0E23-46D0-B48A-7B0426E585CB}" type="presParOf" srcId="{E0F613BA-15EE-4B1D-9C5C-17429202FEA5}" destId="{02E4457C-BCD6-45C8-81F9-3D356D233324}" srcOrd="1" destOrd="0" presId="urn:microsoft.com/office/officeart/2018/2/layout/IconVerticalSolidList"/>
    <dgm:cxn modelId="{011A1FBA-F29C-4930-BFE7-6862B89077D6}" type="presParOf" srcId="{E0F613BA-15EE-4B1D-9C5C-17429202FEA5}" destId="{FFE38873-D0E2-484F-920D-B869162394F8}" srcOrd="2" destOrd="0" presId="urn:microsoft.com/office/officeart/2018/2/layout/IconVerticalSolidList"/>
    <dgm:cxn modelId="{95ADB4D0-D9ED-490D-9798-DA58D0B0326E}" type="presParOf" srcId="{E0F613BA-15EE-4B1D-9C5C-17429202FEA5}" destId="{6491D47E-B794-4FE2-AF96-F79BC0218E41}" srcOrd="3" destOrd="0" presId="urn:microsoft.com/office/officeart/2018/2/layout/IconVerticalSolidList"/>
    <dgm:cxn modelId="{C953A6ED-70C7-4042-BBE8-462BCCFD4934}" type="presParOf" srcId="{19897125-3005-4300-8D25-D831BF769A0B}" destId="{7021374E-0C81-4B05-98A0-2EFB287E3044}" srcOrd="7" destOrd="0" presId="urn:microsoft.com/office/officeart/2018/2/layout/IconVerticalSolidList"/>
    <dgm:cxn modelId="{EB816D6D-C3D8-4A40-A751-CD818CB3340E}" type="presParOf" srcId="{19897125-3005-4300-8D25-D831BF769A0B}" destId="{9C20C444-9235-40EB-B676-A7B5600542E1}" srcOrd="8" destOrd="0" presId="urn:microsoft.com/office/officeart/2018/2/layout/IconVerticalSolidList"/>
    <dgm:cxn modelId="{BB4A1875-C6AE-4507-BC14-A82028CD8D60}" type="presParOf" srcId="{9C20C444-9235-40EB-B676-A7B5600542E1}" destId="{96466FB9-EDE9-483F-891C-294EA6F822CD}" srcOrd="0" destOrd="0" presId="urn:microsoft.com/office/officeart/2018/2/layout/IconVerticalSolidList"/>
    <dgm:cxn modelId="{3CBF8573-F122-4445-97D4-CB74E9B9CB54}" type="presParOf" srcId="{9C20C444-9235-40EB-B676-A7B5600542E1}" destId="{60619C8C-06BB-472B-A157-FA2FBFA4E1AF}" srcOrd="1" destOrd="0" presId="urn:microsoft.com/office/officeart/2018/2/layout/IconVerticalSolidList"/>
    <dgm:cxn modelId="{1A3315F8-4D18-402B-B611-DE6BFFEBF97C}" type="presParOf" srcId="{9C20C444-9235-40EB-B676-A7B5600542E1}" destId="{2D2AB2D4-1C80-447D-BEF2-A1FCF4AE6BF5}" srcOrd="2" destOrd="0" presId="urn:microsoft.com/office/officeart/2018/2/layout/IconVerticalSolidList"/>
    <dgm:cxn modelId="{F2D5B644-B3BD-4935-BF27-75ED70C17816}" type="presParOf" srcId="{9C20C444-9235-40EB-B676-A7B5600542E1}" destId="{89F5600D-08BB-4055-88B0-7C3F380187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7FB5-C744-4657-B684-8CA5B5E421B6}">
      <dsp:nvSpPr>
        <dsp:cNvPr id="0" name=""/>
        <dsp:cNvSpPr/>
      </dsp:nvSpPr>
      <dsp:spPr>
        <a:xfrm>
          <a:off x="0" y="85278"/>
          <a:ext cx="6263640" cy="17396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Habilidad técnica : conocimientos especializados en el área específica de trabajo, capacidad para analizar problemas mediante el uso de herramientas y técnicas de esa especialidad.</a:t>
          </a:r>
          <a:endParaRPr lang="en-US" sz="2000" kern="1200"/>
        </a:p>
      </dsp:txBody>
      <dsp:txXfrm>
        <a:off x="84922" y="170200"/>
        <a:ext cx="6093796" cy="1569799"/>
      </dsp:txXfrm>
    </dsp:sp>
    <dsp:sp modelId="{84719C0C-05CE-4B17-950D-650C63D558FE}">
      <dsp:nvSpPr>
        <dsp:cNvPr id="0" name=""/>
        <dsp:cNvSpPr/>
      </dsp:nvSpPr>
      <dsp:spPr>
        <a:xfrm>
          <a:off x="0" y="1882522"/>
          <a:ext cx="6263640" cy="173964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Habilidad humanística (sensibilidad): capacidad para relacionarse con otras personas y trabajar en grupos hacia el logro de objetivos comunes, autoconocimiento (conciencia de sus propias actitudes, posiciones y conceptos), empatía y habilidades para la comunicación.</a:t>
          </a:r>
          <a:endParaRPr lang="en-US" sz="2000" kern="1200"/>
        </a:p>
      </dsp:txBody>
      <dsp:txXfrm>
        <a:off x="84922" y="1967444"/>
        <a:ext cx="6093796" cy="1569799"/>
      </dsp:txXfrm>
    </dsp:sp>
    <dsp:sp modelId="{F13AB1DC-50D3-4C5A-976A-2C952DFA38EB}">
      <dsp:nvSpPr>
        <dsp:cNvPr id="0" name=""/>
        <dsp:cNvSpPr/>
      </dsp:nvSpPr>
      <dsp:spPr>
        <a:xfrm>
          <a:off x="0" y="3679765"/>
          <a:ext cx="6263640" cy="173964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Habilidad conceptual : capacidad para entender la organización como un   todo (en términos de sistemas), para leer el entorno y para diseñar nuevos modelos de organización y conducción.</a:t>
          </a:r>
          <a:endParaRPr lang="en-US" sz="2000" kern="1200" dirty="0"/>
        </a:p>
      </dsp:txBody>
      <dsp:txXfrm>
        <a:off x="84922" y="3764687"/>
        <a:ext cx="6093796" cy="1569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6222B-4F7E-41D2-8EAC-E45E9A593192}">
      <dsp:nvSpPr>
        <dsp:cNvPr id="0" name=""/>
        <dsp:cNvSpPr/>
      </dsp:nvSpPr>
      <dsp:spPr>
        <a:xfrm>
          <a:off x="0" y="0"/>
          <a:ext cx="9696363"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A" sz="1700" kern="1200" dirty="0"/>
            <a:t>Cualidad de hacer lo que está destinado ser. Capacidad de lograr el efecto(meta) que se desea o se espera. Se tiene que  definir un objetivo previamente.  Es una variable absoluta.</a:t>
          </a:r>
          <a:endParaRPr lang="en-US" sz="1700" kern="1200" dirty="0"/>
        </a:p>
      </dsp:txBody>
      <dsp:txXfrm>
        <a:off x="38234" y="38234"/>
        <a:ext cx="8287733" cy="1228933"/>
      </dsp:txXfrm>
    </dsp:sp>
    <dsp:sp modelId="{4BAF03F0-CADE-4040-B623-9403839934B3}">
      <dsp:nvSpPr>
        <dsp:cNvPr id="0" name=""/>
        <dsp:cNvSpPr/>
      </dsp:nvSpPr>
      <dsp:spPr>
        <a:xfrm>
          <a:off x="855561" y="1522968"/>
          <a:ext cx="9696363" cy="130540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A" sz="1700" kern="1200" dirty="0"/>
            <a:t>Eficacia=(Resultado alcanzado*100)/(Resultado previsto)</a:t>
          </a:r>
        </a:p>
        <a:p>
          <a:pPr marL="0" lvl="0" indent="0" algn="l" defTabSz="755650">
            <a:lnSpc>
              <a:spcPct val="90000"/>
            </a:lnSpc>
            <a:spcBef>
              <a:spcPct val="0"/>
            </a:spcBef>
            <a:spcAft>
              <a:spcPct val="35000"/>
            </a:spcAft>
            <a:buNone/>
          </a:pPr>
          <a:r>
            <a:rPr lang="es-ES" sz="1700" kern="1200" dirty="0"/>
            <a:t>Ejemplo: se es eficaz si nos hemos propuesto construir un edificio en un mes y lo logramos. Fuimos eficaces por cuanto alcanzamos la meta, logramos lo que nos propusimos.</a:t>
          </a:r>
          <a:endParaRPr lang="en-US" sz="1700" kern="1200" dirty="0"/>
        </a:p>
      </dsp:txBody>
      <dsp:txXfrm>
        <a:off x="893795" y="1561202"/>
        <a:ext cx="7915823" cy="1228933"/>
      </dsp:txXfrm>
    </dsp:sp>
    <dsp:sp modelId="{0540DCC9-04E6-4B06-AB26-45A3B0B4EB8E}">
      <dsp:nvSpPr>
        <dsp:cNvPr id="0" name=""/>
        <dsp:cNvSpPr/>
      </dsp:nvSpPr>
      <dsp:spPr>
        <a:xfrm>
          <a:off x="1711123" y="3045936"/>
          <a:ext cx="9696363" cy="13054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A" sz="1700" kern="1200" dirty="0"/>
            <a:t>El resultado será un porcentaje que la compañía podrá valorar de forma comparativa, es decir, si se sitúa en los porcentajes más bajos el trabajo será ineficaz, mejorando esta capacidad conforme se ascienda hacia el 100% o más.</a:t>
          </a:r>
          <a:endParaRPr lang="en-US" sz="1700" kern="1200" dirty="0"/>
        </a:p>
      </dsp:txBody>
      <dsp:txXfrm>
        <a:off x="1749357" y="3084170"/>
        <a:ext cx="7915823" cy="1228933"/>
      </dsp:txXfrm>
    </dsp:sp>
    <dsp:sp modelId="{F4284E0D-88FA-4306-83D5-AB37B58EF246}">
      <dsp:nvSpPr>
        <dsp:cNvPr id="0" name=""/>
        <dsp:cNvSpPr/>
      </dsp:nvSpPr>
      <dsp:spPr>
        <a:xfrm>
          <a:off x="8847853"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38768" y="989929"/>
        <a:ext cx="466680" cy="638504"/>
      </dsp:txXfrm>
    </dsp:sp>
    <dsp:sp modelId="{811565B0-1EE2-4B9C-A3E7-64A1875DEC07}">
      <dsp:nvSpPr>
        <dsp:cNvPr id="0" name=""/>
        <dsp:cNvSpPr/>
      </dsp:nvSpPr>
      <dsp:spPr>
        <a:xfrm>
          <a:off x="9703414"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94329"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89F89-F841-4CFE-B154-EF55594F8D06}">
      <dsp:nvSpPr>
        <dsp:cNvPr id="0" name=""/>
        <dsp:cNvSpPr/>
      </dsp:nvSpPr>
      <dsp:spPr>
        <a:xfrm>
          <a:off x="0" y="0"/>
          <a:ext cx="4893868" cy="1253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La efectividad engloba a las dos anteriores. Es decir, ser efectivo implica ser eficaz y eficiente al mismo tiempo, y tratar de optimizar los recursos.</a:t>
          </a:r>
          <a:endParaRPr lang="en-US" sz="1600" kern="1200"/>
        </a:p>
      </dsp:txBody>
      <dsp:txXfrm>
        <a:off x="36707" y="36707"/>
        <a:ext cx="3435584" cy="1179862"/>
      </dsp:txXfrm>
    </dsp:sp>
    <dsp:sp modelId="{C0517285-1BCF-42FF-9A9A-BEA790DEBC78}">
      <dsp:nvSpPr>
        <dsp:cNvPr id="0" name=""/>
        <dsp:cNvSpPr/>
      </dsp:nvSpPr>
      <dsp:spPr>
        <a:xfrm>
          <a:off x="409861" y="1481145"/>
          <a:ext cx="4893868" cy="1253276"/>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Efectividad=((Puntuaje de eficiencia+Puntuaje de eficacia)/2)/(Máximo Puntuaje) </a:t>
          </a:r>
          <a:endParaRPr lang="en-US" sz="1600" kern="1200"/>
        </a:p>
      </dsp:txBody>
      <dsp:txXfrm>
        <a:off x="446568" y="1517852"/>
        <a:ext cx="3595963" cy="1179862"/>
      </dsp:txXfrm>
    </dsp:sp>
    <dsp:sp modelId="{1A8F615C-A43B-40CE-AD06-57CA89B10C78}">
      <dsp:nvSpPr>
        <dsp:cNvPr id="0" name=""/>
        <dsp:cNvSpPr/>
      </dsp:nvSpPr>
      <dsp:spPr>
        <a:xfrm>
          <a:off x="813605" y="2962290"/>
          <a:ext cx="4893868" cy="1253276"/>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Máximo Puntuaje = Máxima Cantidad Producida/Costo Unitario más Bajo</a:t>
          </a:r>
          <a:endParaRPr lang="en-US" sz="1600" kern="1200"/>
        </a:p>
      </dsp:txBody>
      <dsp:txXfrm>
        <a:off x="850312" y="2998997"/>
        <a:ext cx="3602080" cy="1179862"/>
      </dsp:txXfrm>
    </dsp:sp>
    <dsp:sp modelId="{194D1129-4E08-47F3-A6A5-E6C4E6350441}">
      <dsp:nvSpPr>
        <dsp:cNvPr id="0" name=""/>
        <dsp:cNvSpPr/>
      </dsp:nvSpPr>
      <dsp:spPr>
        <a:xfrm>
          <a:off x="1223467" y="4443435"/>
          <a:ext cx="4893868" cy="125327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El porcentaje resultante reflejará el grado de efectividad de la acción medida.</a:t>
          </a:r>
          <a:endParaRPr lang="en-US" sz="1600" kern="1200"/>
        </a:p>
      </dsp:txBody>
      <dsp:txXfrm>
        <a:off x="1260174" y="4480142"/>
        <a:ext cx="3595963" cy="1179862"/>
      </dsp:txXfrm>
    </dsp:sp>
    <dsp:sp modelId="{3989865A-2DCA-4607-9838-842164131AB9}">
      <dsp:nvSpPr>
        <dsp:cNvPr id="0" name=""/>
        <dsp:cNvSpPr/>
      </dsp:nvSpPr>
      <dsp:spPr>
        <a:xfrm>
          <a:off x="4079238" y="959895"/>
          <a:ext cx="814629" cy="81462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62530" y="959895"/>
        <a:ext cx="448045" cy="613008"/>
      </dsp:txXfrm>
    </dsp:sp>
    <dsp:sp modelId="{5A1C42CA-8859-4A89-B04B-CA340B7AC6D3}">
      <dsp:nvSpPr>
        <dsp:cNvPr id="0" name=""/>
        <dsp:cNvSpPr/>
      </dsp:nvSpPr>
      <dsp:spPr>
        <a:xfrm>
          <a:off x="4489100" y="2441041"/>
          <a:ext cx="814629" cy="814629"/>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2392" y="2441041"/>
        <a:ext cx="448045" cy="613008"/>
      </dsp:txXfrm>
    </dsp:sp>
    <dsp:sp modelId="{5FFDBC52-B314-4AA3-9DCB-A12A7232E84C}">
      <dsp:nvSpPr>
        <dsp:cNvPr id="0" name=""/>
        <dsp:cNvSpPr/>
      </dsp:nvSpPr>
      <dsp:spPr>
        <a:xfrm>
          <a:off x="4892844" y="3922186"/>
          <a:ext cx="814629" cy="81462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6136" y="3922186"/>
        <a:ext cx="448045" cy="613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EC85B-0BD2-4A80-9B49-E4F644EFCC5B}">
      <dsp:nvSpPr>
        <dsp:cNvPr id="0" name=""/>
        <dsp:cNvSpPr/>
      </dsp:nvSpPr>
      <dsp:spPr>
        <a:xfrm>
          <a:off x="0" y="0"/>
          <a:ext cx="4823002" cy="9908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Se definirán con claridad los deberes y responsabilidades de cada miembro encargándonos de que todos conozcan su papel.</a:t>
          </a:r>
          <a:endParaRPr lang="en-US" sz="1400" kern="1200"/>
        </a:p>
      </dsp:txBody>
      <dsp:txXfrm>
        <a:off x="29021" y="29021"/>
        <a:ext cx="3637875" cy="932801"/>
      </dsp:txXfrm>
    </dsp:sp>
    <dsp:sp modelId="{5897C144-A0D6-4FB2-9E72-EEF646D23D0A}">
      <dsp:nvSpPr>
        <dsp:cNvPr id="0" name=""/>
        <dsp:cNvSpPr/>
      </dsp:nvSpPr>
      <dsp:spPr>
        <a:xfrm>
          <a:off x="360159" y="1128461"/>
          <a:ext cx="4823002" cy="9908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Los deberes y las responsabilidades impulsarán la definición de la autoridad y el liderazgo conferido en la organización.</a:t>
          </a:r>
          <a:endParaRPr lang="en-US" sz="1400" kern="1200" dirty="0"/>
        </a:p>
      </dsp:txBody>
      <dsp:txXfrm>
        <a:off x="389180" y="1157482"/>
        <a:ext cx="3760753" cy="932801"/>
      </dsp:txXfrm>
    </dsp:sp>
    <dsp:sp modelId="{2B626850-3C13-43DF-9056-2973AD8D5AC4}">
      <dsp:nvSpPr>
        <dsp:cNvPr id="0" name=""/>
        <dsp:cNvSpPr/>
      </dsp:nvSpPr>
      <dsp:spPr>
        <a:xfrm>
          <a:off x="720318" y="2256922"/>
          <a:ext cx="4823002" cy="99084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Se establecerán unos objetivos y nos preocuparemos porque sean entendidos por todos.</a:t>
          </a:r>
          <a:endParaRPr lang="en-US" sz="1400" kern="1200"/>
        </a:p>
      </dsp:txBody>
      <dsp:txXfrm>
        <a:off x="749339" y="2285943"/>
        <a:ext cx="3760753" cy="932801"/>
      </dsp:txXfrm>
    </dsp:sp>
    <dsp:sp modelId="{430180F7-80C6-47FE-B507-7800E8E08681}">
      <dsp:nvSpPr>
        <dsp:cNvPr id="0" name=""/>
        <dsp:cNvSpPr/>
      </dsp:nvSpPr>
      <dsp:spPr>
        <a:xfrm>
          <a:off x="1080477" y="3385383"/>
          <a:ext cx="4823002" cy="9908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Lucharemos contra la duplicidad de tareas, así como contra el solapamiento y el conflicto entre funciones.</a:t>
          </a:r>
          <a:endParaRPr lang="en-US" sz="1400" kern="1200"/>
        </a:p>
      </dsp:txBody>
      <dsp:txXfrm>
        <a:off x="1109498" y="3414404"/>
        <a:ext cx="3760753" cy="932801"/>
      </dsp:txXfrm>
    </dsp:sp>
    <dsp:sp modelId="{E6ABBC64-78B5-4458-B562-CDD30F9CD1CA}">
      <dsp:nvSpPr>
        <dsp:cNvPr id="0" name=""/>
        <dsp:cNvSpPr/>
      </dsp:nvSpPr>
      <dsp:spPr>
        <a:xfrm>
          <a:off x="1440637" y="4513844"/>
          <a:ext cx="4823002" cy="9908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La dirección tendrá una función eminentemente estratégica, delegando funciones y liberándose de tareas secundarias.</a:t>
          </a:r>
          <a:endParaRPr lang="en-US" sz="1400" kern="1200"/>
        </a:p>
      </dsp:txBody>
      <dsp:txXfrm>
        <a:off x="1469658" y="4542865"/>
        <a:ext cx="3760753" cy="932801"/>
      </dsp:txXfrm>
    </dsp:sp>
    <dsp:sp modelId="{B6C0B930-B3A6-462D-9C9A-14FB4CA4C89D}">
      <dsp:nvSpPr>
        <dsp:cNvPr id="0" name=""/>
        <dsp:cNvSpPr/>
      </dsp:nvSpPr>
      <dsp:spPr>
        <a:xfrm>
          <a:off x="4178954" y="723866"/>
          <a:ext cx="644048" cy="64404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323865" y="723866"/>
        <a:ext cx="354226" cy="484646"/>
      </dsp:txXfrm>
    </dsp:sp>
    <dsp:sp modelId="{DC6EBDF3-37BC-4A42-BD5F-06EF81EF7C17}">
      <dsp:nvSpPr>
        <dsp:cNvPr id="0" name=""/>
        <dsp:cNvSpPr/>
      </dsp:nvSpPr>
      <dsp:spPr>
        <a:xfrm>
          <a:off x="4539113" y="1852327"/>
          <a:ext cx="644048" cy="64404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684024" y="1852327"/>
        <a:ext cx="354226" cy="484646"/>
      </dsp:txXfrm>
    </dsp:sp>
    <dsp:sp modelId="{1CA0F37C-1F3C-46D2-9201-05BFEA37F3DF}">
      <dsp:nvSpPr>
        <dsp:cNvPr id="0" name=""/>
        <dsp:cNvSpPr/>
      </dsp:nvSpPr>
      <dsp:spPr>
        <a:xfrm>
          <a:off x="4899272" y="2964274"/>
          <a:ext cx="644048" cy="64404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044183" y="2964274"/>
        <a:ext cx="354226" cy="484646"/>
      </dsp:txXfrm>
    </dsp:sp>
    <dsp:sp modelId="{FB873053-922B-4F86-94F7-F594CE935326}">
      <dsp:nvSpPr>
        <dsp:cNvPr id="0" name=""/>
        <dsp:cNvSpPr/>
      </dsp:nvSpPr>
      <dsp:spPr>
        <a:xfrm>
          <a:off x="5259432" y="4103744"/>
          <a:ext cx="644048" cy="64404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404343" y="4103744"/>
        <a:ext cx="354226" cy="4846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34F8A-B19C-4816-A279-BADF912BF936}">
      <dsp:nvSpPr>
        <dsp:cNvPr id="0" name=""/>
        <dsp:cNvSpPr/>
      </dsp:nvSpPr>
      <dsp:spPr>
        <a:xfrm>
          <a:off x="0" y="3543"/>
          <a:ext cx="10506456" cy="7547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AF3EF-3860-49F8-B651-EED82CDEA9EC}">
      <dsp:nvSpPr>
        <dsp:cNvPr id="0" name=""/>
        <dsp:cNvSpPr/>
      </dsp:nvSpPr>
      <dsp:spPr>
        <a:xfrm>
          <a:off x="228303" y="173355"/>
          <a:ext cx="415097" cy="41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F890E-8A9F-440D-A093-245AEDDF1C63}">
      <dsp:nvSpPr>
        <dsp:cNvPr id="0" name=""/>
        <dsp:cNvSpPr/>
      </dsp:nvSpPr>
      <dsp:spPr>
        <a:xfrm>
          <a:off x="871704" y="3543"/>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El número de subordinados por responsable, en caso de haberlos, se determinará en función de la complejidad de la tarea pero se intentará que sea suficiente y no excesivo.</a:t>
          </a:r>
          <a:endParaRPr lang="en-US" sz="1900" kern="1200"/>
        </a:p>
      </dsp:txBody>
      <dsp:txXfrm>
        <a:off x="871704" y="3543"/>
        <a:ext cx="9634751" cy="754722"/>
      </dsp:txXfrm>
    </dsp:sp>
    <dsp:sp modelId="{D629E679-954A-4EA3-9BD0-2D4D59E698FA}">
      <dsp:nvSpPr>
        <dsp:cNvPr id="0" name=""/>
        <dsp:cNvSpPr/>
      </dsp:nvSpPr>
      <dsp:spPr>
        <a:xfrm>
          <a:off x="0" y="946946"/>
          <a:ext cx="10506456" cy="7547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B9401-AA49-4E99-9A89-070039DF03F8}">
      <dsp:nvSpPr>
        <dsp:cNvPr id="0" name=""/>
        <dsp:cNvSpPr/>
      </dsp:nvSpPr>
      <dsp:spPr>
        <a:xfrm>
          <a:off x="228303" y="1116759"/>
          <a:ext cx="415097" cy="41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18CDD-E703-49B2-8762-C1C3343E7C95}">
      <dsp:nvSpPr>
        <dsp:cNvPr id="0" name=""/>
        <dsp:cNvSpPr/>
      </dsp:nvSpPr>
      <dsp:spPr>
        <a:xfrm>
          <a:off x="871704" y="946946"/>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Las funciones relacionadas se agruparán y las que no, se separarán. Los grupos de trabajo deben ser las unidades básicas de la empresa.</a:t>
          </a:r>
          <a:endParaRPr lang="en-US" sz="1900" kern="1200"/>
        </a:p>
      </dsp:txBody>
      <dsp:txXfrm>
        <a:off x="871704" y="946946"/>
        <a:ext cx="9634751" cy="754722"/>
      </dsp:txXfrm>
    </dsp:sp>
    <dsp:sp modelId="{E7CB6587-A9D2-46D1-BDF4-7AA7D20EFD00}">
      <dsp:nvSpPr>
        <dsp:cNvPr id="0" name=""/>
        <dsp:cNvSpPr/>
      </dsp:nvSpPr>
      <dsp:spPr>
        <a:xfrm>
          <a:off x="0" y="1890350"/>
          <a:ext cx="10506456" cy="75472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9EA2B-7FE5-4E2B-B30D-F7F4714DB8A0}">
      <dsp:nvSpPr>
        <dsp:cNvPr id="0" name=""/>
        <dsp:cNvSpPr/>
      </dsp:nvSpPr>
      <dsp:spPr>
        <a:xfrm>
          <a:off x="228303" y="2060163"/>
          <a:ext cx="415097" cy="415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645BD-1D57-40C2-983D-558DA433F5CB}">
      <dsp:nvSpPr>
        <dsp:cNvPr id="0" name=""/>
        <dsp:cNvSpPr/>
      </dsp:nvSpPr>
      <dsp:spPr>
        <a:xfrm>
          <a:off x="871704" y="1890350"/>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Procuraremos un diseño organizacional lo más sencillo posible según los objetivos y tareas existentes.</a:t>
          </a:r>
          <a:endParaRPr lang="en-US" sz="1900" kern="1200"/>
        </a:p>
      </dsp:txBody>
      <dsp:txXfrm>
        <a:off x="871704" y="1890350"/>
        <a:ext cx="9634751" cy="754722"/>
      </dsp:txXfrm>
    </dsp:sp>
    <dsp:sp modelId="{DDB94BB5-BFA8-4B6B-90AE-2FC68B796B10}">
      <dsp:nvSpPr>
        <dsp:cNvPr id="0" name=""/>
        <dsp:cNvSpPr/>
      </dsp:nvSpPr>
      <dsp:spPr>
        <a:xfrm>
          <a:off x="0" y="2833754"/>
          <a:ext cx="10506456" cy="75472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4457C-BCD6-45C8-81F9-3D356D233324}">
      <dsp:nvSpPr>
        <dsp:cNvPr id="0" name=""/>
        <dsp:cNvSpPr/>
      </dsp:nvSpPr>
      <dsp:spPr>
        <a:xfrm>
          <a:off x="228303" y="3003566"/>
          <a:ext cx="415097" cy="415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1D47E-B794-4FE2-AF96-F79BC0218E41}">
      <dsp:nvSpPr>
        <dsp:cNvPr id="0" name=""/>
        <dsp:cNvSpPr/>
      </dsp:nvSpPr>
      <dsp:spPr>
        <a:xfrm>
          <a:off x="871704" y="2833754"/>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Seguiremos un procedimiento similar para actividades o tareas parecidas. Trataremos de mejorarlos de forma continua.</a:t>
          </a:r>
          <a:endParaRPr lang="en-US" sz="1900" kern="1200"/>
        </a:p>
      </dsp:txBody>
      <dsp:txXfrm>
        <a:off x="871704" y="2833754"/>
        <a:ext cx="9634751" cy="754722"/>
      </dsp:txXfrm>
    </dsp:sp>
    <dsp:sp modelId="{96466FB9-EDE9-483F-891C-294EA6F822CD}">
      <dsp:nvSpPr>
        <dsp:cNvPr id="0" name=""/>
        <dsp:cNvSpPr/>
      </dsp:nvSpPr>
      <dsp:spPr>
        <a:xfrm>
          <a:off x="0" y="3777157"/>
          <a:ext cx="10506456" cy="7547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19C8C-06BB-472B-A157-FA2FBFA4E1AF}">
      <dsp:nvSpPr>
        <dsp:cNvPr id="0" name=""/>
        <dsp:cNvSpPr/>
      </dsp:nvSpPr>
      <dsp:spPr>
        <a:xfrm>
          <a:off x="228303" y="3946970"/>
          <a:ext cx="415097" cy="415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5600D-08BB-4055-88B0-7C3F38018733}">
      <dsp:nvSpPr>
        <dsp:cNvPr id="0" name=""/>
        <dsp:cNvSpPr/>
      </dsp:nvSpPr>
      <dsp:spPr>
        <a:xfrm>
          <a:off x="871704" y="3777157"/>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En las relaciones lineales (no de estructura vertical) nadie debería depender de más de una persona para llevar a cabo su trabajo.</a:t>
          </a:r>
          <a:endParaRPr lang="en-US" sz="1900" kern="1200"/>
        </a:p>
      </dsp:txBody>
      <dsp:txXfrm>
        <a:off x="871704" y="3777157"/>
        <a:ext cx="9634751" cy="7547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5EB5CCA-0396-4378-B6A7-8900CE0AC2C9}" type="datetimeFigureOut">
              <a:rPr lang="es-ES" smtClean="0"/>
              <a:t>25/08/2021</a:t>
            </a:fld>
            <a:endParaRPr lang="es-ES"/>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7BAA734-1AD5-4679-90D3-BD1CE24EE17C}" type="slidenum">
              <a:rPr lang="es-ES" smtClean="0"/>
              <a:t>‹Nº›</a:t>
            </a:fld>
            <a:endParaRPr lang="es-ES"/>
          </a:p>
        </p:txBody>
      </p:sp>
    </p:spTree>
    <p:extLst>
      <p:ext uri="{BB962C8B-B14F-4D97-AF65-F5344CB8AC3E}">
        <p14:creationId xmlns:p14="http://schemas.microsoft.com/office/powerpoint/2010/main" val="295466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25/08/2021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68233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25/08/2021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89925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25/08/2021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91901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25/08/2021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9127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9207A3-C73C-46AF-BE41-2D6D5F0F16EE}" type="datetimeFigureOut">
              <a:rPr lang="es-419" smtClean="0"/>
              <a:t>25/08/2021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6431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9207A3-C73C-46AF-BE41-2D6D5F0F16EE}" type="datetimeFigureOut">
              <a:rPr lang="es-419" smtClean="0"/>
              <a:t>25/08/2021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94331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9207A3-C73C-46AF-BE41-2D6D5F0F16EE}" type="datetimeFigureOut">
              <a:rPr lang="es-419" smtClean="0"/>
              <a:t>25/08/2021</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68204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9207A3-C73C-46AF-BE41-2D6D5F0F16EE}" type="datetimeFigureOut">
              <a:rPr lang="es-419" smtClean="0"/>
              <a:t>25/08/2021</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98338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207A3-C73C-46AF-BE41-2D6D5F0F16EE}" type="datetimeFigureOut">
              <a:rPr lang="es-419" smtClean="0"/>
              <a:t>25/08/2021</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77817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25/08/2021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81477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25/08/2021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04634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207A3-C73C-46AF-BE41-2D6D5F0F16EE}" type="datetimeFigureOut">
              <a:rPr lang="es-419" smtClean="0"/>
              <a:t>25/08/2021</a:t>
            </a:fld>
            <a:endParaRPr lang="es-419"/>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5E9D0-DA38-4383-9188-F457966271FC}" type="slidenum">
              <a:rPr lang="es-419" smtClean="0"/>
              <a:t>‹Nº›</a:t>
            </a:fld>
            <a:endParaRPr lang="es-419"/>
          </a:p>
        </p:txBody>
      </p:sp>
    </p:spTree>
    <p:extLst>
      <p:ext uri="{BB962C8B-B14F-4D97-AF65-F5344CB8AC3E}">
        <p14:creationId xmlns:p14="http://schemas.microsoft.com/office/powerpoint/2010/main" val="26862364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BC367-6460-4ADA-A1E3-1F257873B00A}"/>
              </a:ext>
            </a:extLst>
          </p:cNvPr>
          <p:cNvSpPr>
            <a:spLocks noGrp="1"/>
          </p:cNvSpPr>
          <p:nvPr>
            <p:ph type="title"/>
          </p:nvPr>
        </p:nvSpPr>
        <p:spPr>
          <a:xfrm>
            <a:off x="1653363" y="365760"/>
            <a:ext cx="9367203" cy="1188720"/>
          </a:xfrm>
        </p:spPr>
        <p:txBody>
          <a:bodyPr>
            <a:normAutofit/>
          </a:bodyPr>
          <a:lstStyle/>
          <a:p>
            <a:r>
              <a:rPr lang="es-ES"/>
              <a:t>Administración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8BCA7DB-3CB1-44B5-BFA2-78BD5BF80622}"/>
              </a:ext>
            </a:extLst>
          </p:cNvPr>
          <p:cNvSpPr>
            <a:spLocks noGrp="1"/>
          </p:cNvSpPr>
          <p:nvPr>
            <p:ph idx="1"/>
          </p:nvPr>
        </p:nvSpPr>
        <p:spPr>
          <a:xfrm>
            <a:off x="1653363" y="2176272"/>
            <a:ext cx="9367204" cy="4041648"/>
          </a:xfrm>
        </p:spPr>
        <p:txBody>
          <a:bodyPr anchor="t">
            <a:normAutofit/>
          </a:bodyPr>
          <a:lstStyle/>
          <a:p>
            <a:pPr marL="0" indent="0">
              <a:buNone/>
            </a:pPr>
            <a:r>
              <a:rPr lang="es-ES" sz="2400" dirty="0"/>
              <a:t>Ciencia social, técnica y arte q se ocupa de la planificación, organización, Integración de Personal, dirección y control de los recursos (humanos, financieros, materiales, tecnológicos, el conocimiento, </a:t>
            </a:r>
            <a:r>
              <a:rPr lang="es-ES" sz="2400" dirty="0" err="1"/>
              <a:t>etc</a:t>
            </a:r>
            <a:r>
              <a:rPr lang="es-ES" sz="2400" dirty="0"/>
              <a:t>) de la organización, con el fin de obtener el máximo beneficio posible; este beneficio puede ser económico o social, dependiendo estos de los fines que persiga la organización.</a:t>
            </a:r>
          </a:p>
          <a:p>
            <a:pPr marL="0" indent="0">
              <a:buNone/>
            </a:pPr>
            <a:r>
              <a:rPr lang="es-ES" sz="2400" dirty="0"/>
              <a:t>Un administrador es aquella persona encargada de llevar a niveles óptimos los recursos existentes dentro de la organización.</a:t>
            </a:r>
          </a:p>
          <a:p>
            <a:pPr marL="0" indent="0">
              <a:buNone/>
            </a:pPr>
            <a:endParaRPr lang="es-ES" sz="2400" dirty="0"/>
          </a:p>
        </p:txBody>
      </p:sp>
    </p:spTree>
    <p:extLst>
      <p:ext uri="{BB962C8B-B14F-4D97-AF65-F5344CB8AC3E}">
        <p14:creationId xmlns:p14="http://schemas.microsoft.com/office/powerpoint/2010/main" val="394885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53441A-5C4C-4C96-8607-785E55F42269}"/>
              </a:ext>
            </a:extLst>
          </p:cNvPr>
          <p:cNvSpPr>
            <a:spLocks noGrp="1"/>
          </p:cNvSpPr>
          <p:nvPr>
            <p:ph type="title"/>
          </p:nvPr>
        </p:nvSpPr>
        <p:spPr>
          <a:xfrm>
            <a:off x="589560" y="856180"/>
            <a:ext cx="5279408" cy="1128068"/>
          </a:xfrm>
        </p:spPr>
        <p:txBody>
          <a:bodyPr anchor="ctr">
            <a:normAutofit/>
          </a:bodyPr>
          <a:lstStyle/>
          <a:p>
            <a:r>
              <a:rPr lang="es-ES" sz="2500"/>
              <a:t>5 Funciones Básicas de la Administración</a:t>
            </a:r>
            <a:br>
              <a:rPr lang="es-ES" sz="2500"/>
            </a:br>
            <a:endParaRPr lang="es-ES" sz="25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9A4DE22-B512-4D1F-845C-A93374F5742A}"/>
              </a:ext>
            </a:extLst>
          </p:cNvPr>
          <p:cNvSpPr>
            <a:spLocks noGrp="1"/>
          </p:cNvSpPr>
          <p:nvPr>
            <p:ph idx="1"/>
          </p:nvPr>
        </p:nvSpPr>
        <p:spPr>
          <a:xfrm>
            <a:off x="590719" y="2330505"/>
            <a:ext cx="5278066" cy="3979585"/>
          </a:xfrm>
        </p:spPr>
        <p:txBody>
          <a:bodyPr anchor="ctr">
            <a:normAutofit/>
          </a:bodyPr>
          <a:lstStyle/>
          <a:p>
            <a:endParaRPr lang="es-ES" sz="1600" dirty="0"/>
          </a:p>
          <a:p>
            <a:endParaRPr lang="es-ES" sz="1600" dirty="0"/>
          </a:p>
          <a:p>
            <a:pPr marL="0" indent="0">
              <a:buNone/>
            </a:pPr>
            <a:r>
              <a:rPr lang="es-ES" sz="1600" dirty="0"/>
              <a:t>2. Organización: Una empresa solamente puede funcionar bien, si está bien organizada. Esto significa que debe haber suficiente capital, personal e insumos para que la organización se desarrolle correctamente y construya una estructura funcional.</a:t>
            </a:r>
          </a:p>
          <a:p>
            <a:pPr marL="0" indent="0">
              <a:buNone/>
            </a:pPr>
            <a:endParaRPr lang="es-ES" sz="1600" dirty="0"/>
          </a:p>
          <a:p>
            <a:pPr>
              <a:buFont typeface="Wingdings" panose="05000000000000000000" pitchFamily="2" charset="2"/>
              <a:buChar char="§"/>
            </a:pPr>
            <a:r>
              <a:rPr lang="es-ES" sz="1600" dirty="0"/>
              <a:t>La organización involucra la identificación de las        responsabilidades a realizar, agrupar las responsabilidades en departamentos o divisiones, y especificar las relaciones organizacionales.</a:t>
            </a:r>
          </a:p>
          <a:p>
            <a:pPr>
              <a:buFont typeface="Wingdings" panose="05000000000000000000" pitchFamily="2" charset="2"/>
              <a:buChar char="§"/>
            </a:pPr>
            <a:r>
              <a:rPr lang="es-ES" sz="1600" dirty="0"/>
              <a:t>Una estructura organizacional con una buena división de funciones y tareas es de crucial importancia.</a:t>
            </a:r>
          </a:p>
          <a:p>
            <a:pPr lvl="1"/>
            <a:endParaRPr lang="es-ES" sz="1600" dirty="0"/>
          </a:p>
          <a:p>
            <a:pPr marL="457200" lvl="1" indent="0">
              <a:buNone/>
            </a:pPr>
            <a:endParaRPr lang="es-ES" sz="1600" dirty="0"/>
          </a:p>
          <a:p>
            <a:pPr lvl="1"/>
            <a:endParaRPr lang="es-ES" sz="1600" dirty="0"/>
          </a:p>
          <a:p>
            <a:endParaRPr lang="es-ES" sz="16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EF64BAF-9F41-4EC3-AA6B-E5F3432D7D41}"/>
              </a:ext>
            </a:extLst>
          </p:cNvPr>
          <p:cNvPicPr>
            <a:picLocks noChangeAspect="1"/>
          </p:cNvPicPr>
          <p:nvPr/>
        </p:nvPicPr>
        <p:blipFill>
          <a:blip r:embed="rId2"/>
          <a:stretch>
            <a:fillRect/>
          </a:stretch>
        </p:blipFill>
        <p:spPr>
          <a:xfrm>
            <a:off x="7171450" y="581892"/>
            <a:ext cx="4221378"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DA37522E-BE6F-458A-BFFF-E02E67E89513}"/>
              </a:ext>
            </a:extLst>
          </p:cNvPr>
          <p:cNvPicPr>
            <a:picLocks noChangeAspect="1"/>
          </p:cNvPicPr>
          <p:nvPr/>
        </p:nvPicPr>
        <p:blipFill>
          <a:blip r:embed="rId3"/>
          <a:stretch>
            <a:fillRect/>
          </a:stretch>
        </p:blipFill>
        <p:spPr>
          <a:xfrm>
            <a:off x="7276698" y="3707894"/>
            <a:ext cx="4009019" cy="2518756"/>
          </a:xfrm>
          <a:prstGeom prst="rect">
            <a:avLst/>
          </a:prstGeom>
        </p:spPr>
      </p:pic>
    </p:spTree>
    <p:extLst>
      <p:ext uri="{BB962C8B-B14F-4D97-AF65-F5344CB8AC3E}">
        <p14:creationId xmlns:p14="http://schemas.microsoft.com/office/powerpoint/2010/main" val="235499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CC30E-A972-462C-B9EF-A39E47A1B6CE}"/>
              </a:ext>
            </a:extLst>
          </p:cNvPr>
          <p:cNvSpPr>
            <a:spLocks noGrp="1"/>
          </p:cNvSpPr>
          <p:nvPr>
            <p:ph type="title"/>
          </p:nvPr>
        </p:nvSpPr>
        <p:spPr>
          <a:xfrm>
            <a:off x="838200" y="557189"/>
            <a:ext cx="3374136" cy="5567891"/>
          </a:xfrm>
        </p:spPr>
        <p:txBody>
          <a:bodyPr>
            <a:normAutofit/>
          </a:bodyPr>
          <a:lstStyle/>
          <a:p>
            <a:r>
              <a:rPr lang="es-ES" sz="4000"/>
              <a:t>10 factores esenciales que debe tener presente una buena Organización</a:t>
            </a:r>
            <a:endParaRPr lang="es-419" sz="4000"/>
          </a:p>
        </p:txBody>
      </p:sp>
      <p:graphicFrame>
        <p:nvGraphicFramePr>
          <p:cNvPr id="5" name="Marcador de contenido 2">
            <a:extLst>
              <a:ext uri="{FF2B5EF4-FFF2-40B4-BE49-F238E27FC236}">
                <a16:creationId xmlns:a16="http://schemas.microsoft.com/office/drawing/2014/main" id="{C32D2F5A-991F-42FD-8A9D-36EE0EC83EB6}"/>
              </a:ext>
            </a:extLst>
          </p:cNvPr>
          <p:cNvGraphicFramePr>
            <a:graphicFrameLocks noGrp="1"/>
          </p:cNvGraphicFramePr>
          <p:nvPr>
            <p:ph idx="1"/>
            <p:extLst>
              <p:ext uri="{D42A27DB-BD31-4B8C-83A1-F6EECF244321}">
                <p14:modId xmlns:p14="http://schemas.microsoft.com/office/powerpoint/2010/main" val="267845836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10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CC30E-A972-462C-B9EF-A39E47A1B6CE}"/>
              </a:ext>
            </a:extLst>
          </p:cNvPr>
          <p:cNvSpPr>
            <a:spLocks noGrp="1"/>
          </p:cNvSpPr>
          <p:nvPr>
            <p:ph type="title"/>
          </p:nvPr>
        </p:nvSpPr>
        <p:spPr>
          <a:xfrm>
            <a:off x="841248" y="334644"/>
            <a:ext cx="10509504" cy="1076914"/>
          </a:xfrm>
        </p:spPr>
        <p:txBody>
          <a:bodyPr anchor="ctr">
            <a:normAutofit/>
          </a:bodyPr>
          <a:lstStyle/>
          <a:p>
            <a:r>
              <a:rPr lang="es-ES" sz="3400"/>
              <a:t>10 factores esenciales que deberá tener presente una buena Organización</a:t>
            </a:r>
            <a:endParaRPr lang="es-419" sz="3400"/>
          </a:p>
        </p:txBody>
      </p:sp>
      <p:graphicFrame>
        <p:nvGraphicFramePr>
          <p:cNvPr id="14" name="Marcador de contenido 2">
            <a:extLst>
              <a:ext uri="{FF2B5EF4-FFF2-40B4-BE49-F238E27FC236}">
                <a16:creationId xmlns:a16="http://schemas.microsoft.com/office/drawing/2014/main" id="{79D0BB5D-DDB1-4749-A96E-069F5521D51B}"/>
              </a:ext>
            </a:extLst>
          </p:cNvPr>
          <p:cNvGraphicFramePr>
            <a:graphicFrameLocks noGrp="1"/>
          </p:cNvGraphicFramePr>
          <p:nvPr>
            <p:ph idx="1"/>
            <p:extLst>
              <p:ext uri="{D42A27DB-BD31-4B8C-83A1-F6EECF244321}">
                <p14:modId xmlns:p14="http://schemas.microsoft.com/office/powerpoint/2010/main" val="379731315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98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C1F03-5BB3-4970-8C60-002FA25EABD3}"/>
              </a:ext>
            </a:extLst>
          </p:cNvPr>
          <p:cNvSpPr>
            <a:spLocks noGrp="1"/>
          </p:cNvSpPr>
          <p:nvPr>
            <p:ph type="title"/>
          </p:nvPr>
        </p:nvSpPr>
        <p:spPr>
          <a:xfrm>
            <a:off x="838201" y="345810"/>
            <a:ext cx="5120561" cy="1325563"/>
          </a:xfrm>
        </p:spPr>
        <p:txBody>
          <a:bodyPr>
            <a:noAutofit/>
          </a:bodyPr>
          <a:lstStyle/>
          <a:p>
            <a:r>
              <a:rPr lang="es-ES" sz="3200" dirty="0"/>
              <a:t>5 Funciones Básicas de la Administración</a:t>
            </a:r>
            <a:br>
              <a:rPr lang="es-ES" sz="3200" dirty="0"/>
            </a:br>
            <a:endParaRPr lang="es-ES" sz="3200" dirty="0"/>
          </a:p>
        </p:txBody>
      </p:sp>
      <p:sp>
        <p:nvSpPr>
          <p:cNvPr id="3" name="Marcador de contenido 2">
            <a:extLst>
              <a:ext uri="{FF2B5EF4-FFF2-40B4-BE49-F238E27FC236}">
                <a16:creationId xmlns:a16="http://schemas.microsoft.com/office/drawing/2014/main" id="{F884D985-C492-4DE8-BFCB-B742C0369106}"/>
              </a:ext>
            </a:extLst>
          </p:cNvPr>
          <p:cNvSpPr>
            <a:spLocks noGrp="1"/>
          </p:cNvSpPr>
          <p:nvPr>
            <p:ph idx="1"/>
          </p:nvPr>
        </p:nvSpPr>
        <p:spPr>
          <a:xfrm>
            <a:off x="838201" y="1825625"/>
            <a:ext cx="5092194" cy="4351338"/>
          </a:xfrm>
        </p:spPr>
        <p:txBody>
          <a:bodyPr>
            <a:normAutofit/>
          </a:bodyPr>
          <a:lstStyle/>
          <a:p>
            <a:pPr marL="457200" indent="-457200">
              <a:buFont typeface="+mj-lt"/>
              <a:buAutoNum type="arabicPeriod" startAt="3"/>
            </a:pPr>
            <a:r>
              <a:rPr lang="es-ES" dirty="0"/>
              <a:t>Integración de Personal: La integración de personal se refiere a llenar los puestos de trabajo con la gente idónea para cada puesto, en el momento idóneo. Requiere determinar las necesidades de personal, redactar descripciones de puestos, reclutamiento y selección del personal.</a:t>
            </a:r>
          </a:p>
          <a:p>
            <a:pPr marL="457200" indent="-457200">
              <a:buFont typeface="+mj-lt"/>
              <a:buAutoNum type="arabicPeriod" startAt="3"/>
            </a:pPr>
            <a:endParaRPr lang="es-ES" dirty="0"/>
          </a:p>
          <a:p>
            <a:pPr marL="457200" lvl="1" indent="0">
              <a:buNone/>
            </a:pPr>
            <a:endParaRPr lang="es-ES" dirty="0"/>
          </a:p>
          <a:p>
            <a:endParaRPr lang="es-PA" dirty="0"/>
          </a:p>
        </p:txBody>
      </p:sp>
      <p:pic>
        <p:nvPicPr>
          <p:cNvPr id="4" name="Imagen 3">
            <a:extLst>
              <a:ext uri="{FF2B5EF4-FFF2-40B4-BE49-F238E27FC236}">
                <a16:creationId xmlns:a16="http://schemas.microsoft.com/office/drawing/2014/main" id="{F85E7602-5F48-4A37-9F40-19C3FBAFA165}"/>
              </a:ext>
            </a:extLst>
          </p:cNvPr>
          <p:cNvPicPr>
            <a:picLocks noChangeAspect="1"/>
          </p:cNvPicPr>
          <p:nvPr/>
        </p:nvPicPr>
        <p:blipFill rotWithShape="1">
          <a:blip r:embed="rId2"/>
          <a:srcRect l="8789" r="4732"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pic>
        <p:nvPicPr>
          <p:cNvPr id="5" name="Imagen 4">
            <a:extLst>
              <a:ext uri="{FF2B5EF4-FFF2-40B4-BE49-F238E27FC236}">
                <a16:creationId xmlns:a16="http://schemas.microsoft.com/office/drawing/2014/main" id="{6BFED296-C731-4085-AD33-6ADF9EFB6DC0}"/>
              </a:ext>
            </a:extLst>
          </p:cNvPr>
          <p:cNvPicPr>
            <a:picLocks noChangeAspect="1"/>
          </p:cNvPicPr>
          <p:nvPr/>
        </p:nvPicPr>
        <p:blipFill rotWithShape="1">
          <a:blip r:embed="rId3"/>
          <a:srcRect l="28709" r="12792"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19951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72DE8-9675-4963-8939-CCA1603CA060}"/>
              </a:ext>
            </a:extLst>
          </p:cNvPr>
          <p:cNvSpPr>
            <a:spLocks noGrp="1"/>
          </p:cNvSpPr>
          <p:nvPr>
            <p:ph type="title"/>
          </p:nvPr>
        </p:nvSpPr>
        <p:spPr>
          <a:xfrm>
            <a:off x="793662" y="386930"/>
            <a:ext cx="10066122" cy="1298448"/>
          </a:xfrm>
        </p:spPr>
        <p:txBody>
          <a:bodyPr anchor="b">
            <a:normAutofit/>
          </a:bodyPr>
          <a:lstStyle/>
          <a:p>
            <a:r>
              <a:rPr lang="es-ES"/>
              <a:t>5 Funciones Básicas de la Administración</a:t>
            </a:r>
            <a:br>
              <a:rPr lang="es-ES"/>
            </a:br>
            <a:endParaRPr lang="es-ES"/>
          </a:p>
        </p:txBody>
      </p:sp>
      <p:sp>
        <p:nvSpPr>
          <p:cNvPr id="3" name="Marcador de contenido 2">
            <a:extLst>
              <a:ext uri="{FF2B5EF4-FFF2-40B4-BE49-F238E27FC236}">
                <a16:creationId xmlns:a16="http://schemas.microsoft.com/office/drawing/2014/main" id="{861BA6BA-DCA7-41E7-8541-CB07E0777B99}"/>
              </a:ext>
            </a:extLst>
          </p:cNvPr>
          <p:cNvSpPr>
            <a:spLocks noGrp="1"/>
          </p:cNvSpPr>
          <p:nvPr>
            <p:ph idx="1"/>
          </p:nvPr>
        </p:nvSpPr>
        <p:spPr>
          <a:xfrm>
            <a:off x="496918" y="2389218"/>
            <a:ext cx="4917695" cy="3639450"/>
          </a:xfrm>
        </p:spPr>
        <p:txBody>
          <a:bodyPr anchor="ctr">
            <a:normAutofit fontScale="85000" lnSpcReduction="20000"/>
          </a:bodyPr>
          <a:lstStyle/>
          <a:p>
            <a:pPr marL="0" indent="0">
              <a:buNone/>
            </a:pPr>
            <a:endParaRPr lang="es-ES" sz="1600"/>
          </a:p>
          <a:p>
            <a:pPr marL="457200" indent="-457200">
              <a:buFont typeface="+mj-lt"/>
              <a:buAutoNum type="arabicPeriod" startAt="4"/>
            </a:pPr>
            <a:r>
              <a:rPr lang="es-ES" sz="2400"/>
              <a:t>Dirección: es liderar a los empleados de tal manera que se alcancen los objetivos de la organización. Esto implica asignar adecuadamente los recursos y proveer un sistema de soporte efectivo.</a:t>
            </a:r>
          </a:p>
          <a:p>
            <a:pPr marL="530225" indent="-530225">
              <a:buNone/>
            </a:pPr>
            <a:r>
              <a:rPr lang="es-ES" sz="2400"/>
              <a:t>	Cuando todas las actividades funcionan de manera armoniosa, la organización funciona   mejor. </a:t>
            </a:r>
          </a:p>
          <a:p>
            <a:pPr marL="527050" indent="-527050">
              <a:buNone/>
            </a:pPr>
            <a:r>
              <a:rPr lang="es-ES" sz="2400"/>
              <a:t>	Uno de los problemas cruciales en la 	 dirección es conseguir el balance correcto entre el énfasis en las necesidades de personal y el énfasis en la producción.</a:t>
            </a:r>
          </a:p>
          <a:p>
            <a:endParaRPr lang="es-ES" sz="1600" dirty="0"/>
          </a:p>
        </p:txBody>
      </p:sp>
      <p:pic>
        <p:nvPicPr>
          <p:cNvPr id="5" name="Imagen 4">
            <a:extLst>
              <a:ext uri="{FF2B5EF4-FFF2-40B4-BE49-F238E27FC236}">
                <a16:creationId xmlns:a16="http://schemas.microsoft.com/office/drawing/2014/main" id="{585AB2B5-8111-4D59-874F-9B11A3846010}"/>
              </a:ext>
            </a:extLst>
          </p:cNvPr>
          <p:cNvPicPr>
            <a:picLocks noChangeAspect="1"/>
          </p:cNvPicPr>
          <p:nvPr/>
        </p:nvPicPr>
        <p:blipFill rotWithShape="1">
          <a:blip r:embed="rId2"/>
          <a:srcRect l="21309" r="-2" b="-2"/>
          <a:stretch/>
        </p:blipFill>
        <p:spPr>
          <a:xfrm>
            <a:off x="6777389" y="2484255"/>
            <a:ext cx="3899989" cy="2812569"/>
          </a:xfrm>
          <a:prstGeom prst="rect">
            <a:avLst/>
          </a:prstGeom>
        </p:spPr>
      </p:pic>
    </p:spTree>
    <p:extLst>
      <p:ext uri="{BB962C8B-B14F-4D97-AF65-F5344CB8AC3E}">
        <p14:creationId xmlns:p14="http://schemas.microsoft.com/office/powerpoint/2010/main" val="264620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D8D93-94C6-4959-997F-818E8D265B6E}"/>
              </a:ext>
            </a:extLst>
          </p:cNvPr>
          <p:cNvSpPr>
            <a:spLocks noGrp="1"/>
          </p:cNvSpPr>
          <p:nvPr>
            <p:ph type="title"/>
          </p:nvPr>
        </p:nvSpPr>
        <p:spPr>
          <a:xfrm>
            <a:off x="612648" y="1078992"/>
            <a:ext cx="6272784" cy="1545336"/>
          </a:xfrm>
        </p:spPr>
        <p:txBody>
          <a:bodyPr anchor="b">
            <a:normAutofit/>
          </a:bodyPr>
          <a:lstStyle/>
          <a:p>
            <a:br>
              <a:rPr lang="es-ES" sz="2900" dirty="0"/>
            </a:br>
            <a:r>
              <a:rPr lang="es-ES" sz="2900" dirty="0"/>
              <a:t>5 Funciones Básicas de la Administración</a:t>
            </a:r>
            <a:br>
              <a:rPr lang="es-ES" sz="2900" dirty="0"/>
            </a:br>
            <a:endParaRPr lang="es-ES" sz="2900" dirty="0"/>
          </a:p>
        </p:txBody>
      </p:sp>
      <p:sp>
        <p:nvSpPr>
          <p:cNvPr id="3" name="Marcador de contenido 2">
            <a:extLst>
              <a:ext uri="{FF2B5EF4-FFF2-40B4-BE49-F238E27FC236}">
                <a16:creationId xmlns:a16="http://schemas.microsoft.com/office/drawing/2014/main" id="{A433811B-4843-447F-A3EE-0B19D00730C8}"/>
              </a:ext>
            </a:extLst>
          </p:cNvPr>
          <p:cNvSpPr>
            <a:spLocks noGrp="1"/>
          </p:cNvSpPr>
          <p:nvPr>
            <p:ph idx="1"/>
          </p:nvPr>
        </p:nvSpPr>
        <p:spPr>
          <a:xfrm>
            <a:off x="612647" y="2624328"/>
            <a:ext cx="6441295" cy="3750637"/>
          </a:xfrm>
        </p:spPr>
        <p:txBody>
          <a:bodyPr>
            <a:normAutofit lnSpcReduction="10000"/>
          </a:bodyPr>
          <a:lstStyle/>
          <a:p>
            <a:pPr marL="0" indent="0">
              <a:buNone/>
            </a:pPr>
            <a:endParaRPr lang="es-ES" sz="1500" dirty="0"/>
          </a:p>
          <a:p>
            <a:pPr marL="457200" indent="-457200">
              <a:buFont typeface="+mj-lt"/>
              <a:buAutoNum type="arabicPeriod" startAt="5"/>
            </a:pPr>
            <a:r>
              <a:rPr lang="es-ES" sz="2000" dirty="0"/>
              <a:t>Control: El control permite evaluar la calidad en todas las áreas y detectar si la organización se ha desviado del plan o corre el peligro de desviarse.</a:t>
            </a:r>
          </a:p>
          <a:p>
            <a:pPr marL="457200" lvl="1" indent="0">
              <a:buNone/>
            </a:pPr>
            <a:r>
              <a:rPr lang="es-ES" sz="2000" dirty="0"/>
              <a:t>El control se lleva a cabo en un proceso de 4 pasos: </a:t>
            </a:r>
          </a:p>
          <a:p>
            <a:pPr lvl="1"/>
            <a:r>
              <a:rPr lang="es-ES" sz="2000" dirty="0"/>
              <a:t>Establecimiento de estándares de rendimiento basados en los objetivos de la organización</a:t>
            </a:r>
          </a:p>
          <a:p>
            <a:pPr lvl="1"/>
            <a:r>
              <a:rPr lang="es-ES" sz="2000" dirty="0"/>
              <a:t>Medición y reporte del rendimiento real</a:t>
            </a:r>
          </a:p>
          <a:p>
            <a:pPr lvl="1"/>
            <a:r>
              <a:rPr lang="es-ES" sz="2000" dirty="0"/>
              <a:t>Comparación de los resultados de la medición con los estándares</a:t>
            </a:r>
          </a:p>
          <a:p>
            <a:pPr lvl="1"/>
            <a:r>
              <a:rPr lang="es-ES" sz="2000" dirty="0"/>
              <a:t>Tomar las medidas de corrección o prevención necesarias</a:t>
            </a:r>
          </a:p>
          <a:p>
            <a:pPr marL="0" indent="0">
              <a:buNone/>
            </a:pPr>
            <a:endParaRPr lang="es-ES" sz="1500" dirty="0"/>
          </a:p>
          <a:p>
            <a:pPr marL="0" indent="0">
              <a:buNone/>
            </a:pPr>
            <a:endParaRPr lang="es-ES" sz="1500" dirty="0"/>
          </a:p>
        </p:txBody>
      </p:sp>
      <p:pic>
        <p:nvPicPr>
          <p:cNvPr id="6" name="Imagen 5">
            <a:extLst>
              <a:ext uri="{FF2B5EF4-FFF2-40B4-BE49-F238E27FC236}">
                <a16:creationId xmlns:a16="http://schemas.microsoft.com/office/drawing/2014/main" id="{9B780964-7FCB-479D-8769-274A05C897CA}"/>
              </a:ext>
            </a:extLst>
          </p:cNvPr>
          <p:cNvPicPr>
            <a:picLocks noChangeAspect="1"/>
          </p:cNvPicPr>
          <p:nvPr/>
        </p:nvPicPr>
        <p:blipFill rotWithShape="1">
          <a:blip r:embed="rId2"/>
          <a:srcRect t="11520" r="-2" b="780"/>
          <a:stretch/>
        </p:blipFill>
        <p:spPr>
          <a:xfrm>
            <a:off x="7684008" y="1"/>
            <a:ext cx="4507992" cy="2240280"/>
          </a:xfrm>
          <a:prstGeom prst="rect">
            <a:avLst/>
          </a:prstGeom>
        </p:spPr>
      </p:pic>
      <p:pic>
        <p:nvPicPr>
          <p:cNvPr id="4" name="Imagen 3">
            <a:extLst>
              <a:ext uri="{FF2B5EF4-FFF2-40B4-BE49-F238E27FC236}">
                <a16:creationId xmlns:a16="http://schemas.microsoft.com/office/drawing/2014/main" id="{488050FF-5A80-4150-8FF1-832A296AA452}"/>
              </a:ext>
            </a:extLst>
          </p:cNvPr>
          <p:cNvPicPr>
            <a:picLocks noChangeAspect="1"/>
          </p:cNvPicPr>
          <p:nvPr/>
        </p:nvPicPr>
        <p:blipFill rotWithShape="1">
          <a:blip r:embed="rId3"/>
          <a:srcRect b="9232"/>
          <a:stretch/>
        </p:blipFill>
        <p:spPr>
          <a:xfrm>
            <a:off x="7684008" y="2308860"/>
            <a:ext cx="4507992" cy="2240280"/>
          </a:xfrm>
          <a:prstGeom prst="rect">
            <a:avLst/>
          </a:prstGeom>
        </p:spPr>
      </p:pic>
      <p:pic>
        <p:nvPicPr>
          <p:cNvPr id="5" name="Imagen 4">
            <a:extLst>
              <a:ext uri="{FF2B5EF4-FFF2-40B4-BE49-F238E27FC236}">
                <a16:creationId xmlns:a16="http://schemas.microsoft.com/office/drawing/2014/main" id="{BE430805-EE48-472B-8D15-1B4CA2EE5ED4}"/>
              </a:ext>
            </a:extLst>
          </p:cNvPr>
          <p:cNvPicPr>
            <a:picLocks noChangeAspect="1"/>
          </p:cNvPicPr>
          <p:nvPr/>
        </p:nvPicPr>
        <p:blipFill rotWithShape="1">
          <a:blip r:embed="rId4"/>
          <a:srcRect t="7849"/>
          <a:stretch/>
        </p:blipFill>
        <p:spPr>
          <a:xfrm>
            <a:off x="7684008" y="4617720"/>
            <a:ext cx="4507992" cy="2240280"/>
          </a:xfrm>
          <a:prstGeom prst="rect">
            <a:avLst/>
          </a:prstGeom>
          <a:solidFill>
            <a:schemeClr val="accent2">
              <a:lumMod val="20000"/>
              <a:lumOff val="80000"/>
            </a:schemeClr>
          </a:solidFill>
        </p:spPr>
      </p:pic>
    </p:spTree>
    <p:extLst>
      <p:ext uri="{BB962C8B-B14F-4D97-AF65-F5344CB8AC3E}">
        <p14:creationId xmlns:p14="http://schemas.microsoft.com/office/powerpoint/2010/main" val="56701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28376A-4236-47B3-9CEB-AA3FCA25B90E}"/>
              </a:ext>
            </a:extLst>
          </p:cNvPr>
          <p:cNvSpPr>
            <a:spLocks noGrp="1"/>
          </p:cNvSpPr>
          <p:nvPr>
            <p:ph type="title"/>
          </p:nvPr>
        </p:nvSpPr>
        <p:spPr>
          <a:xfrm>
            <a:off x="838200" y="365126"/>
            <a:ext cx="5340605" cy="1146176"/>
          </a:xfrm>
        </p:spPr>
        <p:txBody>
          <a:bodyPr>
            <a:normAutofit/>
          </a:bodyPr>
          <a:lstStyle/>
          <a:p>
            <a:r>
              <a:rPr lang="es-PA"/>
              <a:t>Gestión</a:t>
            </a:r>
            <a:endParaRPr lang="es-ES"/>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4FF1058-F0B4-4AF7-8875-ED704ADC3707}"/>
              </a:ext>
            </a:extLst>
          </p:cNvPr>
          <p:cNvSpPr>
            <a:spLocks noGrp="1"/>
          </p:cNvSpPr>
          <p:nvPr>
            <p:ph idx="1"/>
          </p:nvPr>
        </p:nvSpPr>
        <p:spPr>
          <a:xfrm>
            <a:off x="261424" y="1990407"/>
            <a:ext cx="3452447" cy="4269715"/>
          </a:xfrm>
        </p:spPr>
        <p:txBody>
          <a:bodyPr anchor="ctr">
            <a:normAutofit/>
          </a:bodyPr>
          <a:lstStyle/>
          <a:p>
            <a:pPr marL="0" indent="0">
              <a:buNone/>
            </a:pPr>
            <a:endParaRPr lang="es-ES" sz="2000" dirty="0">
              <a:solidFill>
                <a:srgbClr val="FFFFFF"/>
              </a:solidFill>
            </a:endParaRPr>
          </a:p>
          <a:p>
            <a:pPr marL="0" indent="0">
              <a:buNone/>
            </a:pPr>
            <a:r>
              <a:rPr lang="es-ES" sz="2000" dirty="0">
                <a:solidFill>
                  <a:srgbClr val="FFFFFF"/>
                </a:solidFill>
              </a:rPr>
              <a:t>Es asumir y llevar a cabo las responsabilidades sobre un proceso (es decir, sobre un conjunto de actividades) lo que incluye: La preocupación por la disposición de los recursos y estructuras necesarias para que tenga lugar. </a:t>
            </a:r>
          </a:p>
          <a:p>
            <a:pPr marL="0" indent="0">
              <a:buNone/>
            </a:pPr>
            <a:r>
              <a:rPr lang="es-ES" sz="2000" dirty="0">
                <a:solidFill>
                  <a:srgbClr val="FFFFFF"/>
                </a:solidFill>
              </a:rPr>
              <a:t>La coordinación de sus actividades  (correspondientes interacciones) y sus semejantes.</a:t>
            </a:r>
          </a:p>
        </p:txBody>
      </p:sp>
      <p:pic>
        <p:nvPicPr>
          <p:cNvPr id="5" name="Imagen 4" descr="Captura de pantalla de un celular&#10;&#10;Descripción generada automáticamente">
            <a:extLst>
              <a:ext uri="{FF2B5EF4-FFF2-40B4-BE49-F238E27FC236}">
                <a16:creationId xmlns:a16="http://schemas.microsoft.com/office/drawing/2014/main" id="{8C4F6BBB-6051-49E5-958F-99B45A017F7A}"/>
              </a:ext>
            </a:extLst>
          </p:cNvPr>
          <p:cNvPicPr>
            <a:picLocks noChangeAspect="1"/>
          </p:cNvPicPr>
          <p:nvPr/>
        </p:nvPicPr>
        <p:blipFill>
          <a:blip r:embed="rId2"/>
          <a:stretch>
            <a:fillRect/>
          </a:stretch>
        </p:blipFill>
        <p:spPr>
          <a:xfrm>
            <a:off x="6183088" y="3005251"/>
            <a:ext cx="5170711" cy="233974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70785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ítulo 3">
            <a:extLst>
              <a:ext uri="{FF2B5EF4-FFF2-40B4-BE49-F238E27FC236}">
                <a16:creationId xmlns:a16="http://schemas.microsoft.com/office/drawing/2014/main" id="{D13B3C2B-9DD0-4A33-859E-02715FE66FD2}"/>
              </a:ext>
            </a:extLst>
          </p:cNvPr>
          <p:cNvSpPr>
            <a:spLocks noGrp="1"/>
          </p:cNvSpPr>
          <p:nvPr>
            <p:ph type="title"/>
          </p:nvPr>
        </p:nvSpPr>
        <p:spPr>
          <a:xfrm>
            <a:off x="838200" y="365125"/>
            <a:ext cx="10515599" cy="1325563"/>
          </a:xfrm>
        </p:spPr>
        <p:txBody>
          <a:bodyPr>
            <a:normAutofit/>
          </a:bodyPr>
          <a:lstStyle/>
          <a:p>
            <a:r>
              <a:rPr lang="es-PA"/>
              <a:t>Siempre Tener Presente</a:t>
            </a:r>
            <a:endParaRPr lang="es-ES" dirty="0"/>
          </a:p>
        </p:txBody>
      </p:sp>
      <p:sp>
        <p:nvSpPr>
          <p:cNvPr id="5" name="Marcador de contenido 4">
            <a:extLst>
              <a:ext uri="{FF2B5EF4-FFF2-40B4-BE49-F238E27FC236}">
                <a16:creationId xmlns:a16="http://schemas.microsoft.com/office/drawing/2014/main" id="{46F9B530-8012-42FD-9DE9-FA402F8CC6C2}"/>
              </a:ext>
            </a:extLst>
          </p:cNvPr>
          <p:cNvSpPr>
            <a:spLocks noGrp="1"/>
          </p:cNvSpPr>
          <p:nvPr>
            <p:ph idx="1"/>
          </p:nvPr>
        </p:nvSpPr>
        <p:spPr>
          <a:xfrm>
            <a:off x="838200" y="1825625"/>
            <a:ext cx="5393361" cy="4351338"/>
          </a:xfrm>
        </p:spPr>
        <p:txBody>
          <a:bodyPr>
            <a:normAutofit/>
          </a:bodyPr>
          <a:lstStyle/>
          <a:p>
            <a:r>
              <a:rPr lang="es-PA"/>
              <a:t>Lo que NO se define, NO se puede Medir.</a:t>
            </a:r>
          </a:p>
          <a:p>
            <a:r>
              <a:rPr lang="es-ES"/>
              <a:t>Lo que NO se Mide, NO se puede Mejorar.</a:t>
            </a:r>
          </a:p>
          <a:p>
            <a:r>
              <a:rPr lang="es-ES"/>
              <a:t>Lo que NO se  Mejora, se degrada.</a:t>
            </a:r>
          </a:p>
          <a:p>
            <a:pPr marL="0" indent="0">
              <a:buNone/>
            </a:pPr>
            <a:endParaRPr lang="es-ES"/>
          </a:p>
          <a:p>
            <a:pPr marL="0" indent="0">
              <a:buNone/>
            </a:pPr>
            <a:endParaRPr lang="es-PA"/>
          </a:p>
          <a:p>
            <a:endParaRPr lang="es-ES" dirty="0"/>
          </a:p>
        </p:txBody>
      </p:sp>
      <p:pic>
        <p:nvPicPr>
          <p:cNvPr id="6" name="Imagen 5">
            <a:extLst>
              <a:ext uri="{FF2B5EF4-FFF2-40B4-BE49-F238E27FC236}">
                <a16:creationId xmlns:a16="http://schemas.microsoft.com/office/drawing/2014/main" id="{98058B38-083E-45FC-AC0E-134CD4DB1B29}"/>
              </a:ext>
            </a:extLst>
          </p:cNvPr>
          <p:cNvPicPr>
            <a:picLocks noChangeAspect="1"/>
          </p:cNvPicPr>
          <p:nvPr/>
        </p:nvPicPr>
        <p:blipFill rotWithShape="1">
          <a:blip r:embed="rId2"/>
          <a:srcRect r="16763"/>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 name="Arc 1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8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A609F-C46E-4C08-A094-0F84217972BC}"/>
              </a:ext>
            </a:extLst>
          </p:cNvPr>
          <p:cNvSpPr>
            <a:spLocks noGrp="1"/>
          </p:cNvSpPr>
          <p:nvPr>
            <p:ph type="title"/>
          </p:nvPr>
        </p:nvSpPr>
        <p:spPr>
          <a:xfrm>
            <a:off x="1653363" y="365760"/>
            <a:ext cx="9367203" cy="1188720"/>
          </a:xfrm>
        </p:spPr>
        <p:txBody>
          <a:bodyPr>
            <a:normAutofit/>
          </a:bodyPr>
          <a:lstStyle/>
          <a:p>
            <a:r>
              <a:rPr lang="es-PA"/>
              <a:t>Gerencia &amp; Gerente</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B1431582-B6B4-45A9-9A3B-6BB5FA67297A}"/>
              </a:ext>
            </a:extLst>
          </p:cNvPr>
          <p:cNvSpPr>
            <a:spLocks noGrp="1"/>
          </p:cNvSpPr>
          <p:nvPr>
            <p:ph idx="1"/>
          </p:nvPr>
        </p:nvSpPr>
        <p:spPr>
          <a:xfrm>
            <a:off x="1412398" y="1920240"/>
            <a:ext cx="9367204" cy="4297680"/>
          </a:xfrm>
        </p:spPr>
        <p:txBody>
          <a:bodyPr anchor="t">
            <a:normAutofit/>
          </a:bodyPr>
          <a:lstStyle/>
          <a:p>
            <a:pPr marL="0" indent="0">
              <a:buNone/>
            </a:pPr>
            <a:r>
              <a:rPr lang="es-ES" sz="2400" dirty="0"/>
              <a:t>Gerencia </a:t>
            </a:r>
          </a:p>
          <a:p>
            <a:pPr marL="0" indent="0">
              <a:buNone/>
            </a:pPr>
            <a:r>
              <a:rPr lang="es-ES" sz="2400" dirty="0"/>
              <a:t>Se encarga llevar a cabo las metas o procedimientos trazados por la administración, es parte de la administración.</a:t>
            </a:r>
          </a:p>
          <a:p>
            <a:pPr marL="0" indent="0">
              <a:buNone/>
            </a:pPr>
            <a:r>
              <a:rPr lang="es-ES" sz="2400" dirty="0"/>
              <a:t>Gerente</a:t>
            </a:r>
          </a:p>
          <a:p>
            <a:pPr marL="0" indent="0">
              <a:buNone/>
            </a:pPr>
            <a:r>
              <a:rPr lang="es-ES" sz="2400" dirty="0"/>
              <a:t>Es una persona que se encuentra a cargo de la coordinación o dirección de las actividades y funciones de una parte, de un departamento, sector o grupo de trabajo.</a:t>
            </a:r>
          </a:p>
          <a:p>
            <a:pPr marL="0" indent="0">
              <a:buNone/>
            </a:pPr>
            <a:r>
              <a:rPr lang="es-ES" sz="2400" dirty="0"/>
              <a:t>El rol del gerente consiste en la utilización eficiente de diversos recursos para obtener los beneficios en una organización determinada.</a:t>
            </a:r>
          </a:p>
          <a:p>
            <a:pPr marL="0" indent="0">
              <a:buNone/>
            </a:pPr>
            <a:endParaRPr lang="es-ES" sz="2400" dirty="0"/>
          </a:p>
          <a:p>
            <a:pPr marL="0" indent="0">
              <a:buNone/>
            </a:pPr>
            <a:endParaRPr lang="es-ES" sz="2400" dirty="0"/>
          </a:p>
        </p:txBody>
      </p:sp>
    </p:spTree>
    <p:extLst>
      <p:ext uri="{BB962C8B-B14F-4D97-AF65-F5344CB8AC3E}">
        <p14:creationId xmlns:p14="http://schemas.microsoft.com/office/powerpoint/2010/main" val="8311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2A7984-9EAF-4CE5-81FB-D8759A90ECDA}"/>
              </a:ext>
            </a:extLst>
          </p:cNvPr>
          <p:cNvSpPr>
            <a:spLocks noGrp="1"/>
          </p:cNvSpPr>
          <p:nvPr>
            <p:ph type="title"/>
          </p:nvPr>
        </p:nvSpPr>
        <p:spPr>
          <a:xfrm>
            <a:off x="838200" y="557189"/>
            <a:ext cx="3374136" cy="5567891"/>
          </a:xfrm>
        </p:spPr>
        <p:txBody>
          <a:bodyPr>
            <a:normAutofit/>
          </a:bodyPr>
          <a:lstStyle/>
          <a:p>
            <a:r>
              <a:rPr lang="es-ES" sz="5200" dirty="0"/>
              <a:t>Habilidades Gerenciales</a:t>
            </a:r>
            <a:br>
              <a:rPr lang="es-ES" sz="5200" dirty="0"/>
            </a:br>
            <a:br>
              <a:rPr lang="es-ES" sz="5200" dirty="0"/>
            </a:br>
            <a:endParaRPr lang="es-ES" sz="5200" dirty="0"/>
          </a:p>
        </p:txBody>
      </p:sp>
      <p:graphicFrame>
        <p:nvGraphicFramePr>
          <p:cNvPr id="12" name="Marcador de contenido 2">
            <a:extLst>
              <a:ext uri="{FF2B5EF4-FFF2-40B4-BE49-F238E27FC236}">
                <a16:creationId xmlns:a16="http://schemas.microsoft.com/office/drawing/2014/main" id="{8A0456F5-F79F-4E01-B1D8-57DB93BEC3C1}"/>
              </a:ext>
            </a:extLst>
          </p:cNvPr>
          <p:cNvGraphicFramePr>
            <a:graphicFrameLocks noGrp="1"/>
          </p:cNvGraphicFramePr>
          <p:nvPr>
            <p:ph idx="1"/>
            <p:extLst>
              <p:ext uri="{D42A27DB-BD31-4B8C-83A1-F6EECF244321}">
                <p14:modId xmlns:p14="http://schemas.microsoft.com/office/powerpoint/2010/main" val="42498834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19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A7984-9EAF-4CE5-81FB-D8759A90ECDA}"/>
              </a:ext>
            </a:extLst>
          </p:cNvPr>
          <p:cNvSpPr>
            <a:spLocks noGrp="1"/>
          </p:cNvSpPr>
          <p:nvPr>
            <p:ph type="title" idx="4294967295"/>
          </p:nvPr>
        </p:nvSpPr>
        <p:spPr>
          <a:xfrm>
            <a:off x="0" y="365125"/>
            <a:ext cx="10515600" cy="1325563"/>
          </a:xfrm>
        </p:spPr>
        <p:txBody>
          <a:bodyPr>
            <a:normAutofit fontScale="90000"/>
          </a:bodyPr>
          <a:lstStyle/>
          <a:p>
            <a:br>
              <a:rPr lang="es-ES" sz="5200"/>
            </a:br>
            <a:endParaRPr lang="es-ES" sz="5200" dirty="0"/>
          </a:p>
        </p:txBody>
      </p:sp>
      <p:sp>
        <p:nvSpPr>
          <p:cNvPr id="4" name="Rectangle 1">
            <a:extLst>
              <a:ext uri="{FF2B5EF4-FFF2-40B4-BE49-F238E27FC236}">
                <a16:creationId xmlns:a16="http://schemas.microsoft.com/office/drawing/2014/main" id="{1D931233-C532-4B60-8B53-4B6442060CBF}"/>
              </a:ext>
            </a:extLst>
          </p:cNvPr>
          <p:cNvSpPr>
            <a:spLocks noChangeArrowheads="1"/>
          </p:cNvSpPr>
          <p:nvPr/>
        </p:nvSpPr>
        <p:spPr bwMode="auto">
          <a:xfrm>
            <a:off x="407511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A" altLang="es-PA" sz="1200" b="0" i="0" u="none" strike="noStrike" cap="none" normalizeH="0" baseline="0">
                <a:ln>
                  <a:noFill/>
                </a:ln>
                <a:solidFill>
                  <a:schemeClr val="tx1"/>
                </a:solidFill>
                <a:effectLst/>
                <a:latin typeface="Calibri" panose="020F0502020204030204" pitchFamily="34" charset="0"/>
              </a:rPr>
              <a:t>.</a:t>
            </a:r>
            <a:endParaRPr kumimoji="0" lang="es-PA" altLang="es-PA"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PA" altLang="es-PA" sz="1800" b="0" i="0" u="none" strike="noStrike" cap="none" normalizeH="0" baseline="0">
                <a:ln>
                  <a:noFill/>
                </a:ln>
                <a:solidFill>
                  <a:schemeClr val="tx1"/>
                </a:solidFill>
                <a:effectLst/>
                <a:latin typeface="Arial" panose="020B0604020202020204" pitchFamily="34" charset="0"/>
              </a:rPr>
            </a:br>
            <a:endParaRPr kumimoji="0" lang="es-PA" altLang="es-PA" sz="1800" b="0" i="0" u="none" strike="noStrike" cap="none" normalizeH="0" baseline="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23372CBA-4070-42B5-B7DB-2391C26AEF11}"/>
              </a:ext>
            </a:extLst>
          </p:cNvPr>
          <p:cNvSpPr/>
          <p:nvPr/>
        </p:nvSpPr>
        <p:spPr>
          <a:xfrm>
            <a:off x="838200" y="275660"/>
            <a:ext cx="7496200" cy="892552"/>
          </a:xfrm>
          <a:prstGeom prst="rect">
            <a:avLst/>
          </a:prstGeom>
        </p:spPr>
        <p:txBody>
          <a:bodyPr wrap="square">
            <a:spAutoFit/>
          </a:bodyPr>
          <a:lstStyle/>
          <a:p>
            <a:r>
              <a:rPr lang="es-ES" sz="5200" dirty="0">
                <a:solidFill>
                  <a:prstClr val="black"/>
                </a:solidFill>
                <a:latin typeface="Calibri Light" panose="020F0302020204030204"/>
                <a:ea typeface="+mj-ea"/>
                <a:cs typeface="+mj-cs"/>
              </a:rPr>
              <a:t>Habilidades Gerenciales</a:t>
            </a:r>
            <a:endParaRPr lang="es-PA" dirty="0"/>
          </a:p>
        </p:txBody>
      </p:sp>
      <p:pic>
        <p:nvPicPr>
          <p:cNvPr id="8" name="Imagen 7">
            <a:extLst>
              <a:ext uri="{FF2B5EF4-FFF2-40B4-BE49-F238E27FC236}">
                <a16:creationId xmlns:a16="http://schemas.microsoft.com/office/drawing/2014/main" id="{44CF144D-B6BD-45B1-AAA8-FEA812F29AE8}"/>
              </a:ext>
            </a:extLst>
          </p:cNvPr>
          <p:cNvPicPr>
            <a:picLocks noChangeAspect="1"/>
          </p:cNvPicPr>
          <p:nvPr/>
        </p:nvPicPr>
        <p:blipFill>
          <a:blip r:embed="rId2"/>
          <a:stretch>
            <a:fillRect/>
          </a:stretch>
        </p:blipFill>
        <p:spPr>
          <a:xfrm>
            <a:off x="838199" y="1293775"/>
            <a:ext cx="8247743" cy="4994020"/>
          </a:xfrm>
          <a:prstGeom prst="rect">
            <a:avLst/>
          </a:prstGeom>
        </p:spPr>
      </p:pic>
    </p:spTree>
    <p:extLst>
      <p:ext uri="{BB962C8B-B14F-4D97-AF65-F5344CB8AC3E}">
        <p14:creationId xmlns:p14="http://schemas.microsoft.com/office/powerpoint/2010/main" val="193929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6883C-625C-491F-9DB4-92628629D7CD}"/>
              </a:ext>
            </a:extLst>
          </p:cNvPr>
          <p:cNvSpPr>
            <a:spLocks noGrp="1"/>
          </p:cNvSpPr>
          <p:nvPr>
            <p:ph type="title"/>
          </p:nvPr>
        </p:nvSpPr>
        <p:spPr>
          <a:xfrm>
            <a:off x="391378" y="320675"/>
            <a:ext cx="11407487" cy="1325563"/>
          </a:xfrm>
        </p:spPr>
        <p:txBody>
          <a:bodyPr>
            <a:normAutofit/>
          </a:bodyPr>
          <a:lstStyle/>
          <a:p>
            <a:r>
              <a:rPr lang="es-419" sz="5400">
                <a:solidFill>
                  <a:schemeClr val="accent5"/>
                </a:solidFill>
              </a:rPr>
              <a:t>Eficacia</a:t>
            </a:r>
          </a:p>
        </p:txBody>
      </p:sp>
      <p:graphicFrame>
        <p:nvGraphicFramePr>
          <p:cNvPr id="24" name="Marcador de contenido 2">
            <a:extLst>
              <a:ext uri="{FF2B5EF4-FFF2-40B4-BE49-F238E27FC236}">
                <a16:creationId xmlns:a16="http://schemas.microsoft.com/office/drawing/2014/main" id="{060A2EDC-BDDA-42F6-9294-0BDFFAB4992D}"/>
              </a:ext>
            </a:extLst>
          </p:cNvPr>
          <p:cNvGraphicFramePr>
            <a:graphicFrameLocks noGrp="1"/>
          </p:cNvGraphicFramePr>
          <p:nvPr>
            <p:ph idx="1"/>
            <p:extLst>
              <p:ext uri="{D42A27DB-BD31-4B8C-83A1-F6EECF244321}">
                <p14:modId xmlns:p14="http://schemas.microsoft.com/office/powerpoint/2010/main" val="1282811742"/>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77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1862D0-BAF8-4BE0-8548-288CD8F63849}"/>
              </a:ext>
            </a:extLst>
          </p:cNvPr>
          <p:cNvSpPr>
            <a:spLocks noGrp="1"/>
          </p:cNvSpPr>
          <p:nvPr>
            <p:ph type="title"/>
          </p:nvPr>
        </p:nvSpPr>
        <p:spPr>
          <a:xfrm>
            <a:off x="1043631" y="809898"/>
            <a:ext cx="9942716" cy="1554480"/>
          </a:xfrm>
        </p:spPr>
        <p:txBody>
          <a:bodyPr anchor="ctr">
            <a:normAutofit/>
          </a:bodyPr>
          <a:lstStyle/>
          <a:p>
            <a:r>
              <a:rPr lang="es-419" sz="4800" dirty="0"/>
              <a:t>Eficiencia</a:t>
            </a:r>
          </a:p>
        </p:txBody>
      </p:sp>
      <p:sp>
        <p:nvSpPr>
          <p:cNvPr id="3" name="Marcador de contenido 2">
            <a:extLst>
              <a:ext uri="{FF2B5EF4-FFF2-40B4-BE49-F238E27FC236}">
                <a16:creationId xmlns:a16="http://schemas.microsoft.com/office/drawing/2014/main" id="{32ED70EC-4B11-459F-9F35-5E8C58218C70}"/>
              </a:ext>
            </a:extLst>
          </p:cNvPr>
          <p:cNvSpPr>
            <a:spLocks noGrp="1"/>
          </p:cNvSpPr>
          <p:nvPr>
            <p:ph idx="1"/>
          </p:nvPr>
        </p:nvSpPr>
        <p:spPr>
          <a:xfrm>
            <a:off x="1045028" y="3017522"/>
            <a:ext cx="9941319" cy="3124658"/>
          </a:xfrm>
        </p:spPr>
        <p:txBody>
          <a:bodyPr anchor="ctr">
            <a:normAutofit/>
          </a:bodyPr>
          <a:lstStyle/>
          <a:p>
            <a:pPr marL="0" indent="0">
              <a:buNone/>
            </a:pPr>
            <a:r>
              <a:rPr lang="es-PA" sz="1900" dirty="0"/>
              <a:t>Consiste en utilizar los recursos adecuadamente, lo que implica que sepamos de </a:t>
            </a:r>
            <a:r>
              <a:rPr lang="es-PA" sz="1900" b="1" dirty="0">
                <a:solidFill>
                  <a:srgbClr val="FF0000"/>
                </a:solidFill>
              </a:rPr>
              <a:t>antemano</a:t>
            </a:r>
            <a:r>
              <a:rPr lang="es-PA" sz="1900" dirty="0"/>
              <a:t> cuáles son nuestros costos, con el fin de no derrochar, pero tampoco ahorrarlos si son necesarios. Es la capacidad de hacer las cosas bien.  Es una variable Relativa.</a:t>
            </a:r>
          </a:p>
          <a:p>
            <a:r>
              <a:rPr lang="es-PA" sz="1900" dirty="0"/>
              <a:t>Eficiencia=((Resultado alcanzado/costo real)*Tiempo invertido)/((Resultado previsto/costo previsto) *Tiempo previsto)</a:t>
            </a:r>
          </a:p>
          <a:p>
            <a:r>
              <a:rPr lang="es-ES" sz="1900" dirty="0"/>
              <a:t>Por ejemplo: se es eficiente cuando en 12 horas de trabajo se hacen 100 unidades de un determinado producto. Ahora, se mejora la eficiencia si esas 100 unidades se hacen en sólo 10 horas. O se aumenta la eficiencia si en 10 horas se hacen 120 unidades. Aquí vemos que se hace un uso eficiente de un recurso (tiempo), y se logra un objetivo (hacer 100 o 120 productos).</a:t>
            </a:r>
            <a:endParaRPr lang="es-PA" sz="1900" dirty="0"/>
          </a:p>
          <a:p>
            <a:pPr marL="0" indent="0">
              <a:buNone/>
            </a:pPr>
            <a:r>
              <a:rPr lang="es-PA" sz="1900" dirty="0"/>
              <a:t> </a:t>
            </a:r>
            <a:endParaRPr lang="es-419"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1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7CC30E-A972-462C-B9EF-A39E47A1B6CE}"/>
              </a:ext>
            </a:extLst>
          </p:cNvPr>
          <p:cNvSpPr>
            <a:spLocks noGrp="1"/>
          </p:cNvSpPr>
          <p:nvPr>
            <p:ph type="title"/>
          </p:nvPr>
        </p:nvSpPr>
        <p:spPr>
          <a:xfrm>
            <a:off x="594360" y="1209086"/>
            <a:ext cx="3876848" cy="4064925"/>
          </a:xfrm>
        </p:spPr>
        <p:txBody>
          <a:bodyPr anchor="ctr">
            <a:normAutofit/>
          </a:bodyPr>
          <a:lstStyle/>
          <a:p>
            <a:r>
              <a:rPr lang="es-419" sz="5000"/>
              <a:t>Efectividad</a:t>
            </a:r>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CA4C3D5-0380-4D69-B0B7-FFE857101677}"/>
              </a:ext>
            </a:extLst>
          </p:cNvPr>
          <p:cNvGraphicFramePr>
            <a:graphicFrameLocks noGrp="1"/>
          </p:cNvGraphicFramePr>
          <p:nvPr>
            <p:ph idx="1"/>
            <p:extLst>
              <p:ext uri="{D42A27DB-BD31-4B8C-83A1-F6EECF244321}">
                <p14:modId xmlns:p14="http://schemas.microsoft.com/office/powerpoint/2010/main" val="4009272386"/>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53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064E41-EC2D-451E-A5F4-3E1E38C50D79}"/>
              </a:ext>
            </a:extLst>
          </p:cNvPr>
          <p:cNvSpPr>
            <a:spLocks noGrp="1"/>
          </p:cNvSpPr>
          <p:nvPr>
            <p:ph type="title"/>
          </p:nvPr>
        </p:nvSpPr>
        <p:spPr>
          <a:xfrm>
            <a:off x="686834" y="1153572"/>
            <a:ext cx="3200400" cy="4461163"/>
          </a:xfrm>
        </p:spPr>
        <p:txBody>
          <a:bodyPr>
            <a:normAutofit/>
          </a:bodyPr>
          <a:lstStyle/>
          <a:p>
            <a:r>
              <a:rPr lang="es-ES" sz="4100">
                <a:solidFill>
                  <a:srgbClr val="FFFFFF"/>
                </a:solidFill>
              </a:rPr>
              <a:t> Productividad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6C0BF792-9E02-40EE-B611-1AD617F10103}"/>
              </a:ext>
            </a:extLst>
          </p:cNvPr>
          <p:cNvSpPr>
            <a:spLocks noGrp="1"/>
          </p:cNvSpPr>
          <p:nvPr>
            <p:ph idx="1"/>
          </p:nvPr>
        </p:nvSpPr>
        <p:spPr>
          <a:xfrm>
            <a:off x="4447308" y="591345"/>
            <a:ext cx="6906491" cy="5528102"/>
          </a:xfrm>
        </p:spPr>
        <p:txBody>
          <a:bodyPr anchor="ctr">
            <a:normAutofit/>
          </a:bodyPr>
          <a:lstStyle/>
          <a:p>
            <a:pPr marL="0" indent="0">
              <a:buNone/>
            </a:pPr>
            <a:r>
              <a:rPr lang="es-ES" sz="2400" dirty="0"/>
              <a:t>La productividad es un concepto afín a la Economía que se refiere a la relación entre la cantidad de productos obtenida mediante un sistema productivo y los recursos empleados en su producción. En este sentido, la productividad es un indicador de la eficiencia productiva.</a:t>
            </a:r>
          </a:p>
          <a:p>
            <a:pPr marL="0" indent="0">
              <a:buNone/>
            </a:pPr>
            <a:endParaRPr lang="es-PA" dirty="0"/>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CC118006-D2A4-4EEA-BFD4-3DE3458AF714}"/>
              </a:ext>
            </a:extLst>
          </p:cNvPr>
          <p:cNvPicPr>
            <a:picLocks noChangeAspect="1"/>
          </p:cNvPicPr>
          <p:nvPr/>
        </p:nvPicPr>
        <p:blipFill>
          <a:blip r:embed="rId2"/>
          <a:stretch>
            <a:fillRect/>
          </a:stretch>
        </p:blipFill>
        <p:spPr>
          <a:xfrm>
            <a:off x="4641599" y="3838697"/>
            <a:ext cx="5185512" cy="1776038"/>
          </a:xfrm>
          <a:prstGeom prst="rect">
            <a:avLst/>
          </a:prstGeom>
        </p:spPr>
      </p:pic>
    </p:spTree>
    <p:extLst>
      <p:ext uri="{BB962C8B-B14F-4D97-AF65-F5344CB8AC3E}">
        <p14:creationId xmlns:p14="http://schemas.microsoft.com/office/powerpoint/2010/main" val="266386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6ADFC0-40B3-4928-AB5F-509C8D61545C}"/>
              </a:ext>
            </a:extLst>
          </p:cNvPr>
          <p:cNvSpPr>
            <a:spLocks noGrp="1"/>
          </p:cNvSpPr>
          <p:nvPr>
            <p:ph type="title"/>
          </p:nvPr>
        </p:nvSpPr>
        <p:spPr>
          <a:xfrm>
            <a:off x="589560" y="856180"/>
            <a:ext cx="5279408" cy="1128068"/>
          </a:xfrm>
        </p:spPr>
        <p:txBody>
          <a:bodyPr anchor="ctr">
            <a:normAutofit/>
          </a:bodyPr>
          <a:lstStyle/>
          <a:p>
            <a:r>
              <a:rPr lang="es-ES" sz="2500" dirty="0"/>
              <a:t>5 Funciones Básicas de la Administración</a:t>
            </a:r>
            <a:br>
              <a:rPr lang="es-ES" sz="2500" dirty="0"/>
            </a:br>
            <a:endParaRPr lang="es-ES" sz="25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3E53862-4EBA-4853-8329-541D5246AB0A}"/>
              </a:ext>
            </a:extLst>
          </p:cNvPr>
          <p:cNvSpPr>
            <a:spLocks noGrp="1"/>
          </p:cNvSpPr>
          <p:nvPr>
            <p:ph idx="1"/>
          </p:nvPr>
        </p:nvSpPr>
        <p:spPr>
          <a:xfrm>
            <a:off x="590719" y="2489982"/>
            <a:ext cx="5278066" cy="3820108"/>
          </a:xfrm>
        </p:spPr>
        <p:txBody>
          <a:bodyPr anchor="ctr">
            <a:normAutofit lnSpcReduction="10000"/>
          </a:bodyPr>
          <a:lstStyle/>
          <a:p>
            <a:pPr marL="457200" indent="-457200">
              <a:buFont typeface="+mj-lt"/>
              <a:buAutoNum type="arabicPeriod"/>
            </a:pPr>
            <a:endParaRPr lang="es-ES" sz="2000" dirty="0"/>
          </a:p>
          <a:p>
            <a:pPr marL="457200" indent="-457200">
              <a:buFont typeface="+mj-lt"/>
              <a:buAutoNum type="arabicPeriod"/>
            </a:pPr>
            <a:r>
              <a:rPr lang="es-ES" sz="2000" dirty="0"/>
              <a:t>Planeación: es una función  técnica administrativa dinámica considerada como uno de los mejores métodos para preparar a una organización para los cambios que ocurren en el ambiente. Para que esta sea efectiva, tiene que ser sistemática y estar proyectada al futuro. Es trazar un mapa de dónde se encuentra la organización y hacia donde queremos llegar.</a:t>
            </a:r>
          </a:p>
          <a:p>
            <a:pPr marL="457200" lvl="1" indent="0">
              <a:buNone/>
            </a:pPr>
            <a:r>
              <a:rPr lang="es-ES" sz="2000" dirty="0"/>
              <a:t>“Hoy día la Planeación No es un lujo, es una necesidad.”</a:t>
            </a:r>
          </a:p>
          <a:p>
            <a:pPr marL="457200" lvl="1" indent="0">
              <a:buNone/>
            </a:pPr>
            <a:r>
              <a:rPr lang="es-ES" sz="2000" dirty="0"/>
              <a:t>“No camine con los ojos vendados.”</a:t>
            </a:r>
          </a:p>
          <a:p>
            <a:pPr marL="0" indent="0">
              <a:buNone/>
            </a:pPr>
            <a:endParaRPr lang="es-ES" sz="2000" dirty="0"/>
          </a:p>
          <a:p>
            <a:pPr marL="914400" lvl="1" indent="-457200">
              <a:buFont typeface="+mj-lt"/>
              <a:buAutoNum type="arabicPeriod"/>
            </a:pPr>
            <a:endParaRPr lang="es-ES" sz="2000" dirty="0"/>
          </a:p>
          <a:p>
            <a:pPr marL="0" indent="0">
              <a:buNone/>
            </a:pPr>
            <a:endParaRPr lang="es-E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C1B7285-7515-48CA-BA46-B5D74C16E74C}"/>
              </a:ext>
            </a:extLst>
          </p:cNvPr>
          <p:cNvPicPr>
            <a:picLocks noChangeAspect="1"/>
          </p:cNvPicPr>
          <p:nvPr/>
        </p:nvPicPr>
        <p:blipFill>
          <a:blip r:embed="rId2"/>
          <a:stretch>
            <a:fillRect/>
          </a:stretch>
        </p:blipFill>
        <p:spPr>
          <a:xfrm>
            <a:off x="7423279" y="581892"/>
            <a:ext cx="3717721"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607E01F-FD57-40AA-B067-82F941C677B6}"/>
              </a:ext>
            </a:extLst>
          </p:cNvPr>
          <p:cNvPicPr>
            <a:picLocks noChangeAspect="1"/>
          </p:cNvPicPr>
          <p:nvPr/>
        </p:nvPicPr>
        <p:blipFill>
          <a:blip r:embed="rId3"/>
          <a:stretch>
            <a:fillRect/>
          </a:stretch>
        </p:blipFill>
        <p:spPr>
          <a:xfrm>
            <a:off x="7472627" y="3707894"/>
            <a:ext cx="3617160" cy="2518756"/>
          </a:xfrm>
          <a:prstGeom prst="rect">
            <a:avLst/>
          </a:prstGeom>
        </p:spPr>
      </p:pic>
    </p:spTree>
    <p:extLst>
      <p:ext uri="{BB962C8B-B14F-4D97-AF65-F5344CB8AC3E}">
        <p14:creationId xmlns:p14="http://schemas.microsoft.com/office/powerpoint/2010/main" val="1545480932"/>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3833</TotalTime>
  <Words>1380</Words>
  <Application>Microsoft Office PowerPoint</Application>
  <PresentationFormat>Panorámica</PresentationFormat>
  <Paragraphs>87</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Wingdings</vt:lpstr>
      <vt:lpstr>Office Theme</vt:lpstr>
      <vt:lpstr>Administración </vt:lpstr>
      <vt:lpstr>Gerencia &amp; Gerente</vt:lpstr>
      <vt:lpstr>Habilidades Gerenciales  </vt:lpstr>
      <vt:lpstr> </vt:lpstr>
      <vt:lpstr>Eficacia</vt:lpstr>
      <vt:lpstr>Eficiencia</vt:lpstr>
      <vt:lpstr>Efectividad</vt:lpstr>
      <vt:lpstr> Productividad </vt:lpstr>
      <vt:lpstr>5 Funciones Básicas de la Administración </vt:lpstr>
      <vt:lpstr>5 Funciones Básicas de la Administración </vt:lpstr>
      <vt:lpstr>10 factores esenciales que debe tener presente una buena Organización</vt:lpstr>
      <vt:lpstr>10 factores esenciales que deberá tener presente una buena Organización</vt:lpstr>
      <vt:lpstr>5 Funciones Básicas de la Administración </vt:lpstr>
      <vt:lpstr>5 Funciones Básicas de la Administración </vt:lpstr>
      <vt:lpstr> 5 Funciones Básicas de la Administración </vt:lpstr>
      <vt:lpstr>Gestión</vt:lpstr>
      <vt:lpstr>Siempre Tener Presente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dc:title>
  <dc:creator>Jeremias Herrera</dc:creator>
  <cp:lastModifiedBy>Jeremias Herrera</cp:lastModifiedBy>
  <cp:revision>13</cp:revision>
  <dcterms:created xsi:type="dcterms:W3CDTF">2020-08-27T16:36:18Z</dcterms:created>
  <dcterms:modified xsi:type="dcterms:W3CDTF">2021-08-25T16:48:43Z</dcterms:modified>
</cp:coreProperties>
</file>