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80" r:id="rId3"/>
    <p:sldId id="264" r:id="rId4"/>
    <p:sldId id="262" r:id="rId5"/>
    <p:sldId id="265" r:id="rId6"/>
    <p:sldId id="258" r:id="rId7"/>
    <p:sldId id="266" r:id="rId8"/>
    <p:sldId id="268" r:id="rId9"/>
    <p:sldId id="263" r:id="rId10"/>
    <p:sldId id="267" r:id="rId11"/>
    <p:sldId id="259" r:id="rId12"/>
    <p:sldId id="269" r:id="rId13"/>
    <p:sldId id="270" r:id="rId14"/>
    <p:sldId id="277" r:id="rId15"/>
    <p:sldId id="278" r:id="rId16"/>
    <p:sldId id="260" r:id="rId17"/>
    <p:sldId id="281" r:id="rId18"/>
    <p:sldId id="273" r:id="rId19"/>
    <p:sldId id="274" r:id="rId20"/>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7AB28-EC8D-4086-8838-44EBBBD23628}" type="datetimeFigureOut">
              <a:rPr lang="es-419" smtClean="0"/>
              <a:t>30/08/2021</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CA933-C9C4-4CC7-A214-AC7B7840A1D7}" type="slidenum">
              <a:rPr lang="es-419" smtClean="0"/>
              <a:t>‹Nº›</a:t>
            </a:fld>
            <a:endParaRPr lang="es-419"/>
          </a:p>
        </p:txBody>
      </p:sp>
    </p:spTree>
    <p:extLst>
      <p:ext uri="{BB962C8B-B14F-4D97-AF65-F5344CB8AC3E}">
        <p14:creationId xmlns:p14="http://schemas.microsoft.com/office/powerpoint/2010/main" val="419920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AACA933-C9C4-4CC7-A214-AC7B7840A1D7}" type="slidenum">
              <a:rPr lang="es-419" smtClean="0"/>
              <a:t>14</a:t>
            </a:fld>
            <a:endParaRPr lang="es-419"/>
          </a:p>
        </p:txBody>
      </p:sp>
    </p:spTree>
    <p:extLst>
      <p:ext uri="{BB962C8B-B14F-4D97-AF65-F5344CB8AC3E}">
        <p14:creationId xmlns:p14="http://schemas.microsoft.com/office/powerpoint/2010/main" val="122148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AACA933-C9C4-4CC7-A214-AC7B7840A1D7}" type="slidenum">
              <a:rPr lang="es-419" smtClean="0"/>
              <a:t>15</a:t>
            </a:fld>
            <a:endParaRPr lang="es-419"/>
          </a:p>
        </p:txBody>
      </p:sp>
    </p:spTree>
    <p:extLst>
      <p:ext uri="{BB962C8B-B14F-4D97-AF65-F5344CB8AC3E}">
        <p14:creationId xmlns:p14="http://schemas.microsoft.com/office/powerpoint/2010/main" val="260660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AACA933-C9C4-4CC7-A214-AC7B7840A1D7}" type="slidenum">
              <a:rPr lang="es-419" smtClean="0"/>
              <a:t>16</a:t>
            </a:fld>
            <a:endParaRPr lang="es-419"/>
          </a:p>
        </p:txBody>
      </p:sp>
    </p:spTree>
    <p:extLst>
      <p:ext uri="{BB962C8B-B14F-4D97-AF65-F5344CB8AC3E}">
        <p14:creationId xmlns:p14="http://schemas.microsoft.com/office/powerpoint/2010/main" val="2890085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AACA933-C9C4-4CC7-A214-AC7B7840A1D7}" type="slidenum">
              <a:rPr lang="es-419" smtClean="0"/>
              <a:t>17</a:t>
            </a:fld>
            <a:endParaRPr lang="es-419"/>
          </a:p>
        </p:txBody>
      </p:sp>
    </p:spTree>
    <p:extLst>
      <p:ext uri="{BB962C8B-B14F-4D97-AF65-F5344CB8AC3E}">
        <p14:creationId xmlns:p14="http://schemas.microsoft.com/office/powerpoint/2010/main" val="3684886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C95E5-04E4-4303-B88F-24E43F1989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78B8E6FB-8A20-4F4C-839A-5801304597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4044E766-B1E2-4C63-B7A3-586ED3AB194E}"/>
              </a:ext>
            </a:extLst>
          </p:cNvPr>
          <p:cNvSpPr>
            <a:spLocks noGrp="1"/>
          </p:cNvSpPr>
          <p:nvPr>
            <p:ph type="dt" sz="half" idx="10"/>
          </p:nvPr>
        </p:nvSpPr>
        <p:spPr/>
        <p:txBody>
          <a:bodyPr/>
          <a:lstStyle/>
          <a:p>
            <a:fld id="{9B0D5D18-75D1-4CDB-B3E9-E8582B0D26AF}" type="datetimeFigureOut">
              <a:rPr lang="es-419" smtClean="0"/>
              <a:t>30/08/2021</a:t>
            </a:fld>
            <a:endParaRPr lang="es-419"/>
          </a:p>
        </p:txBody>
      </p:sp>
      <p:sp>
        <p:nvSpPr>
          <p:cNvPr id="5" name="Marcador de pie de página 4">
            <a:extLst>
              <a:ext uri="{FF2B5EF4-FFF2-40B4-BE49-F238E27FC236}">
                <a16:creationId xmlns:a16="http://schemas.microsoft.com/office/drawing/2014/main" id="{7725A700-3459-4C52-A32B-85179CCBF46C}"/>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B1993A81-6B4F-4E72-B7F2-085E64716945}"/>
              </a:ext>
            </a:extLst>
          </p:cNvPr>
          <p:cNvSpPr>
            <a:spLocks noGrp="1"/>
          </p:cNvSpPr>
          <p:nvPr>
            <p:ph type="sldNum" sz="quarter" idx="12"/>
          </p:nvPr>
        </p:nvSpPr>
        <p:spPr/>
        <p:txBody>
          <a:bodyPr/>
          <a:lstStyle/>
          <a:p>
            <a:fld id="{E0E4FD78-6701-49C8-8C18-961043720CC2}" type="slidenum">
              <a:rPr lang="es-419" smtClean="0"/>
              <a:t>‹Nº›</a:t>
            </a:fld>
            <a:endParaRPr lang="es-419"/>
          </a:p>
        </p:txBody>
      </p:sp>
    </p:spTree>
    <p:extLst>
      <p:ext uri="{BB962C8B-B14F-4D97-AF65-F5344CB8AC3E}">
        <p14:creationId xmlns:p14="http://schemas.microsoft.com/office/powerpoint/2010/main" val="311866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A20E0-DE48-4351-B7D7-A1222AF03F41}"/>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0FB18D54-36D6-4DCC-A4EE-742ED873445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18D92955-FB27-4DDE-BD1D-C790DB26329F}"/>
              </a:ext>
            </a:extLst>
          </p:cNvPr>
          <p:cNvSpPr>
            <a:spLocks noGrp="1"/>
          </p:cNvSpPr>
          <p:nvPr>
            <p:ph type="dt" sz="half" idx="10"/>
          </p:nvPr>
        </p:nvSpPr>
        <p:spPr/>
        <p:txBody>
          <a:bodyPr/>
          <a:lstStyle/>
          <a:p>
            <a:fld id="{9B0D5D18-75D1-4CDB-B3E9-E8582B0D26AF}" type="datetimeFigureOut">
              <a:rPr lang="es-419" smtClean="0"/>
              <a:t>30/08/2021</a:t>
            </a:fld>
            <a:endParaRPr lang="es-419"/>
          </a:p>
        </p:txBody>
      </p:sp>
      <p:sp>
        <p:nvSpPr>
          <p:cNvPr id="5" name="Marcador de pie de página 4">
            <a:extLst>
              <a:ext uri="{FF2B5EF4-FFF2-40B4-BE49-F238E27FC236}">
                <a16:creationId xmlns:a16="http://schemas.microsoft.com/office/drawing/2014/main" id="{81832567-AABE-4BFC-93B0-F2A83C648E4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C95DEA92-724F-4A63-920F-6709BC3402CB}"/>
              </a:ext>
            </a:extLst>
          </p:cNvPr>
          <p:cNvSpPr>
            <a:spLocks noGrp="1"/>
          </p:cNvSpPr>
          <p:nvPr>
            <p:ph type="sldNum" sz="quarter" idx="12"/>
          </p:nvPr>
        </p:nvSpPr>
        <p:spPr/>
        <p:txBody>
          <a:bodyPr/>
          <a:lstStyle/>
          <a:p>
            <a:fld id="{E0E4FD78-6701-49C8-8C18-961043720CC2}" type="slidenum">
              <a:rPr lang="es-419" smtClean="0"/>
              <a:t>‹Nº›</a:t>
            </a:fld>
            <a:endParaRPr lang="es-419"/>
          </a:p>
        </p:txBody>
      </p:sp>
    </p:spTree>
    <p:extLst>
      <p:ext uri="{BB962C8B-B14F-4D97-AF65-F5344CB8AC3E}">
        <p14:creationId xmlns:p14="http://schemas.microsoft.com/office/powerpoint/2010/main" val="59637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6A3869F-2414-43E9-848F-68B56A22FA7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4F1D7D05-6187-4DDC-B93F-E9E01562620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E2C8ABB6-4D39-439F-B013-F72B3329348F}"/>
              </a:ext>
            </a:extLst>
          </p:cNvPr>
          <p:cNvSpPr>
            <a:spLocks noGrp="1"/>
          </p:cNvSpPr>
          <p:nvPr>
            <p:ph type="dt" sz="half" idx="10"/>
          </p:nvPr>
        </p:nvSpPr>
        <p:spPr/>
        <p:txBody>
          <a:bodyPr/>
          <a:lstStyle/>
          <a:p>
            <a:fld id="{9B0D5D18-75D1-4CDB-B3E9-E8582B0D26AF}" type="datetimeFigureOut">
              <a:rPr lang="es-419" smtClean="0"/>
              <a:t>30/08/2021</a:t>
            </a:fld>
            <a:endParaRPr lang="es-419"/>
          </a:p>
        </p:txBody>
      </p:sp>
      <p:sp>
        <p:nvSpPr>
          <p:cNvPr id="5" name="Marcador de pie de página 4">
            <a:extLst>
              <a:ext uri="{FF2B5EF4-FFF2-40B4-BE49-F238E27FC236}">
                <a16:creationId xmlns:a16="http://schemas.microsoft.com/office/drawing/2014/main" id="{4258CC9F-121D-4022-A909-715B4F748849}"/>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886E10C3-0A3B-4371-AD6B-7CE98142020F}"/>
              </a:ext>
            </a:extLst>
          </p:cNvPr>
          <p:cNvSpPr>
            <a:spLocks noGrp="1"/>
          </p:cNvSpPr>
          <p:nvPr>
            <p:ph type="sldNum" sz="quarter" idx="12"/>
          </p:nvPr>
        </p:nvSpPr>
        <p:spPr/>
        <p:txBody>
          <a:bodyPr/>
          <a:lstStyle/>
          <a:p>
            <a:fld id="{E0E4FD78-6701-49C8-8C18-961043720CC2}" type="slidenum">
              <a:rPr lang="es-419" smtClean="0"/>
              <a:t>‹Nº›</a:t>
            </a:fld>
            <a:endParaRPr lang="es-419"/>
          </a:p>
        </p:txBody>
      </p:sp>
    </p:spTree>
    <p:extLst>
      <p:ext uri="{BB962C8B-B14F-4D97-AF65-F5344CB8AC3E}">
        <p14:creationId xmlns:p14="http://schemas.microsoft.com/office/powerpoint/2010/main" val="404144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75A55-9DA9-4F7C-B5F3-5367DBCC679B}"/>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8794B748-C1EA-410D-8C5E-FF62B9A0374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77C45E4C-776A-4E76-95BE-744637AF4B29}"/>
              </a:ext>
            </a:extLst>
          </p:cNvPr>
          <p:cNvSpPr>
            <a:spLocks noGrp="1"/>
          </p:cNvSpPr>
          <p:nvPr>
            <p:ph type="dt" sz="half" idx="10"/>
          </p:nvPr>
        </p:nvSpPr>
        <p:spPr/>
        <p:txBody>
          <a:bodyPr/>
          <a:lstStyle/>
          <a:p>
            <a:fld id="{9B0D5D18-75D1-4CDB-B3E9-E8582B0D26AF}" type="datetimeFigureOut">
              <a:rPr lang="es-419" smtClean="0"/>
              <a:t>30/08/2021</a:t>
            </a:fld>
            <a:endParaRPr lang="es-419"/>
          </a:p>
        </p:txBody>
      </p:sp>
      <p:sp>
        <p:nvSpPr>
          <p:cNvPr id="5" name="Marcador de pie de página 4">
            <a:extLst>
              <a:ext uri="{FF2B5EF4-FFF2-40B4-BE49-F238E27FC236}">
                <a16:creationId xmlns:a16="http://schemas.microsoft.com/office/drawing/2014/main" id="{CBA4BE00-3075-4573-AD3B-06F4F5A199AD}"/>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50E71B33-B58F-4A38-8D4F-55C50A58B0E0}"/>
              </a:ext>
            </a:extLst>
          </p:cNvPr>
          <p:cNvSpPr>
            <a:spLocks noGrp="1"/>
          </p:cNvSpPr>
          <p:nvPr>
            <p:ph type="sldNum" sz="quarter" idx="12"/>
          </p:nvPr>
        </p:nvSpPr>
        <p:spPr/>
        <p:txBody>
          <a:bodyPr/>
          <a:lstStyle/>
          <a:p>
            <a:fld id="{E0E4FD78-6701-49C8-8C18-961043720CC2}" type="slidenum">
              <a:rPr lang="es-419" smtClean="0"/>
              <a:t>‹Nº›</a:t>
            </a:fld>
            <a:endParaRPr lang="es-419"/>
          </a:p>
        </p:txBody>
      </p:sp>
    </p:spTree>
    <p:extLst>
      <p:ext uri="{BB962C8B-B14F-4D97-AF65-F5344CB8AC3E}">
        <p14:creationId xmlns:p14="http://schemas.microsoft.com/office/powerpoint/2010/main" val="373746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27E55-A1BA-4433-BF93-3042D04E92E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7C22CF07-1525-4162-9EE5-FFE403BA2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C893D635-CD84-451B-A044-9F07C8034ED0}"/>
              </a:ext>
            </a:extLst>
          </p:cNvPr>
          <p:cNvSpPr>
            <a:spLocks noGrp="1"/>
          </p:cNvSpPr>
          <p:nvPr>
            <p:ph type="dt" sz="half" idx="10"/>
          </p:nvPr>
        </p:nvSpPr>
        <p:spPr/>
        <p:txBody>
          <a:bodyPr/>
          <a:lstStyle/>
          <a:p>
            <a:fld id="{9B0D5D18-75D1-4CDB-B3E9-E8582B0D26AF}" type="datetimeFigureOut">
              <a:rPr lang="es-419" smtClean="0"/>
              <a:t>30/08/2021</a:t>
            </a:fld>
            <a:endParaRPr lang="es-419"/>
          </a:p>
        </p:txBody>
      </p:sp>
      <p:sp>
        <p:nvSpPr>
          <p:cNvPr id="5" name="Marcador de pie de página 4">
            <a:extLst>
              <a:ext uri="{FF2B5EF4-FFF2-40B4-BE49-F238E27FC236}">
                <a16:creationId xmlns:a16="http://schemas.microsoft.com/office/drawing/2014/main" id="{024C3924-CF6F-4D4E-A6C8-DFBCFE917AC8}"/>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B95C2B1-0CF2-4645-970A-9565FA43518D}"/>
              </a:ext>
            </a:extLst>
          </p:cNvPr>
          <p:cNvSpPr>
            <a:spLocks noGrp="1"/>
          </p:cNvSpPr>
          <p:nvPr>
            <p:ph type="sldNum" sz="quarter" idx="12"/>
          </p:nvPr>
        </p:nvSpPr>
        <p:spPr/>
        <p:txBody>
          <a:bodyPr/>
          <a:lstStyle/>
          <a:p>
            <a:fld id="{E0E4FD78-6701-49C8-8C18-961043720CC2}" type="slidenum">
              <a:rPr lang="es-419" smtClean="0"/>
              <a:t>‹Nº›</a:t>
            </a:fld>
            <a:endParaRPr lang="es-419"/>
          </a:p>
        </p:txBody>
      </p:sp>
    </p:spTree>
    <p:extLst>
      <p:ext uri="{BB962C8B-B14F-4D97-AF65-F5344CB8AC3E}">
        <p14:creationId xmlns:p14="http://schemas.microsoft.com/office/powerpoint/2010/main" val="238714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2A401-8389-4781-9EAF-0E42AC06FB4A}"/>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E2C2FCA4-87FA-48D6-A8B9-EB1573922411}"/>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69CD41E1-5292-48EB-A18D-B7A5AB1B26D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A95B3D4C-10E8-42A5-8F86-F05B3A39AD2A}"/>
              </a:ext>
            </a:extLst>
          </p:cNvPr>
          <p:cNvSpPr>
            <a:spLocks noGrp="1"/>
          </p:cNvSpPr>
          <p:nvPr>
            <p:ph type="dt" sz="half" idx="10"/>
          </p:nvPr>
        </p:nvSpPr>
        <p:spPr/>
        <p:txBody>
          <a:bodyPr/>
          <a:lstStyle/>
          <a:p>
            <a:fld id="{9B0D5D18-75D1-4CDB-B3E9-E8582B0D26AF}" type="datetimeFigureOut">
              <a:rPr lang="es-419" smtClean="0"/>
              <a:t>30/08/2021</a:t>
            </a:fld>
            <a:endParaRPr lang="es-419"/>
          </a:p>
        </p:txBody>
      </p:sp>
      <p:sp>
        <p:nvSpPr>
          <p:cNvPr id="6" name="Marcador de pie de página 5">
            <a:extLst>
              <a:ext uri="{FF2B5EF4-FFF2-40B4-BE49-F238E27FC236}">
                <a16:creationId xmlns:a16="http://schemas.microsoft.com/office/drawing/2014/main" id="{4CE3C86B-F78A-44B4-AC32-7E0AD0866C27}"/>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E9D4801F-DF7B-4154-8077-B1A8FB71E252}"/>
              </a:ext>
            </a:extLst>
          </p:cNvPr>
          <p:cNvSpPr>
            <a:spLocks noGrp="1"/>
          </p:cNvSpPr>
          <p:nvPr>
            <p:ph type="sldNum" sz="quarter" idx="12"/>
          </p:nvPr>
        </p:nvSpPr>
        <p:spPr/>
        <p:txBody>
          <a:bodyPr/>
          <a:lstStyle/>
          <a:p>
            <a:fld id="{E0E4FD78-6701-49C8-8C18-961043720CC2}" type="slidenum">
              <a:rPr lang="es-419" smtClean="0"/>
              <a:t>‹Nº›</a:t>
            </a:fld>
            <a:endParaRPr lang="es-419"/>
          </a:p>
        </p:txBody>
      </p:sp>
    </p:spTree>
    <p:extLst>
      <p:ext uri="{BB962C8B-B14F-4D97-AF65-F5344CB8AC3E}">
        <p14:creationId xmlns:p14="http://schemas.microsoft.com/office/powerpoint/2010/main" val="246922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A05A04-774A-4EED-9CD9-39B60555782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7E67B297-4508-40E9-B6B6-0BDD7BD7D7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CC17CA0-0C45-439D-B532-CA6178E8660A}"/>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2B416E20-7643-4E42-980A-F0F9FECD3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7508CAAF-DB2D-4950-9A8C-0634CF1E25B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8CB97AB2-45FA-4678-8E98-65205635C7EE}"/>
              </a:ext>
            </a:extLst>
          </p:cNvPr>
          <p:cNvSpPr>
            <a:spLocks noGrp="1"/>
          </p:cNvSpPr>
          <p:nvPr>
            <p:ph type="dt" sz="half" idx="10"/>
          </p:nvPr>
        </p:nvSpPr>
        <p:spPr/>
        <p:txBody>
          <a:bodyPr/>
          <a:lstStyle/>
          <a:p>
            <a:fld id="{9B0D5D18-75D1-4CDB-B3E9-E8582B0D26AF}" type="datetimeFigureOut">
              <a:rPr lang="es-419" smtClean="0"/>
              <a:t>30/08/2021</a:t>
            </a:fld>
            <a:endParaRPr lang="es-419"/>
          </a:p>
        </p:txBody>
      </p:sp>
      <p:sp>
        <p:nvSpPr>
          <p:cNvPr id="8" name="Marcador de pie de página 7">
            <a:extLst>
              <a:ext uri="{FF2B5EF4-FFF2-40B4-BE49-F238E27FC236}">
                <a16:creationId xmlns:a16="http://schemas.microsoft.com/office/drawing/2014/main" id="{A0647A7C-BF65-4249-BA99-8EDA5138412C}"/>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59E3DC01-347E-442F-BB36-B36CCBDB1136}"/>
              </a:ext>
            </a:extLst>
          </p:cNvPr>
          <p:cNvSpPr>
            <a:spLocks noGrp="1"/>
          </p:cNvSpPr>
          <p:nvPr>
            <p:ph type="sldNum" sz="quarter" idx="12"/>
          </p:nvPr>
        </p:nvSpPr>
        <p:spPr/>
        <p:txBody>
          <a:bodyPr/>
          <a:lstStyle/>
          <a:p>
            <a:fld id="{E0E4FD78-6701-49C8-8C18-961043720CC2}" type="slidenum">
              <a:rPr lang="es-419" smtClean="0"/>
              <a:t>‹Nº›</a:t>
            </a:fld>
            <a:endParaRPr lang="es-419"/>
          </a:p>
        </p:txBody>
      </p:sp>
    </p:spTree>
    <p:extLst>
      <p:ext uri="{BB962C8B-B14F-4D97-AF65-F5344CB8AC3E}">
        <p14:creationId xmlns:p14="http://schemas.microsoft.com/office/powerpoint/2010/main" val="327910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4476C-6498-4090-8C9D-C33924B297EE}"/>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A209E4BC-C911-40B8-A1CD-B3E429B60222}"/>
              </a:ext>
            </a:extLst>
          </p:cNvPr>
          <p:cNvSpPr>
            <a:spLocks noGrp="1"/>
          </p:cNvSpPr>
          <p:nvPr>
            <p:ph type="dt" sz="half" idx="10"/>
          </p:nvPr>
        </p:nvSpPr>
        <p:spPr/>
        <p:txBody>
          <a:bodyPr/>
          <a:lstStyle/>
          <a:p>
            <a:fld id="{9B0D5D18-75D1-4CDB-B3E9-E8582B0D26AF}" type="datetimeFigureOut">
              <a:rPr lang="es-419" smtClean="0"/>
              <a:t>30/08/2021</a:t>
            </a:fld>
            <a:endParaRPr lang="es-419"/>
          </a:p>
        </p:txBody>
      </p:sp>
      <p:sp>
        <p:nvSpPr>
          <p:cNvPr id="4" name="Marcador de pie de página 3">
            <a:extLst>
              <a:ext uri="{FF2B5EF4-FFF2-40B4-BE49-F238E27FC236}">
                <a16:creationId xmlns:a16="http://schemas.microsoft.com/office/drawing/2014/main" id="{2DF40F92-D2D9-4072-A8A7-435799CD38C8}"/>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8B1DBB41-DEDF-4209-9699-CC8302DB6439}"/>
              </a:ext>
            </a:extLst>
          </p:cNvPr>
          <p:cNvSpPr>
            <a:spLocks noGrp="1"/>
          </p:cNvSpPr>
          <p:nvPr>
            <p:ph type="sldNum" sz="quarter" idx="12"/>
          </p:nvPr>
        </p:nvSpPr>
        <p:spPr/>
        <p:txBody>
          <a:bodyPr/>
          <a:lstStyle/>
          <a:p>
            <a:fld id="{E0E4FD78-6701-49C8-8C18-961043720CC2}" type="slidenum">
              <a:rPr lang="es-419" smtClean="0"/>
              <a:t>‹Nº›</a:t>
            </a:fld>
            <a:endParaRPr lang="es-419"/>
          </a:p>
        </p:txBody>
      </p:sp>
    </p:spTree>
    <p:extLst>
      <p:ext uri="{BB962C8B-B14F-4D97-AF65-F5344CB8AC3E}">
        <p14:creationId xmlns:p14="http://schemas.microsoft.com/office/powerpoint/2010/main" val="316935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3361BE7-CBAA-4629-A000-053B077F3782}"/>
              </a:ext>
            </a:extLst>
          </p:cNvPr>
          <p:cNvSpPr>
            <a:spLocks noGrp="1"/>
          </p:cNvSpPr>
          <p:nvPr>
            <p:ph type="dt" sz="half" idx="10"/>
          </p:nvPr>
        </p:nvSpPr>
        <p:spPr/>
        <p:txBody>
          <a:bodyPr/>
          <a:lstStyle/>
          <a:p>
            <a:fld id="{9B0D5D18-75D1-4CDB-B3E9-E8582B0D26AF}" type="datetimeFigureOut">
              <a:rPr lang="es-419" smtClean="0"/>
              <a:t>30/08/2021</a:t>
            </a:fld>
            <a:endParaRPr lang="es-419"/>
          </a:p>
        </p:txBody>
      </p:sp>
      <p:sp>
        <p:nvSpPr>
          <p:cNvPr id="3" name="Marcador de pie de página 2">
            <a:extLst>
              <a:ext uri="{FF2B5EF4-FFF2-40B4-BE49-F238E27FC236}">
                <a16:creationId xmlns:a16="http://schemas.microsoft.com/office/drawing/2014/main" id="{ED735E08-E405-4EE2-8FC5-04B975C7A6F1}"/>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79C65156-870E-4201-9F08-12F8242D68B0}"/>
              </a:ext>
            </a:extLst>
          </p:cNvPr>
          <p:cNvSpPr>
            <a:spLocks noGrp="1"/>
          </p:cNvSpPr>
          <p:nvPr>
            <p:ph type="sldNum" sz="quarter" idx="12"/>
          </p:nvPr>
        </p:nvSpPr>
        <p:spPr/>
        <p:txBody>
          <a:bodyPr/>
          <a:lstStyle/>
          <a:p>
            <a:fld id="{E0E4FD78-6701-49C8-8C18-961043720CC2}" type="slidenum">
              <a:rPr lang="es-419" smtClean="0"/>
              <a:t>‹Nº›</a:t>
            </a:fld>
            <a:endParaRPr lang="es-419"/>
          </a:p>
        </p:txBody>
      </p:sp>
    </p:spTree>
    <p:extLst>
      <p:ext uri="{BB962C8B-B14F-4D97-AF65-F5344CB8AC3E}">
        <p14:creationId xmlns:p14="http://schemas.microsoft.com/office/powerpoint/2010/main" val="336850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5E431-724C-4561-BE48-79F2C1E3EDF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ACEC483D-15A6-48A0-9B5C-C8EB861EF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6F63F791-E3C2-4DED-A726-47E27044C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27153F2-751D-4CDB-A602-E61E17E4ED61}"/>
              </a:ext>
            </a:extLst>
          </p:cNvPr>
          <p:cNvSpPr>
            <a:spLocks noGrp="1"/>
          </p:cNvSpPr>
          <p:nvPr>
            <p:ph type="dt" sz="half" idx="10"/>
          </p:nvPr>
        </p:nvSpPr>
        <p:spPr/>
        <p:txBody>
          <a:bodyPr/>
          <a:lstStyle/>
          <a:p>
            <a:fld id="{9B0D5D18-75D1-4CDB-B3E9-E8582B0D26AF}" type="datetimeFigureOut">
              <a:rPr lang="es-419" smtClean="0"/>
              <a:t>30/08/2021</a:t>
            </a:fld>
            <a:endParaRPr lang="es-419"/>
          </a:p>
        </p:txBody>
      </p:sp>
      <p:sp>
        <p:nvSpPr>
          <p:cNvPr id="6" name="Marcador de pie de página 5">
            <a:extLst>
              <a:ext uri="{FF2B5EF4-FFF2-40B4-BE49-F238E27FC236}">
                <a16:creationId xmlns:a16="http://schemas.microsoft.com/office/drawing/2014/main" id="{9717F30D-7C82-4C2F-929D-3AC625C5B5E0}"/>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EA6F3602-98F0-4683-9194-D14410DD7B89}"/>
              </a:ext>
            </a:extLst>
          </p:cNvPr>
          <p:cNvSpPr>
            <a:spLocks noGrp="1"/>
          </p:cNvSpPr>
          <p:nvPr>
            <p:ph type="sldNum" sz="quarter" idx="12"/>
          </p:nvPr>
        </p:nvSpPr>
        <p:spPr/>
        <p:txBody>
          <a:bodyPr/>
          <a:lstStyle/>
          <a:p>
            <a:fld id="{E0E4FD78-6701-49C8-8C18-961043720CC2}" type="slidenum">
              <a:rPr lang="es-419" smtClean="0"/>
              <a:t>‹Nº›</a:t>
            </a:fld>
            <a:endParaRPr lang="es-419"/>
          </a:p>
        </p:txBody>
      </p:sp>
    </p:spTree>
    <p:extLst>
      <p:ext uri="{BB962C8B-B14F-4D97-AF65-F5344CB8AC3E}">
        <p14:creationId xmlns:p14="http://schemas.microsoft.com/office/powerpoint/2010/main" val="201250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74853-9CED-4728-9B1F-1517DA35CF3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B65E1440-73A9-4B58-8138-DA675C9FC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7F73BEB3-3882-4207-8756-50D2B9208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B778ED0-EC37-4D10-BDE2-82CD6278B71B}"/>
              </a:ext>
            </a:extLst>
          </p:cNvPr>
          <p:cNvSpPr>
            <a:spLocks noGrp="1"/>
          </p:cNvSpPr>
          <p:nvPr>
            <p:ph type="dt" sz="half" idx="10"/>
          </p:nvPr>
        </p:nvSpPr>
        <p:spPr/>
        <p:txBody>
          <a:bodyPr/>
          <a:lstStyle/>
          <a:p>
            <a:fld id="{9B0D5D18-75D1-4CDB-B3E9-E8582B0D26AF}" type="datetimeFigureOut">
              <a:rPr lang="es-419" smtClean="0"/>
              <a:t>30/08/2021</a:t>
            </a:fld>
            <a:endParaRPr lang="es-419"/>
          </a:p>
        </p:txBody>
      </p:sp>
      <p:sp>
        <p:nvSpPr>
          <p:cNvPr id="6" name="Marcador de pie de página 5">
            <a:extLst>
              <a:ext uri="{FF2B5EF4-FFF2-40B4-BE49-F238E27FC236}">
                <a16:creationId xmlns:a16="http://schemas.microsoft.com/office/drawing/2014/main" id="{CC3D9F1B-C328-4F84-850C-7F3B7231092A}"/>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A27556BA-A1E3-48E3-9D4F-DF9820BCA3B2}"/>
              </a:ext>
            </a:extLst>
          </p:cNvPr>
          <p:cNvSpPr>
            <a:spLocks noGrp="1"/>
          </p:cNvSpPr>
          <p:nvPr>
            <p:ph type="sldNum" sz="quarter" idx="12"/>
          </p:nvPr>
        </p:nvSpPr>
        <p:spPr/>
        <p:txBody>
          <a:bodyPr/>
          <a:lstStyle/>
          <a:p>
            <a:fld id="{E0E4FD78-6701-49C8-8C18-961043720CC2}" type="slidenum">
              <a:rPr lang="es-419" smtClean="0"/>
              <a:t>‹Nº›</a:t>
            </a:fld>
            <a:endParaRPr lang="es-419"/>
          </a:p>
        </p:txBody>
      </p:sp>
    </p:spTree>
    <p:extLst>
      <p:ext uri="{BB962C8B-B14F-4D97-AF65-F5344CB8AC3E}">
        <p14:creationId xmlns:p14="http://schemas.microsoft.com/office/powerpoint/2010/main" val="251093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792D0EE-B2AB-43FF-9CB1-1C338E0FD8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E7C30A63-16FE-4DAE-84EC-9C5061616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AFFF5FF0-78E1-4C52-9E14-A05157819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D5D18-75D1-4CDB-B3E9-E8582B0D26AF}" type="datetimeFigureOut">
              <a:rPr lang="es-419" smtClean="0"/>
              <a:t>30/08/2021</a:t>
            </a:fld>
            <a:endParaRPr lang="es-419"/>
          </a:p>
        </p:txBody>
      </p:sp>
      <p:sp>
        <p:nvSpPr>
          <p:cNvPr id="5" name="Marcador de pie de página 4">
            <a:extLst>
              <a:ext uri="{FF2B5EF4-FFF2-40B4-BE49-F238E27FC236}">
                <a16:creationId xmlns:a16="http://schemas.microsoft.com/office/drawing/2014/main" id="{EA843BFF-F71D-4289-BC50-886871A65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FC7FA67C-BCB6-4BD1-9A50-559170C500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4FD78-6701-49C8-8C18-961043720CC2}" type="slidenum">
              <a:rPr lang="es-419" smtClean="0"/>
              <a:t>‹Nº›</a:t>
            </a:fld>
            <a:endParaRPr lang="es-419"/>
          </a:p>
        </p:txBody>
      </p:sp>
    </p:spTree>
    <p:extLst>
      <p:ext uri="{BB962C8B-B14F-4D97-AF65-F5344CB8AC3E}">
        <p14:creationId xmlns:p14="http://schemas.microsoft.com/office/powerpoint/2010/main" val="3064024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AB496-64C5-4B1C-BB50-0B1CD5A0C2F9}"/>
              </a:ext>
            </a:extLst>
          </p:cNvPr>
          <p:cNvSpPr>
            <a:spLocks noGrp="1"/>
          </p:cNvSpPr>
          <p:nvPr>
            <p:ph type="title"/>
          </p:nvPr>
        </p:nvSpPr>
        <p:spPr>
          <a:xfrm>
            <a:off x="1653363" y="365760"/>
            <a:ext cx="9367203" cy="1188720"/>
          </a:xfrm>
        </p:spPr>
        <p:txBody>
          <a:bodyPr>
            <a:normAutofit/>
          </a:bodyPr>
          <a:lstStyle/>
          <a:p>
            <a:r>
              <a:rPr lang="es-PA" dirty="0"/>
              <a:t>Proceso de Toma de Decisiones</a:t>
            </a:r>
            <a:endParaRPr lang="es-419" dirty="0"/>
          </a:p>
        </p:txBody>
      </p:sp>
      <p:sp>
        <p:nvSpPr>
          <p:cNvPr id="28" name="Freeform: Shape 2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arcador de contenido 3">
            <a:extLst>
              <a:ext uri="{FF2B5EF4-FFF2-40B4-BE49-F238E27FC236}">
                <a16:creationId xmlns:a16="http://schemas.microsoft.com/office/drawing/2014/main" id="{25B6F33E-F778-4351-B5C0-31481B63F1B4}"/>
              </a:ext>
            </a:extLst>
          </p:cNvPr>
          <p:cNvSpPr>
            <a:spLocks noGrp="1"/>
          </p:cNvSpPr>
          <p:nvPr>
            <p:ph idx="1"/>
          </p:nvPr>
        </p:nvSpPr>
        <p:spPr>
          <a:xfrm>
            <a:off x="1653363" y="2176272"/>
            <a:ext cx="9367204" cy="4041648"/>
          </a:xfrm>
        </p:spPr>
        <p:txBody>
          <a:bodyPr anchor="t">
            <a:normAutofit fontScale="85000" lnSpcReduction="20000"/>
          </a:bodyPr>
          <a:lstStyle/>
          <a:p>
            <a:pPr marL="0" indent="0">
              <a:buNone/>
            </a:pPr>
            <a:r>
              <a:rPr lang="es-ES" i="1" dirty="0">
                <a:latin typeface="Calibri" panose="020F0502020204030204" pitchFamily="34" charset="0"/>
              </a:rPr>
              <a:t>Es el proceso por medio del cual se obtiene como resultado una o más decisiones con el propósito de dar solución a una situación. Pueden participar uno o más actores y se elige entre varias alternativas. </a:t>
            </a:r>
          </a:p>
          <a:p>
            <a:pPr marL="0" indent="0">
              <a:buNone/>
            </a:pPr>
            <a:r>
              <a:rPr lang="es-ES" i="1" dirty="0">
                <a:latin typeface="Calibri" panose="020F0502020204030204" pitchFamily="34" charset="0"/>
              </a:rPr>
              <a:t>Para ello, la persona involucrada ha de:</a:t>
            </a:r>
          </a:p>
          <a:p>
            <a:r>
              <a:rPr lang="es-ES" i="1" dirty="0">
                <a:latin typeface="Calibri" panose="020F0502020204030204" pitchFamily="34" charset="0"/>
              </a:rPr>
              <a:t>Valorar las consecuencias positivas y negativas de cada alternativa elegida a corto, medio y largo plazo.</a:t>
            </a:r>
          </a:p>
          <a:p>
            <a:r>
              <a:rPr lang="es-ES" i="1" dirty="0">
                <a:latin typeface="Calibri" panose="020F0502020204030204" pitchFamily="34" charset="0"/>
              </a:rPr>
              <a:t>Estimar el grado de probabilidad de ocurrencia de las consecuencias de cada alternativa.</a:t>
            </a:r>
          </a:p>
          <a:p>
            <a:r>
              <a:rPr lang="es-ES" i="1" dirty="0">
                <a:latin typeface="Calibri" panose="020F0502020204030204" pitchFamily="34" charset="0"/>
              </a:rPr>
              <a:t>Desechar las alternativas menos idóneas o inviables, nos quedamos las más viables para conseguir los objetivos y se valoran más detenidamente. Por último, se escogen aquellas que resulten más apropiadas.</a:t>
            </a:r>
          </a:p>
          <a:p>
            <a:pPr marL="0" indent="0">
              <a:buNone/>
            </a:pPr>
            <a:endParaRPr lang="es-PA" i="1" dirty="0">
              <a:latin typeface="Calisto MT" panose="02040603050505030304" pitchFamily="18" charset="0"/>
            </a:endParaRPr>
          </a:p>
        </p:txBody>
      </p:sp>
    </p:spTree>
    <p:extLst>
      <p:ext uri="{BB962C8B-B14F-4D97-AF65-F5344CB8AC3E}">
        <p14:creationId xmlns:p14="http://schemas.microsoft.com/office/powerpoint/2010/main" val="316440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F15BA-CB3A-4068-A5D2-859913BB6FF0}"/>
              </a:ext>
            </a:extLst>
          </p:cNvPr>
          <p:cNvSpPr>
            <a:spLocks noGrp="1"/>
          </p:cNvSpPr>
          <p:nvPr>
            <p:ph type="title"/>
          </p:nvPr>
        </p:nvSpPr>
        <p:spPr>
          <a:xfrm>
            <a:off x="1653363" y="365760"/>
            <a:ext cx="9367203" cy="1188720"/>
          </a:xfrm>
        </p:spPr>
        <p:txBody>
          <a:bodyPr>
            <a:normAutofit/>
          </a:bodyPr>
          <a:lstStyle/>
          <a:p>
            <a:r>
              <a:rPr lang="es-PA"/>
              <a:t>Proceso de Toma de Decisiones</a:t>
            </a:r>
            <a:endParaRPr lang="es-419"/>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FB8CDE4-DABF-4D1E-BC0A-E581488BE40B}"/>
              </a:ext>
            </a:extLst>
          </p:cNvPr>
          <p:cNvSpPr>
            <a:spLocks noGrp="1"/>
          </p:cNvSpPr>
          <p:nvPr>
            <p:ph idx="1"/>
          </p:nvPr>
        </p:nvSpPr>
        <p:spPr>
          <a:xfrm>
            <a:off x="1653363" y="2176272"/>
            <a:ext cx="9367204" cy="4041648"/>
          </a:xfrm>
        </p:spPr>
        <p:txBody>
          <a:bodyPr anchor="t">
            <a:normAutofit/>
          </a:bodyPr>
          <a:lstStyle/>
          <a:p>
            <a:pPr marL="914400" lvl="2" indent="0">
              <a:buNone/>
            </a:pPr>
            <a:endParaRPr lang="es-PA"/>
          </a:p>
          <a:p>
            <a:pPr marL="342900" indent="-342900">
              <a:buFont typeface="+mj-lt"/>
              <a:buAutoNum type="arabicPeriod" startAt="8"/>
            </a:pPr>
            <a:r>
              <a:rPr lang="es-PA" sz="2000" b="1" dirty="0"/>
              <a:t>Evaluación de los resultados</a:t>
            </a:r>
            <a:endParaRPr lang="es-PA" sz="2000" dirty="0"/>
          </a:p>
          <a:p>
            <a:pPr marL="457200" lvl="1" indent="0">
              <a:buNone/>
            </a:pPr>
            <a:r>
              <a:rPr lang="es-PA" sz="2000"/>
              <a:t>Después de poner en marcha la decisión es necesario evaluar si se solucionó o no el problema, es decir si la decisión está teniendo el resultado esperado o no. Si el resultado no es el que se esperaba se debe mirar si es por que debe darse un poco más de tiempo para obtener los resultados o si definitivamente la decisión no fue la acertada, en este caso se debe iniciar el proceso de nuevo para hallar una nueva decisión.</a:t>
            </a:r>
          </a:p>
          <a:p>
            <a:pPr marL="457200" lvl="1" indent="0">
              <a:buNone/>
            </a:pPr>
            <a:endParaRPr lang="es-PA" sz="2000"/>
          </a:p>
          <a:p>
            <a:pPr marL="457200" lvl="1" indent="0">
              <a:buNone/>
            </a:pPr>
            <a:r>
              <a:rPr lang="es-PA" sz="2000" i="1">
                <a:latin typeface="Calisto MT" panose="02040603050505030304" pitchFamily="18" charset="0"/>
              </a:rPr>
              <a:t>Ejemplo: una vez que ya estamos trabajando con el nuevo proveedor, evaluamos constantemente su desempeño, por ejemplo, nos aseguramos de que mantenga la calidad de sus productos, que entregue los pedidos a tiempo, que cumpla con las condiciones pactadas, etc.</a:t>
            </a:r>
          </a:p>
          <a:p>
            <a:pPr marL="0" indent="0">
              <a:buNone/>
            </a:pPr>
            <a:endParaRPr lang="es-PA" sz="2000"/>
          </a:p>
        </p:txBody>
      </p:sp>
    </p:spTree>
    <p:extLst>
      <p:ext uri="{BB962C8B-B14F-4D97-AF65-F5344CB8AC3E}">
        <p14:creationId xmlns:p14="http://schemas.microsoft.com/office/powerpoint/2010/main" val="413971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03D74-23B7-48EC-A296-169C227438D7}"/>
              </a:ext>
            </a:extLst>
          </p:cNvPr>
          <p:cNvSpPr>
            <a:spLocks noGrp="1"/>
          </p:cNvSpPr>
          <p:nvPr>
            <p:ph type="title"/>
          </p:nvPr>
        </p:nvSpPr>
        <p:spPr>
          <a:xfrm>
            <a:off x="1653363" y="365760"/>
            <a:ext cx="9367203" cy="1188720"/>
          </a:xfrm>
        </p:spPr>
        <p:txBody>
          <a:bodyPr>
            <a:normAutofit/>
          </a:bodyPr>
          <a:lstStyle/>
          <a:p>
            <a:r>
              <a:rPr lang="es-419"/>
              <a:t>Tipos de Decisiones</a:t>
            </a: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ED16851F-F335-4EEC-9AF8-C86786B513C0}"/>
              </a:ext>
            </a:extLst>
          </p:cNvPr>
          <p:cNvSpPr>
            <a:spLocks noGrp="1"/>
          </p:cNvSpPr>
          <p:nvPr>
            <p:ph idx="1"/>
          </p:nvPr>
        </p:nvSpPr>
        <p:spPr>
          <a:xfrm>
            <a:off x="1653363" y="2176272"/>
            <a:ext cx="9367204" cy="4041648"/>
          </a:xfrm>
        </p:spPr>
        <p:txBody>
          <a:bodyPr anchor="t">
            <a:normAutofit/>
          </a:bodyPr>
          <a:lstStyle/>
          <a:p>
            <a:pPr marL="0" indent="0" fontAlgn="base">
              <a:buNone/>
            </a:pPr>
            <a:r>
              <a:rPr lang="es-PA" sz="2200" b="1" dirty="0"/>
              <a:t>Por su importancia o jerarquía</a:t>
            </a:r>
          </a:p>
          <a:p>
            <a:pPr marL="263525" indent="-263525">
              <a:buFont typeface="+mj-lt"/>
              <a:buAutoNum type="arabicPeriod"/>
            </a:pPr>
            <a:r>
              <a:rPr lang="es-PA" sz="2200" dirty="0"/>
              <a:t> Estratégicas: </a:t>
            </a:r>
            <a:r>
              <a:rPr lang="es-PA" sz="2200" b="1" dirty="0"/>
              <a:t> </a:t>
            </a:r>
            <a:r>
              <a:rPr lang="es-PA" sz="2200" dirty="0"/>
              <a:t> En el escalón más alto de importancia están las decisiones que pueden comprometer el futuro de la empresa, es decir, aquellas que ponen en juego la supervivencia, el desarrollo y el crecimiento del negocio. Por lo general, son </a:t>
            </a:r>
            <a:r>
              <a:rPr lang="es-PA" sz="2200" b="1" dirty="0"/>
              <a:t>decisiones de riesgo, únicas e irrepetibles</a:t>
            </a:r>
            <a:r>
              <a:rPr lang="es-PA" sz="2200" dirty="0"/>
              <a:t>, por lo que requieren un análisis pormenorizado. Así, resultan indelegables y, aun cuando el negocio crezca, es imprescindible que se mantengan en cabeza de los dueños, emprendedores o directivos de más alto nivel. Ejemplos de estas decisiones clave: a qué actividad dedicarse, en qué mercado operar, cómo competir, qué productos o servicios vender, dónde y cuándo abrir sucursales, cuánto dinero invertir, cuánto endeudarse, entre otras.</a:t>
            </a:r>
            <a:endParaRPr lang="es-419" sz="2200" dirty="0"/>
          </a:p>
        </p:txBody>
      </p:sp>
    </p:spTree>
    <p:extLst>
      <p:ext uri="{BB962C8B-B14F-4D97-AF65-F5344CB8AC3E}">
        <p14:creationId xmlns:p14="http://schemas.microsoft.com/office/powerpoint/2010/main" val="27727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03D74-23B7-48EC-A296-169C227438D7}"/>
              </a:ext>
            </a:extLst>
          </p:cNvPr>
          <p:cNvSpPr>
            <a:spLocks noGrp="1"/>
          </p:cNvSpPr>
          <p:nvPr>
            <p:ph type="title"/>
          </p:nvPr>
        </p:nvSpPr>
        <p:spPr>
          <a:xfrm>
            <a:off x="1653363" y="365760"/>
            <a:ext cx="9367203" cy="1188720"/>
          </a:xfrm>
        </p:spPr>
        <p:txBody>
          <a:bodyPr>
            <a:normAutofit/>
          </a:bodyPr>
          <a:lstStyle/>
          <a:p>
            <a:r>
              <a:rPr lang="es-419"/>
              <a:t>Tipos de Decisiones</a:t>
            </a: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ED16851F-F335-4EEC-9AF8-C86786B513C0}"/>
              </a:ext>
            </a:extLst>
          </p:cNvPr>
          <p:cNvSpPr>
            <a:spLocks noGrp="1"/>
          </p:cNvSpPr>
          <p:nvPr>
            <p:ph idx="1"/>
          </p:nvPr>
        </p:nvSpPr>
        <p:spPr>
          <a:xfrm>
            <a:off x="1653363" y="2176272"/>
            <a:ext cx="9367204" cy="4041648"/>
          </a:xfrm>
        </p:spPr>
        <p:txBody>
          <a:bodyPr anchor="t">
            <a:normAutofit lnSpcReduction="10000"/>
          </a:bodyPr>
          <a:lstStyle/>
          <a:p>
            <a:pPr marL="0" indent="0" fontAlgn="base">
              <a:buNone/>
            </a:pPr>
            <a:r>
              <a:rPr lang="es-PA" sz="2200" b="1" dirty="0"/>
              <a:t>Por su importancia o jerarquía</a:t>
            </a:r>
          </a:p>
          <a:p>
            <a:pPr marL="0" indent="0" fontAlgn="base">
              <a:buNone/>
            </a:pPr>
            <a:endParaRPr lang="es-PA" sz="2200" b="1" dirty="0"/>
          </a:p>
          <a:p>
            <a:pPr marL="514350" indent="-514350">
              <a:buFont typeface="+mj-lt"/>
              <a:buAutoNum type="arabicPeriod" startAt="2"/>
            </a:pPr>
            <a:r>
              <a:rPr lang="es-PA" sz="2200" dirty="0"/>
              <a:t>Tácticas: Se trata de decisiones que, si bien tienen impacto en el desarrollo del negocio, no comprometen su futuro. Suelen desprenderse de las decisiones estratégicas y, por lo tanto, pueden delegarse en profesionales o personal calificado (encargados, gerentes, responsables de área, etc.). Algunas decisiones tácticas habituales en una pyme: cómo organizar los turnos de trabajo, a qué proveedores comprarles, a quién contratar, cómo distribuir el local u oficina, con qué bancos operar, qué promociones ofrecer a los clientes, etc. </a:t>
            </a:r>
          </a:p>
          <a:p>
            <a:pPr marL="0" indent="0">
              <a:buNone/>
              <a:tabLst>
                <a:tab pos="539750" algn="l"/>
              </a:tabLst>
            </a:pPr>
            <a:r>
              <a:rPr lang="es-PA" sz="2200" dirty="0"/>
              <a:t>	Indican cómo instrumentar las Actividades.</a:t>
            </a:r>
          </a:p>
          <a:p>
            <a:pPr marL="0" indent="0">
              <a:buNone/>
              <a:tabLst>
                <a:tab pos="536575" algn="l"/>
              </a:tabLst>
            </a:pPr>
            <a:r>
              <a:rPr lang="es-PA" sz="2200" dirty="0"/>
              <a:t>	 </a:t>
            </a:r>
          </a:p>
          <a:p>
            <a:pPr marL="0" indent="0" fontAlgn="base">
              <a:buNone/>
            </a:pPr>
            <a:endParaRPr lang="es-PA" sz="2200" b="1" dirty="0"/>
          </a:p>
        </p:txBody>
      </p:sp>
    </p:spTree>
    <p:extLst>
      <p:ext uri="{BB962C8B-B14F-4D97-AF65-F5344CB8AC3E}">
        <p14:creationId xmlns:p14="http://schemas.microsoft.com/office/powerpoint/2010/main" val="274069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03D74-23B7-48EC-A296-169C227438D7}"/>
              </a:ext>
            </a:extLst>
          </p:cNvPr>
          <p:cNvSpPr>
            <a:spLocks noGrp="1"/>
          </p:cNvSpPr>
          <p:nvPr>
            <p:ph type="title"/>
          </p:nvPr>
        </p:nvSpPr>
        <p:spPr>
          <a:xfrm>
            <a:off x="1653363" y="365760"/>
            <a:ext cx="9367203" cy="1188720"/>
          </a:xfrm>
        </p:spPr>
        <p:txBody>
          <a:bodyPr>
            <a:normAutofit/>
          </a:bodyPr>
          <a:lstStyle/>
          <a:p>
            <a:r>
              <a:rPr lang="es-419"/>
              <a:t>Tipos de Decisiones</a:t>
            </a: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ED16851F-F335-4EEC-9AF8-C86786B513C0}"/>
              </a:ext>
            </a:extLst>
          </p:cNvPr>
          <p:cNvSpPr>
            <a:spLocks noGrp="1"/>
          </p:cNvSpPr>
          <p:nvPr>
            <p:ph idx="1"/>
          </p:nvPr>
        </p:nvSpPr>
        <p:spPr>
          <a:xfrm>
            <a:off x="1653363" y="2176272"/>
            <a:ext cx="9367204" cy="4041648"/>
          </a:xfrm>
        </p:spPr>
        <p:txBody>
          <a:bodyPr anchor="t">
            <a:normAutofit/>
          </a:bodyPr>
          <a:lstStyle/>
          <a:p>
            <a:pPr marL="0" indent="0">
              <a:buNone/>
            </a:pPr>
            <a:r>
              <a:rPr lang="es-PA" sz="2400" b="1" dirty="0"/>
              <a:t>Por su importancia o jerarquía</a:t>
            </a:r>
          </a:p>
          <a:p>
            <a:pPr marL="514350" indent="-514350">
              <a:buFont typeface="+mj-lt"/>
              <a:buAutoNum type="arabicPeriod" startAt="3"/>
            </a:pPr>
            <a:r>
              <a:rPr lang="es-PA" sz="2400" dirty="0"/>
              <a:t>Operativas: En el día a día del negocio aparecen innumerables situaciones en las que hay que elegir cursos de acción alternativos. Puede tratarse de decisiones relativamente simples, decisiones acerca de temas menores o decisiones más complejas pero que se repiten con frecuencia y pueden programarse: organización diaria, atención a clientes, horarios de trabajo, trámites, orden de tareas de producción, pequeñas compras, etc. </a:t>
            </a:r>
          </a:p>
        </p:txBody>
      </p:sp>
    </p:spTree>
    <p:extLst>
      <p:ext uri="{BB962C8B-B14F-4D97-AF65-F5344CB8AC3E}">
        <p14:creationId xmlns:p14="http://schemas.microsoft.com/office/powerpoint/2010/main" val="161030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0623C-F911-4FBD-9D20-4E19537F235D}"/>
              </a:ext>
            </a:extLst>
          </p:cNvPr>
          <p:cNvSpPr>
            <a:spLocks noGrp="1"/>
          </p:cNvSpPr>
          <p:nvPr>
            <p:ph type="title"/>
          </p:nvPr>
        </p:nvSpPr>
        <p:spPr>
          <a:xfrm>
            <a:off x="1653363" y="365760"/>
            <a:ext cx="9367203" cy="1188720"/>
          </a:xfrm>
        </p:spPr>
        <p:txBody>
          <a:bodyPr>
            <a:normAutofit/>
          </a:bodyPr>
          <a:lstStyle/>
          <a:p>
            <a:r>
              <a:rPr lang="es-419" sz="2400" dirty="0"/>
              <a:t>Tipos de Decisiones</a:t>
            </a:r>
            <a:br>
              <a:rPr lang="es-419" sz="2400" dirty="0"/>
            </a:br>
            <a:r>
              <a:rPr lang="es-419" sz="2400" dirty="0"/>
              <a:t>Por su Estandarización</a:t>
            </a:r>
            <a:br>
              <a:rPr lang="es-419" sz="2400" dirty="0"/>
            </a:br>
            <a:endParaRPr lang="es-419" sz="2400" dirty="0"/>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C4C0D5F-7C41-4DCC-80C7-22CE244539B9}"/>
              </a:ext>
            </a:extLst>
          </p:cNvPr>
          <p:cNvSpPr>
            <a:spLocks noGrp="1"/>
          </p:cNvSpPr>
          <p:nvPr>
            <p:ph idx="1"/>
          </p:nvPr>
        </p:nvSpPr>
        <p:spPr>
          <a:xfrm>
            <a:off x="1653363" y="1920240"/>
            <a:ext cx="9367204" cy="4297680"/>
          </a:xfrm>
        </p:spPr>
        <p:txBody>
          <a:bodyPr anchor="t">
            <a:normAutofit lnSpcReduction="10000"/>
          </a:bodyPr>
          <a:lstStyle/>
          <a:p>
            <a:pPr marL="0" indent="0">
              <a:buNone/>
              <a:tabLst>
                <a:tab pos="269875" algn="l"/>
              </a:tabLst>
            </a:pPr>
            <a:r>
              <a:rPr lang="es-PA" sz="2400" b="1" dirty="0"/>
              <a:t>Por su Estandarización o Método</a:t>
            </a:r>
          </a:p>
          <a:p>
            <a:pPr marL="0" indent="0">
              <a:buNone/>
              <a:tabLst>
                <a:tab pos="269875" algn="l"/>
              </a:tabLst>
            </a:pPr>
            <a:r>
              <a:rPr lang="es-PA" sz="2000" b="1" dirty="0"/>
              <a:t>1)   No Programadas o No Estructuradas</a:t>
            </a:r>
            <a:endParaRPr lang="es-PA" sz="2000" dirty="0"/>
          </a:p>
          <a:p>
            <a:pPr marL="0" indent="0">
              <a:buNone/>
            </a:pPr>
            <a:r>
              <a:rPr lang="es-ES" sz="1900" dirty="0"/>
              <a:t>Son decisiones que se toman ante problemas o situaciones que se presentan con poca frecuencia, o aquellas que necesitan de un modelo o proceso específico de solución.</a:t>
            </a:r>
          </a:p>
          <a:p>
            <a:pPr marL="0" indent="0">
              <a:buNone/>
            </a:pPr>
            <a:r>
              <a:rPr lang="es-ES" sz="1900" dirty="0"/>
              <a:t>No están cubierta por políticas, procedimientos o reglas.</a:t>
            </a:r>
            <a:endParaRPr lang="es-PA" sz="1900" dirty="0"/>
          </a:p>
          <a:p>
            <a:pPr marL="0" indent="0">
              <a:buNone/>
            </a:pPr>
            <a:r>
              <a:rPr lang="es-PA" sz="1900" dirty="0"/>
              <a:t>Se toman en el nivel superior de la estructura. </a:t>
            </a:r>
          </a:p>
          <a:p>
            <a:pPr marL="0" indent="0">
              <a:buNone/>
            </a:pPr>
            <a:r>
              <a:rPr lang="es-PA" sz="1900" dirty="0"/>
              <a:t>Utilizan Sistemas de Información Ejecutivo.</a:t>
            </a:r>
          </a:p>
          <a:p>
            <a:pPr marL="0" indent="0">
              <a:buNone/>
            </a:pPr>
            <a:r>
              <a:rPr lang="es-PA" sz="1900" dirty="0"/>
              <a:t>Ejemplos:</a:t>
            </a:r>
          </a:p>
          <a:p>
            <a:r>
              <a:rPr lang="es-PA" sz="1900" dirty="0"/>
              <a:t>Si la competencia empieza a actuar en nuestra zona, debe decidirse qué acciones tomar para neutralizar su accionar y mantener el mercado.</a:t>
            </a:r>
          </a:p>
          <a:p>
            <a:r>
              <a:rPr lang="es-ES" sz="1900" dirty="0"/>
              <a:t>Lanzamiento de un nuevo producto al  mercado.</a:t>
            </a:r>
          </a:p>
          <a:p>
            <a:r>
              <a:rPr lang="es-ES" sz="1900" dirty="0"/>
              <a:t>Cómo mejorar las relaciones con la comunidad.</a:t>
            </a:r>
            <a:endParaRPr lang="es-419" sz="1900" dirty="0"/>
          </a:p>
        </p:txBody>
      </p:sp>
    </p:spTree>
    <p:extLst>
      <p:ext uri="{BB962C8B-B14F-4D97-AF65-F5344CB8AC3E}">
        <p14:creationId xmlns:p14="http://schemas.microsoft.com/office/powerpoint/2010/main" val="89000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0623C-F911-4FBD-9D20-4E19537F235D}"/>
              </a:ext>
            </a:extLst>
          </p:cNvPr>
          <p:cNvSpPr>
            <a:spLocks noGrp="1"/>
          </p:cNvSpPr>
          <p:nvPr>
            <p:ph type="title"/>
          </p:nvPr>
        </p:nvSpPr>
        <p:spPr>
          <a:xfrm>
            <a:off x="1653363" y="365760"/>
            <a:ext cx="9367203" cy="1188720"/>
          </a:xfrm>
        </p:spPr>
        <p:txBody>
          <a:bodyPr>
            <a:normAutofit/>
          </a:bodyPr>
          <a:lstStyle/>
          <a:p>
            <a:r>
              <a:rPr lang="es-419" sz="3700" dirty="0"/>
              <a:t>Tipos de Decisiones</a:t>
            </a:r>
            <a:br>
              <a:rPr lang="es-419" sz="3700" dirty="0"/>
            </a:br>
            <a:endParaRPr lang="es-419" sz="3700" dirty="0"/>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C4C0D5F-7C41-4DCC-80C7-22CE244539B9}"/>
              </a:ext>
            </a:extLst>
          </p:cNvPr>
          <p:cNvSpPr>
            <a:spLocks noGrp="1"/>
          </p:cNvSpPr>
          <p:nvPr>
            <p:ph idx="1"/>
          </p:nvPr>
        </p:nvSpPr>
        <p:spPr>
          <a:xfrm>
            <a:off x="1653363" y="2176272"/>
            <a:ext cx="9367204" cy="4041648"/>
          </a:xfrm>
        </p:spPr>
        <p:txBody>
          <a:bodyPr anchor="t">
            <a:normAutofit lnSpcReduction="10000"/>
          </a:bodyPr>
          <a:lstStyle/>
          <a:p>
            <a:pPr marL="0" indent="0">
              <a:buNone/>
            </a:pPr>
            <a:r>
              <a:rPr lang="es-PA" sz="2400" b="1" dirty="0"/>
              <a:t>Por su Estandarización o Método</a:t>
            </a:r>
          </a:p>
          <a:p>
            <a:pPr marL="0" indent="0">
              <a:buNone/>
            </a:pPr>
            <a:r>
              <a:rPr lang="es-PA" sz="2000" b="1" dirty="0"/>
              <a:t>2) Programadas o Estructuradas</a:t>
            </a:r>
            <a:endParaRPr lang="es-PA" sz="2000" dirty="0"/>
          </a:p>
          <a:p>
            <a:pPr marL="0" indent="0">
              <a:buNone/>
            </a:pPr>
            <a:r>
              <a:rPr lang="es-PA" sz="1700" dirty="0"/>
              <a:t>Son las que enfrentan situaciones rutinarias, que se repiten en el tiempo. Se definen Políticas, procedimientos o reglas para aplicar en situaciones similares, fijados en los Manuales de Procedimientos. </a:t>
            </a:r>
          </a:p>
          <a:p>
            <a:pPr marL="0" indent="0">
              <a:buNone/>
            </a:pPr>
            <a:r>
              <a:rPr lang="es-ES" sz="1700" dirty="0"/>
              <a:t>La persona que toma este tipo de decisión no tiene la necesidad de diseñar ninguna solución, sino que simplemente se rige por la que se ha seguido anteriormente.</a:t>
            </a:r>
            <a:endParaRPr lang="es-PA" sz="1700" dirty="0"/>
          </a:p>
          <a:p>
            <a:pPr marL="0" indent="0">
              <a:buNone/>
            </a:pPr>
            <a:r>
              <a:rPr lang="es-ES" sz="1700" dirty="0"/>
              <a:t>En casos extremos, ni siquiera es necesaria la intervención humana, aunque no es lo habitual.</a:t>
            </a:r>
            <a:endParaRPr lang="es-PA" sz="1700" dirty="0"/>
          </a:p>
          <a:p>
            <a:pPr marL="0" indent="0">
              <a:buNone/>
            </a:pPr>
            <a:r>
              <a:rPr lang="es-PA" sz="1700" dirty="0"/>
              <a:t>Se toman en general, en el nivel operativo de la estructura.</a:t>
            </a:r>
          </a:p>
          <a:p>
            <a:pPr marL="0" indent="0">
              <a:buNone/>
            </a:pPr>
            <a:r>
              <a:rPr lang="es-PA" sz="1700" dirty="0"/>
              <a:t>Utilizan los Sistemas de Información Transaccionales</a:t>
            </a:r>
          </a:p>
          <a:p>
            <a:pPr marL="0" indent="0">
              <a:buNone/>
            </a:pPr>
            <a:r>
              <a:rPr lang="es-ES" sz="1700" dirty="0"/>
              <a:t>Por ejemplo, los gerentes rara vez tienen que preocuparse por la parte salarial de un empleado recién contratado porque, por regla general, las organizaciones cuentan con una escala de sueldos y salarios para todos los puestos. Existen procedimientos rutinarios para tratar problemas rutinarios.</a:t>
            </a:r>
            <a:endParaRPr lang="es-PA" sz="1700" dirty="0"/>
          </a:p>
          <a:p>
            <a:pPr marL="0" indent="0">
              <a:buNone/>
            </a:pPr>
            <a:endParaRPr lang="es-419" sz="1700" dirty="0"/>
          </a:p>
        </p:txBody>
      </p:sp>
    </p:spTree>
    <p:extLst>
      <p:ext uri="{BB962C8B-B14F-4D97-AF65-F5344CB8AC3E}">
        <p14:creationId xmlns:p14="http://schemas.microsoft.com/office/powerpoint/2010/main" val="160478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0623C-F911-4FBD-9D20-4E19537F235D}"/>
              </a:ext>
            </a:extLst>
          </p:cNvPr>
          <p:cNvSpPr>
            <a:spLocks noGrp="1"/>
          </p:cNvSpPr>
          <p:nvPr>
            <p:ph type="title"/>
          </p:nvPr>
        </p:nvSpPr>
        <p:spPr>
          <a:xfrm>
            <a:off x="1653363" y="365760"/>
            <a:ext cx="9367203" cy="1188720"/>
          </a:xfrm>
        </p:spPr>
        <p:txBody>
          <a:bodyPr>
            <a:normAutofit/>
          </a:bodyPr>
          <a:lstStyle/>
          <a:p>
            <a:r>
              <a:rPr lang="es-419" sz="3700" dirty="0"/>
              <a:t>Tipos de Decisiones</a:t>
            </a:r>
            <a:br>
              <a:rPr lang="es-419" sz="3700" dirty="0"/>
            </a:br>
            <a:endParaRPr lang="es-419" sz="3700" dirty="0"/>
          </a:p>
        </p:txBody>
      </p:sp>
      <p:sp>
        <p:nvSpPr>
          <p:cNvPr id="22" name="Freeform: Shape 2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C4C0D5F-7C41-4DCC-80C7-22CE244539B9}"/>
              </a:ext>
            </a:extLst>
          </p:cNvPr>
          <p:cNvSpPr>
            <a:spLocks noGrp="1"/>
          </p:cNvSpPr>
          <p:nvPr>
            <p:ph idx="1"/>
          </p:nvPr>
        </p:nvSpPr>
        <p:spPr>
          <a:xfrm>
            <a:off x="1653363" y="1920240"/>
            <a:ext cx="9367204" cy="4297680"/>
          </a:xfrm>
        </p:spPr>
        <p:txBody>
          <a:bodyPr anchor="t">
            <a:normAutofit/>
          </a:bodyPr>
          <a:lstStyle/>
          <a:p>
            <a:pPr marL="0" indent="0">
              <a:buNone/>
            </a:pPr>
            <a:r>
              <a:rPr lang="es-ES" sz="2400" b="1" dirty="0"/>
              <a:t>Por su Estandarización o Método</a:t>
            </a:r>
          </a:p>
          <a:p>
            <a:pPr marL="0" indent="0">
              <a:buNone/>
            </a:pPr>
            <a:r>
              <a:rPr lang="es-PA" sz="2200" b="1" dirty="0"/>
              <a:t>3) Semiestructuradas</a:t>
            </a:r>
          </a:p>
          <a:p>
            <a:pPr marL="0" indent="0">
              <a:buNone/>
            </a:pPr>
            <a:r>
              <a:rPr lang="es-PA" sz="2200" dirty="0"/>
              <a:t>Son aquellas que tienen una parte estructurada y otra No. </a:t>
            </a:r>
          </a:p>
          <a:p>
            <a:pPr marL="0" indent="0">
              <a:buNone/>
            </a:pPr>
            <a:r>
              <a:rPr lang="es-PA" sz="2200" dirty="0"/>
              <a:t>Sólo una parte del problema tiene respuesta clara proporcionada por  un procedimiento aceptado. </a:t>
            </a:r>
          </a:p>
          <a:p>
            <a:pPr marL="0" indent="0">
              <a:buNone/>
            </a:pPr>
            <a:r>
              <a:rPr lang="es-ES" sz="2200" dirty="0"/>
              <a:t>La otra parte contiene aspectos inciertos que  necesitan ser valorados.</a:t>
            </a:r>
            <a:endParaRPr lang="es-PA" sz="2200" dirty="0"/>
          </a:p>
          <a:p>
            <a:pPr marL="0" indent="0">
              <a:buNone/>
            </a:pPr>
            <a:r>
              <a:rPr lang="es-PA" sz="2200" dirty="0"/>
              <a:t>Se toman al Nivel Táctico, intermedio de la estructura.</a:t>
            </a:r>
          </a:p>
          <a:p>
            <a:pPr marL="0" indent="0">
              <a:buNone/>
            </a:pPr>
            <a:r>
              <a:rPr lang="es-PA" sz="2200" dirty="0"/>
              <a:t>Se usan tanto STP, como Sistemas de control y los SSD.</a:t>
            </a:r>
          </a:p>
          <a:p>
            <a:pPr marL="0" indent="0">
              <a:buNone/>
            </a:pPr>
            <a:r>
              <a:rPr lang="es-ES" sz="2200" dirty="0"/>
              <a:t>Un ejemplo de lo anterior lo encontramos en los casos de ascensos de personal, ya que algunos factores están predeterminados y otros no.???</a:t>
            </a:r>
          </a:p>
          <a:p>
            <a:pPr marL="0" indent="0">
              <a:buNone/>
            </a:pPr>
            <a:endParaRPr lang="es-ES" sz="2200" dirty="0"/>
          </a:p>
          <a:p>
            <a:pPr marL="0" indent="0">
              <a:buNone/>
            </a:pPr>
            <a:endParaRPr lang="es-PA" sz="2200" dirty="0"/>
          </a:p>
          <a:p>
            <a:pPr marL="0" indent="0">
              <a:buNone/>
            </a:pPr>
            <a:endParaRPr lang="es-PA" sz="2200" b="1" dirty="0"/>
          </a:p>
        </p:txBody>
      </p:sp>
    </p:spTree>
    <p:extLst>
      <p:ext uri="{BB962C8B-B14F-4D97-AF65-F5344CB8AC3E}">
        <p14:creationId xmlns:p14="http://schemas.microsoft.com/office/powerpoint/2010/main" val="314662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0623C-F911-4FBD-9D20-4E19537F235D}"/>
              </a:ext>
            </a:extLst>
          </p:cNvPr>
          <p:cNvSpPr>
            <a:spLocks noGrp="1"/>
          </p:cNvSpPr>
          <p:nvPr>
            <p:ph type="title"/>
          </p:nvPr>
        </p:nvSpPr>
        <p:spPr>
          <a:xfrm>
            <a:off x="1653363" y="365760"/>
            <a:ext cx="9367203" cy="1188720"/>
          </a:xfrm>
        </p:spPr>
        <p:txBody>
          <a:bodyPr>
            <a:normAutofit/>
          </a:bodyPr>
          <a:lstStyle/>
          <a:p>
            <a:r>
              <a:rPr lang="es-419" sz="3700" dirty="0"/>
              <a:t>Tipos de Decisiones</a:t>
            </a:r>
            <a:br>
              <a:rPr lang="es-419" sz="3700" dirty="0"/>
            </a:br>
            <a:endParaRPr lang="es-419" sz="3700" dirty="0"/>
          </a:p>
        </p:txBody>
      </p:sp>
      <p:sp>
        <p:nvSpPr>
          <p:cNvPr id="22" name="Freeform: Shape 2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C4C0D5F-7C41-4DCC-80C7-22CE244539B9}"/>
              </a:ext>
            </a:extLst>
          </p:cNvPr>
          <p:cNvSpPr>
            <a:spLocks noGrp="1"/>
          </p:cNvSpPr>
          <p:nvPr>
            <p:ph idx="1"/>
          </p:nvPr>
        </p:nvSpPr>
        <p:spPr>
          <a:xfrm>
            <a:off x="1653363" y="1920240"/>
            <a:ext cx="9367204" cy="4572000"/>
          </a:xfrm>
        </p:spPr>
        <p:txBody>
          <a:bodyPr anchor="t">
            <a:normAutofit fontScale="70000" lnSpcReduction="20000"/>
          </a:bodyPr>
          <a:lstStyle/>
          <a:p>
            <a:pPr marL="0" indent="0">
              <a:buNone/>
            </a:pPr>
            <a:r>
              <a:rPr lang="es-ES" sz="3400" b="1" dirty="0">
                <a:solidFill>
                  <a:srgbClr val="222222"/>
                </a:solidFill>
                <a:latin typeface="Barlow"/>
              </a:rPr>
              <a:t>Decisión según el número de quienes la toman</a:t>
            </a:r>
          </a:p>
          <a:p>
            <a:pPr marL="0" indent="0">
              <a:buNone/>
            </a:pPr>
            <a:r>
              <a:rPr lang="es-ES" b="1" dirty="0"/>
              <a:t>Decisión colectiva</a:t>
            </a:r>
          </a:p>
          <a:p>
            <a:r>
              <a:rPr lang="es-ES" dirty="0"/>
              <a:t>Se dice que la </a:t>
            </a:r>
            <a:r>
              <a:rPr lang="es-ES" b="1" dirty="0"/>
              <a:t>decisión colectiva</a:t>
            </a:r>
            <a:r>
              <a:rPr lang="es-ES" dirty="0"/>
              <a:t> tiene el potencial de ser mejor en comparación con la individual, por contar con mayor contrastación de puntos de vista, lo que la acerca más a la realidad. Sin embargo, los estudios revelan que puede conllevar también a las peores decisiones por una distorsión producida en el juicio del grupo.</a:t>
            </a:r>
          </a:p>
          <a:p>
            <a:r>
              <a:rPr lang="es-ES" b="1" dirty="0"/>
              <a:t>Decisión caótica</a:t>
            </a:r>
            <a:r>
              <a:rPr lang="es-ES" dirty="0"/>
              <a:t>. Es la que surge de la falta de liderazgo. La turba puede verse influida momentáneamente por alguien o algo y tomar un determinado rumbo, seguramente errado.</a:t>
            </a:r>
          </a:p>
          <a:p>
            <a:r>
              <a:rPr lang="es-ES" b="1" dirty="0"/>
              <a:t>Decisión mágica</a:t>
            </a:r>
            <a:r>
              <a:rPr lang="es-ES" dirty="0"/>
              <a:t>. Sale de un acto de fe del grupo, con poco sustento, algo que apunta a un ideal del tipo: “nuestra meta este año es cambiar la cultura de la empresa”.</a:t>
            </a:r>
          </a:p>
          <a:p>
            <a:r>
              <a:rPr lang="es-ES" b="1" dirty="0"/>
              <a:t>Decisión autoritaria</a:t>
            </a:r>
            <a:r>
              <a:rPr lang="es-ES" dirty="0"/>
              <a:t>. Surge de un grupo donde la mayoría se va a hacer eco del líder en forma acrítica. Son participantes “de relleno”. Para evitar esto el líder debe crear una “cultura de la verdad”.</a:t>
            </a:r>
          </a:p>
          <a:p>
            <a:r>
              <a:rPr lang="es-ES" b="1" dirty="0"/>
              <a:t>Decisión por mayoría</a:t>
            </a:r>
            <a:r>
              <a:rPr lang="es-ES" dirty="0"/>
              <a:t>. Es la que se toma en forma dividida, “ganando” los más contra los menos. Su desventaja es que la minoría puede tener la razón.</a:t>
            </a:r>
          </a:p>
          <a:p>
            <a:pPr marL="0" indent="0">
              <a:buNone/>
            </a:pPr>
            <a:endParaRPr lang="es-ES" sz="2200" dirty="0"/>
          </a:p>
          <a:p>
            <a:pPr marL="0" indent="0">
              <a:buNone/>
            </a:pPr>
            <a:endParaRPr lang="es-PA" sz="2200" dirty="0"/>
          </a:p>
          <a:p>
            <a:pPr marL="0" indent="0">
              <a:buNone/>
            </a:pPr>
            <a:endParaRPr lang="es-PA" sz="2200" b="1" dirty="0"/>
          </a:p>
        </p:txBody>
      </p:sp>
    </p:spTree>
    <p:extLst>
      <p:ext uri="{BB962C8B-B14F-4D97-AF65-F5344CB8AC3E}">
        <p14:creationId xmlns:p14="http://schemas.microsoft.com/office/powerpoint/2010/main" val="105855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98D3EC6D-7317-46F3-A600-78324B664C3C}"/>
              </a:ext>
            </a:extLst>
          </p:cNvPr>
          <p:cNvPicPr>
            <a:picLocks noChangeAspect="1"/>
          </p:cNvPicPr>
          <p:nvPr/>
        </p:nvPicPr>
        <p:blipFill>
          <a:blip r:embed="rId2"/>
          <a:stretch>
            <a:fillRect/>
          </a:stretch>
        </p:blipFill>
        <p:spPr>
          <a:xfrm>
            <a:off x="1120477" y="1575952"/>
            <a:ext cx="4814653" cy="3652495"/>
          </a:xfrm>
          <a:prstGeom prst="rect">
            <a:avLst/>
          </a:prstGeom>
        </p:spPr>
      </p:pic>
      <p:pic>
        <p:nvPicPr>
          <p:cNvPr id="4" name="Imagen 3">
            <a:extLst>
              <a:ext uri="{FF2B5EF4-FFF2-40B4-BE49-F238E27FC236}">
                <a16:creationId xmlns:a16="http://schemas.microsoft.com/office/drawing/2014/main" id="{EE2DF08A-5B54-4D06-BA8A-E97ED08D8974}"/>
              </a:ext>
            </a:extLst>
          </p:cNvPr>
          <p:cNvPicPr>
            <a:picLocks noChangeAspect="1"/>
          </p:cNvPicPr>
          <p:nvPr/>
        </p:nvPicPr>
        <p:blipFill>
          <a:blip r:embed="rId3"/>
          <a:stretch>
            <a:fillRect/>
          </a:stretch>
        </p:blipFill>
        <p:spPr>
          <a:xfrm>
            <a:off x="6256863" y="1620431"/>
            <a:ext cx="4814655" cy="3610991"/>
          </a:xfrm>
          <a:prstGeom prst="rect">
            <a:avLst/>
          </a:prstGeom>
        </p:spPr>
      </p:pic>
    </p:spTree>
    <p:extLst>
      <p:ext uri="{BB962C8B-B14F-4D97-AF65-F5344CB8AC3E}">
        <p14:creationId xmlns:p14="http://schemas.microsoft.com/office/powerpoint/2010/main" val="4238163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descr="Una captura de pantalla de un celular con letras&#10;&#10;Descripción generada automáticamente">
            <a:extLst>
              <a:ext uri="{FF2B5EF4-FFF2-40B4-BE49-F238E27FC236}">
                <a16:creationId xmlns:a16="http://schemas.microsoft.com/office/drawing/2014/main" id="{3C456CC3-91E8-417A-B58D-64C3B8264A17}"/>
              </a:ext>
            </a:extLst>
          </p:cNvPr>
          <p:cNvPicPr>
            <a:picLocks noChangeAspect="1"/>
          </p:cNvPicPr>
          <p:nvPr/>
        </p:nvPicPr>
        <p:blipFill>
          <a:blip r:embed="rId2"/>
          <a:stretch>
            <a:fillRect/>
          </a:stretch>
        </p:blipFill>
        <p:spPr>
          <a:xfrm>
            <a:off x="643467" y="702733"/>
            <a:ext cx="10905066" cy="5452533"/>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2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AB496-64C5-4B1C-BB50-0B1CD5A0C2F9}"/>
              </a:ext>
            </a:extLst>
          </p:cNvPr>
          <p:cNvSpPr>
            <a:spLocks noGrp="1"/>
          </p:cNvSpPr>
          <p:nvPr>
            <p:ph type="title"/>
          </p:nvPr>
        </p:nvSpPr>
        <p:spPr>
          <a:xfrm>
            <a:off x="1653363" y="365760"/>
            <a:ext cx="9367203" cy="1188720"/>
          </a:xfrm>
        </p:spPr>
        <p:txBody>
          <a:bodyPr>
            <a:normAutofit/>
          </a:bodyPr>
          <a:lstStyle/>
          <a:p>
            <a:r>
              <a:rPr lang="es-PA" dirty="0"/>
              <a:t>Proceso de Toma de Decisiones</a:t>
            </a:r>
            <a:endParaRPr lang="es-419" dirty="0"/>
          </a:p>
        </p:txBody>
      </p:sp>
      <p:sp>
        <p:nvSpPr>
          <p:cNvPr id="28" name="Freeform: Shape 2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arcador de contenido 3">
            <a:extLst>
              <a:ext uri="{FF2B5EF4-FFF2-40B4-BE49-F238E27FC236}">
                <a16:creationId xmlns:a16="http://schemas.microsoft.com/office/drawing/2014/main" id="{25B6F33E-F778-4351-B5C0-31481B63F1B4}"/>
              </a:ext>
            </a:extLst>
          </p:cNvPr>
          <p:cNvSpPr>
            <a:spLocks noGrp="1"/>
          </p:cNvSpPr>
          <p:nvPr>
            <p:ph idx="1"/>
          </p:nvPr>
        </p:nvSpPr>
        <p:spPr>
          <a:xfrm>
            <a:off x="1653363" y="1920240"/>
            <a:ext cx="9367204" cy="4297680"/>
          </a:xfrm>
        </p:spPr>
        <p:txBody>
          <a:bodyPr anchor="t">
            <a:normAutofit/>
          </a:bodyPr>
          <a:lstStyle/>
          <a:p>
            <a:pPr marL="342900" indent="-342900">
              <a:buFont typeface="+mj-lt"/>
              <a:buAutoNum type="arabicPeriod"/>
            </a:pPr>
            <a:r>
              <a:rPr lang="es-PA" sz="2400" b="1" dirty="0"/>
              <a:t>Identificar y analizar el problema</a:t>
            </a:r>
            <a:endParaRPr lang="es-PA" sz="2400" dirty="0"/>
          </a:p>
          <a:p>
            <a:pPr marL="457200" lvl="1" indent="0">
              <a:buNone/>
            </a:pPr>
            <a:r>
              <a:rPr lang="es-PA" dirty="0"/>
              <a:t>Encontrar el problema y reconocer que se debe tomar una decisión para llegar a la solución de este. El problema puede ser actual, o potencial, porque se estima que existirá en el futuro.</a:t>
            </a:r>
          </a:p>
          <a:p>
            <a:pPr marL="457200" lvl="1" indent="0">
              <a:buNone/>
            </a:pPr>
            <a:endParaRPr lang="es-PA" dirty="0"/>
          </a:p>
          <a:p>
            <a:pPr marL="457200" lvl="1" indent="0">
              <a:buNone/>
            </a:pPr>
            <a:endParaRPr lang="es-PA" dirty="0"/>
          </a:p>
          <a:p>
            <a:pPr marL="457200" lvl="1" indent="0">
              <a:buNone/>
            </a:pPr>
            <a:r>
              <a:rPr lang="es-PA" i="1" dirty="0">
                <a:latin typeface="Calisto MT" panose="02040603050505030304" pitchFamily="18" charset="0"/>
              </a:rPr>
              <a:t>Ejemplo: hemos identificado el problema de que el proveedor que teníamos ha disminuido la calidad de sus productos y, por tanto, se hace necesario buscar un nuevo proveedor, y tomar la decisión de qué proveedor elegir entre todas las alternativas posibles.</a:t>
            </a:r>
          </a:p>
        </p:txBody>
      </p:sp>
    </p:spTree>
    <p:extLst>
      <p:ext uri="{BB962C8B-B14F-4D97-AF65-F5344CB8AC3E}">
        <p14:creationId xmlns:p14="http://schemas.microsoft.com/office/powerpoint/2010/main" val="296145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AB496-64C5-4B1C-BB50-0B1CD5A0C2F9}"/>
              </a:ext>
            </a:extLst>
          </p:cNvPr>
          <p:cNvSpPr>
            <a:spLocks noGrp="1"/>
          </p:cNvSpPr>
          <p:nvPr>
            <p:ph type="title"/>
          </p:nvPr>
        </p:nvSpPr>
        <p:spPr>
          <a:xfrm>
            <a:off x="1653363" y="365760"/>
            <a:ext cx="9367203" cy="1188720"/>
          </a:xfrm>
        </p:spPr>
        <p:txBody>
          <a:bodyPr>
            <a:normAutofit/>
          </a:bodyPr>
          <a:lstStyle/>
          <a:p>
            <a:r>
              <a:rPr lang="es-PA"/>
              <a:t>Proceso de Toma de Decisiones</a:t>
            </a:r>
            <a:endParaRPr lang="es-419"/>
          </a:p>
        </p:txBody>
      </p:sp>
      <p:sp>
        <p:nvSpPr>
          <p:cNvPr id="16" name="Freeform: Shape 1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arcador de contenido 3">
            <a:extLst>
              <a:ext uri="{FF2B5EF4-FFF2-40B4-BE49-F238E27FC236}">
                <a16:creationId xmlns:a16="http://schemas.microsoft.com/office/drawing/2014/main" id="{25B6F33E-F778-4351-B5C0-31481B63F1B4}"/>
              </a:ext>
            </a:extLst>
          </p:cNvPr>
          <p:cNvSpPr>
            <a:spLocks noGrp="1"/>
          </p:cNvSpPr>
          <p:nvPr>
            <p:ph idx="1"/>
          </p:nvPr>
        </p:nvSpPr>
        <p:spPr>
          <a:xfrm>
            <a:off x="1653363" y="1920240"/>
            <a:ext cx="9367204" cy="4297680"/>
          </a:xfrm>
        </p:spPr>
        <p:txBody>
          <a:bodyPr anchor="t">
            <a:normAutofit/>
          </a:bodyPr>
          <a:lstStyle/>
          <a:p>
            <a:pPr marL="457200" indent="-457200">
              <a:buFont typeface="+mj-lt"/>
              <a:buAutoNum type="arabicPeriod" startAt="2"/>
            </a:pPr>
            <a:r>
              <a:rPr lang="es-PA" sz="2400" b="1" dirty="0"/>
              <a:t>Identificar los criterios de decisión y ponderarlos</a:t>
            </a:r>
            <a:endParaRPr lang="es-PA" sz="2400" dirty="0"/>
          </a:p>
          <a:p>
            <a:pPr marL="457200" lvl="1" indent="0">
              <a:buNone/>
            </a:pPr>
            <a:r>
              <a:rPr lang="es-PA" dirty="0"/>
              <a:t>Aquellos aspectos que son relevantes al momento de tomar la decisión, es decir aquellas pautas de las cuales depende la decisión que se tome.</a:t>
            </a:r>
          </a:p>
          <a:p>
            <a:pPr marL="457200" lvl="1" indent="0">
              <a:buNone/>
            </a:pPr>
            <a:endParaRPr lang="es-PA" dirty="0"/>
          </a:p>
          <a:p>
            <a:pPr marL="457200" lvl="1" indent="0">
              <a:buNone/>
            </a:pPr>
            <a:endParaRPr lang="es-PA" dirty="0"/>
          </a:p>
          <a:p>
            <a:pPr marL="457200" lvl="1" indent="0">
              <a:buNone/>
            </a:pPr>
            <a:r>
              <a:rPr lang="es-PA" i="1" dirty="0">
                <a:latin typeface="Calisto MT" panose="02040603050505030304" pitchFamily="18" charset="0"/>
              </a:rPr>
              <a:t>Ejemplo: una vez que hemos determinado la necesidad de contar con un nuevo proveedor, determinamos que los criterios que vamos a utilizar para poder elegir al nuevo proveedor serán el precio, la calidad del producto, las facilidades de pago, y los plazos de entrega.</a:t>
            </a:r>
          </a:p>
          <a:p>
            <a:pPr marL="342900" indent="-342900">
              <a:buFont typeface="+mj-lt"/>
              <a:buAutoNum type="arabicPeriod" startAt="2"/>
            </a:pPr>
            <a:endParaRPr lang="es-PA" sz="2400" dirty="0"/>
          </a:p>
        </p:txBody>
      </p:sp>
    </p:spTree>
    <p:extLst>
      <p:ext uri="{BB962C8B-B14F-4D97-AF65-F5344CB8AC3E}">
        <p14:creationId xmlns:p14="http://schemas.microsoft.com/office/powerpoint/2010/main" val="4292752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AB496-64C5-4B1C-BB50-0B1CD5A0C2F9}"/>
              </a:ext>
            </a:extLst>
          </p:cNvPr>
          <p:cNvSpPr>
            <a:spLocks noGrp="1"/>
          </p:cNvSpPr>
          <p:nvPr>
            <p:ph type="title"/>
          </p:nvPr>
        </p:nvSpPr>
        <p:spPr>
          <a:xfrm>
            <a:off x="1653363" y="365760"/>
            <a:ext cx="9367203" cy="1188720"/>
          </a:xfrm>
        </p:spPr>
        <p:txBody>
          <a:bodyPr>
            <a:normAutofit/>
          </a:bodyPr>
          <a:lstStyle/>
          <a:p>
            <a:r>
              <a:rPr lang="es-PA"/>
              <a:t>Proceso de Toma de Decisiones</a:t>
            </a:r>
            <a:endParaRPr lang="es-419"/>
          </a:p>
        </p:txBody>
      </p:sp>
      <p:sp>
        <p:nvSpPr>
          <p:cNvPr id="16" name="Freeform: Shape 1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arcador de contenido 3">
            <a:extLst>
              <a:ext uri="{FF2B5EF4-FFF2-40B4-BE49-F238E27FC236}">
                <a16:creationId xmlns:a16="http://schemas.microsoft.com/office/drawing/2014/main" id="{25B6F33E-F778-4351-B5C0-31481B63F1B4}"/>
              </a:ext>
            </a:extLst>
          </p:cNvPr>
          <p:cNvSpPr>
            <a:spLocks noGrp="1"/>
          </p:cNvSpPr>
          <p:nvPr>
            <p:ph idx="1"/>
          </p:nvPr>
        </p:nvSpPr>
        <p:spPr>
          <a:xfrm>
            <a:off x="1653363" y="1920240"/>
            <a:ext cx="9367204" cy="4297680"/>
          </a:xfrm>
        </p:spPr>
        <p:txBody>
          <a:bodyPr anchor="t">
            <a:normAutofit/>
          </a:bodyPr>
          <a:lstStyle/>
          <a:p>
            <a:pPr marL="914400" lvl="2" indent="0">
              <a:buNone/>
            </a:pPr>
            <a:endParaRPr lang="es-PA" sz="2200" dirty="0"/>
          </a:p>
          <a:p>
            <a:pPr marL="457200" indent="-457200">
              <a:buFont typeface="+mj-lt"/>
              <a:buAutoNum type="arabicPeriod" startAt="3"/>
            </a:pPr>
            <a:r>
              <a:rPr lang="es-PA" sz="2200" b="1" dirty="0"/>
              <a:t>Definir la prioridad para atender el problema</a:t>
            </a:r>
            <a:endParaRPr lang="es-PA" sz="2200" dirty="0"/>
          </a:p>
          <a:p>
            <a:pPr marL="457200" lvl="1" indent="0">
              <a:buNone/>
            </a:pPr>
            <a:r>
              <a:rPr lang="es-PA" sz="2200" dirty="0"/>
              <a:t>La definición de la prioridad se basa en el impacto y en la urgencia que se tiene para atender y resolver el problema.</a:t>
            </a:r>
          </a:p>
          <a:p>
            <a:pPr marL="457200" lvl="1" indent="0">
              <a:buNone/>
            </a:pPr>
            <a:endParaRPr lang="es-PA" sz="2200" dirty="0"/>
          </a:p>
          <a:p>
            <a:pPr marL="457200" lvl="1" indent="0">
              <a:buNone/>
            </a:pPr>
            <a:endParaRPr lang="es-PA" sz="2200" dirty="0"/>
          </a:p>
          <a:p>
            <a:pPr marL="457200" lvl="1" indent="0">
              <a:buNone/>
            </a:pPr>
            <a:r>
              <a:rPr lang="es-PA" sz="2200" i="1" dirty="0"/>
              <a:t>Ejemplo: una vez que hemos determinado los criterios que vamos a utilizar para elegir al nuevo proveedor, pasamos a ponderarlos, dándole al criterio más importante el valor de 10, por ejemplo, al criterio precio le damos un 7, al de calidad un 10, al de facilidades de pago un 6, y al de plazos de entrega un 8.</a:t>
            </a:r>
          </a:p>
          <a:p>
            <a:pPr marL="457200" lvl="1" indent="0">
              <a:buNone/>
            </a:pPr>
            <a:endParaRPr lang="es-PA" sz="2200" dirty="0"/>
          </a:p>
          <a:p>
            <a:pPr marL="0" indent="0">
              <a:buNone/>
            </a:pPr>
            <a:endParaRPr lang="es-PA" sz="2200" dirty="0"/>
          </a:p>
        </p:txBody>
      </p:sp>
    </p:spTree>
    <p:extLst>
      <p:ext uri="{BB962C8B-B14F-4D97-AF65-F5344CB8AC3E}">
        <p14:creationId xmlns:p14="http://schemas.microsoft.com/office/powerpoint/2010/main" val="35829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AB496-64C5-4B1C-BB50-0B1CD5A0C2F9}"/>
              </a:ext>
            </a:extLst>
          </p:cNvPr>
          <p:cNvSpPr>
            <a:spLocks noGrp="1"/>
          </p:cNvSpPr>
          <p:nvPr>
            <p:ph type="title"/>
          </p:nvPr>
        </p:nvSpPr>
        <p:spPr>
          <a:xfrm>
            <a:off x="1653363" y="365760"/>
            <a:ext cx="9367203" cy="1188720"/>
          </a:xfrm>
        </p:spPr>
        <p:txBody>
          <a:bodyPr>
            <a:normAutofit/>
          </a:bodyPr>
          <a:lstStyle/>
          <a:p>
            <a:r>
              <a:rPr lang="es-PA"/>
              <a:t>Proceso de Toma de Decisiones</a:t>
            </a:r>
            <a:endParaRPr lang="es-419"/>
          </a:p>
        </p:txBody>
      </p:sp>
      <p:sp>
        <p:nvSpPr>
          <p:cNvPr id="16" name="Freeform: Shape 15">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arcador de contenido 3">
            <a:extLst>
              <a:ext uri="{FF2B5EF4-FFF2-40B4-BE49-F238E27FC236}">
                <a16:creationId xmlns:a16="http://schemas.microsoft.com/office/drawing/2014/main" id="{25B6F33E-F778-4351-B5C0-31481B63F1B4}"/>
              </a:ext>
            </a:extLst>
          </p:cNvPr>
          <p:cNvSpPr>
            <a:spLocks noGrp="1"/>
          </p:cNvSpPr>
          <p:nvPr>
            <p:ph idx="1"/>
          </p:nvPr>
        </p:nvSpPr>
        <p:spPr>
          <a:xfrm>
            <a:off x="1653363" y="1920240"/>
            <a:ext cx="9367204" cy="4450580"/>
          </a:xfrm>
        </p:spPr>
        <p:txBody>
          <a:bodyPr anchor="t">
            <a:normAutofit/>
          </a:bodyPr>
          <a:lstStyle/>
          <a:p>
            <a:pPr marL="914400" lvl="2" indent="0">
              <a:buNone/>
            </a:pPr>
            <a:endParaRPr lang="es-PA" dirty="0"/>
          </a:p>
          <a:p>
            <a:pPr marL="457200" indent="-457200">
              <a:buFont typeface="+mj-lt"/>
              <a:buAutoNum type="arabicPeriod" startAt="4"/>
            </a:pPr>
            <a:r>
              <a:rPr lang="es-PA" sz="2000" b="1" dirty="0"/>
              <a:t>Generar las alternativas de solución</a:t>
            </a:r>
            <a:endParaRPr lang="es-PA" sz="2000" dirty="0"/>
          </a:p>
          <a:p>
            <a:pPr marL="457200" lvl="1" indent="0">
              <a:buNone/>
            </a:pPr>
            <a:r>
              <a:rPr lang="es-PA" sz="2000" dirty="0"/>
              <a:t>Consiste en desarrollar distintas posibles soluciones al problema.  Cuantas más alternativas se tengan va ser mucho más probable encontrar una que resulte satisfactoria. Técnicas tales como la lluvia de ideas, las relaciones forzadas, la sinéctica (</a:t>
            </a:r>
            <a:r>
              <a:rPr lang="es-ES" sz="2000" dirty="0"/>
              <a:t>obtención de una solución creativa a partir del trabajo de un grupo entrenado.</a:t>
            </a:r>
            <a:r>
              <a:rPr lang="es-PA" sz="2000" dirty="0"/>
              <a:t>), etc. son necesarias en esta etapa en la cual es importante la creatividad.</a:t>
            </a:r>
          </a:p>
          <a:p>
            <a:pPr marL="457200" lvl="1" indent="0">
              <a:buNone/>
            </a:pPr>
            <a:endParaRPr lang="es-PA" sz="2000" dirty="0"/>
          </a:p>
          <a:p>
            <a:pPr marL="457200" lvl="1" indent="0">
              <a:buNone/>
            </a:pPr>
            <a:r>
              <a:rPr lang="es-PA" sz="2000" i="1" dirty="0">
                <a:latin typeface="Calisto MT" panose="02040603050505030304" pitchFamily="18" charset="0"/>
              </a:rPr>
              <a:t>Ejemplo: para determinar a los proveedores que vamos a considerar como alternativas, buscamos en las páginas amarillas, buscamos en Internet, consultamos con los trabajadores de la empresa, cartas de referencias etc. Y luego, una vez hecho una pre selección en donde descartemos a los que no cumplan con los principales requisitos, elaboramos una lista con las alternativas que nos hayan quedado.</a:t>
            </a:r>
          </a:p>
          <a:p>
            <a:pPr marL="0" indent="0">
              <a:buNone/>
            </a:pPr>
            <a:endParaRPr lang="es-PA" sz="2000" dirty="0"/>
          </a:p>
        </p:txBody>
      </p:sp>
    </p:spTree>
    <p:extLst>
      <p:ext uri="{BB962C8B-B14F-4D97-AF65-F5344CB8AC3E}">
        <p14:creationId xmlns:p14="http://schemas.microsoft.com/office/powerpoint/2010/main" val="246486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F15BA-CB3A-4068-A5D2-859913BB6FF0}"/>
              </a:ext>
            </a:extLst>
          </p:cNvPr>
          <p:cNvSpPr>
            <a:spLocks noGrp="1"/>
          </p:cNvSpPr>
          <p:nvPr>
            <p:ph type="title"/>
          </p:nvPr>
        </p:nvSpPr>
        <p:spPr>
          <a:xfrm>
            <a:off x="1653363" y="365760"/>
            <a:ext cx="9367203" cy="1188720"/>
          </a:xfrm>
        </p:spPr>
        <p:txBody>
          <a:bodyPr>
            <a:normAutofit/>
          </a:bodyPr>
          <a:lstStyle/>
          <a:p>
            <a:r>
              <a:rPr lang="es-PA" dirty="0"/>
              <a:t>Proceso de Toma de Decisiones</a:t>
            </a:r>
            <a:endParaRPr lang="es-419" dirty="0"/>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FB8CDE4-DABF-4D1E-BC0A-E581488BE40B}"/>
              </a:ext>
            </a:extLst>
          </p:cNvPr>
          <p:cNvSpPr>
            <a:spLocks noGrp="1"/>
          </p:cNvSpPr>
          <p:nvPr>
            <p:ph idx="1"/>
          </p:nvPr>
        </p:nvSpPr>
        <p:spPr>
          <a:xfrm>
            <a:off x="1653363" y="2176272"/>
            <a:ext cx="9367204" cy="4041648"/>
          </a:xfrm>
        </p:spPr>
        <p:txBody>
          <a:bodyPr anchor="t">
            <a:normAutofit/>
          </a:bodyPr>
          <a:lstStyle/>
          <a:p>
            <a:pPr marL="342900" indent="-342900">
              <a:buFont typeface="+mj-lt"/>
              <a:buAutoNum type="arabicPeriod" startAt="5"/>
            </a:pPr>
            <a:r>
              <a:rPr lang="es-PA" sz="2200" b="1"/>
              <a:t>Evaluar las alternativas</a:t>
            </a:r>
            <a:endParaRPr lang="es-PA" sz="2200"/>
          </a:p>
          <a:p>
            <a:pPr marL="457200" lvl="1" indent="0">
              <a:buNone/>
            </a:pPr>
            <a:r>
              <a:rPr lang="es-PA" sz="2200"/>
              <a:t>Se trata de  un estudio detallado de cada una de las posibles soluciones que se generaron para el problema, es decir mirar sus ventajas y desventajas, de forma individual con respecto a los criterios de decisión, y una con respecto a la otra, asignándoles un valor ponderado.</a:t>
            </a:r>
          </a:p>
          <a:p>
            <a:pPr marL="457200" lvl="1" indent="0">
              <a:buNone/>
            </a:pPr>
            <a:endParaRPr lang="es-PA" sz="2200"/>
          </a:p>
          <a:p>
            <a:pPr marL="457200" lvl="1" indent="0">
              <a:buNone/>
            </a:pPr>
            <a:r>
              <a:rPr lang="es-PA" sz="2200" i="1"/>
              <a:t>Ejemplo: para el proveedor A, en el criterio de precio le damos una calificación de 10 (pues tiene muy buenos precios), en calidad le damos un 5 (pues su productos no son de muy buena calidad, pero tampoco son de mala calidad), en facilidades de pago le damos un 8 (pues nos dan buenos créditos comerciales), y en plazos de entrega un 2 (pues demoran mucho en entregar los pedidos). Lo mismo con los demás proveedores:</a:t>
            </a:r>
          </a:p>
          <a:p>
            <a:pPr marL="457200" lvl="1" indent="0">
              <a:buNone/>
            </a:pPr>
            <a:endParaRPr lang="es-PA" sz="2200"/>
          </a:p>
        </p:txBody>
      </p:sp>
    </p:spTree>
    <p:extLst>
      <p:ext uri="{BB962C8B-B14F-4D97-AF65-F5344CB8AC3E}">
        <p14:creationId xmlns:p14="http://schemas.microsoft.com/office/powerpoint/2010/main" val="38617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F15BA-CB3A-4068-A5D2-859913BB6FF0}"/>
              </a:ext>
            </a:extLst>
          </p:cNvPr>
          <p:cNvSpPr>
            <a:spLocks noGrp="1"/>
          </p:cNvSpPr>
          <p:nvPr>
            <p:ph type="title"/>
          </p:nvPr>
        </p:nvSpPr>
        <p:spPr>
          <a:xfrm>
            <a:off x="1653363" y="365760"/>
            <a:ext cx="9367203" cy="1188720"/>
          </a:xfrm>
        </p:spPr>
        <p:txBody>
          <a:bodyPr>
            <a:normAutofit/>
          </a:bodyPr>
          <a:lstStyle/>
          <a:p>
            <a:r>
              <a:rPr lang="es-PA"/>
              <a:t>Proceso de Toma de Decisiones</a:t>
            </a:r>
            <a:endParaRPr lang="es-419"/>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FB8CDE4-DABF-4D1E-BC0A-E581488BE40B}"/>
              </a:ext>
            </a:extLst>
          </p:cNvPr>
          <p:cNvSpPr>
            <a:spLocks noGrp="1"/>
          </p:cNvSpPr>
          <p:nvPr>
            <p:ph idx="1"/>
          </p:nvPr>
        </p:nvSpPr>
        <p:spPr>
          <a:xfrm>
            <a:off x="1653363" y="2176272"/>
            <a:ext cx="9367204" cy="4041648"/>
          </a:xfrm>
        </p:spPr>
        <p:txBody>
          <a:bodyPr anchor="t">
            <a:normAutofit/>
          </a:bodyPr>
          <a:lstStyle/>
          <a:p>
            <a:pPr marL="342900" indent="-342900">
              <a:buFont typeface="+mj-lt"/>
              <a:buAutoNum type="arabicPeriod" startAt="6"/>
            </a:pPr>
            <a:r>
              <a:rPr lang="es-PA" sz="2400" b="1" dirty="0"/>
              <a:t>Elección de la mejor alternativa</a:t>
            </a:r>
            <a:endParaRPr lang="es-PA" sz="2400" dirty="0"/>
          </a:p>
          <a:p>
            <a:pPr marL="457200" lvl="1" indent="0">
              <a:buNone/>
              <a:tabLst>
                <a:tab pos="442913" algn="l"/>
              </a:tabLst>
            </a:pPr>
            <a:r>
              <a:rPr lang="es-PA" dirty="0"/>
              <a:t>En   este     paso se escoge la alternativa que  según la evaluación va   a obtener   mejores resultados  para el problema.                                                                                </a:t>
            </a:r>
            <a:br>
              <a:rPr lang="es-PA" dirty="0"/>
            </a:br>
            <a:r>
              <a:rPr lang="es-PA" dirty="0"/>
              <a:t>Existen técnicas (por ejemplo, análisis jerárquico de la decisión) que nos ayudan a valorar múltiples criterios.</a:t>
            </a:r>
          </a:p>
          <a:p>
            <a:pPr marL="457200" lvl="1" indent="0">
              <a:buNone/>
            </a:pPr>
            <a:endParaRPr lang="es-PA" dirty="0"/>
          </a:p>
          <a:p>
            <a:pPr marL="457200" lvl="1" indent="0">
              <a:buNone/>
            </a:pPr>
            <a:endParaRPr lang="es-PA" dirty="0"/>
          </a:p>
          <a:p>
            <a:pPr marL="457200" lvl="1" indent="0">
              <a:buNone/>
            </a:pPr>
            <a:r>
              <a:rPr lang="es-PA" i="1" dirty="0">
                <a:latin typeface="Calisto MT" panose="02040603050505030304" pitchFamily="18" charset="0"/>
              </a:rPr>
              <a:t>Ejemplo: una vez evaluado a los proveedores propuestos, pasamos a seleccionar el proveedor B ya que es el que obtuvo la mayor calificación.</a:t>
            </a:r>
            <a:endParaRPr lang="es-419" i="1" dirty="0">
              <a:latin typeface="Calisto MT" panose="02040603050505030304" pitchFamily="18" charset="0"/>
            </a:endParaRPr>
          </a:p>
          <a:p>
            <a:pPr marL="457200" lvl="1" indent="0">
              <a:buNone/>
            </a:pPr>
            <a:endParaRPr lang="es-PA" dirty="0"/>
          </a:p>
        </p:txBody>
      </p:sp>
    </p:spTree>
    <p:extLst>
      <p:ext uri="{BB962C8B-B14F-4D97-AF65-F5344CB8AC3E}">
        <p14:creationId xmlns:p14="http://schemas.microsoft.com/office/powerpoint/2010/main" val="237268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BCF2838-F06A-4059-B246-D1FB14FDF9EB}"/>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78000"/>
                    </a14:imgEffect>
                  </a14:imgLayer>
                </a14:imgProps>
              </a:ext>
            </a:extLst>
          </a:blip>
          <a:stretch>
            <a:fillRect/>
          </a:stretch>
        </p:blipFill>
        <p:spPr>
          <a:xfrm>
            <a:off x="498475" y="1478394"/>
            <a:ext cx="5272433" cy="3583799"/>
          </a:xfrm>
          <a:prstGeom prst="rect">
            <a:avLst/>
          </a:prstGeom>
        </p:spPr>
      </p:pic>
      <p:pic>
        <p:nvPicPr>
          <p:cNvPr id="5" name="Imagen 4">
            <a:extLst>
              <a:ext uri="{FF2B5EF4-FFF2-40B4-BE49-F238E27FC236}">
                <a16:creationId xmlns:a16="http://schemas.microsoft.com/office/drawing/2014/main" id="{E3FB0F23-4680-4BD9-A546-87B37CB19BEC}"/>
              </a:ext>
            </a:extLst>
          </p:cNvPr>
          <p:cNvPicPr>
            <a:picLocks noChangeAspect="1"/>
          </p:cNvPicPr>
          <p:nvPr/>
        </p:nvPicPr>
        <p:blipFill>
          <a:blip r:embed="rId4">
            <a:duotone>
              <a:prstClr val="black"/>
              <a:schemeClr val="tx2">
                <a:tint val="45000"/>
                <a:satMod val="400000"/>
              </a:schemeClr>
            </a:duotone>
            <a:extLst>
              <a:ext uri="{BEBA8EAE-BF5A-486C-A8C5-ECC9F3942E4B}">
                <a14:imgProps xmlns:a14="http://schemas.microsoft.com/office/drawing/2010/main">
                  <a14:imgLayer r:embed="rId5">
                    <a14:imgEffect>
                      <a14:sharpenSoften amount="69000"/>
                    </a14:imgEffect>
                  </a14:imgLayer>
                </a14:imgProps>
              </a:ext>
            </a:extLst>
          </a:blip>
          <a:stretch>
            <a:fillRect/>
          </a:stretch>
        </p:blipFill>
        <p:spPr>
          <a:xfrm>
            <a:off x="6018743" y="1478394"/>
            <a:ext cx="5580604" cy="3593227"/>
          </a:xfrm>
          <a:prstGeom prst="rect">
            <a:avLst/>
          </a:prstGeom>
        </p:spPr>
      </p:pic>
      <p:sp>
        <p:nvSpPr>
          <p:cNvPr id="6" name="CuadroTexto 5">
            <a:extLst>
              <a:ext uri="{FF2B5EF4-FFF2-40B4-BE49-F238E27FC236}">
                <a16:creationId xmlns:a16="http://schemas.microsoft.com/office/drawing/2014/main" id="{8A5A734F-1470-4118-9D73-C4F65E8BEB20}"/>
              </a:ext>
            </a:extLst>
          </p:cNvPr>
          <p:cNvSpPr txBox="1"/>
          <p:nvPr/>
        </p:nvSpPr>
        <p:spPr>
          <a:xfrm>
            <a:off x="498475" y="600363"/>
            <a:ext cx="3839642" cy="369332"/>
          </a:xfrm>
          <a:prstGeom prst="rect">
            <a:avLst/>
          </a:prstGeom>
          <a:noFill/>
        </p:spPr>
        <p:txBody>
          <a:bodyPr wrap="square" rtlCol="0">
            <a:spAutoFit/>
          </a:bodyPr>
          <a:lstStyle/>
          <a:p>
            <a:pPr marL="342900" indent="-342900">
              <a:buFont typeface="+mj-lt"/>
              <a:buAutoNum type="arabicPeriod" startAt="5"/>
            </a:pPr>
            <a:r>
              <a:rPr lang="es-PA" b="1"/>
              <a:t>Evaluar las alternativas</a:t>
            </a:r>
            <a:endParaRPr lang="es-PA" dirty="0"/>
          </a:p>
        </p:txBody>
      </p:sp>
    </p:spTree>
    <p:extLst>
      <p:ext uri="{BB962C8B-B14F-4D97-AF65-F5344CB8AC3E}">
        <p14:creationId xmlns:p14="http://schemas.microsoft.com/office/powerpoint/2010/main" val="48324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F15BA-CB3A-4068-A5D2-859913BB6FF0}"/>
              </a:ext>
            </a:extLst>
          </p:cNvPr>
          <p:cNvSpPr>
            <a:spLocks noGrp="1"/>
          </p:cNvSpPr>
          <p:nvPr>
            <p:ph type="title"/>
          </p:nvPr>
        </p:nvSpPr>
        <p:spPr>
          <a:xfrm>
            <a:off x="1653363" y="365760"/>
            <a:ext cx="9367203" cy="1188720"/>
          </a:xfrm>
        </p:spPr>
        <p:txBody>
          <a:bodyPr>
            <a:normAutofit/>
          </a:bodyPr>
          <a:lstStyle/>
          <a:p>
            <a:r>
              <a:rPr lang="es-PA"/>
              <a:t>Proceso de Toma de Decisiones</a:t>
            </a:r>
            <a:endParaRPr lang="es-419"/>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FB8CDE4-DABF-4D1E-BC0A-E581488BE40B}"/>
              </a:ext>
            </a:extLst>
          </p:cNvPr>
          <p:cNvSpPr>
            <a:spLocks noGrp="1"/>
          </p:cNvSpPr>
          <p:nvPr>
            <p:ph idx="1"/>
          </p:nvPr>
        </p:nvSpPr>
        <p:spPr>
          <a:xfrm>
            <a:off x="1653363" y="2176272"/>
            <a:ext cx="9367204" cy="4041648"/>
          </a:xfrm>
        </p:spPr>
        <p:txBody>
          <a:bodyPr anchor="t">
            <a:normAutofit/>
          </a:bodyPr>
          <a:lstStyle/>
          <a:p>
            <a:pPr marL="914400" lvl="2" indent="0">
              <a:buNone/>
            </a:pPr>
            <a:endParaRPr lang="es-PA" sz="2400"/>
          </a:p>
          <a:p>
            <a:pPr marL="342900" indent="-342900">
              <a:buFont typeface="+mj-lt"/>
              <a:buAutoNum type="arabicPeriod" startAt="7"/>
            </a:pPr>
            <a:r>
              <a:rPr lang="es-PA" sz="2400" b="1"/>
              <a:t>Aplicación de la decisión</a:t>
            </a:r>
            <a:endParaRPr lang="es-PA" sz="2400"/>
          </a:p>
          <a:p>
            <a:pPr marL="457200" lvl="1" indent="0">
              <a:buNone/>
            </a:pPr>
            <a:r>
              <a:rPr lang="es-PA"/>
              <a:t>Poner en marcha la decisión tomada para así poder evaluar si la decisión fue o no acertada. La implementación probablemente derive en la toma de nuevas decisiones, de menor importancia.</a:t>
            </a:r>
          </a:p>
          <a:p>
            <a:pPr marL="457200" lvl="1" indent="0">
              <a:buNone/>
            </a:pPr>
            <a:endParaRPr lang="es-PA"/>
          </a:p>
          <a:p>
            <a:pPr marL="457200" lvl="1" indent="0">
              <a:buNone/>
            </a:pPr>
            <a:endParaRPr lang="es-PA"/>
          </a:p>
          <a:p>
            <a:pPr marL="457200" lvl="1" indent="0">
              <a:buNone/>
            </a:pPr>
            <a:r>
              <a:rPr lang="es-PA" i="1">
                <a:latin typeface="Calisto MT" panose="02040603050505030304" pitchFamily="18" charset="0"/>
              </a:rPr>
              <a:t>Ejemplo: una vez elegido al nuevo proveedor, pasamos a comunicar la decisión a todo el personal afectado, y luego pasamos a hacer contacto con el proveedor y firmar el contrato correspondiente.</a:t>
            </a:r>
          </a:p>
          <a:p>
            <a:pPr marL="457200" lvl="1" indent="0">
              <a:buNone/>
            </a:pPr>
            <a:endParaRPr lang="es-PA"/>
          </a:p>
          <a:p>
            <a:pPr marL="0" indent="0">
              <a:buNone/>
            </a:pPr>
            <a:endParaRPr lang="es-PA" sz="2400"/>
          </a:p>
        </p:txBody>
      </p:sp>
    </p:spTree>
    <p:extLst>
      <p:ext uri="{BB962C8B-B14F-4D97-AF65-F5344CB8AC3E}">
        <p14:creationId xmlns:p14="http://schemas.microsoft.com/office/powerpoint/2010/main" val="1291574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1936</Words>
  <Application>Microsoft Office PowerPoint</Application>
  <PresentationFormat>Panorámica</PresentationFormat>
  <Paragraphs>111</Paragraphs>
  <Slides>19</Slides>
  <Notes>4</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Barlow</vt:lpstr>
      <vt:lpstr>Calibri</vt:lpstr>
      <vt:lpstr>Calibri Light</vt:lpstr>
      <vt:lpstr>Calisto MT</vt:lpstr>
      <vt:lpstr>Tema de Office</vt:lpstr>
      <vt:lpstr>Proceso de Toma de Decisiones</vt:lpstr>
      <vt:lpstr>Proceso de Toma de Decisiones</vt:lpstr>
      <vt:lpstr>Proceso de Toma de Decisiones</vt:lpstr>
      <vt:lpstr>Proceso de Toma de Decisiones</vt:lpstr>
      <vt:lpstr>Proceso de Toma de Decisiones</vt:lpstr>
      <vt:lpstr>Proceso de Toma de Decisiones</vt:lpstr>
      <vt:lpstr>Proceso de Toma de Decisiones</vt:lpstr>
      <vt:lpstr>Presentación de PowerPoint</vt:lpstr>
      <vt:lpstr>Proceso de Toma de Decisiones</vt:lpstr>
      <vt:lpstr>Proceso de Toma de Decisiones</vt:lpstr>
      <vt:lpstr>Tipos de Decisiones</vt:lpstr>
      <vt:lpstr>Tipos de Decisiones</vt:lpstr>
      <vt:lpstr>Tipos de Decisiones</vt:lpstr>
      <vt:lpstr>Tipos de Decisiones Por su Estandarización </vt:lpstr>
      <vt:lpstr>Tipos de Decisiones </vt:lpstr>
      <vt:lpstr>Tipos de Decisiones </vt:lpstr>
      <vt:lpstr>Tipos de Decisiones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Toma de Decisiones</dc:title>
  <dc:creator>Jeremias Herrera</dc:creator>
  <cp:lastModifiedBy>Jeremias Herrera</cp:lastModifiedBy>
  <cp:revision>15</cp:revision>
  <dcterms:created xsi:type="dcterms:W3CDTF">2020-09-01T13:25:36Z</dcterms:created>
  <dcterms:modified xsi:type="dcterms:W3CDTF">2021-08-31T00:43:34Z</dcterms:modified>
</cp:coreProperties>
</file>