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86" r:id="rId2"/>
    <p:sldId id="276" r:id="rId3"/>
    <p:sldId id="277" r:id="rId4"/>
    <p:sldId id="275" r:id="rId5"/>
    <p:sldId id="287" r:id="rId6"/>
    <p:sldId id="278" r:id="rId7"/>
    <p:sldId id="279" r:id="rId8"/>
    <p:sldId id="280" r:id="rId9"/>
    <p:sldId id="281" r:id="rId10"/>
    <p:sldId id="282" r:id="rId11"/>
    <p:sldId id="283" r:id="rId12"/>
    <p:sldId id="284" r:id="rId13"/>
    <p:sldId id="285" r:id="rId14"/>
    <p:sldId id="288" r:id="rId15"/>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68" d="100"/>
          <a:sy n="68"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A5EB5CCA-0396-4378-B6A7-8900CE0AC2C9}" type="datetimeFigureOut">
              <a:rPr lang="es-ES" smtClean="0"/>
              <a:t>07/09/2021</a:t>
            </a:fld>
            <a:endParaRPr lang="es-ES"/>
          </a:p>
        </p:txBody>
      </p:sp>
      <p:sp>
        <p:nvSpPr>
          <p:cNvPr id="4" name="Marcador de imagen de diapositiva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37BAA734-1AD5-4679-90D3-BD1CE24EE17C}" type="slidenum">
              <a:rPr lang="es-ES" smtClean="0"/>
              <a:t>‹Nº›</a:t>
            </a:fld>
            <a:endParaRPr lang="es-ES"/>
          </a:p>
        </p:txBody>
      </p:sp>
    </p:spTree>
    <p:extLst>
      <p:ext uri="{BB962C8B-B14F-4D97-AF65-F5344CB8AC3E}">
        <p14:creationId xmlns:p14="http://schemas.microsoft.com/office/powerpoint/2010/main" val="2954664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29207A3-C73C-46AF-BE41-2D6D5F0F16EE}" type="datetimeFigureOut">
              <a:rPr lang="es-419" smtClean="0"/>
              <a:t>07/09/2021</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E315E9D0-DA38-4383-9188-F457966271FC}" type="slidenum">
              <a:rPr lang="es-419" smtClean="0"/>
              <a:t>‹Nº›</a:t>
            </a:fld>
            <a:endParaRPr lang="es-419"/>
          </a:p>
        </p:txBody>
      </p:sp>
    </p:spTree>
    <p:extLst>
      <p:ext uri="{BB962C8B-B14F-4D97-AF65-F5344CB8AC3E}">
        <p14:creationId xmlns:p14="http://schemas.microsoft.com/office/powerpoint/2010/main" val="2050790519"/>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29207A3-C73C-46AF-BE41-2D6D5F0F16EE}" type="datetimeFigureOut">
              <a:rPr lang="es-419" smtClean="0"/>
              <a:t>07/09/2021</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E315E9D0-DA38-4383-9188-F457966271FC}" type="slidenum">
              <a:rPr lang="es-419" smtClean="0"/>
              <a:t>‹Nº›</a:t>
            </a:fld>
            <a:endParaRPr lang="es-419"/>
          </a:p>
        </p:txBody>
      </p:sp>
    </p:spTree>
    <p:extLst>
      <p:ext uri="{BB962C8B-B14F-4D97-AF65-F5344CB8AC3E}">
        <p14:creationId xmlns:p14="http://schemas.microsoft.com/office/powerpoint/2010/main" val="1119360017"/>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29207A3-C73C-46AF-BE41-2D6D5F0F16EE}" type="datetimeFigureOut">
              <a:rPr lang="es-419" smtClean="0"/>
              <a:t>07/09/2021</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E315E9D0-DA38-4383-9188-F457966271FC}" type="slidenum">
              <a:rPr lang="es-419" smtClean="0"/>
              <a:t>‹Nº›</a:t>
            </a:fld>
            <a:endParaRPr lang="es-419"/>
          </a:p>
        </p:txBody>
      </p:sp>
    </p:spTree>
    <p:extLst>
      <p:ext uri="{BB962C8B-B14F-4D97-AF65-F5344CB8AC3E}">
        <p14:creationId xmlns:p14="http://schemas.microsoft.com/office/powerpoint/2010/main" val="740280529"/>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29207A3-C73C-46AF-BE41-2D6D5F0F16EE}" type="datetimeFigureOut">
              <a:rPr lang="es-419" smtClean="0"/>
              <a:t>07/09/2021</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E315E9D0-DA38-4383-9188-F457966271FC}" type="slidenum">
              <a:rPr lang="es-419" smtClean="0"/>
              <a:t>‹Nº›</a:t>
            </a:fld>
            <a:endParaRPr lang="es-419"/>
          </a:p>
        </p:txBody>
      </p:sp>
    </p:spTree>
    <p:extLst>
      <p:ext uri="{BB962C8B-B14F-4D97-AF65-F5344CB8AC3E}">
        <p14:creationId xmlns:p14="http://schemas.microsoft.com/office/powerpoint/2010/main" val="1040483888"/>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29207A3-C73C-46AF-BE41-2D6D5F0F16EE}" type="datetimeFigureOut">
              <a:rPr lang="es-419" smtClean="0"/>
              <a:t>07/09/2021</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E315E9D0-DA38-4383-9188-F457966271FC}" type="slidenum">
              <a:rPr lang="es-419" smtClean="0"/>
              <a:t>‹Nº›</a:t>
            </a:fld>
            <a:endParaRPr lang="es-419"/>
          </a:p>
        </p:txBody>
      </p:sp>
    </p:spTree>
    <p:extLst>
      <p:ext uri="{BB962C8B-B14F-4D97-AF65-F5344CB8AC3E}">
        <p14:creationId xmlns:p14="http://schemas.microsoft.com/office/powerpoint/2010/main" val="3255987796"/>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29207A3-C73C-46AF-BE41-2D6D5F0F16EE}" type="datetimeFigureOut">
              <a:rPr lang="es-419" smtClean="0"/>
              <a:t>07/09/2021</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E315E9D0-DA38-4383-9188-F457966271FC}" type="slidenum">
              <a:rPr lang="es-419" smtClean="0"/>
              <a:t>‹Nº›</a:t>
            </a:fld>
            <a:endParaRPr lang="es-419"/>
          </a:p>
        </p:txBody>
      </p:sp>
    </p:spTree>
    <p:extLst>
      <p:ext uri="{BB962C8B-B14F-4D97-AF65-F5344CB8AC3E}">
        <p14:creationId xmlns:p14="http://schemas.microsoft.com/office/powerpoint/2010/main" val="3551243753"/>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29207A3-C73C-46AF-BE41-2D6D5F0F16EE}" type="datetimeFigureOut">
              <a:rPr lang="es-419" smtClean="0"/>
              <a:t>07/09/2021</a:t>
            </a:fld>
            <a:endParaRPr lang="es-419"/>
          </a:p>
        </p:txBody>
      </p:sp>
      <p:sp>
        <p:nvSpPr>
          <p:cNvPr id="8" name="Footer Placeholder 7"/>
          <p:cNvSpPr>
            <a:spLocks noGrp="1"/>
          </p:cNvSpPr>
          <p:nvPr>
            <p:ph type="ftr" sz="quarter" idx="11"/>
          </p:nvPr>
        </p:nvSpPr>
        <p:spPr/>
        <p:txBody>
          <a:bodyPr/>
          <a:lstStyle/>
          <a:p>
            <a:endParaRPr lang="es-419"/>
          </a:p>
        </p:txBody>
      </p:sp>
      <p:sp>
        <p:nvSpPr>
          <p:cNvPr id="9" name="Slide Number Placeholder 8"/>
          <p:cNvSpPr>
            <a:spLocks noGrp="1"/>
          </p:cNvSpPr>
          <p:nvPr>
            <p:ph type="sldNum" sz="quarter" idx="12"/>
          </p:nvPr>
        </p:nvSpPr>
        <p:spPr/>
        <p:txBody>
          <a:bodyPr/>
          <a:lstStyle/>
          <a:p>
            <a:fld id="{E315E9D0-DA38-4383-9188-F457966271FC}" type="slidenum">
              <a:rPr lang="es-419" smtClean="0"/>
              <a:t>‹Nº›</a:t>
            </a:fld>
            <a:endParaRPr lang="es-419"/>
          </a:p>
        </p:txBody>
      </p:sp>
    </p:spTree>
    <p:extLst>
      <p:ext uri="{BB962C8B-B14F-4D97-AF65-F5344CB8AC3E}">
        <p14:creationId xmlns:p14="http://schemas.microsoft.com/office/powerpoint/2010/main" val="2465349421"/>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29207A3-C73C-46AF-BE41-2D6D5F0F16EE}" type="datetimeFigureOut">
              <a:rPr lang="es-419" smtClean="0"/>
              <a:t>07/09/2021</a:t>
            </a:fld>
            <a:endParaRPr lang="es-419"/>
          </a:p>
        </p:txBody>
      </p:sp>
      <p:sp>
        <p:nvSpPr>
          <p:cNvPr id="4" name="Footer Placeholder 3"/>
          <p:cNvSpPr>
            <a:spLocks noGrp="1"/>
          </p:cNvSpPr>
          <p:nvPr>
            <p:ph type="ftr" sz="quarter" idx="11"/>
          </p:nvPr>
        </p:nvSpPr>
        <p:spPr/>
        <p:txBody>
          <a:bodyPr/>
          <a:lstStyle/>
          <a:p>
            <a:endParaRPr lang="es-419"/>
          </a:p>
        </p:txBody>
      </p:sp>
      <p:sp>
        <p:nvSpPr>
          <p:cNvPr id="5" name="Slide Number Placeholder 4"/>
          <p:cNvSpPr>
            <a:spLocks noGrp="1"/>
          </p:cNvSpPr>
          <p:nvPr>
            <p:ph type="sldNum" sz="quarter" idx="12"/>
          </p:nvPr>
        </p:nvSpPr>
        <p:spPr/>
        <p:txBody>
          <a:bodyPr/>
          <a:lstStyle/>
          <a:p>
            <a:fld id="{E315E9D0-DA38-4383-9188-F457966271FC}" type="slidenum">
              <a:rPr lang="es-419" smtClean="0"/>
              <a:t>‹Nº›</a:t>
            </a:fld>
            <a:endParaRPr lang="es-419"/>
          </a:p>
        </p:txBody>
      </p:sp>
    </p:spTree>
    <p:extLst>
      <p:ext uri="{BB962C8B-B14F-4D97-AF65-F5344CB8AC3E}">
        <p14:creationId xmlns:p14="http://schemas.microsoft.com/office/powerpoint/2010/main" val="3386749865"/>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9207A3-C73C-46AF-BE41-2D6D5F0F16EE}" type="datetimeFigureOut">
              <a:rPr lang="es-419" smtClean="0"/>
              <a:t>07/09/2021</a:t>
            </a:fld>
            <a:endParaRPr lang="es-419"/>
          </a:p>
        </p:txBody>
      </p:sp>
      <p:sp>
        <p:nvSpPr>
          <p:cNvPr id="3" name="Footer Placeholder 2"/>
          <p:cNvSpPr>
            <a:spLocks noGrp="1"/>
          </p:cNvSpPr>
          <p:nvPr>
            <p:ph type="ftr" sz="quarter" idx="11"/>
          </p:nvPr>
        </p:nvSpPr>
        <p:spPr/>
        <p:txBody>
          <a:bodyPr/>
          <a:lstStyle/>
          <a:p>
            <a:endParaRPr lang="es-419"/>
          </a:p>
        </p:txBody>
      </p:sp>
      <p:sp>
        <p:nvSpPr>
          <p:cNvPr id="4" name="Slide Number Placeholder 3"/>
          <p:cNvSpPr>
            <a:spLocks noGrp="1"/>
          </p:cNvSpPr>
          <p:nvPr>
            <p:ph type="sldNum" sz="quarter" idx="12"/>
          </p:nvPr>
        </p:nvSpPr>
        <p:spPr/>
        <p:txBody>
          <a:bodyPr/>
          <a:lstStyle/>
          <a:p>
            <a:fld id="{E315E9D0-DA38-4383-9188-F457966271FC}" type="slidenum">
              <a:rPr lang="es-419" smtClean="0"/>
              <a:t>‹Nº›</a:t>
            </a:fld>
            <a:endParaRPr lang="es-419"/>
          </a:p>
        </p:txBody>
      </p:sp>
    </p:spTree>
    <p:extLst>
      <p:ext uri="{BB962C8B-B14F-4D97-AF65-F5344CB8AC3E}">
        <p14:creationId xmlns:p14="http://schemas.microsoft.com/office/powerpoint/2010/main" val="3321395173"/>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E29207A3-C73C-46AF-BE41-2D6D5F0F16EE}" type="datetimeFigureOut">
              <a:rPr lang="es-419" smtClean="0"/>
              <a:t>07/09/2021</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E315E9D0-DA38-4383-9188-F457966271FC}" type="slidenum">
              <a:rPr lang="es-419" smtClean="0"/>
              <a:t>‹Nº›</a:t>
            </a:fld>
            <a:endParaRPr lang="es-419"/>
          </a:p>
        </p:txBody>
      </p:sp>
    </p:spTree>
    <p:extLst>
      <p:ext uri="{BB962C8B-B14F-4D97-AF65-F5344CB8AC3E}">
        <p14:creationId xmlns:p14="http://schemas.microsoft.com/office/powerpoint/2010/main" val="3272883085"/>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E29207A3-C73C-46AF-BE41-2D6D5F0F16EE}" type="datetimeFigureOut">
              <a:rPr lang="es-419" smtClean="0"/>
              <a:t>07/09/2021</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E315E9D0-DA38-4383-9188-F457966271FC}" type="slidenum">
              <a:rPr lang="es-419" smtClean="0"/>
              <a:t>‹Nº›</a:t>
            </a:fld>
            <a:endParaRPr lang="es-419"/>
          </a:p>
        </p:txBody>
      </p:sp>
    </p:spTree>
    <p:extLst>
      <p:ext uri="{BB962C8B-B14F-4D97-AF65-F5344CB8AC3E}">
        <p14:creationId xmlns:p14="http://schemas.microsoft.com/office/powerpoint/2010/main" val="1750946464"/>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9207A3-C73C-46AF-BE41-2D6D5F0F16EE}" type="datetimeFigureOut">
              <a:rPr lang="es-419" smtClean="0"/>
              <a:t>07/09/2021</a:t>
            </a:fld>
            <a:endParaRPr lang="es-419"/>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419"/>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5E9D0-DA38-4383-9188-F457966271FC}" type="slidenum">
              <a:rPr lang="es-419" smtClean="0"/>
              <a:t>‹Nº›</a:t>
            </a:fld>
            <a:endParaRPr lang="es-419"/>
          </a:p>
        </p:txBody>
      </p:sp>
    </p:spTree>
    <p:extLst>
      <p:ext uri="{BB962C8B-B14F-4D97-AF65-F5344CB8AC3E}">
        <p14:creationId xmlns:p14="http://schemas.microsoft.com/office/powerpoint/2010/main" val="38649351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6400727-B96C-44CB-95B1-7D8037BC9E64}"/>
              </a:ext>
            </a:extLst>
          </p:cNvPr>
          <p:cNvSpPr>
            <a:spLocks noGrp="1"/>
          </p:cNvSpPr>
          <p:nvPr>
            <p:ph type="title"/>
          </p:nvPr>
        </p:nvSpPr>
        <p:spPr>
          <a:xfrm>
            <a:off x="1371599" y="294538"/>
            <a:ext cx="9895951" cy="1033669"/>
          </a:xfrm>
        </p:spPr>
        <p:txBody>
          <a:bodyPr>
            <a:normAutofit/>
          </a:bodyPr>
          <a:lstStyle/>
          <a:p>
            <a:r>
              <a:rPr lang="es-ES" sz="4000">
                <a:solidFill>
                  <a:srgbClr val="FFFFFF"/>
                </a:solidFill>
              </a:rPr>
              <a:t>Administración Estratégica</a:t>
            </a:r>
          </a:p>
        </p:txBody>
      </p:sp>
      <p:sp>
        <p:nvSpPr>
          <p:cNvPr id="3" name="Marcador de contenido 2">
            <a:extLst>
              <a:ext uri="{FF2B5EF4-FFF2-40B4-BE49-F238E27FC236}">
                <a16:creationId xmlns:a16="http://schemas.microsoft.com/office/drawing/2014/main" id="{5916F05C-2B03-4E6F-8B2F-9370AF3C9A8D}"/>
              </a:ext>
            </a:extLst>
          </p:cNvPr>
          <p:cNvSpPr>
            <a:spLocks noGrp="1"/>
          </p:cNvSpPr>
          <p:nvPr>
            <p:ph idx="1"/>
          </p:nvPr>
        </p:nvSpPr>
        <p:spPr>
          <a:xfrm>
            <a:off x="1371599" y="2082018"/>
            <a:ext cx="9724031" cy="4149969"/>
          </a:xfrm>
        </p:spPr>
        <p:txBody>
          <a:bodyPr anchor="ctr">
            <a:normAutofit lnSpcReduction="10000"/>
          </a:bodyPr>
          <a:lstStyle/>
          <a:p>
            <a:pPr marL="0" indent="0">
              <a:buNone/>
            </a:pPr>
            <a:endParaRPr lang="es-ES" sz="1400" dirty="0"/>
          </a:p>
          <a:p>
            <a:pPr marL="0" indent="0">
              <a:buNone/>
            </a:pPr>
            <a:r>
              <a:rPr lang="es-ES" sz="1700" dirty="0"/>
              <a:t>La administración estratégica es un proceso de evaluación sistemática de un negocio y define los objetivos a largo plazo, identifica metas y objetivos, desarrolla estrategias para alcanzar estos y localiza recursos para realizarlos.</a:t>
            </a:r>
          </a:p>
          <a:p>
            <a:pPr marL="0" indent="0">
              <a:buNone/>
            </a:pPr>
            <a:r>
              <a:rPr lang="es-ES" sz="1700" dirty="0"/>
              <a:t>Se trata de una poderosa herramienta de diagnóstico, análisis y toma de decisiones, que permite a las organizaciones afrontar los desafíos del entorno y adecuarse a los cambios con un esfuerzo sistemático orientado a lograr mayor eficiencia y calidad.</a:t>
            </a:r>
          </a:p>
          <a:p>
            <a:pPr marL="0" indent="0">
              <a:buNone/>
            </a:pPr>
            <a:r>
              <a:rPr lang="es-ES" sz="1700" dirty="0"/>
              <a:t>Una buena estrategia debe:</a:t>
            </a:r>
          </a:p>
          <a:p>
            <a:pPr lvl="1"/>
            <a:r>
              <a:rPr lang="es-ES" sz="1700" dirty="0"/>
              <a:t>Ser capaz de alcanzar el objetivo deseado.</a:t>
            </a:r>
          </a:p>
          <a:p>
            <a:pPr lvl="1"/>
            <a:r>
              <a:rPr lang="es-ES" sz="1700" dirty="0"/>
              <a:t>Mantener una buena conexión entre el entorno y los recursos de una organización y competencia</a:t>
            </a:r>
          </a:p>
          <a:p>
            <a:pPr lvl="1"/>
            <a:r>
              <a:rPr lang="es-ES" sz="1700" dirty="0"/>
              <a:t>Debe ser factible y apropiada.</a:t>
            </a:r>
          </a:p>
          <a:p>
            <a:pPr lvl="1"/>
            <a:r>
              <a:rPr lang="es-ES" sz="1700" dirty="0"/>
              <a:t>Ser capaz de proporcionar a la organización una ventaja competitiva; debería ser única y sostenible en el tiempo.</a:t>
            </a:r>
          </a:p>
          <a:p>
            <a:pPr lvl="1"/>
            <a:r>
              <a:rPr lang="es-ES" sz="1700" dirty="0"/>
              <a:t>Dinámica, flexible y capaz de adaptarse a las situaciones cambiantes.</a:t>
            </a:r>
          </a:p>
          <a:p>
            <a:pPr lvl="1"/>
            <a:r>
              <a:rPr lang="es-ES" sz="1700" dirty="0"/>
              <a:t>Debe ser medible en términos de su efectividad.</a:t>
            </a:r>
          </a:p>
          <a:p>
            <a:pPr marL="0" indent="0">
              <a:buNone/>
            </a:pPr>
            <a:endParaRPr lang="es-ES" sz="1700" dirty="0"/>
          </a:p>
          <a:p>
            <a:pPr marL="0" indent="0">
              <a:buNone/>
            </a:pPr>
            <a:endParaRPr lang="es-ES" sz="1400" dirty="0"/>
          </a:p>
        </p:txBody>
      </p:sp>
    </p:spTree>
    <p:extLst>
      <p:ext uri="{BB962C8B-B14F-4D97-AF65-F5344CB8AC3E}">
        <p14:creationId xmlns:p14="http://schemas.microsoft.com/office/powerpoint/2010/main" val="2886856291"/>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6400727-B96C-44CB-95B1-7D8037BC9E64}"/>
              </a:ext>
            </a:extLst>
          </p:cNvPr>
          <p:cNvSpPr>
            <a:spLocks noGrp="1"/>
          </p:cNvSpPr>
          <p:nvPr>
            <p:ph type="title"/>
          </p:nvPr>
        </p:nvSpPr>
        <p:spPr>
          <a:xfrm>
            <a:off x="1371599" y="294538"/>
            <a:ext cx="9895951" cy="1033669"/>
          </a:xfrm>
        </p:spPr>
        <p:txBody>
          <a:bodyPr>
            <a:normAutofit/>
          </a:bodyPr>
          <a:lstStyle/>
          <a:p>
            <a:r>
              <a:rPr lang="es-PA" sz="4000">
                <a:solidFill>
                  <a:srgbClr val="FFFFFF"/>
                </a:solidFill>
              </a:rPr>
              <a:t>Componentes de la Planeación</a:t>
            </a:r>
            <a:endParaRPr lang="es-ES" sz="4000">
              <a:solidFill>
                <a:srgbClr val="FFFFFF"/>
              </a:solidFill>
            </a:endParaRPr>
          </a:p>
        </p:txBody>
      </p:sp>
      <p:sp>
        <p:nvSpPr>
          <p:cNvPr id="3" name="Marcador de contenido 2">
            <a:extLst>
              <a:ext uri="{FF2B5EF4-FFF2-40B4-BE49-F238E27FC236}">
                <a16:creationId xmlns:a16="http://schemas.microsoft.com/office/drawing/2014/main" id="{5916F05C-2B03-4E6F-8B2F-9370AF3C9A8D}"/>
              </a:ext>
            </a:extLst>
          </p:cNvPr>
          <p:cNvSpPr>
            <a:spLocks noGrp="1"/>
          </p:cNvSpPr>
          <p:nvPr>
            <p:ph idx="1"/>
          </p:nvPr>
        </p:nvSpPr>
        <p:spPr>
          <a:xfrm>
            <a:off x="1371599" y="2318197"/>
            <a:ext cx="9724031" cy="3683358"/>
          </a:xfrm>
        </p:spPr>
        <p:txBody>
          <a:bodyPr anchor="ctr">
            <a:normAutofit/>
          </a:bodyPr>
          <a:lstStyle/>
          <a:p>
            <a:pPr marL="342900" indent="-342900">
              <a:buFont typeface="+mj-lt"/>
              <a:buAutoNum type="arabicPeriod" startAt="3"/>
            </a:pPr>
            <a:r>
              <a:rPr lang="es-PA" sz="1700" dirty="0"/>
              <a:t>Alcanzable </a:t>
            </a:r>
          </a:p>
          <a:p>
            <a:pPr marL="0" indent="0">
              <a:buNone/>
            </a:pPr>
            <a:r>
              <a:rPr lang="es-PA" sz="1700" dirty="0"/>
              <a:t>Al crear un objetivo debemos pensar seriamente si se trata de algo posible de alcanzar.</a:t>
            </a:r>
          </a:p>
          <a:p>
            <a:pPr marL="0" indent="0">
              <a:buNone/>
            </a:pPr>
            <a:r>
              <a:rPr lang="es-PA" sz="1700" dirty="0"/>
              <a:t>Los objetivos realistas nos tienen que animar a seguir adelante y no desalentarnos. Pero ¿será que ya tenemos las habilidades y recurso necesarios para lograrlo? ¿No habrá alguna etapa o paso anterior que estamos dejando de lado?</a:t>
            </a:r>
          </a:p>
          <a:p>
            <a:pPr marL="0" indent="0">
              <a:buNone/>
            </a:pPr>
            <a:r>
              <a:rPr lang="es-PA" sz="1700" dirty="0"/>
              <a:t>Un objetivo alcanzable debe responder:</a:t>
            </a:r>
          </a:p>
          <a:p>
            <a:pPr marL="0" indent="0">
              <a:buNone/>
            </a:pPr>
            <a:r>
              <a:rPr lang="es-PA" sz="1700" dirty="0"/>
              <a:t>¿Cómo se puede alcanzar una meta? ¿Qué tan posible de lograr es la meta?</a:t>
            </a:r>
          </a:p>
          <a:p>
            <a:pPr marL="0" indent="0">
              <a:buNone/>
            </a:pPr>
            <a:r>
              <a:rPr lang="es-PA" sz="1700" dirty="0"/>
              <a:t>Ejemplos:</a:t>
            </a:r>
          </a:p>
          <a:p>
            <a:pPr marL="0" indent="0">
              <a:buNone/>
            </a:pPr>
            <a:r>
              <a:rPr lang="es-PA" sz="1700" dirty="0"/>
              <a:t>Objetivo equivocado: aumentar las visitas al sitio web de la empresa al doble en un año.</a:t>
            </a:r>
          </a:p>
          <a:p>
            <a:pPr marL="0" indent="0">
              <a:buNone/>
            </a:pPr>
            <a:r>
              <a:rPr lang="es-PA" sz="1700" dirty="0"/>
              <a:t>Objetivo Smart: aumentar las visitas al sitio web de la empresa de 5.000 a 10.000 por mes para </a:t>
            </a:r>
            <a:r>
              <a:rPr lang="es-PA" sz="1700" dirty="0">
                <a:solidFill>
                  <a:srgbClr val="3333CC"/>
                </a:solidFill>
              </a:rPr>
              <a:t>poder lanzar nuestro nuevo servicio. </a:t>
            </a:r>
            <a:r>
              <a:rPr lang="es-PA" sz="1700" dirty="0"/>
              <a:t>Fecha límite 31 de agosto del año próximo.</a:t>
            </a:r>
            <a:endParaRPr lang="es-ES" sz="1700" dirty="0"/>
          </a:p>
        </p:txBody>
      </p:sp>
    </p:spTree>
    <p:extLst>
      <p:ext uri="{BB962C8B-B14F-4D97-AF65-F5344CB8AC3E}">
        <p14:creationId xmlns:p14="http://schemas.microsoft.com/office/powerpoint/2010/main" val="1753626731"/>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6400727-B96C-44CB-95B1-7D8037BC9E64}"/>
              </a:ext>
            </a:extLst>
          </p:cNvPr>
          <p:cNvSpPr>
            <a:spLocks noGrp="1"/>
          </p:cNvSpPr>
          <p:nvPr>
            <p:ph type="title"/>
          </p:nvPr>
        </p:nvSpPr>
        <p:spPr>
          <a:xfrm>
            <a:off x="1371599" y="294538"/>
            <a:ext cx="9895951" cy="1033669"/>
          </a:xfrm>
        </p:spPr>
        <p:txBody>
          <a:bodyPr>
            <a:normAutofit/>
          </a:bodyPr>
          <a:lstStyle/>
          <a:p>
            <a:r>
              <a:rPr lang="es-PA" sz="4000">
                <a:solidFill>
                  <a:srgbClr val="FFFFFF"/>
                </a:solidFill>
              </a:rPr>
              <a:t>Componentes de la Planeación</a:t>
            </a:r>
            <a:endParaRPr lang="es-ES" sz="4000">
              <a:solidFill>
                <a:srgbClr val="FFFFFF"/>
              </a:solidFill>
            </a:endParaRPr>
          </a:p>
        </p:txBody>
      </p:sp>
      <p:sp>
        <p:nvSpPr>
          <p:cNvPr id="3" name="Marcador de contenido 2">
            <a:extLst>
              <a:ext uri="{FF2B5EF4-FFF2-40B4-BE49-F238E27FC236}">
                <a16:creationId xmlns:a16="http://schemas.microsoft.com/office/drawing/2014/main" id="{5916F05C-2B03-4E6F-8B2F-9370AF3C9A8D}"/>
              </a:ext>
            </a:extLst>
          </p:cNvPr>
          <p:cNvSpPr>
            <a:spLocks noGrp="1"/>
          </p:cNvSpPr>
          <p:nvPr>
            <p:ph idx="1"/>
          </p:nvPr>
        </p:nvSpPr>
        <p:spPr>
          <a:xfrm>
            <a:off x="1233982" y="2159064"/>
            <a:ext cx="9724031" cy="4109585"/>
          </a:xfrm>
        </p:spPr>
        <p:txBody>
          <a:bodyPr anchor="ctr">
            <a:noAutofit/>
          </a:bodyPr>
          <a:lstStyle/>
          <a:p>
            <a:pPr marL="342900" indent="-342900">
              <a:buFont typeface="+mj-lt"/>
              <a:buAutoNum type="arabicPeriod" startAt="4"/>
            </a:pPr>
            <a:r>
              <a:rPr lang="es-PA" sz="1500" dirty="0"/>
              <a:t>Relevante</a:t>
            </a:r>
          </a:p>
          <a:p>
            <a:pPr marL="0" indent="0">
              <a:buNone/>
            </a:pPr>
            <a:r>
              <a:rPr lang="es-ES" sz="1500" dirty="0"/>
              <a:t>Un objetivo es relevante si está en línea con los objetivos generales del negocio. No tiene sentido plantearse acciones cuyos resultados no sean subsidiarios de alguno de los objetivos generales que la empresa tiene en su plan de desarrollo.</a:t>
            </a:r>
            <a:endParaRPr lang="es-PA" sz="1500" dirty="0"/>
          </a:p>
          <a:p>
            <a:pPr marL="0" indent="0">
              <a:buNone/>
            </a:pPr>
            <a:r>
              <a:rPr lang="es-PA" sz="1500" dirty="0"/>
              <a:t>Algunas preguntas para definir objetivos relevantes:</a:t>
            </a:r>
          </a:p>
          <a:p>
            <a:pPr marL="0" indent="0">
              <a:buNone/>
            </a:pPr>
            <a:r>
              <a:rPr lang="es-ES" sz="1500" dirty="0"/>
              <a:t>Preguntarnos el “para qué” de algo nos ayuda a darnos cuenta si se trata o no de un objetivo importante. Daremos prioridad a aquellos que realmente lo son.</a:t>
            </a:r>
          </a:p>
          <a:p>
            <a:pPr marL="0" indent="0">
              <a:buNone/>
            </a:pPr>
            <a:r>
              <a:rPr lang="es-ES" sz="1500" dirty="0"/>
              <a:t>¿El objetivo individual es importante para el objetivo global (estrategia)?</a:t>
            </a:r>
          </a:p>
          <a:p>
            <a:pPr marL="0" indent="0">
              <a:buNone/>
            </a:pPr>
            <a:r>
              <a:rPr lang="es-ES" sz="1500" dirty="0"/>
              <a:t>¿Es el momento adecuado para plantear este objetivo?</a:t>
            </a:r>
          </a:p>
          <a:p>
            <a:pPr marL="0" indent="0">
              <a:buNone/>
            </a:pPr>
            <a:r>
              <a:rPr lang="es-ES" sz="1500" dirty="0"/>
              <a:t>¿La persona asignada al objetivo es la correcta? (empresa, grupo) ¿Soy la persona correcta? (marca personal / profesional).</a:t>
            </a:r>
          </a:p>
          <a:p>
            <a:pPr marL="0" indent="0">
              <a:buNone/>
            </a:pPr>
            <a:r>
              <a:rPr lang="es-ES" sz="1500" dirty="0"/>
              <a:t>¿El objetivo se adapta a la realidad o contexto en el que nos encontramos?</a:t>
            </a:r>
            <a:endParaRPr lang="es-PA" sz="1500" dirty="0"/>
          </a:p>
          <a:p>
            <a:pPr marL="0" indent="0">
              <a:buNone/>
            </a:pPr>
            <a:r>
              <a:rPr lang="es-PA" sz="1500" dirty="0"/>
              <a:t>Ejemplos:</a:t>
            </a:r>
          </a:p>
          <a:p>
            <a:pPr marL="0" indent="0">
              <a:buNone/>
            </a:pPr>
            <a:r>
              <a:rPr lang="es-PA" sz="1500" dirty="0"/>
              <a:t>Objetivo equivocado: aumentar el equipo de vendedores para poder crecer en ventas.</a:t>
            </a:r>
          </a:p>
          <a:p>
            <a:pPr marL="0" indent="0">
              <a:buNone/>
            </a:pPr>
            <a:r>
              <a:rPr lang="es-PA" sz="1500" dirty="0"/>
              <a:t>Objetivo Smart: aumentar nuestro equipo de vendedores de 5 a 8 antes del 31 de agosto para así poder </a:t>
            </a:r>
            <a:r>
              <a:rPr lang="es-PA" sz="1500" dirty="0">
                <a:solidFill>
                  <a:srgbClr val="3333CC"/>
                </a:solidFill>
              </a:rPr>
              <a:t>aumentar</a:t>
            </a:r>
            <a:r>
              <a:rPr lang="es-PA" sz="1500" dirty="0"/>
              <a:t> un 50% </a:t>
            </a:r>
            <a:r>
              <a:rPr lang="es-PA" sz="1500" dirty="0">
                <a:solidFill>
                  <a:srgbClr val="3333CC"/>
                </a:solidFill>
              </a:rPr>
              <a:t>las ventas en la región X de nuestro país.</a:t>
            </a:r>
            <a:endParaRPr lang="es-ES" sz="1500" dirty="0">
              <a:solidFill>
                <a:srgbClr val="3333CC"/>
              </a:solidFill>
            </a:endParaRPr>
          </a:p>
        </p:txBody>
      </p:sp>
    </p:spTree>
    <p:extLst>
      <p:ext uri="{BB962C8B-B14F-4D97-AF65-F5344CB8AC3E}">
        <p14:creationId xmlns:p14="http://schemas.microsoft.com/office/powerpoint/2010/main" val="3065428475"/>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6400727-B96C-44CB-95B1-7D8037BC9E64}"/>
              </a:ext>
            </a:extLst>
          </p:cNvPr>
          <p:cNvSpPr>
            <a:spLocks noGrp="1"/>
          </p:cNvSpPr>
          <p:nvPr>
            <p:ph type="title"/>
          </p:nvPr>
        </p:nvSpPr>
        <p:spPr>
          <a:xfrm>
            <a:off x="1371599" y="294538"/>
            <a:ext cx="9895951" cy="1033669"/>
          </a:xfrm>
        </p:spPr>
        <p:txBody>
          <a:bodyPr>
            <a:normAutofit/>
          </a:bodyPr>
          <a:lstStyle/>
          <a:p>
            <a:r>
              <a:rPr lang="es-PA" sz="4000">
                <a:solidFill>
                  <a:srgbClr val="FFFFFF"/>
                </a:solidFill>
              </a:rPr>
              <a:t>Componentes de la Planeación</a:t>
            </a:r>
            <a:endParaRPr lang="es-ES" sz="4000">
              <a:solidFill>
                <a:srgbClr val="FFFFFF"/>
              </a:solidFill>
            </a:endParaRPr>
          </a:p>
        </p:txBody>
      </p:sp>
      <p:sp>
        <p:nvSpPr>
          <p:cNvPr id="3" name="Marcador de contenido 2">
            <a:extLst>
              <a:ext uri="{FF2B5EF4-FFF2-40B4-BE49-F238E27FC236}">
                <a16:creationId xmlns:a16="http://schemas.microsoft.com/office/drawing/2014/main" id="{5916F05C-2B03-4E6F-8B2F-9370AF3C9A8D}"/>
              </a:ext>
            </a:extLst>
          </p:cNvPr>
          <p:cNvSpPr>
            <a:spLocks noGrp="1"/>
          </p:cNvSpPr>
          <p:nvPr>
            <p:ph idx="1"/>
          </p:nvPr>
        </p:nvSpPr>
        <p:spPr>
          <a:xfrm>
            <a:off x="949568" y="2184652"/>
            <a:ext cx="9724031" cy="4378810"/>
          </a:xfrm>
        </p:spPr>
        <p:txBody>
          <a:bodyPr anchor="ctr">
            <a:noAutofit/>
          </a:bodyPr>
          <a:lstStyle/>
          <a:p>
            <a:pPr marL="342900" indent="-342900">
              <a:buFont typeface="+mj-lt"/>
              <a:buAutoNum type="arabicPeriod" startAt="5"/>
            </a:pPr>
            <a:r>
              <a:rPr lang="es-PA" sz="1600" dirty="0"/>
              <a:t>Tiempo límite </a:t>
            </a:r>
          </a:p>
          <a:p>
            <a:pPr marL="0" indent="0">
              <a:buNone/>
            </a:pPr>
            <a:r>
              <a:rPr lang="es-PA" sz="1600" dirty="0"/>
              <a:t>Es fundamental establecer una fecha límite para cumplir un objetivo. Esto suele ser más difícil de conseguir en el caso de las metas personales. </a:t>
            </a:r>
          </a:p>
          <a:p>
            <a:pPr marL="0" indent="0">
              <a:buNone/>
            </a:pPr>
            <a:r>
              <a:rPr lang="es-PA" sz="1600" dirty="0"/>
              <a:t>En el caso de una empresa o startup, resulta importante fijar un marco de tiempo para evitar que ciertas tareas sean pospuestas por nuevos problemas que parecen “aparentemente” urgentes.</a:t>
            </a:r>
          </a:p>
          <a:p>
            <a:pPr marL="0" indent="0">
              <a:buNone/>
            </a:pPr>
            <a:r>
              <a:rPr lang="es-PA" sz="1600" dirty="0"/>
              <a:t>Al formular un objetivo Smart deberemos preguntarnos:</a:t>
            </a:r>
          </a:p>
          <a:p>
            <a:pPr marL="0" indent="0">
              <a:buNone/>
            </a:pPr>
            <a:r>
              <a:rPr lang="es-PA" sz="1600" dirty="0"/>
              <a:t>¿Cuándo deberá estar terminado? Fijar una fecha límite.</a:t>
            </a:r>
          </a:p>
          <a:p>
            <a:pPr marL="0" indent="0">
              <a:buNone/>
            </a:pPr>
            <a:r>
              <a:rPr lang="es-PA" sz="1600" dirty="0"/>
              <a:t>¿Qué debo hacer hoy, mañana, pasado…? Evitar emergencias o urgencias.</a:t>
            </a:r>
          </a:p>
          <a:p>
            <a:pPr marL="0" indent="0">
              <a:buNone/>
            </a:pPr>
            <a:r>
              <a:rPr lang="es-PA" sz="1600" dirty="0"/>
              <a:t>¿Qué debo hacer dentro de 6 meses? Evitar apagar fuegos dentro de 6 meses.</a:t>
            </a:r>
          </a:p>
          <a:p>
            <a:pPr marL="0" indent="0">
              <a:buNone/>
            </a:pPr>
            <a:r>
              <a:rPr lang="es-PA" sz="1600" dirty="0"/>
              <a:t>Ejemplos</a:t>
            </a:r>
          </a:p>
          <a:p>
            <a:pPr marL="0" indent="0">
              <a:buNone/>
            </a:pPr>
            <a:r>
              <a:rPr lang="es-PA" sz="1600" dirty="0"/>
              <a:t>Objetivo equivocado: aumentar la lista de suscriptores al blog de la empresa (o personal).</a:t>
            </a:r>
          </a:p>
          <a:p>
            <a:pPr marL="0" indent="0">
              <a:buNone/>
            </a:pPr>
            <a:r>
              <a:rPr lang="es-PA" sz="1600" dirty="0"/>
              <a:t>Objetivo Smart: crear un nuevo Contenido de Valor gratuito de 30 páginas. Ofrecerlo en el blog/web antes del </a:t>
            </a:r>
            <a:r>
              <a:rPr lang="es-PA" sz="1600" dirty="0">
                <a:solidFill>
                  <a:srgbClr val="3333CC"/>
                </a:solidFill>
              </a:rPr>
              <a:t>31 de agosto p</a:t>
            </a:r>
            <a:r>
              <a:rPr lang="es-PA" sz="1600" dirty="0"/>
              <a:t>ara poder solicitar datos de contacto contra descarga (nombre, correo) y así aumentar un 5% mensual la cantidad de suscriptores al boletín informativo de nuestro negocio.</a:t>
            </a:r>
            <a:endParaRPr lang="es-ES" sz="1600" dirty="0"/>
          </a:p>
        </p:txBody>
      </p:sp>
    </p:spTree>
    <p:extLst>
      <p:ext uri="{BB962C8B-B14F-4D97-AF65-F5344CB8AC3E}">
        <p14:creationId xmlns:p14="http://schemas.microsoft.com/office/powerpoint/2010/main" val="843172168"/>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n 1" descr="Calendario&#10;&#10;Descripción generada automáticamente">
            <a:extLst>
              <a:ext uri="{FF2B5EF4-FFF2-40B4-BE49-F238E27FC236}">
                <a16:creationId xmlns:a16="http://schemas.microsoft.com/office/drawing/2014/main" id="{0F3B8218-5521-49EE-8D95-25F8D16E34EA}"/>
              </a:ext>
            </a:extLst>
          </p:cNvPr>
          <p:cNvPicPr>
            <a:picLocks noChangeAspect="1"/>
          </p:cNvPicPr>
          <p:nvPr/>
        </p:nvPicPr>
        <p:blipFill>
          <a:blip r:embed="rId2"/>
          <a:stretch>
            <a:fillRect/>
          </a:stretch>
        </p:blipFill>
        <p:spPr>
          <a:xfrm>
            <a:off x="1676967" y="457200"/>
            <a:ext cx="8838066" cy="5943600"/>
          </a:xfrm>
          <a:prstGeom prst="rect">
            <a:avLst/>
          </a:prstGeom>
        </p:spPr>
      </p:pic>
    </p:spTree>
    <p:extLst>
      <p:ext uri="{BB962C8B-B14F-4D97-AF65-F5344CB8AC3E}">
        <p14:creationId xmlns:p14="http://schemas.microsoft.com/office/powerpoint/2010/main" val="2022253384"/>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6400727-B96C-44CB-95B1-7D8037BC9E64}"/>
              </a:ext>
            </a:extLst>
          </p:cNvPr>
          <p:cNvSpPr>
            <a:spLocks noGrp="1"/>
          </p:cNvSpPr>
          <p:nvPr>
            <p:ph type="title"/>
          </p:nvPr>
        </p:nvSpPr>
        <p:spPr>
          <a:xfrm>
            <a:off x="1371599" y="294538"/>
            <a:ext cx="9895951" cy="1033669"/>
          </a:xfrm>
        </p:spPr>
        <p:txBody>
          <a:bodyPr>
            <a:normAutofit/>
          </a:bodyPr>
          <a:lstStyle/>
          <a:p>
            <a:r>
              <a:rPr lang="es-PA" sz="4000">
                <a:solidFill>
                  <a:srgbClr val="FFFFFF"/>
                </a:solidFill>
              </a:rPr>
              <a:t>Componentes de la Planeación</a:t>
            </a:r>
            <a:endParaRPr lang="es-ES" sz="4000">
              <a:solidFill>
                <a:srgbClr val="FFFFFF"/>
              </a:solidFill>
            </a:endParaRPr>
          </a:p>
        </p:txBody>
      </p:sp>
      <p:sp>
        <p:nvSpPr>
          <p:cNvPr id="3" name="Marcador de contenido 2">
            <a:extLst>
              <a:ext uri="{FF2B5EF4-FFF2-40B4-BE49-F238E27FC236}">
                <a16:creationId xmlns:a16="http://schemas.microsoft.com/office/drawing/2014/main" id="{5916F05C-2B03-4E6F-8B2F-9370AF3C9A8D}"/>
              </a:ext>
            </a:extLst>
          </p:cNvPr>
          <p:cNvSpPr>
            <a:spLocks noGrp="1"/>
          </p:cNvSpPr>
          <p:nvPr>
            <p:ph idx="1"/>
          </p:nvPr>
        </p:nvSpPr>
        <p:spPr>
          <a:xfrm>
            <a:off x="949568" y="1885279"/>
            <a:ext cx="9724031" cy="4678183"/>
          </a:xfrm>
        </p:spPr>
        <p:txBody>
          <a:bodyPr anchor="ctr">
            <a:noAutofit/>
          </a:bodyPr>
          <a:lstStyle/>
          <a:p>
            <a:pPr marL="0" indent="0">
              <a:buNone/>
            </a:pPr>
            <a:endParaRPr lang="es-ES" sz="2400" b="1" dirty="0"/>
          </a:p>
          <a:p>
            <a:pPr marL="0" indent="0">
              <a:buNone/>
            </a:pPr>
            <a:endParaRPr lang="es-ES" sz="2400" b="1" dirty="0"/>
          </a:p>
          <a:p>
            <a:pPr marL="0" indent="0">
              <a:buNone/>
            </a:pPr>
            <a:endParaRPr lang="es-ES" sz="2400" b="1" dirty="0"/>
          </a:p>
          <a:p>
            <a:pPr marL="0" indent="0">
              <a:buNone/>
            </a:pPr>
            <a:endParaRPr lang="es-ES" sz="2400" b="1" dirty="0"/>
          </a:p>
          <a:p>
            <a:pPr marL="0" indent="0">
              <a:buNone/>
            </a:pPr>
            <a:r>
              <a:rPr lang="es-ES" sz="2400" b="1" dirty="0"/>
              <a:t>¿Para qué sirve la metodología SMART?</a:t>
            </a:r>
          </a:p>
          <a:p>
            <a:pPr marL="514350" indent="-514350">
              <a:buAutoNum type="arabicPeriod"/>
            </a:pPr>
            <a:r>
              <a:rPr lang="es-ES" sz="2000" dirty="0"/>
              <a:t>Aumentas tu visión empresarial</a:t>
            </a:r>
          </a:p>
          <a:p>
            <a:pPr marL="514350" indent="-514350">
              <a:buFont typeface="Arial" panose="020B0604020202020204" pitchFamily="34" charset="0"/>
              <a:buAutoNum type="arabicPeriod"/>
            </a:pPr>
            <a:r>
              <a:rPr lang="es-PA" sz="2000" dirty="0"/>
              <a:t>Mejoras tu planeación</a:t>
            </a:r>
          </a:p>
          <a:p>
            <a:pPr marL="514350" indent="-514350">
              <a:buAutoNum type="arabicPeriod"/>
            </a:pPr>
            <a:r>
              <a:rPr lang="es-ES" sz="2000" dirty="0"/>
              <a:t>Puedes enfocarte en lo más importante</a:t>
            </a:r>
          </a:p>
          <a:p>
            <a:pPr marL="514350" indent="-514350">
              <a:buFont typeface="Arial" panose="020B0604020202020204" pitchFamily="34" charset="0"/>
              <a:buAutoNum type="arabicPeriod"/>
            </a:pPr>
            <a:r>
              <a:rPr lang="es-PA" sz="2000" dirty="0"/>
              <a:t>Tienes mayor control</a:t>
            </a:r>
          </a:p>
          <a:p>
            <a:pPr marL="514350" indent="-514350">
              <a:buFont typeface="Arial" panose="020B0604020202020204" pitchFamily="34" charset="0"/>
              <a:buAutoNum type="arabicPeriod"/>
            </a:pPr>
            <a:r>
              <a:rPr lang="es-PA" sz="2000" dirty="0"/>
              <a:t>Optimizas la comunicación</a:t>
            </a:r>
          </a:p>
          <a:p>
            <a:pPr marL="514350" indent="-514350">
              <a:buFont typeface="Arial" panose="020B0604020202020204" pitchFamily="34" charset="0"/>
              <a:buAutoNum type="arabicPeriod"/>
            </a:pPr>
            <a:r>
              <a:rPr lang="es-ES" sz="2000" dirty="0"/>
              <a:t>Impulsas la gestión del tiempo</a:t>
            </a:r>
          </a:p>
          <a:p>
            <a:pPr marL="514350" indent="-514350">
              <a:buFont typeface="Arial" panose="020B0604020202020204" pitchFamily="34" charset="0"/>
              <a:buAutoNum type="arabicPeriod"/>
            </a:pPr>
            <a:r>
              <a:rPr lang="es-PA" sz="2000" dirty="0"/>
              <a:t>Le das un perfil estratégico a tu empresa</a:t>
            </a:r>
          </a:p>
          <a:p>
            <a:pPr marL="514350" indent="-514350">
              <a:buFont typeface="Arial" panose="020B0604020202020204" pitchFamily="34" charset="0"/>
              <a:buAutoNum type="arabicPeriod"/>
            </a:pPr>
            <a:r>
              <a:rPr lang="es-ES" sz="2000" dirty="0"/>
              <a:t>Agilizas tu fuerza de ventas</a:t>
            </a:r>
          </a:p>
          <a:p>
            <a:pPr marL="514350" indent="-514350">
              <a:buFont typeface="Arial" panose="020B0604020202020204" pitchFamily="34" charset="0"/>
              <a:buAutoNum type="arabicPeriod"/>
            </a:pPr>
            <a:r>
              <a:rPr lang="es-ES" sz="2000" dirty="0"/>
              <a:t>Estableces procesos de mejora continua</a:t>
            </a:r>
          </a:p>
          <a:p>
            <a:pPr marL="514350" indent="-514350">
              <a:buFont typeface="Arial" panose="020B0604020202020204" pitchFamily="34" charset="0"/>
              <a:buAutoNum type="arabicPeriod"/>
            </a:pPr>
            <a:r>
              <a:rPr lang="es-PA" sz="2000" dirty="0"/>
              <a:t>Incrementas tu rentabilidad</a:t>
            </a:r>
          </a:p>
          <a:p>
            <a:pPr marL="514350" indent="-514350">
              <a:buFont typeface="Arial" panose="020B0604020202020204" pitchFamily="34" charset="0"/>
              <a:buAutoNum type="arabicPeriod"/>
            </a:pPr>
            <a:endParaRPr lang="es-ES" dirty="0"/>
          </a:p>
          <a:p>
            <a:pPr marL="514350" indent="-514350">
              <a:buFont typeface="Arial" panose="020B0604020202020204" pitchFamily="34" charset="0"/>
              <a:buAutoNum type="arabicPeriod"/>
            </a:pPr>
            <a:endParaRPr lang="es-PA" sz="2000" dirty="0"/>
          </a:p>
          <a:p>
            <a:pPr marL="514350" indent="-514350">
              <a:buAutoNum type="arabicPeriod"/>
            </a:pPr>
            <a:endParaRPr lang="es-ES" dirty="0"/>
          </a:p>
          <a:p>
            <a:pPr marL="0" indent="0">
              <a:buNone/>
            </a:pPr>
            <a:endParaRPr lang="es-ES" sz="1600" dirty="0"/>
          </a:p>
        </p:txBody>
      </p:sp>
    </p:spTree>
    <p:extLst>
      <p:ext uri="{BB962C8B-B14F-4D97-AF65-F5344CB8AC3E}">
        <p14:creationId xmlns:p14="http://schemas.microsoft.com/office/powerpoint/2010/main" val="559125114"/>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Título 1">
            <a:extLst>
              <a:ext uri="{FF2B5EF4-FFF2-40B4-BE49-F238E27FC236}">
                <a16:creationId xmlns:a16="http://schemas.microsoft.com/office/drawing/2014/main" id="{531CF6C5-4468-41BD-A6C0-847FF9F5AC42}"/>
              </a:ext>
            </a:extLst>
          </p:cNvPr>
          <p:cNvSpPr txBox="1">
            <a:spLocks/>
          </p:cNvSpPr>
          <p:nvPr/>
        </p:nvSpPr>
        <p:spPr>
          <a:xfrm>
            <a:off x="660040" y="2767106"/>
            <a:ext cx="3180439" cy="3071906"/>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s-PA" sz="4000" kern="1200" dirty="0">
                <a:solidFill>
                  <a:srgbClr val="FFFFFF"/>
                </a:solidFill>
                <a:latin typeface="+mj-lt"/>
                <a:ea typeface="+mj-ea"/>
                <a:cs typeface="+mj-cs"/>
              </a:rPr>
              <a:t>Componentes de la Planeación</a:t>
            </a:r>
          </a:p>
        </p:txBody>
      </p:sp>
      <p:pic>
        <p:nvPicPr>
          <p:cNvPr id="3" name="Imagen 2">
            <a:extLst>
              <a:ext uri="{FF2B5EF4-FFF2-40B4-BE49-F238E27FC236}">
                <a16:creationId xmlns:a16="http://schemas.microsoft.com/office/drawing/2014/main" id="{88717BAB-EB21-493F-A2D6-DB9A7E7197D3}"/>
              </a:ext>
            </a:extLst>
          </p:cNvPr>
          <p:cNvPicPr>
            <a:picLocks noChangeAspect="1"/>
          </p:cNvPicPr>
          <p:nvPr/>
        </p:nvPicPr>
        <p:blipFill>
          <a:blip r:embed="rId2"/>
          <a:stretch>
            <a:fillRect/>
          </a:stretch>
        </p:blipFill>
        <p:spPr>
          <a:xfrm>
            <a:off x="5619992" y="467208"/>
            <a:ext cx="4990619" cy="5923584"/>
          </a:xfrm>
          <a:prstGeom prst="rect">
            <a:avLst/>
          </a:prstGeom>
          <a:gradFill>
            <a:gsLst>
              <a:gs pos="51000">
                <a:srgbClr val="DEE6F4"/>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1731827062"/>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6400727-B96C-44CB-95B1-7D8037BC9E64}"/>
              </a:ext>
            </a:extLst>
          </p:cNvPr>
          <p:cNvSpPr>
            <a:spLocks noGrp="1"/>
          </p:cNvSpPr>
          <p:nvPr>
            <p:ph type="title"/>
          </p:nvPr>
        </p:nvSpPr>
        <p:spPr>
          <a:xfrm>
            <a:off x="1371599" y="294538"/>
            <a:ext cx="9895951" cy="1033669"/>
          </a:xfrm>
        </p:spPr>
        <p:txBody>
          <a:bodyPr>
            <a:normAutofit/>
          </a:bodyPr>
          <a:lstStyle/>
          <a:p>
            <a:r>
              <a:rPr lang="es-PA" sz="4000">
                <a:solidFill>
                  <a:srgbClr val="FFFFFF"/>
                </a:solidFill>
              </a:rPr>
              <a:t>Componentes de la Planeación</a:t>
            </a:r>
            <a:endParaRPr lang="es-ES" sz="4000">
              <a:solidFill>
                <a:srgbClr val="FFFFFF"/>
              </a:solidFill>
            </a:endParaRPr>
          </a:p>
        </p:txBody>
      </p:sp>
      <p:sp>
        <p:nvSpPr>
          <p:cNvPr id="3" name="Marcador de contenido 2">
            <a:extLst>
              <a:ext uri="{FF2B5EF4-FFF2-40B4-BE49-F238E27FC236}">
                <a16:creationId xmlns:a16="http://schemas.microsoft.com/office/drawing/2014/main" id="{5916F05C-2B03-4E6F-8B2F-9370AF3C9A8D}"/>
              </a:ext>
            </a:extLst>
          </p:cNvPr>
          <p:cNvSpPr>
            <a:spLocks noGrp="1"/>
          </p:cNvSpPr>
          <p:nvPr>
            <p:ph idx="1"/>
          </p:nvPr>
        </p:nvSpPr>
        <p:spPr>
          <a:xfrm>
            <a:off x="1371599" y="2318197"/>
            <a:ext cx="9724031" cy="3683358"/>
          </a:xfrm>
        </p:spPr>
        <p:txBody>
          <a:bodyPr anchor="ctr">
            <a:normAutofit/>
          </a:bodyPr>
          <a:lstStyle/>
          <a:p>
            <a:pPr marL="0" indent="0">
              <a:buNone/>
            </a:pPr>
            <a:r>
              <a:rPr lang="es-PA" sz="1700" dirty="0"/>
              <a:t>Qué es la MISIÓN?</a:t>
            </a:r>
          </a:p>
          <a:p>
            <a:pPr marL="0" indent="0">
              <a:buNone/>
            </a:pPr>
            <a:r>
              <a:rPr lang="es-PA" sz="1700" dirty="0"/>
              <a:t>Es el motivo o la razón de ser por parte de una organización, marca, una empresa, una institución . Este motivo se enfoca en el presente, es decir, es la actividad que justifica lo que el grupo o el individuo está haciendo en un momento dado.</a:t>
            </a:r>
          </a:p>
          <a:p>
            <a:pPr marL="0" indent="0">
              <a:buNone/>
            </a:pPr>
            <a:r>
              <a:rPr lang="es-ES" sz="1700" dirty="0"/>
              <a:t>Muy vinculada con tu propósito y vendría a ser algo como tu identidad.</a:t>
            </a:r>
          </a:p>
          <a:p>
            <a:pPr marL="0" indent="0">
              <a:buNone/>
            </a:pPr>
            <a:r>
              <a:rPr lang="es-ES" sz="1700" dirty="0"/>
              <a:t>Y por eso es tan importante no solo sentirla, hay que definirla bien, escribirla, enmarcarla y algo vital, todo el equipo debe conocerlo al dedillo.</a:t>
            </a:r>
            <a:endParaRPr lang="es-PA" sz="1700" dirty="0"/>
          </a:p>
          <a:p>
            <a:pPr marL="0" indent="0">
              <a:buNone/>
            </a:pPr>
            <a:r>
              <a:rPr lang="es-PA" sz="1700" dirty="0"/>
              <a:t>Responde a la pregunta: ¿Cuál es la razón de ser de la empresa?</a:t>
            </a:r>
          </a:p>
          <a:p>
            <a:pPr marL="0" indent="0">
              <a:buNone/>
            </a:pPr>
            <a:r>
              <a:rPr lang="es-PA" sz="1700" dirty="0"/>
              <a:t>Ejemplo</a:t>
            </a:r>
          </a:p>
          <a:p>
            <a:pPr marL="0" indent="0">
              <a:buNone/>
            </a:pPr>
            <a:r>
              <a:rPr lang="es-ES" sz="1700" dirty="0"/>
              <a:t>“Organizar la información del mundo y lograr que sea útil y accesible para todo el mundo”</a:t>
            </a:r>
          </a:p>
          <a:p>
            <a:pPr marL="0" indent="0">
              <a:buNone/>
            </a:pPr>
            <a:r>
              <a:rPr lang="es-ES" sz="1700" dirty="0"/>
              <a:t>“Ayudar a las personas y las empresas alrededor del mundo a desarrollar todo su potencial”.</a:t>
            </a:r>
            <a:endParaRPr lang="es-PA" sz="1700" dirty="0"/>
          </a:p>
          <a:p>
            <a:pPr marL="0" indent="0">
              <a:buNone/>
            </a:pPr>
            <a:endParaRPr lang="es-ES" sz="1700" dirty="0"/>
          </a:p>
        </p:txBody>
      </p:sp>
    </p:spTree>
    <p:extLst>
      <p:ext uri="{BB962C8B-B14F-4D97-AF65-F5344CB8AC3E}">
        <p14:creationId xmlns:p14="http://schemas.microsoft.com/office/powerpoint/2010/main" val="4183739184"/>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6400727-B96C-44CB-95B1-7D8037BC9E64}"/>
              </a:ext>
            </a:extLst>
          </p:cNvPr>
          <p:cNvSpPr>
            <a:spLocks noGrp="1"/>
          </p:cNvSpPr>
          <p:nvPr>
            <p:ph type="title"/>
          </p:nvPr>
        </p:nvSpPr>
        <p:spPr>
          <a:xfrm>
            <a:off x="1371599" y="294538"/>
            <a:ext cx="9895951" cy="1033669"/>
          </a:xfrm>
        </p:spPr>
        <p:txBody>
          <a:bodyPr>
            <a:normAutofit/>
          </a:bodyPr>
          <a:lstStyle/>
          <a:p>
            <a:r>
              <a:rPr lang="es-PA" sz="4000">
                <a:solidFill>
                  <a:srgbClr val="FFFFFF"/>
                </a:solidFill>
              </a:rPr>
              <a:t>Componentes de la Planeación</a:t>
            </a:r>
            <a:endParaRPr lang="es-ES" sz="4000">
              <a:solidFill>
                <a:srgbClr val="FFFFFF"/>
              </a:solidFill>
            </a:endParaRPr>
          </a:p>
        </p:txBody>
      </p:sp>
      <p:sp>
        <p:nvSpPr>
          <p:cNvPr id="3" name="Marcador de contenido 2">
            <a:extLst>
              <a:ext uri="{FF2B5EF4-FFF2-40B4-BE49-F238E27FC236}">
                <a16:creationId xmlns:a16="http://schemas.microsoft.com/office/drawing/2014/main" id="{5916F05C-2B03-4E6F-8B2F-9370AF3C9A8D}"/>
              </a:ext>
            </a:extLst>
          </p:cNvPr>
          <p:cNvSpPr>
            <a:spLocks noGrp="1"/>
          </p:cNvSpPr>
          <p:nvPr>
            <p:ph idx="1"/>
          </p:nvPr>
        </p:nvSpPr>
        <p:spPr>
          <a:xfrm>
            <a:off x="1371599" y="2039815"/>
            <a:ext cx="9724031" cy="4135902"/>
          </a:xfrm>
        </p:spPr>
        <p:txBody>
          <a:bodyPr anchor="ctr">
            <a:noAutofit/>
          </a:bodyPr>
          <a:lstStyle/>
          <a:p>
            <a:pPr marL="0" indent="0">
              <a:buNone/>
            </a:pPr>
            <a:r>
              <a:rPr lang="es-PA" sz="1700" dirty="0"/>
              <a:t>Qué es la VISIÓN?</a:t>
            </a:r>
          </a:p>
          <a:p>
            <a:pPr marL="0" indent="0">
              <a:buNone/>
            </a:pPr>
            <a:r>
              <a:rPr lang="es-PA" sz="1700" dirty="0"/>
              <a:t>Ideología Central – Proyección del Futuro</a:t>
            </a:r>
          </a:p>
          <a:p>
            <a:pPr marL="0" indent="0">
              <a:buNone/>
            </a:pPr>
            <a:r>
              <a:rPr lang="es-PA" sz="1700" dirty="0"/>
              <a:t>Una declaración coherente y poderosa de lo que el negocio debería de ser en el futuro.</a:t>
            </a:r>
          </a:p>
          <a:p>
            <a:pPr marL="0" indent="0">
              <a:buNone/>
            </a:pPr>
            <a:r>
              <a:rPr lang="es-ES" sz="1700" dirty="0"/>
              <a:t>Qué queremos conseguir, dónde queremos llegar, cuál es el objetivo. Definimos una línea hacia delante, hacia el futuro, donde nos enfocamos a algo que queremos, más allá de lo que somos o de por qué estamos aquí. Tiene más que ver con lo que queremos, con los sueños, con los deseos.</a:t>
            </a:r>
            <a:endParaRPr lang="es-PA" sz="1700" dirty="0"/>
          </a:p>
          <a:p>
            <a:pPr marL="0" indent="0">
              <a:buNone/>
            </a:pPr>
            <a:r>
              <a:rPr lang="es-PA" sz="1700" dirty="0"/>
              <a:t>Responde a la pregunta: ¿A dónde queremos llegar, en dónde nos vemos en el futuro?</a:t>
            </a:r>
          </a:p>
          <a:p>
            <a:pPr marL="0" indent="0">
              <a:buNone/>
            </a:pPr>
            <a:r>
              <a:rPr lang="es-PA" sz="1700" dirty="0"/>
              <a:t>Ejemplos:</a:t>
            </a:r>
          </a:p>
          <a:p>
            <a:pPr marL="0" indent="0">
              <a:buNone/>
            </a:pPr>
            <a:r>
              <a:rPr lang="es-ES" sz="1700" dirty="0"/>
              <a:t>“</a:t>
            </a:r>
            <a:r>
              <a:rPr lang="es-ES" sz="1700" b="1" dirty="0"/>
              <a:t>Ser el más prestigioso motor de búsqueda y el más importante del mundo</a:t>
            </a:r>
            <a:r>
              <a:rPr lang="es-ES" sz="1700" dirty="0"/>
              <a:t>”.</a:t>
            </a:r>
          </a:p>
          <a:p>
            <a:pPr marL="0" indent="0">
              <a:buNone/>
            </a:pPr>
            <a:r>
              <a:rPr lang="es-ES" sz="1700" dirty="0"/>
              <a:t>" </a:t>
            </a:r>
            <a:r>
              <a:rPr lang="es-ES" sz="1700" b="1" dirty="0"/>
              <a:t>Ser el más prestigioso motor de búsqueda y el más importante del mundo, </a:t>
            </a:r>
            <a:r>
              <a:rPr lang="es-ES" sz="1700" dirty="0"/>
              <a:t>además de ser un servicio gratuito fácil de utilizar que presente resultados relevantes en una fracción de segundo"</a:t>
            </a:r>
            <a:endParaRPr lang="es-PA" sz="1700" dirty="0"/>
          </a:p>
          <a:p>
            <a:pPr marL="0" indent="0">
              <a:buNone/>
            </a:pPr>
            <a:r>
              <a:rPr lang="es-ES" sz="1700" dirty="0"/>
              <a:t>“Tener una estación de trabajo que funcione con nuestro software en cada escritorio y en cada hogar”</a:t>
            </a:r>
          </a:p>
        </p:txBody>
      </p:sp>
    </p:spTree>
    <p:extLst>
      <p:ext uri="{BB962C8B-B14F-4D97-AF65-F5344CB8AC3E}">
        <p14:creationId xmlns:p14="http://schemas.microsoft.com/office/powerpoint/2010/main" val="3210236015"/>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6400727-B96C-44CB-95B1-7D8037BC9E64}"/>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Componentes de la Planeación</a:t>
            </a:r>
          </a:p>
        </p:txBody>
      </p:sp>
      <p:cxnSp>
        <p:nvCxnSpPr>
          <p:cNvPr id="26" name="Straight Connector 25">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7" name="Tabla 16">
            <a:extLst>
              <a:ext uri="{FF2B5EF4-FFF2-40B4-BE49-F238E27FC236}">
                <a16:creationId xmlns:a16="http://schemas.microsoft.com/office/drawing/2014/main" id="{6FDE462A-CC8E-43C3-80DC-5FD17570BBA7}"/>
              </a:ext>
            </a:extLst>
          </p:cNvPr>
          <p:cNvGraphicFramePr>
            <a:graphicFrameLocks noGrp="1"/>
          </p:cNvGraphicFramePr>
          <p:nvPr>
            <p:extLst>
              <p:ext uri="{D42A27DB-BD31-4B8C-83A1-F6EECF244321}">
                <p14:modId xmlns:p14="http://schemas.microsoft.com/office/powerpoint/2010/main" val="1087951411"/>
              </p:ext>
            </p:extLst>
          </p:nvPr>
        </p:nvGraphicFramePr>
        <p:xfrm>
          <a:off x="320040" y="2451309"/>
          <a:ext cx="11496822" cy="3950101"/>
        </p:xfrm>
        <a:graphic>
          <a:graphicData uri="http://schemas.openxmlformats.org/drawingml/2006/table">
            <a:tbl>
              <a:tblPr firstRow="1" firstCol="1" bandRow="1"/>
              <a:tblGrid>
                <a:gridCol w="5748411">
                  <a:extLst>
                    <a:ext uri="{9D8B030D-6E8A-4147-A177-3AD203B41FA5}">
                      <a16:colId xmlns:a16="http://schemas.microsoft.com/office/drawing/2014/main" val="3440276685"/>
                    </a:ext>
                  </a:extLst>
                </a:gridCol>
                <a:gridCol w="5748411">
                  <a:extLst>
                    <a:ext uri="{9D8B030D-6E8A-4147-A177-3AD203B41FA5}">
                      <a16:colId xmlns:a16="http://schemas.microsoft.com/office/drawing/2014/main" val="3572820794"/>
                    </a:ext>
                  </a:extLst>
                </a:gridCol>
              </a:tblGrid>
              <a:tr h="1798569">
                <a:tc gridSpan="2">
                  <a:txBody>
                    <a:bodyPr/>
                    <a:lstStyle/>
                    <a:p>
                      <a:pPr algn="just">
                        <a:lnSpc>
                          <a:spcPct val="107000"/>
                        </a:lnSpc>
                        <a:spcAft>
                          <a:spcPts val="0"/>
                        </a:spcAft>
                      </a:pPr>
                      <a:r>
                        <a:rPr lang="es-ES" sz="2200" b="1" dirty="0">
                          <a:effectLst/>
                          <a:latin typeface="Calibri" panose="020F0502020204030204" pitchFamily="34" charset="0"/>
                          <a:ea typeface="Calibri" panose="020F0502020204030204" pitchFamily="34" charset="0"/>
                          <a:cs typeface="Times New Roman" panose="02020603050405020304" pitchFamily="18" charset="0"/>
                        </a:rPr>
                        <a:t>Valores: son las creencias y conceptos básicos de una organización, forman la médula de su cultura. Son las concepciones compartidas de lo que es importante y por lo tanto deseable, que al ser aceptadas por los miembros de una organización influyen en su c</a:t>
                      </a:r>
                      <a:r>
                        <a:rPr lang="es-ES" sz="22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omportamiento y orientan sus decisiones. </a:t>
                      </a:r>
                      <a:endParaRPr lang="es-PA" sz="15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0"/>
                        </a:spcAft>
                      </a:pPr>
                      <a:r>
                        <a:rPr lang="es-ES" sz="2200" b="1" dirty="0">
                          <a:effectLst/>
                          <a:latin typeface="Calibri" panose="020F0502020204030204" pitchFamily="34" charset="0"/>
                          <a:ea typeface="Calibri" panose="020F0502020204030204" pitchFamily="34" charset="0"/>
                          <a:cs typeface="Times New Roman" panose="02020603050405020304" pitchFamily="18" charset="0"/>
                        </a:rPr>
                        <a:t> </a:t>
                      </a:r>
                      <a:endParaRPr lang="es-PA"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772" marR="92772" marT="0" marB="0">
                    <a:lnL>
                      <a:noFill/>
                    </a:lnL>
                    <a:lnR>
                      <a:noFill/>
                    </a:lnR>
                    <a:lnT>
                      <a:noFill/>
                    </a:lnT>
                    <a:lnB w="19050" cap="flat" cmpd="sng" algn="ctr">
                      <a:solidFill>
                        <a:srgbClr val="C9C9C9"/>
                      </a:solidFill>
                      <a:prstDash val="solid"/>
                      <a:round/>
                      <a:headEnd type="none" w="med" len="med"/>
                      <a:tailEnd type="none" w="med" len="med"/>
                    </a:lnB>
                    <a:solidFill>
                      <a:srgbClr val="FFFFFF"/>
                    </a:solidFill>
                  </a:tcPr>
                </a:tc>
                <a:tc hMerge="1">
                  <a:txBody>
                    <a:bodyPr/>
                    <a:lstStyle/>
                    <a:p>
                      <a:endParaRPr lang="es-PA"/>
                    </a:p>
                  </a:txBody>
                  <a:tcPr/>
                </a:tc>
                <a:extLst>
                  <a:ext uri="{0D108BD9-81ED-4DB2-BD59-A6C34878D82A}">
                    <a16:rowId xmlns:a16="http://schemas.microsoft.com/office/drawing/2014/main" val="124197729"/>
                  </a:ext>
                </a:extLst>
              </a:tr>
              <a:tr h="2151532">
                <a:tc>
                  <a:txBody>
                    <a:bodyPr/>
                    <a:lstStyle/>
                    <a:p>
                      <a:pPr marL="342900" lvl="0" indent="-342900">
                        <a:lnSpc>
                          <a:spcPct val="107000"/>
                        </a:lnSpc>
                        <a:spcAft>
                          <a:spcPts val="0"/>
                        </a:spcAft>
                        <a:buFont typeface="Symbol" panose="05050102010706020507" pitchFamily="18" charset="2"/>
                        <a:buChar char=""/>
                      </a:pPr>
                      <a:r>
                        <a:rPr lang="es-ES" sz="2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Integridad	</a:t>
                      </a:r>
                      <a:endParaRPr lang="es-PA" sz="15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s-ES" sz="2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Rapidez</a:t>
                      </a:r>
                      <a:endParaRPr lang="es-PA" sz="15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s-ES" sz="2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Precisión </a:t>
                      </a:r>
                      <a:endParaRPr lang="es-PA" sz="15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s-ES" sz="2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Facilidad de uso.</a:t>
                      </a:r>
                      <a:endParaRPr lang="es-PA" sz="15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s-ES" sz="2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Atención al cliente corporativo.</a:t>
                      </a:r>
                      <a:endParaRPr lang="es-PA" sz="15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s-ES" sz="2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Innovación</a:t>
                      </a:r>
                      <a:endParaRPr lang="es-PA" sz="1500">
                        <a:effectLst/>
                        <a:latin typeface="Calibri" panose="020F0502020204030204" pitchFamily="34" charset="0"/>
                        <a:ea typeface="Calibri" panose="020F0502020204030204" pitchFamily="34" charset="0"/>
                        <a:cs typeface="Times New Roman" panose="02020603050405020304" pitchFamily="18" charset="0"/>
                      </a:endParaRPr>
                    </a:p>
                  </a:txBody>
                  <a:tcPr marL="92772" marR="92772" marT="0" marB="0">
                    <a:lnL>
                      <a:noFill/>
                    </a:lnL>
                    <a:lnR w="12700" cap="flat" cmpd="sng" algn="ctr">
                      <a:solidFill>
                        <a:srgbClr val="C9C9C9"/>
                      </a:solidFill>
                      <a:prstDash val="solid"/>
                      <a:round/>
                      <a:headEnd type="none" w="med" len="med"/>
                      <a:tailEnd type="none" w="med" len="med"/>
                    </a:lnR>
                    <a:lnT w="1905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342900" lvl="0" indent="-342900">
                        <a:lnSpc>
                          <a:spcPct val="107000"/>
                        </a:lnSpc>
                        <a:spcAft>
                          <a:spcPts val="0"/>
                        </a:spcAft>
                        <a:buFont typeface="Symbol" panose="05050102010706020507" pitchFamily="18" charset="2"/>
                        <a:buChar char=""/>
                      </a:pPr>
                      <a:r>
                        <a:rPr lang="es-ES" sz="2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Confianza</a:t>
                      </a:r>
                      <a:endParaRPr lang="es-PA"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s-ES" sz="2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Pasión por ganar</a:t>
                      </a:r>
                      <a:endParaRPr lang="es-PA"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s-ES" sz="2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Transparencia</a:t>
                      </a:r>
                      <a:endParaRPr lang="es-PA"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s-ES" sz="2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Respeto mutuo</a:t>
                      </a:r>
                      <a:endParaRPr lang="es-PA"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s-ES" sz="2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Orientación a resultados</a:t>
                      </a:r>
                      <a:endParaRPr lang="es-PA"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s-ES" sz="2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etc</a:t>
                      </a:r>
                      <a:endParaRPr lang="es-PA"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772" marR="92772" marT="0" marB="0">
                    <a:lnL w="12700" cap="flat" cmpd="sng" algn="ctr">
                      <a:solidFill>
                        <a:srgbClr val="C9C9C9"/>
                      </a:solidFill>
                      <a:prstDash val="solid"/>
                      <a:round/>
                      <a:headEnd type="none" w="med" len="med"/>
                      <a:tailEnd type="none" w="med" len="med"/>
                    </a:lnL>
                    <a:lnR>
                      <a:noFill/>
                    </a:lnR>
                    <a:lnT w="1905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1823901946"/>
                  </a:ext>
                </a:extLst>
              </a:tr>
            </a:tbl>
          </a:graphicData>
        </a:graphic>
      </p:graphicFrame>
    </p:spTree>
    <p:extLst>
      <p:ext uri="{BB962C8B-B14F-4D97-AF65-F5344CB8AC3E}">
        <p14:creationId xmlns:p14="http://schemas.microsoft.com/office/powerpoint/2010/main" val="2958466757"/>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6400727-B96C-44CB-95B1-7D8037BC9E64}"/>
              </a:ext>
            </a:extLst>
          </p:cNvPr>
          <p:cNvSpPr>
            <a:spLocks noGrp="1"/>
          </p:cNvSpPr>
          <p:nvPr>
            <p:ph type="title"/>
          </p:nvPr>
        </p:nvSpPr>
        <p:spPr>
          <a:xfrm>
            <a:off x="1371599" y="294538"/>
            <a:ext cx="9895951" cy="1033669"/>
          </a:xfrm>
        </p:spPr>
        <p:txBody>
          <a:bodyPr>
            <a:normAutofit/>
          </a:bodyPr>
          <a:lstStyle/>
          <a:p>
            <a:r>
              <a:rPr lang="es-PA" sz="4000">
                <a:solidFill>
                  <a:srgbClr val="FFFFFF"/>
                </a:solidFill>
              </a:rPr>
              <a:t>Componentes de la Planeación</a:t>
            </a:r>
            <a:endParaRPr lang="es-ES" sz="4000">
              <a:solidFill>
                <a:srgbClr val="FFFFFF"/>
              </a:solidFill>
            </a:endParaRPr>
          </a:p>
        </p:txBody>
      </p:sp>
      <p:sp>
        <p:nvSpPr>
          <p:cNvPr id="3" name="Marcador de contenido 2">
            <a:extLst>
              <a:ext uri="{FF2B5EF4-FFF2-40B4-BE49-F238E27FC236}">
                <a16:creationId xmlns:a16="http://schemas.microsoft.com/office/drawing/2014/main" id="{5916F05C-2B03-4E6F-8B2F-9370AF3C9A8D}"/>
              </a:ext>
            </a:extLst>
          </p:cNvPr>
          <p:cNvSpPr>
            <a:spLocks noGrp="1"/>
          </p:cNvSpPr>
          <p:nvPr>
            <p:ph idx="1"/>
          </p:nvPr>
        </p:nvSpPr>
        <p:spPr>
          <a:xfrm>
            <a:off x="1371599" y="2318197"/>
            <a:ext cx="9724031" cy="3683358"/>
          </a:xfrm>
        </p:spPr>
        <p:txBody>
          <a:bodyPr anchor="ctr">
            <a:normAutofit fontScale="92500" lnSpcReduction="10000"/>
          </a:bodyPr>
          <a:lstStyle/>
          <a:p>
            <a:pPr marL="0" indent="0">
              <a:buNone/>
            </a:pPr>
            <a:endParaRPr lang="es-PA" sz="1700" dirty="0"/>
          </a:p>
          <a:p>
            <a:pPr marL="0" indent="0">
              <a:buNone/>
            </a:pPr>
            <a:r>
              <a:rPr lang="es-PA" sz="1800" dirty="0"/>
              <a:t>Como objetivo se denomina el fin al que se desea llegar o la meta que se pretende lograr. Es lo que impulsa al individuo a tomar decisiones o a perseguir sus aspiraciones. Es sinónimo de destino, fin, meta.</a:t>
            </a:r>
          </a:p>
          <a:p>
            <a:pPr marL="0" indent="0">
              <a:buNone/>
            </a:pPr>
            <a:endParaRPr lang="es-PA" sz="1800" dirty="0"/>
          </a:p>
          <a:p>
            <a:pPr marL="457200" lvl="1" indent="0">
              <a:buNone/>
            </a:pPr>
            <a:r>
              <a:rPr lang="es-PA" sz="1800" dirty="0"/>
              <a:t>Objetivo general</a:t>
            </a:r>
          </a:p>
          <a:p>
            <a:pPr marL="457200" lvl="1" indent="0">
              <a:buNone/>
            </a:pPr>
            <a:r>
              <a:rPr lang="es-PA" sz="1800" dirty="0"/>
              <a:t>El objetivo general es aquel que se centra en un aspecto global del estudio. En este sentido, es el propósito fundamental  y donde se expone el resultado final que se pretende alcanzar con el trabajo.</a:t>
            </a:r>
          </a:p>
          <a:p>
            <a:pPr marL="457200" lvl="1" indent="0">
              <a:buNone/>
            </a:pPr>
            <a:endParaRPr lang="es-PA" sz="1800" dirty="0"/>
          </a:p>
          <a:p>
            <a:pPr marL="457200" lvl="1" indent="0">
              <a:buNone/>
            </a:pPr>
            <a:r>
              <a:rPr lang="es-PA" sz="1800" dirty="0"/>
              <a:t>Objetivo específico</a:t>
            </a:r>
          </a:p>
          <a:p>
            <a:pPr marL="457200" lvl="1" indent="0">
              <a:buNone/>
            </a:pPr>
            <a:r>
              <a:rPr lang="es-PA" sz="1800" dirty="0"/>
              <a:t>El objetivo específico es aquel que se plantea en función de aspectos más concretos o precisos, derivados, por lo tanto, de los objetivos generales.</a:t>
            </a:r>
          </a:p>
          <a:p>
            <a:pPr marL="457200" lvl="1" indent="0">
              <a:buNone/>
            </a:pPr>
            <a:endParaRPr lang="es-PA" sz="1800" dirty="0"/>
          </a:p>
          <a:p>
            <a:pPr marL="0" indent="0">
              <a:buNone/>
            </a:pPr>
            <a:r>
              <a:rPr lang="es-ES" sz="2200" dirty="0"/>
              <a:t>Las metas son un puerto, los objetivos la brújula que te guía.</a:t>
            </a:r>
            <a:endParaRPr lang="es-PA" sz="2200" dirty="0"/>
          </a:p>
          <a:p>
            <a:pPr marL="0" indent="0">
              <a:buNone/>
            </a:pPr>
            <a:endParaRPr lang="es-PA" sz="1800" dirty="0"/>
          </a:p>
          <a:p>
            <a:pPr marL="0" indent="0">
              <a:buNone/>
            </a:pPr>
            <a:endParaRPr lang="es-ES" sz="1700" dirty="0"/>
          </a:p>
        </p:txBody>
      </p:sp>
    </p:spTree>
    <p:extLst>
      <p:ext uri="{BB962C8B-B14F-4D97-AF65-F5344CB8AC3E}">
        <p14:creationId xmlns:p14="http://schemas.microsoft.com/office/powerpoint/2010/main" val="1350398897"/>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6400727-B96C-44CB-95B1-7D8037BC9E64}"/>
              </a:ext>
            </a:extLst>
          </p:cNvPr>
          <p:cNvSpPr>
            <a:spLocks noGrp="1"/>
          </p:cNvSpPr>
          <p:nvPr>
            <p:ph type="title"/>
          </p:nvPr>
        </p:nvSpPr>
        <p:spPr>
          <a:xfrm>
            <a:off x="1371599" y="294538"/>
            <a:ext cx="9895951" cy="1033669"/>
          </a:xfrm>
        </p:spPr>
        <p:txBody>
          <a:bodyPr>
            <a:normAutofit/>
          </a:bodyPr>
          <a:lstStyle/>
          <a:p>
            <a:r>
              <a:rPr lang="es-PA" sz="4000">
                <a:solidFill>
                  <a:srgbClr val="FFFFFF"/>
                </a:solidFill>
              </a:rPr>
              <a:t>Componentes de la Planeación</a:t>
            </a:r>
            <a:endParaRPr lang="es-ES" sz="4000">
              <a:solidFill>
                <a:srgbClr val="FFFFFF"/>
              </a:solidFill>
            </a:endParaRPr>
          </a:p>
        </p:txBody>
      </p:sp>
      <p:sp>
        <p:nvSpPr>
          <p:cNvPr id="3" name="Marcador de contenido 2">
            <a:extLst>
              <a:ext uri="{FF2B5EF4-FFF2-40B4-BE49-F238E27FC236}">
                <a16:creationId xmlns:a16="http://schemas.microsoft.com/office/drawing/2014/main" id="{5916F05C-2B03-4E6F-8B2F-9370AF3C9A8D}"/>
              </a:ext>
            </a:extLst>
          </p:cNvPr>
          <p:cNvSpPr>
            <a:spLocks noGrp="1"/>
          </p:cNvSpPr>
          <p:nvPr>
            <p:ph idx="1"/>
          </p:nvPr>
        </p:nvSpPr>
        <p:spPr>
          <a:xfrm>
            <a:off x="1371599" y="2318197"/>
            <a:ext cx="9724031" cy="3683358"/>
          </a:xfrm>
        </p:spPr>
        <p:txBody>
          <a:bodyPr anchor="ctr">
            <a:normAutofit/>
          </a:bodyPr>
          <a:lstStyle/>
          <a:p>
            <a:pPr marL="0" indent="0">
              <a:buNone/>
            </a:pPr>
            <a:r>
              <a:rPr lang="es-PA" sz="1700" dirty="0"/>
              <a:t>Características de los Objetivos</a:t>
            </a:r>
          </a:p>
          <a:p>
            <a:pPr marL="0" indent="0">
              <a:buNone/>
            </a:pPr>
            <a:r>
              <a:rPr lang="es-PA" sz="1700" dirty="0"/>
              <a:t>Entre las características que definen los objetivos estratégicos podemos decir que estos tienen que ser (SMART):</a:t>
            </a:r>
          </a:p>
          <a:p>
            <a:pPr marL="342900" indent="-342900">
              <a:buFont typeface="+mj-lt"/>
              <a:buAutoNum type="arabicPeriod"/>
            </a:pPr>
            <a:r>
              <a:rPr lang="es-PA" sz="1700" dirty="0"/>
              <a:t>Específico 		</a:t>
            </a:r>
            <a:r>
              <a:rPr lang="es-ES" sz="1700" dirty="0"/>
              <a:t>¿qué quieres conseguir en tu área focal?</a:t>
            </a:r>
            <a:endParaRPr lang="es-PA" sz="1700" dirty="0"/>
          </a:p>
          <a:p>
            <a:pPr marL="342900" indent="-342900">
              <a:buFont typeface="+mj-lt"/>
              <a:buAutoNum type="arabicPeriod"/>
            </a:pPr>
            <a:r>
              <a:rPr lang="es-PA" sz="1700" dirty="0"/>
              <a:t>Mensurable		</a:t>
            </a:r>
            <a:r>
              <a:rPr lang="es-ES" sz="1700" dirty="0"/>
              <a:t>¿qué KPI o indicadores se pueden utilizar para medir su eficiencia?</a:t>
            </a:r>
            <a:endParaRPr lang="es-PA" sz="1700" dirty="0"/>
          </a:p>
          <a:p>
            <a:pPr marL="342900" indent="-342900">
              <a:buFont typeface="+mj-lt"/>
              <a:buAutoNum type="arabicPeriod"/>
            </a:pPr>
            <a:r>
              <a:rPr lang="es-PA" sz="1700" dirty="0"/>
              <a:t>Alcanzable		</a:t>
            </a:r>
            <a:r>
              <a:rPr lang="es-ES" sz="1700" dirty="0"/>
              <a:t>¿es razonable respecto de la situación interna y externa de la empresa?</a:t>
            </a:r>
            <a:endParaRPr lang="es-PA" sz="1700" dirty="0"/>
          </a:p>
          <a:p>
            <a:pPr marL="342900" indent="-342900">
              <a:buFont typeface="+mj-lt"/>
              <a:buAutoNum type="arabicPeriod"/>
            </a:pPr>
            <a:r>
              <a:rPr lang="es-PA" sz="1700" dirty="0"/>
              <a:t>Relevante		¿por qué le interesa a tu empresa o a tus clientes?</a:t>
            </a:r>
          </a:p>
          <a:p>
            <a:pPr marL="342900" indent="-342900">
              <a:buFont typeface="+mj-lt"/>
              <a:buAutoNum type="arabicPeriod"/>
            </a:pPr>
            <a:r>
              <a:rPr lang="es-PA" sz="1700" dirty="0"/>
              <a:t>Temporal (tiempo)	</a:t>
            </a:r>
            <a:r>
              <a:rPr lang="es-ES" sz="1700" dirty="0"/>
              <a:t>¿cuándo se tiene que conseguir esta meta?</a:t>
            </a:r>
            <a:endParaRPr lang="es-PA" sz="1700" dirty="0"/>
          </a:p>
          <a:p>
            <a:pPr marL="0" indent="0">
              <a:buNone/>
            </a:pPr>
            <a:endParaRPr lang="es-PA" sz="1700" dirty="0"/>
          </a:p>
          <a:p>
            <a:pPr marL="0" indent="0">
              <a:buNone/>
            </a:pPr>
            <a:r>
              <a:rPr lang="es-ES" sz="1700" dirty="0"/>
              <a:t>“Definir objetivos claros,  es el primer paso hacia el éxito”</a:t>
            </a:r>
          </a:p>
          <a:p>
            <a:pPr marL="0" indent="0">
              <a:buNone/>
            </a:pPr>
            <a:endParaRPr lang="es-PA" sz="1700" dirty="0"/>
          </a:p>
        </p:txBody>
      </p:sp>
    </p:spTree>
    <p:extLst>
      <p:ext uri="{BB962C8B-B14F-4D97-AF65-F5344CB8AC3E}">
        <p14:creationId xmlns:p14="http://schemas.microsoft.com/office/powerpoint/2010/main" val="979796876"/>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6400727-B96C-44CB-95B1-7D8037BC9E64}"/>
              </a:ext>
            </a:extLst>
          </p:cNvPr>
          <p:cNvSpPr>
            <a:spLocks noGrp="1"/>
          </p:cNvSpPr>
          <p:nvPr>
            <p:ph type="title"/>
          </p:nvPr>
        </p:nvSpPr>
        <p:spPr>
          <a:xfrm>
            <a:off x="1371599" y="294538"/>
            <a:ext cx="9895951" cy="1033669"/>
          </a:xfrm>
        </p:spPr>
        <p:txBody>
          <a:bodyPr>
            <a:normAutofit/>
          </a:bodyPr>
          <a:lstStyle/>
          <a:p>
            <a:r>
              <a:rPr lang="es-PA" sz="4000">
                <a:solidFill>
                  <a:srgbClr val="FFFFFF"/>
                </a:solidFill>
              </a:rPr>
              <a:t>Componentes de la Planeación</a:t>
            </a:r>
            <a:endParaRPr lang="es-ES" sz="4000">
              <a:solidFill>
                <a:srgbClr val="FFFFFF"/>
              </a:solidFill>
            </a:endParaRPr>
          </a:p>
        </p:txBody>
      </p:sp>
      <p:sp>
        <p:nvSpPr>
          <p:cNvPr id="3" name="Marcador de contenido 2">
            <a:extLst>
              <a:ext uri="{FF2B5EF4-FFF2-40B4-BE49-F238E27FC236}">
                <a16:creationId xmlns:a16="http://schemas.microsoft.com/office/drawing/2014/main" id="{5916F05C-2B03-4E6F-8B2F-9370AF3C9A8D}"/>
              </a:ext>
            </a:extLst>
          </p:cNvPr>
          <p:cNvSpPr>
            <a:spLocks noGrp="1"/>
          </p:cNvSpPr>
          <p:nvPr>
            <p:ph idx="1"/>
          </p:nvPr>
        </p:nvSpPr>
        <p:spPr>
          <a:xfrm>
            <a:off x="1371599" y="1891970"/>
            <a:ext cx="9724031" cy="4109585"/>
          </a:xfrm>
        </p:spPr>
        <p:txBody>
          <a:bodyPr anchor="ctr">
            <a:noAutofit/>
          </a:bodyPr>
          <a:lstStyle/>
          <a:p>
            <a:pPr marL="342900" indent="-342900">
              <a:buFont typeface="+mj-lt"/>
              <a:buAutoNum type="arabicPeriod"/>
            </a:pPr>
            <a:r>
              <a:rPr lang="es-PA" sz="1800" dirty="0"/>
              <a:t>Específico</a:t>
            </a:r>
          </a:p>
          <a:p>
            <a:pPr marL="0" indent="0">
              <a:buNone/>
            </a:pPr>
            <a:r>
              <a:rPr lang="es-PA" sz="1800" dirty="0"/>
              <a:t>Un objetivo Smart, NO debe ser ambiguo, ya sea que fijemos metas personales o si trabajamos junto a un equipo de trabajo bajo forma de empresa o agencia.</a:t>
            </a:r>
          </a:p>
          <a:p>
            <a:pPr marL="0" indent="0">
              <a:buNone/>
            </a:pPr>
            <a:r>
              <a:rPr lang="es-PA" sz="1800" dirty="0"/>
              <a:t>Una buena forma de lograrlo es redactar un objetivo específico respondiendo a la mayor cantidad de preguntas:</a:t>
            </a:r>
          </a:p>
          <a:p>
            <a:pPr marL="0" indent="0">
              <a:buNone/>
            </a:pPr>
            <a:r>
              <a:rPr lang="es-PA" sz="1800" b="1" dirty="0"/>
              <a:t>¿Qué?</a:t>
            </a:r>
            <a:r>
              <a:rPr lang="es-PA" sz="1800" dirty="0"/>
              <a:t>. Detalle  lo que queremos lograr con nuestro objetivo.</a:t>
            </a:r>
          </a:p>
          <a:p>
            <a:pPr marL="0" indent="0">
              <a:buNone/>
            </a:pPr>
            <a:r>
              <a:rPr lang="es-PA" sz="1800" b="1" dirty="0"/>
              <a:t>¿Quién?</a:t>
            </a:r>
            <a:r>
              <a:rPr lang="es-PA" sz="1800" dirty="0"/>
              <a:t>. Persona asignada para alcanzar un objetivo. Puede tratarse de un trabajo delegado para un tercero. En muchos casos somos nosotros mismos.</a:t>
            </a:r>
          </a:p>
          <a:p>
            <a:pPr marL="0" indent="0">
              <a:buNone/>
            </a:pPr>
            <a:r>
              <a:rPr lang="es-PA" sz="1800" b="1" dirty="0"/>
              <a:t>¿Dónde?</a:t>
            </a:r>
            <a:r>
              <a:rPr lang="es-PA" sz="1800" dirty="0"/>
              <a:t>. Si la ubicación es relevante para cumplir un objetivo no debemos olvidarnos del “dónde”.</a:t>
            </a:r>
          </a:p>
          <a:p>
            <a:pPr marL="0" indent="0">
              <a:buNone/>
            </a:pPr>
            <a:r>
              <a:rPr lang="es-PA" sz="1800" b="1" dirty="0"/>
              <a:t>Ejemplos:</a:t>
            </a:r>
          </a:p>
          <a:p>
            <a:pPr marL="84138" lvl="1" indent="0">
              <a:buNone/>
            </a:pPr>
            <a:r>
              <a:rPr lang="es-PA" sz="1800" dirty="0"/>
              <a:t>Objetivo equivocado: aumentar nuestras ventas para agosto.</a:t>
            </a:r>
          </a:p>
          <a:p>
            <a:pPr marL="84138" lvl="1" indent="0">
              <a:buNone/>
            </a:pPr>
            <a:r>
              <a:rPr lang="es-PA" sz="1800" dirty="0"/>
              <a:t>Objetivo Smart: </a:t>
            </a:r>
            <a:r>
              <a:rPr lang="es-PA" sz="1800" dirty="0">
                <a:solidFill>
                  <a:srgbClr val="3333CC"/>
                </a:solidFill>
              </a:rPr>
              <a:t>aumentar las ventas de X línea de producto </a:t>
            </a:r>
            <a:r>
              <a:rPr lang="es-PA" sz="1800" dirty="0"/>
              <a:t>un 20% para el 31 de agosto de este año en todo el país. La responsabilidad corresponde a la gerencia del departamento de comercialización.</a:t>
            </a:r>
            <a:endParaRPr lang="es-ES" sz="1800" dirty="0"/>
          </a:p>
        </p:txBody>
      </p:sp>
    </p:spTree>
    <p:extLst>
      <p:ext uri="{BB962C8B-B14F-4D97-AF65-F5344CB8AC3E}">
        <p14:creationId xmlns:p14="http://schemas.microsoft.com/office/powerpoint/2010/main" val="223890183"/>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6400727-B96C-44CB-95B1-7D8037BC9E64}"/>
              </a:ext>
            </a:extLst>
          </p:cNvPr>
          <p:cNvSpPr>
            <a:spLocks noGrp="1"/>
          </p:cNvSpPr>
          <p:nvPr>
            <p:ph type="title"/>
          </p:nvPr>
        </p:nvSpPr>
        <p:spPr>
          <a:xfrm>
            <a:off x="1371599" y="294538"/>
            <a:ext cx="9895951" cy="1033669"/>
          </a:xfrm>
        </p:spPr>
        <p:txBody>
          <a:bodyPr>
            <a:normAutofit/>
          </a:bodyPr>
          <a:lstStyle/>
          <a:p>
            <a:r>
              <a:rPr lang="es-PA" sz="4000">
                <a:solidFill>
                  <a:srgbClr val="FFFFFF"/>
                </a:solidFill>
              </a:rPr>
              <a:t>Componentes de la Planeación</a:t>
            </a:r>
            <a:endParaRPr lang="es-ES" sz="4000">
              <a:solidFill>
                <a:srgbClr val="FFFFFF"/>
              </a:solidFill>
            </a:endParaRPr>
          </a:p>
        </p:txBody>
      </p:sp>
      <p:sp>
        <p:nvSpPr>
          <p:cNvPr id="3" name="Marcador de contenido 2">
            <a:extLst>
              <a:ext uri="{FF2B5EF4-FFF2-40B4-BE49-F238E27FC236}">
                <a16:creationId xmlns:a16="http://schemas.microsoft.com/office/drawing/2014/main" id="{5916F05C-2B03-4E6F-8B2F-9370AF3C9A8D}"/>
              </a:ext>
            </a:extLst>
          </p:cNvPr>
          <p:cNvSpPr>
            <a:spLocks noGrp="1"/>
          </p:cNvSpPr>
          <p:nvPr>
            <p:ph idx="1"/>
          </p:nvPr>
        </p:nvSpPr>
        <p:spPr>
          <a:xfrm>
            <a:off x="1371599" y="2152358"/>
            <a:ext cx="9724031" cy="4028436"/>
          </a:xfrm>
        </p:spPr>
        <p:txBody>
          <a:bodyPr anchor="ctr">
            <a:noAutofit/>
          </a:bodyPr>
          <a:lstStyle/>
          <a:p>
            <a:pPr marL="342900" indent="-342900">
              <a:buFont typeface="+mj-lt"/>
              <a:buAutoNum type="arabicPeriod" startAt="2"/>
            </a:pPr>
            <a:r>
              <a:rPr lang="es-PA" sz="1700" dirty="0"/>
              <a:t>Medible </a:t>
            </a:r>
          </a:p>
          <a:p>
            <a:pPr marL="0" indent="0">
              <a:buNone/>
            </a:pPr>
            <a:r>
              <a:rPr lang="es-PA" sz="1700" dirty="0"/>
              <a:t>Si no medimos el progreso de un objetivo nunca sabremos cuánto nos falta para alcanzar una meta. Un objetivo para ser Smart debe ser cuantificable.</a:t>
            </a:r>
          </a:p>
          <a:p>
            <a:pPr marL="0" indent="0">
              <a:buNone/>
            </a:pPr>
            <a:r>
              <a:rPr lang="es-PA" sz="1700" dirty="0"/>
              <a:t>Al redactar un objetivo debemos hacernos estas preguntas:</a:t>
            </a:r>
          </a:p>
          <a:p>
            <a:pPr marL="0" indent="0">
              <a:buNone/>
            </a:pPr>
            <a:r>
              <a:rPr lang="es-PA" sz="1700" dirty="0"/>
              <a:t>¿Cuánto? ¿Cuántos? ¿Cómo sabré cuándo se haya cumplido? </a:t>
            </a:r>
          </a:p>
          <a:p>
            <a:pPr marL="0" indent="0">
              <a:buNone/>
            </a:pPr>
            <a:r>
              <a:rPr lang="es-PA" sz="1700" dirty="0"/>
              <a:t>Medición implica seguimiento. </a:t>
            </a:r>
          </a:p>
          <a:p>
            <a:pPr marL="0" indent="0">
              <a:buNone/>
            </a:pPr>
            <a:r>
              <a:rPr lang="es-ES" sz="1700" dirty="0"/>
              <a:t>“Lo que no se mide, no se puede mejorar”</a:t>
            </a:r>
          </a:p>
          <a:p>
            <a:pPr marL="0" indent="0">
              <a:buNone/>
            </a:pPr>
            <a:r>
              <a:rPr lang="es-ES" sz="1700" dirty="0"/>
              <a:t> “Lo que No se puede Medir No se puede Gestionar”</a:t>
            </a:r>
            <a:endParaRPr lang="es-PA" sz="1700" dirty="0"/>
          </a:p>
          <a:p>
            <a:pPr marL="0" indent="0">
              <a:buNone/>
            </a:pPr>
            <a:r>
              <a:rPr lang="es-PA" sz="1700" dirty="0"/>
              <a:t>Ejemplos:</a:t>
            </a:r>
          </a:p>
          <a:p>
            <a:pPr marL="0" indent="0">
              <a:buNone/>
            </a:pPr>
            <a:r>
              <a:rPr lang="es-PA" sz="1700" dirty="0"/>
              <a:t>Objetivo equivocado: aumentar el promedio de compra del público joven en nuestra tienda online.</a:t>
            </a:r>
          </a:p>
          <a:p>
            <a:pPr marL="0" indent="0">
              <a:buNone/>
            </a:pPr>
            <a:r>
              <a:rPr lang="es-PA" sz="1700" dirty="0"/>
              <a:t>Objetivo Smart: aumentar el promedio de compra en nuestra tienda online un </a:t>
            </a:r>
            <a:r>
              <a:rPr lang="es-PA" sz="1700" dirty="0">
                <a:solidFill>
                  <a:srgbClr val="3333CC"/>
                </a:solidFill>
              </a:rPr>
              <a:t>20% en el año 2020</a:t>
            </a:r>
            <a:r>
              <a:rPr lang="es-PA" sz="1700" dirty="0"/>
              <a:t>. Para usuarios recurrentes entre 16 a 29 años (más datos del segmento…)</a:t>
            </a:r>
            <a:endParaRPr lang="es-ES" sz="1700" dirty="0"/>
          </a:p>
        </p:txBody>
      </p:sp>
    </p:spTree>
    <p:extLst>
      <p:ext uri="{BB962C8B-B14F-4D97-AF65-F5344CB8AC3E}">
        <p14:creationId xmlns:p14="http://schemas.microsoft.com/office/powerpoint/2010/main" val="3185709048"/>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1144</TotalTime>
  <Words>1712</Words>
  <Application>Microsoft Office PowerPoint</Application>
  <PresentationFormat>Panorámica</PresentationFormat>
  <Paragraphs>138</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Calibri</vt:lpstr>
      <vt:lpstr>Calibri Light</vt:lpstr>
      <vt:lpstr>Symbol</vt:lpstr>
      <vt:lpstr>Office Theme</vt:lpstr>
      <vt:lpstr>Administración Estratégica</vt:lpstr>
      <vt:lpstr>Presentación de PowerPoint</vt:lpstr>
      <vt:lpstr>Componentes de la Planeación</vt:lpstr>
      <vt:lpstr>Componentes de la Planeación</vt:lpstr>
      <vt:lpstr>Componentes de la Planeación</vt:lpstr>
      <vt:lpstr>Componentes de la Planeación</vt:lpstr>
      <vt:lpstr>Componentes de la Planeación</vt:lpstr>
      <vt:lpstr>Componentes de la Planeación</vt:lpstr>
      <vt:lpstr>Componentes de la Planeación</vt:lpstr>
      <vt:lpstr>Componentes de la Planeación</vt:lpstr>
      <vt:lpstr>Componentes de la Planeación</vt:lpstr>
      <vt:lpstr>Componentes de la Planeación</vt:lpstr>
      <vt:lpstr>Presentación de PowerPoint</vt:lpstr>
      <vt:lpstr>Componentes de la Planeación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Administración Estratégica</dc:title>
  <dc:creator>Jeremias Herrera</dc:creator>
  <cp:lastModifiedBy>Jeremias Herrera</cp:lastModifiedBy>
  <cp:revision>11</cp:revision>
  <dcterms:created xsi:type="dcterms:W3CDTF">2021-09-08T22:37:06Z</dcterms:created>
  <dcterms:modified xsi:type="dcterms:W3CDTF">2021-09-09T17:41:48Z</dcterms:modified>
</cp:coreProperties>
</file>