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301" r:id="rId2"/>
    <p:sldId id="288" r:id="rId3"/>
    <p:sldId id="286" r:id="rId4"/>
    <p:sldId id="291" r:id="rId5"/>
    <p:sldId id="302" r:id="rId6"/>
    <p:sldId id="295" r:id="rId7"/>
    <p:sldId id="292" r:id="rId8"/>
    <p:sldId id="303" r:id="rId9"/>
    <p:sldId id="290" r:id="rId10"/>
    <p:sldId id="304" r:id="rId11"/>
    <p:sldId id="305" r:id="rId12"/>
    <p:sldId id="294" r:id="rId13"/>
    <p:sldId id="296" r:id="rId14"/>
    <p:sldId id="297" r:id="rId15"/>
    <p:sldId id="299" r:id="rId16"/>
    <p:sldId id="298" r:id="rId17"/>
    <p:sldId id="300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ias Herrera" initials="JH" lastIdx="1" clrIdx="0">
    <p:extLst>
      <p:ext uri="{19B8F6BF-5375-455C-9EA6-DF929625EA0E}">
        <p15:presenceInfo xmlns:p15="http://schemas.microsoft.com/office/powerpoint/2012/main" userId="Jeremias Herre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B5CCA-0396-4378-B6A7-8900CE0AC2C9}" type="datetimeFigureOut">
              <a:rPr lang="es-ES" smtClean="0"/>
              <a:t>13/09/2021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AA734-1AD5-4679-90D3-BD1CE24EE1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466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13/09/2021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5079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13/09/2021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193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13/09/2021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4028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13/09/2021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04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13/09/2021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5598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13/09/2021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5124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13/09/2021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534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13/09/2021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674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13/09/2021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2139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13/09/2021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7288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13/09/2021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5094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rgbClr val="DEE6F4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07A3-C73C-46AF-BE41-2D6D5F0F16EE}" type="datetimeFigureOut">
              <a:rPr lang="es-419" smtClean="0"/>
              <a:t>13/09/2021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493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00727-B96C-44CB-95B1-7D8037BC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245600"/>
            <a:ext cx="7474172" cy="1016041"/>
          </a:xfrm>
        </p:spPr>
        <p:txBody>
          <a:bodyPr>
            <a:normAutofit/>
          </a:bodyPr>
          <a:lstStyle/>
          <a:p>
            <a:r>
              <a:rPr lang="es-ES" dirty="0"/>
              <a:t>Indicadores KPI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6F05C-2B03-4E6F-8B2F-9370AF3C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2" y="1261641"/>
            <a:ext cx="7778970" cy="512464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ES" dirty="0"/>
              <a:t>¿Qué son los indicadores KPI y para qué sirven?</a:t>
            </a:r>
          </a:p>
          <a:p>
            <a:pPr marL="0" indent="0" algn="just">
              <a:buNone/>
            </a:pPr>
            <a:r>
              <a:rPr lang="es-ES" sz="2000" dirty="0"/>
              <a:t>Un KPI (Indicador Clave de Desempeño o Rendimiento) es un valor medible que representa la efectividad de un proceso o acción de una empresa, para alcanzar un objetivo concreto. Los KPI se utilizan para monitorear y averiguar si se están cumpliendo los objetivos marcados, y poder tomar decisiones correctoras rápidamente en caso de que se produzcan desviaciones sobre los objetivos marcados. </a:t>
            </a:r>
          </a:p>
          <a:p>
            <a:pPr marL="0" indent="0" algn="just">
              <a:buNone/>
            </a:pPr>
            <a:endParaRPr lang="es-PA" sz="2000" dirty="0"/>
          </a:p>
          <a:p>
            <a:pPr marL="0" indent="0" algn="just">
              <a:buNone/>
            </a:pPr>
            <a:r>
              <a:rPr lang="es-PA" sz="2000" dirty="0"/>
              <a:t>Es un dato que permite compararse consigo mismo, con otros datos relevantes, y que ayuda a identificar tendencias.</a:t>
            </a:r>
          </a:p>
          <a:p>
            <a:pPr marL="0" indent="0" algn="just">
              <a:buNone/>
            </a:pPr>
            <a:endParaRPr lang="es-PA" sz="2000" dirty="0"/>
          </a:p>
          <a:p>
            <a:pPr marL="0" indent="0" algn="just">
              <a:buNone/>
            </a:pPr>
            <a:r>
              <a:rPr lang="es-ES" sz="2000" dirty="0"/>
              <a:t>Es un específico y acordado nivel de desempeño que muestra el nivel de efectividad del proceso, servicio, componente un organización.</a:t>
            </a:r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63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6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94A8A0-A11B-4B22-9125-CA176282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257" y="2782338"/>
            <a:ext cx="1486457" cy="12933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57ED826-B785-464A-B6E7-BB70DA9FE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02" y="5892800"/>
            <a:ext cx="8461572" cy="58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5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B1CD-DC5F-479F-AE77-C40B6968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2669276" cy="4930246"/>
          </a:xfrm>
        </p:spPr>
        <p:txBody>
          <a:bodyPr>
            <a:normAutofit/>
          </a:bodyPr>
          <a:lstStyle/>
          <a:p>
            <a:pPr algn="r"/>
            <a:r>
              <a:rPr lang="es-ES" sz="4100" dirty="0">
                <a:solidFill>
                  <a:schemeClr val="accent1"/>
                </a:solidFill>
              </a:rPr>
              <a:t>Indicadores KPI</a:t>
            </a:r>
            <a:br>
              <a:rPr lang="es-ES" sz="4100" dirty="0">
                <a:solidFill>
                  <a:schemeClr val="accent1"/>
                </a:solidFill>
              </a:rPr>
            </a:br>
            <a:r>
              <a:rPr lang="es-ES" sz="4100" dirty="0">
                <a:solidFill>
                  <a:schemeClr val="accent1"/>
                </a:solidFill>
              </a:rPr>
              <a:t>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8C4B4-FEC8-4F15-A549-36F2DBF1F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476" y="768096"/>
            <a:ext cx="7846326" cy="51297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</a:rPr>
              <a:t>Ejemplos de Indicadores:</a:t>
            </a:r>
          </a:p>
          <a:p>
            <a:r>
              <a:rPr lang="es-ES" dirty="0">
                <a:latin typeface="Arial" panose="020B0604020202020204" pitchFamily="34" charset="0"/>
              </a:rPr>
              <a:t>Aumentar en porcentaje de clientes mujeres entre 20 y 30 años de edad</a:t>
            </a:r>
          </a:p>
          <a:p>
            <a:r>
              <a:rPr lang="es-ES" dirty="0">
                <a:latin typeface="Arial" panose="020B0604020202020204" pitchFamily="34" charset="0"/>
              </a:rPr>
              <a:t>Aumento en la retención.</a:t>
            </a:r>
          </a:p>
          <a:p>
            <a:r>
              <a:rPr lang="es-ES" dirty="0">
                <a:latin typeface="Arial" panose="020B0604020202020204" pitchFamily="34" charset="0"/>
              </a:rPr>
              <a:t>% de clientes que regresan.</a:t>
            </a:r>
          </a:p>
          <a:p>
            <a:r>
              <a:rPr lang="es-ES" dirty="0">
                <a:latin typeface="Arial" panose="020B0604020202020204" pitchFamily="34" charset="0"/>
              </a:rPr>
              <a:t>Aumento de satisfacción.</a:t>
            </a:r>
          </a:p>
          <a:p>
            <a:r>
              <a:rPr lang="es-ES" dirty="0">
                <a:latin typeface="Arial" panose="020B0604020202020204" pitchFamily="34" charset="0"/>
              </a:rPr>
              <a:t>Aumento en el crecimiento de las ventas.</a:t>
            </a:r>
          </a:p>
          <a:p>
            <a:endParaRPr lang="es-ES" dirty="0">
              <a:latin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600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B1CD-DC5F-479F-AE77-C40B6968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2669276" cy="4930246"/>
          </a:xfrm>
        </p:spPr>
        <p:txBody>
          <a:bodyPr>
            <a:normAutofit/>
          </a:bodyPr>
          <a:lstStyle/>
          <a:p>
            <a:pPr algn="r"/>
            <a:r>
              <a:rPr lang="es-ES" sz="4100" dirty="0">
                <a:solidFill>
                  <a:schemeClr val="accent1"/>
                </a:solidFill>
              </a:rPr>
              <a:t>Indicadores KPI</a:t>
            </a:r>
            <a:br>
              <a:rPr lang="es-ES" sz="4100" dirty="0">
                <a:solidFill>
                  <a:schemeClr val="accent1"/>
                </a:solidFill>
              </a:rPr>
            </a:br>
            <a:r>
              <a:rPr lang="es-ES" sz="4100" dirty="0">
                <a:solidFill>
                  <a:schemeClr val="accent1"/>
                </a:solidFill>
              </a:rPr>
              <a:t>Innovación y Aprendizaje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8C4B4-FEC8-4F15-A549-36F2DBF1F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1156" y="768096"/>
            <a:ext cx="7372645" cy="512978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s-E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</a:rPr>
              <a:t>Ejemplos de Indicadores:</a:t>
            </a:r>
          </a:p>
          <a:p>
            <a:r>
              <a:rPr lang="es-ES" dirty="0">
                <a:latin typeface="Arial" panose="020B0604020202020204" pitchFamily="34" charset="0"/>
              </a:rPr>
              <a:t>Mejora el clima organizacional.</a:t>
            </a:r>
          </a:p>
          <a:p>
            <a:r>
              <a:rPr lang="es-ES" dirty="0">
                <a:latin typeface="Arial" panose="020B0604020202020204" pitchFamily="34" charset="0"/>
              </a:rPr>
              <a:t>Presupuesto I&amp;D o métricas presupuestarias similares.</a:t>
            </a:r>
          </a:p>
          <a:p>
            <a:r>
              <a:rPr lang="es-ES" dirty="0">
                <a:latin typeface="Arial" panose="020B0604020202020204" pitchFamily="34" charset="0"/>
              </a:rPr>
              <a:t>Número de Ideas innovadoras o el número de proyectos activos.</a:t>
            </a:r>
          </a:p>
          <a:p>
            <a:endParaRPr lang="es-ES" dirty="0">
              <a:latin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9426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00727-B96C-44CB-95B1-7D8037BC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245600"/>
            <a:ext cx="7474172" cy="619563"/>
          </a:xfrm>
        </p:spPr>
        <p:txBody>
          <a:bodyPr>
            <a:normAutofit fontScale="90000"/>
          </a:bodyPr>
          <a:lstStyle/>
          <a:p>
            <a:r>
              <a:rPr lang="es-ES" dirty="0"/>
              <a:t>Indicadores KPI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6F05C-2B03-4E6F-8B2F-9370AF3C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41" y="931146"/>
            <a:ext cx="7474172" cy="321994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Formulación de un </a:t>
            </a:r>
            <a:r>
              <a:rPr lang="en-US" sz="2400" dirty="0"/>
              <a:t>KPIs</a:t>
            </a:r>
          </a:p>
          <a:p>
            <a:pPr algn="just"/>
            <a:r>
              <a:rPr lang="es-ES" sz="2000" dirty="0"/>
              <a:t>Identificar los objetivos que quieres alcanzar</a:t>
            </a:r>
          </a:p>
          <a:p>
            <a:pPr algn="just"/>
            <a:r>
              <a:rPr lang="es-ES" sz="2000" dirty="0"/>
              <a:t>Estrategias que implementaras para lograrlos</a:t>
            </a:r>
          </a:p>
          <a:p>
            <a:pPr algn="just"/>
            <a:r>
              <a:rPr lang="es-ES" sz="2000" dirty="0"/>
              <a:t>Redactar tu KPI resaltando que aspectos de tu objetivo vas a medir</a:t>
            </a:r>
          </a:p>
          <a:p>
            <a:pPr algn="just"/>
            <a:r>
              <a:rPr lang="es-ES" sz="2000" dirty="0"/>
              <a:t>Ventas Diarias, por vendedor, recursos utilizados etc.</a:t>
            </a:r>
          </a:p>
          <a:p>
            <a:pPr marL="0" indent="0" algn="just">
              <a:buNone/>
            </a:pPr>
            <a:r>
              <a:rPr lang="es-ES" sz="2000" dirty="0"/>
              <a:t>Ejemplo</a:t>
            </a:r>
            <a:r>
              <a:rPr lang="es-ES" sz="1800" dirty="0"/>
              <a:t> </a:t>
            </a:r>
          </a:p>
          <a:p>
            <a:pPr marL="457200" lvl="1" indent="0" algn="just">
              <a:buNone/>
            </a:pPr>
            <a:r>
              <a:rPr lang="es-ES" sz="1800" dirty="0">
                <a:solidFill>
                  <a:srgbClr val="7030A0"/>
                </a:solidFill>
              </a:rPr>
              <a:t>Objetivo:</a:t>
            </a:r>
            <a:r>
              <a:rPr lang="es-ES" sz="1800" dirty="0"/>
              <a:t> Fabricar 5000 productos para venderlos durante el año 2021</a:t>
            </a:r>
            <a:endParaRPr lang="es-E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63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6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FF1ADA-DC00-4F65-8E37-E8435AA0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52" y="3006485"/>
            <a:ext cx="1733120" cy="845030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E14C336-75DA-41E7-85B0-126109196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57839"/>
              </p:ext>
            </p:extLst>
          </p:nvPr>
        </p:nvGraphicFramePr>
        <p:xfrm>
          <a:off x="1245695" y="4280934"/>
          <a:ext cx="708296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741">
                  <a:extLst>
                    <a:ext uri="{9D8B030D-6E8A-4147-A177-3AD203B41FA5}">
                      <a16:colId xmlns:a16="http://schemas.microsoft.com/office/drawing/2014/main" val="1068122376"/>
                    </a:ext>
                  </a:extLst>
                </a:gridCol>
                <a:gridCol w="1770741">
                  <a:extLst>
                    <a:ext uri="{9D8B030D-6E8A-4147-A177-3AD203B41FA5}">
                      <a16:colId xmlns:a16="http://schemas.microsoft.com/office/drawing/2014/main" val="2713588329"/>
                    </a:ext>
                  </a:extLst>
                </a:gridCol>
                <a:gridCol w="1770741">
                  <a:extLst>
                    <a:ext uri="{9D8B030D-6E8A-4147-A177-3AD203B41FA5}">
                      <a16:colId xmlns:a16="http://schemas.microsoft.com/office/drawing/2014/main" val="1498814179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3033930850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3173324393"/>
                    </a:ext>
                  </a:extLst>
                </a:gridCol>
              </a:tblGrid>
              <a:tr h="337681">
                <a:tc rowSpan="2">
                  <a:txBody>
                    <a:bodyPr/>
                    <a:lstStyle/>
                    <a:p>
                      <a:pPr algn="ctr"/>
                      <a:r>
                        <a:rPr lang="es-PA" dirty="0"/>
                        <a:t>Años</a:t>
                      </a:r>
                      <a:endParaRPr lang="es-419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PA" dirty="0"/>
                        <a:t>Meta del Año</a:t>
                      </a:r>
                      <a:endParaRPr lang="es-419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PA" dirty="0"/>
                        <a:t>Resultado alcanzado(línea Base)</a:t>
                      </a:r>
                      <a:endParaRPr lang="es-419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A" dirty="0"/>
                        <a:t>Rango</a:t>
                      </a:r>
                      <a:endParaRPr lang="es-419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19228"/>
                  </a:ext>
                </a:extLst>
              </a:tr>
              <a:tr h="506522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Min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Max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19970"/>
                  </a:ext>
                </a:extLst>
              </a:tr>
              <a:tr h="337681">
                <a:tc>
                  <a:txBody>
                    <a:bodyPr/>
                    <a:lstStyle/>
                    <a:p>
                      <a:r>
                        <a:rPr lang="es-PA" dirty="0"/>
                        <a:t>2020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4000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3800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3500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4000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9124"/>
                  </a:ext>
                </a:extLst>
              </a:tr>
              <a:tr h="337681">
                <a:tc>
                  <a:txBody>
                    <a:bodyPr/>
                    <a:lstStyle/>
                    <a:p>
                      <a:r>
                        <a:rPr lang="es-PA" dirty="0"/>
                        <a:t>2021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5000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En curso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4500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5000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49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3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00727-B96C-44CB-95B1-7D8037BC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245600"/>
            <a:ext cx="7474172" cy="1215555"/>
          </a:xfrm>
        </p:spPr>
        <p:txBody>
          <a:bodyPr>
            <a:normAutofit/>
          </a:bodyPr>
          <a:lstStyle/>
          <a:p>
            <a:r>
              <a:rPr lang="es-ES" dirty="0"/>
              <a:t>Indicadores KPI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6F05C-2B03-4E6F-8B2F-9370AF3C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639" y="1857079"/>
            <a:ext cx="5906303" cy="368559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Para calcular el KPI, tenemos que asignar un Método,  por ejemplo</a:t>
            </a:r>
          </a:p>
          <a:p>
            <a:pPr marL="0" indent="0" algn="just">
              <a:buNone/>
            </a:pPr>
            <a:r>
              <a:rPr lang="es-ES" sz="2400" dirty="0"/>
              <a:t>Son 5000 productos para vender en el 2021</a:t>
            </a:r>
          </a:p>
          <a:p>
            <a:pPr marL="0" indent="0" algn="just">
              <a:buNone/>
            </a:pPr>
            <a:r>
              <a:rPr lang="es-ES" sz="2400" dirty="0"/>
              <a:t>%  de productos vendidos diarios, por mes, trimestre.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endParaRPr lang="es-E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63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6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FF1ADA-DC00-4F65-8E37-E8435AA0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52" y="3006485"/>
            <a:ext cx="1733120" cy="8450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4A8227-B6CA-4C99-B6D0-A6465DFC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13" y="4744400"/>
            <a:ext cx="41910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5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00727-B96C-44CB-95B1-7D8037BC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245600"/>
            <a:ext cx="7474172" cy="619563"/>
          </a:xfrm>
        </p:spPr>
        <p:txBody>
          <a:bodyPr>
            <a:normAutofit fontScale="90000"/>
          </a:bodyPr>
          <a:lstStyle/>
          <a:p>
            <a:r>
              <a:rPr lang="es-ES" dirty="0"/>
              <a:t>Indicadores KPI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63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6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FF1ADA-DC00-4F65-8E37-E8435AA0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52" y="3006485"/>
            <a:ext cx="1733120" cy="845030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575D77B-C9F4-4039-B63C-2DDD5AC46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5423" y="1261641"/>
            <a:ext cx="7343190" cy="49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4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00727-B96C-44CB-95B1-7D8037BC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245600"/>
            <a:ext cx="7474172" cy="619563"/>
          </a:xfrm>
        </p:spPr>
        <p:txBody>
          <a:bodyPr>
            <a:normAutofit fontScale="90000"/>
          </a:bodyPr>
          <a:lstStyle/>
          <a:p>
            <a:r>
              <a:rPr lang="es-ES" dirty="0"/>
              <a:t>Indicadores KPI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63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6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FF1ADA-DC00-4F65-8E37-E8435AA0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52" y="3006485"/>
            <a:ext cx="1733120" cy="845030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136D14E-7868-4089-B08C-20FF7122C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427" y="1094649"/>
            <a:ext cx="5092923" cy="54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00727-B96C-44CB-95B1-7D8037BC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245600"/>
            <a:ext cx="7474172" cy="619563"/>
          </a:xfrm>
        </p:spPr>
        <p:txBody>
          <a:bodyPr>
            <a:normAutofit fontScale="90000"/>
          </a:bodyPr>
          <a:lstStyle/>
          <a:p>
            <a:r>
              <a:rPr lang="es-ES" dirty="0"/>
              <a:t>Indicadores KPI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63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6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FF1ADA-DC00-4F65-8E37-E8435AA0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52" y="3006485"/>
            <a:ext cx="1733120" cy="845030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E791449-FB86-460D-8F2A-A88BB8E13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427" y="1385787"/>
            <a:ext cx="5982014" cy="506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00727-B96C-44CB-95B1-7D8037BC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245600"/>
            <a:ext cx="7474172" cy="619563"/>
          </a:xfrm>
        </p:spPr>
        <p:txBody>
          <a:bodyPr>
            <a:normAutofit fontScale="90000"/>
          </a:bodyPr>
          <a:lstStyle/>
          <a:p>
            <a:r>
              <a:rPr lang="es-ES" dirty="0"/>
              <a:t>Indicadores KPI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63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6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FF1ADA-DC00-4F65-8E37-E8435AA0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52" y="3006485"/>
            <a:ext cx="1733120" cy="845030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097842A-2AFF-4997-952D-C198AB4F4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0328" y="1076447"/>
            <a:ext cx="5486138" cy="553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00727-B96C-44CB-95B1-7D8037BC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245600"/>
            <a:ext cx="7474172" cy="1016041"/>
          </a:xfrm>
        </p:spPr>
        <p:txBody>
          <a:bodyPr>
            <a:normAutofit/>
          </a:bodyPr>
          <a:lstStyle/>
          <a:p>
            <a:r>
              <a:rPr lang="es-ES" dirty="0"/>
              <a:t>Indicadores KPI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6F05C-2B03-4E6F-8B2F-9370AF3C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341120"/>
            <a:ext cx="7524654" cy="4843306"/>
          </a:xfrm>
        </p:spPr>
        <p:txBody>
          <a:bodyPr anchor="ctr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3000" dirty="0"/>
              <a:t>Las principales ventajas del uso de indicadores KPI son:</a:t>
            </a:r>
          </a:p>
          <a:p>
            <a:pPr marL="0" indent="0" algn="just">
              <a:buNone/>
            </a:pPr>
            <a:r>
              <a:rPr lang="es-ES" sz="2000" dirty="0"/>
              <a:t>Medición constante, en ocasiones incluso en tiempo real, para actuar de forma flexible y rápida en la optimización de la estrategia o proceso a desempeñar.</a:t>
            </a:r>
          </a:p>
          <a:p>
            <a:pPr marL="0" indent="0" algn="just">
              <a:buNone/>
            </a:pPr>
            <a:r>
              <a:rPr lang="es-ES" sz="2000" dirty="0"/>
              <a:t>Adaptación del negocio a los cambios continuos del mercado, competencia, clientes, nuevas oportunidades, etc.</a:t>
            </a:r>
          </a:p>
          <a:p>
            <a:pPr marL="0" indent="0" algn="just">
              <a:buNone/>
            </a:pPr>
            <a:r>
              <a:rPr lang="es-ES" sz="2000" dirty="0"/>
              <a:t>Motivación de los empleados y equipos de trabajo para conseguir los objetivos fijados. Además, si se comparten estos datos y se toma en consideración sus comentarios o incluso decisiones al respecto, les permitirás sentirse involucrados con el proceso y la estrategia.</a:t>
            </a:r>
          </a:p>
          <a:p>
            <a:pPr marL="0" indent="0" algn="just">
              <a:buNone/>
            </a:pPr>
            <a:r>
              <a:rPr lang="es-ES" sz="2000" dirty="0"/>
              <a:t>Tranquilidad de inversores, directores y otros grandes cargos relacionados con el negocio que normalmente no están en el día a día de trabajo.</a:t>
            </a:r>
          </a:p>
          <a:p>
            <a:pPr marL="0" indent="0" algn="just">
              <a:buNone/>
            </a:pPr>
            <a:r>
              <a:rPr lang="es-ES" sz="2000" dirty="0"/>
              <a:t>“ES FUNDAMENTAL PARA UNA EMPRESA CONTAR CON </a:t>
            </a:r>
            <a:r>
              <a:rPr lang="es-ES" sz="2000" dirty="0" err="1"/>
              <a:t>KPIs</a:t>
            </a:r>
            <a:r>
              <a:rPr lang="es-ES" sz="2000" dirty="0"/>
              <a:t>, ESTOS PERMITEN EVALUAR EL GRADO DE EFICACIA CON EL QUE SE OPERA, Y ASI ALCANZAR EL ÉXITO”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63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6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BEA961-0469-4C46-A685-72CB4A5D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822" y="2907249"/>
            <a:ext cx="1475328" cy="10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00727-B96C-44CB-95B1-7D8037BC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245600"/>
            <a:ext cx="7474172" cy="1016041"/>
          </a:xfrm>
        </p:spPr>
        <p:txBody>
          <a:bodyPr>
            <a:normAutofit/>
          </a:bodyPr>
          <a:lstStyle/>
          <a:p>
            <a:r>
              <a:rPr lang="es-ES" dirty="0"/>
              <a:t>Indicadores KPI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6F05C-2B03-4E6F-8B2F-9370AF3C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261641"/>
            <a:ext cx="7474172" cy="47311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¿Cómo definir tus </a:t>
            </a:r>
            <a:r>
              <a:rPr lang="es-ES" dirty="0" err="1"/>
              <a:t>KPIs</a:t>
            </a:r>
            <a:r>
              <a:rPr lang="es-ES" dirty="0"/>
              <a:t>?</a:t>
            </a:r>
          </a:p>
          <a:p>
            <a:pPr marL="0" indent="0" algn="just">
              <a:buNone/>
            </a:pPr>
            <a:r>
              <a:rPr lang="es-ES" sz="2400" dirty="0"/>
              <a:t>Los </a:t>
            </a:r>
            <a:r>
              <a:rPr lang="es-ES" sz="2400" dirty="0" err="1"/>
              <a:t>KPIs</a:t>
            </a:r>
            <a:r>
              <a:rPr lang="es-ES" sz="2400" dirty="0"/>
              <a:t> se definen en función de dos elementos: </a:t>
            </a:r>
            <a:r>
              <a:rPr lang="es-ES" sz="2400" b="1" dirty="0"/>
              <a:t>los objetivos y los datos que podemos obtener</a:t>
            </a:r>
            <a:r>
              <a:rPr lang="es-ES" sz="2400" dirty="0"/>
              <a:t>. Diríamos entonces que los </a:t>
            </a:r>
            <a:r>
              <a:rPr lang="es-ES" sz="2400" dirty="0" err="1"/>
              <a:t>KPIs</a:t>
            </a:r>
            <a:r>
              <a:rPr lang="es-ES" sz="2400" dirty="0"/>
              <a:t> son el punto intermedio entre ambos, la forma de trasformar los datos en bruto, al equipo y directivos con el fin de que estos sean fácilmente entendibles, analizables y aporten conocimiento en relación a los objetivos y estrategia. </a:t>
            </a:r>
          </a:p>
          <a:p>
            <a:pPr marL="0" indent="0" algn="just">
              <a:buNone/>
            </a:pPr>
            <a:r>
              <a:rPr lang="es-ES" sz="2400" dirty="0"/>
              <a:t>Las métricas son datos cuantificables, que se pueden medir.</a:t>
            </a:r>
          </a:p>
          <a:p>
            <a:pPr marL="0" indent="0" algn="just">
              <a:buNone/>
            </a:pPr>
            <a:r>
              <a:rPr lang="es-ES" sz="2400" dirty="0"/>
              <a:t>Una métrica es un derivado de una medida</a:t>
            </a:r>
          </a:p>
          <a:p>
            <a:pPr marL="0" indent="0" algn="just">
              <a:buNone/>
            </a:pPr>
            <a:endParaRPr lang="es-E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63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6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FF1ADA-DC00-4F65-8E37-E8435AA0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52" y="3006485"/>
            <a:ext cx="1733120" cy="8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00727-B96C-44CB-95B1-7D8037BC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245600"/>
            <a:ext cx="7474172" cy="1016041"/>
          </a:xfrm>
        </p:spPr>
        <p:txBody>
          <a:bodyPr>
            <a:normAutofit/>
          </a:bodyPr>
          <a:lstStyle/>
          <a:p>
            <a:r>
              <a:rPr lang="es-ES" dirty="0"/>
              <a:t>Indicadores KPI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6F05C-2B03-4E6F-8B2F-9370AF3C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261641"/>
            <a:ext cx="7665071" cy="47311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PA" sz="3200" dirty="0"/>
              <a:t>Al definir los </a:t>
            </a:r>
            <a:r>
              <a:rPr lang="es-PA" sz="3200" dirty="0" err="1"/>
              <a:t>KPIs</a:t>
            </a:r>
            <a:r>
              <a:rPr lang="es-PA" sz="3200" dirty="0"/>
              <a:t>  debemos tener presente:</a:t>
            </a:r>
          </a:p>
          <a:p>
            <a:r>
              <a:rPr lang="es-PA" dirty="0"/>
              <a:t>Capacidades de Análisis con que se cuenta</a:t>
            </a:r>
          </a:p>
          <a:p>
            <a:r>
              <a:rPr lang="es-PA" dirty="0"/>
              <a:t>Objetivos que se esperan alcanzar</a:t>
            </a:r>
          </a:p>
          <a:p>
            <a:r>
              <a:rPr lang="es-PA" dirty="0"/>
              <a:t>Los Recursos con que se cuenta</a:t>
            </a:r>
          </a:p>
          <a:p>
            <a:r>
              <a:rPr lang="es-PA" dirty="0"/>
              <a:t>Tiempo que se tiene para lograrlos</a:t>
            </a:r>
          </a:p>
          <a:p>
            <a:r>
              <a:rPr lang="es-PA" dirty="0"/>
              <a:t>Calcular los resultados con métodos adecuados.</a:t>
            </a:r>
          </a:p>
          <a:p>
            <a:endParaRPr lang="es-PA" sz="2400" dirty="0"/>
          </a:p>
          <a:p>
            <a:endParaRPr lang="es-E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63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6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FF1ADA-DC00-4F65-8E37-E8435AA0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52" y="3006485"/>
            <a:ext cx="1733120" cy="8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9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00727-B96C-44CB-95B1-7D8037BC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245600"/>
            <a:ext cx="7474172" cy="1016041"/>
          </a:xfrm>
        </p:spPr>
        <p:txBody>
          <a:bodyPr>
            <a:normAutofit/>
          </a:bodyPr>
          <a:lstStyle/>
          <a:p>
            <a:r>
              <a:rPr lang="es-ES" dirty="0"/>
              <a:t>Indicadores KPI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6F05C-2B03-4E6F-8B2F-9370AF3C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261641"/>
            <a:ext cx="7474172" cy="47311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¿Cómo definir tus </a:t>
            </a:r>
            <a:r>
              <a:rPr lang="es-ES" dirty="0" err="1"/>
              <a:t>KPIs</a:t>
            </a:r>
            <a:r>
              <a:rPr lang="es-ES" dirty="0"/>
              <a:t>?</a:t>
            </a:r>
          </a:p>
          <a:p>
            <a:r>
              <a:rPr lang="es-ES" dirty="0"/>
              <a:t>Definir las variables, es decir,  características que deseamos medir respecto al logro del objetivo. </a:t>
            </a:r>
          </a:p>
          <a:p>
            <a:r>
              <a:rPr lang="es-ES" dirty="0"/>
              <a:t>Definir nombre y formula del cálculo a realizar.</a:t>
            </a:r>
          </a:p>
          <a:p>
            <a:r>
              <a:rPr lang="es-ES" dirty="0"/>
              <a:t>Evaluar Valores reales vs programados. </a:t>
            </a:r>
          </a:p>
          <a:p>
            <a:r>
              <a:rPr lang="es-ES" dirty="0"/>
              <a:t>Fórmula General de un Indicador </a:t>
            </a:r>
          </a:p>
          <a:p>
            <a:pPr marL="0" indent="0">
              <a:buNone/>
            </a:pPr>
            <a:r>
              <a:rPr lang="es-ES" dirty="0"/>
              <a:t>= Variable Medida / Variable Esperada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63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6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FF1ADA-DC00-4F65-8E37-E8435AA0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52" y="3006485"/>
            <a:ext cx="1733120" cy="8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9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00727-B96C-44CB-95B1-7D8037BC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245600"/>
            <a:ext cx="7474172" cy="619563"/>
          </a:xfrm>
        </p:spPr>
        <p:txBody>
          <a:bodyPr>
            <a:normAutofit fontScale="90000"/>
          </a:bodyPr>
          <a:lstStyle/>
          <a:p>
            <a:r>
              <a:rPr lang="es-ES" dirty="0"/>
              <a:t>Indicadores KPI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6F05C-2B03-4E6F-8B2F-9370AF3C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41" y="1337111"/>
            <a:ext cx="7474172" cy="414928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ES" dirty="0"/>
              <a:t>Formulación de un </a:t>
            </a:r>
            <a:r>
              <a:rPr lang="es-ES" dirty="0" err="1"/>
              <a:t>KPIs</a:t>
            </a:r>
            <a:endParaRPr lang="es-ES" dirty="0"/>
          </a:p>
          <a:p>
            <a:pPr marL="0" indent="0" algn="just">
              <a:buNone/>
            </a:pPr>
            <a:r>
              <a:rPr lang="es-ES" sz="2400" dirty="0"/>
              <a:t>Determinar las fuentes de los datos que brindarán información que servirá  en la gestión del KPI</a:t>
            </a:r>
          </a:p>
          <a:p>
            <a:pPr marL="0" indent="0" algn="just">
              <a:buNone/>
            </a:pPr>
            <a:r>
              <a:rPr lang="es-ES" sz="2400" dirty="0"/>
              <a:t>Ejemplo si evalúas la gestión para crear un producto, las fuente serán</a:t>
            </a:r>
          </a:p>
          <a:p>
            <a:pPr algn="just"/>
            <a:r>
              <a:rPr lang="es-ES" sz="2400" dirty="0"/>
              <a:t>Inventario</a:t>
            </a:r>
          </a:p>
          <a:p>
            <a:pPr algn="just"/>
            <a:r>
              <a:rPr lang="es-ES" sz="2400" dirty="0"/>
              <a:t>Cantidad de Insumos</a:t>
            </a:r>
          </a:p>
          <a:p>
            <a:pPr algn="just"/>
            <a:r>
              <a:rPr lang="es-ES" sz="2400" dirty="0"/>
              <a:t>Rotación de Productos</a:t>
            </a:r>
          </a:p>
          <a:p>
            <a:pPr algn="just"/>
            <a:r>
              <a:rPr lang="es-ES" sz="2400" dirty="0"/>
              <a:t>Etc.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63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6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FF1ADA-DC00-4F65-8E37-E8435AA0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52" y="3006485"/>
            <a:ext cx="1733120" cy="8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8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00727-B96C-44CB-95B1-7D8037BC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245600"/>
            <a:ext cx="7474172" cy="1016041"/>
          </a:xfrm>
        </p:spPr>
        <p:txBody>
          <a:bodyPr>
            <a:normAutofit/>
          </a:bodyPr>
          <a:lstStyle/>
          <a:p>
            <a:r>
              <a:rPr lang="es-ES" dirty="0"/>
              <a:t>Indicadores KPI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6F05C-2B03-4E6F-8B2F-9370AF3C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261641"/>
            <a:ext cx="7474172" cy="47311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PA" sz="2400" dirty="0"/>
              <a:t>Los </a:t>
            </a:r>
            <a:r>
              <a:rPr lang="en-US" sz="2400" dirty="0"/>
              <a:t>KPIs</a:t>
            </a:r>
            <a:r>
              <a:rPr lang="es-PA" sz="2400" dirty="0"/>
              <a:t> </a:t>
            </a:r>
            <a:r>
              <a:rPr lang="es-ES" sz="2400" dirty="0"/>
              <a:t>nos ayudan en los campos de :</a:t>
            </a:r>
          </a:p>
          <a:p>
            <a:r>
              <a:rPr lang="es-ES" sz="2400" dirty="0"/>
              <a:t>Inteligencia de Negocios</a:t>
            </a:r>
          </a:p>
          <a:p>
            <a:r>
              <a:rPr lang="es-ES" sz="2400" dirty="0"/>
              <a:t>Cuadro de Mando Integral</a:t>
            </a:r>
          </a:p>
          <a:p>
            <a:r>
              <a:rPr lang="es-ES" sz="2400" dirty="0"/>
              <a:t>Minerías de Datos, Cubos OLAP(</a:t>
            </a:r>
            <a:r>
              <a:rPr lang="en-US" sz="2400" dirty="0"/>
              <a:t>Online</a:t>
            </a:r>
            <a:r>
              <a:rPr lang="es-ES" sz="2400" dirty="0"/>
              <a:t> </a:t>
            </a:r>
            <a:r>
              <a:rPr lang="en-US" sz="2400" dirty="0"/>
              <a:t>Analytical</a:t>
            </a:r>
            <a:r>
              <a:rPr lang="es-ES" sz="2400" dirty="0"/>
              <a:t> Processing o procesamiento Analítico en Línea).</a:t>
            </a:r>
          </a:p>
          <a:p>
            <a:r>
              <a:rPr lang="es-ES" sz="2400" dirty="0"/>
              <a:t>Administración Estratégica.</a:t>
            </a:r>
          </a:p>
          <a:p>
            <a:r>
              <a:rPr lang="es-ES" sz="2400" dirty="0"/>
              <a:t>Etc.</a:t>
            </a:r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63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6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FF1ADA-DC00-4F65-8E37-E8435AA0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52" y="3006485"/>
            <a:ext cx="1733120" cy="8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7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B1CD-DC5F-479F-AE77-C40B6968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352060" cy="4930246"/>
          </a:xfrm>
        </p:spPr>
        <p:txBody>
          <a:bodyPr>
            <a:normAutofit/>
          </a:bodyPr>
          <a:lstStyle/>
          <a:p>
            <a:pPr algn="r"/>
            <a:r>
              <a:rPr lang="es-ES" sz="4100" dirty="0">
                <a:solidFill>
                  <a:schemeClr val="accent1"/>
                </a:solidFill>
              </a:rPr>
              <a:t>Indicadores KPI</a:t>
            </a:r>
            <a:br>
              <a:rPr lang="es-ES" sz="4100" dirty="0">
                <a:solidFill>
                  <a:schemeClr val="accent1"/>
                </a:solidFill>
              </a:rPr>
            </a:br>
            <a:r>
              <a:rPr lang="es-ES" sz="4100" dirty="0">
                <a:solidFill>
                  <a:schemeClr val="accent1"/>
                </a:solidFill>
              </a:rPr>
              <a:t>de Gestión de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8C4B4-FEC8-4F15-A549-36F2DBF1F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979" y="768096"/>
            <a:ext cx="6852822" cy="5126027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endParaRPr lang="es-E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419" altLang="es-419" sz="2400" dirty="0">
              <a:solidFill>
                <a:srgbClr val="114973"/>
              </a:solidFill>
              <a:latin typeface="-apple-system"/>
            </a:endParaRPr>
          </a:p>
          <a:p>
            <a:pPr marL="1778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419" altLang="es-419" sz="2000" dirty="0">
              <a:solidFill>
                <a:srgbClr val="3A3A3A"/>
              </a:solidFill>
            </a:endParaRPr>
          </a:p>
          <a:p>
            <a:pPr marL="182563" indent="-1825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419" altLang="es-419" sz="2200" dirty="0">
                <a:solidFill>
                  <a:srgbClr val="3A3A3A"/>
                </a:solidFill>
              </a:rPr>
              <a:t> </a:t>
            </a:r>
            <a:r>
              <a:rPr lang="es-419" altLang="es-419" sz="2200" b="1" dirty="0">
                <a:solidFill>
                  <a:srgbClr val="3A3A3A"/>
                </a:solidFill>
              </a:rPr>
              <a:t>Indicadores de eficiencia</a:t>
            </a:r>
          </a:p>
          <a:p>
            <a:pPr marL="1778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82563" algn="l"/>
                <a:tab pos="534988" algn="l"/>
              </a:tabLst>
            </a:pPr>
            <a:r>
              <a:rPr lang="es-419" altLang="es-419" sz="2200" dirty="0">
                <a:solidFill>
                  <a:srgbClr val="3A3A3A"/>
                </a:solidFill>
              </a:rPr>
              <a:t> Recursos invertidos o utilizados vs. resultado obtenido.</a:t>
            </a:r>
          </a:p>
          <a:p>
            <a:pPr marL="1778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82563" algn="l"/>
                <a:tab pos="534988" algn="l"/>
              </a:tabLst>
            </a:pPr>
            <a:endParaRPr lang="es-419" altLang="es-419" sz="2200" dirty="0">
              <a:solidFill>
                <a:srgbClr val="3A3A3A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419" altLang="es-419" sz="2200" b="1" dirty="0">
                <a:solidFill>
                  <a:srgbClr val="3A3A3A"/>
                </a:solidFill>
              </a:rPr>
              <a:t>Indicadores de eficacia</a:t>
            </a:r>
          </a:p>
          <a:p>
            <a:pPr marL="1778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419" altLang="es-419" sz="2200" dirty="0">
                <a:solidFill>
                  <a:srgbClr val="3A3A3A"/>
                </a:solidFill>
              </a:rPr>
              <a:t>Ejecución de actividades planificadas vs. los resultados                                                      esperados. Es una comparación entre logros vs. Metas.</a:t>
            </a:r>
          </a:p>
          <a:p>
            <a:pPr marL="1778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419" altLang="es-419" sz="2200" dirty="0">
              <a:solidFill>
                <a:srgbClr val="3A3A3A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419" altLang="es-419" sz="2200" b="1" dirty="0">
                <a:solidFill>
                  <a:srgbClr val="3A3A3A"/>
                </a:solidFill>
              </a:rPr>
              <a:t>Indicadores de cumplimiento</a:t>
            </a:r>
          </a:p>
          <a:p>
            <a:pPr marL="2667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419" altLang="es-419" sz="2200" dirty="0">
                <a:solidFill>
                  <a:srgbClr val="3A3A3A"/>
                </a:solidFill>
              </a:rPr>
              <a:t>Tiempo de ejecución real vs. Tiempo de ejecución planificado</a:t>
            </a:r>
          </a:p>
          <a:p>
            <a:pPr marL="2667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419" altLang="es-419" sz="2200" b="1" dirty="0">
              <a:solidFill>
                <a:srgbClr val="3A3A3A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419" altLang="es-419" sz="2200" b="1" dirty="0">
                <a:solidFill>
                  <a:srgbClr val="3A3A3A"/>
                </a:solidFill>
              </a:rPr>
              <a:t>Indicadores de evaluación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419" altLang="es-419" sz="2200" dirty="0">
                <a:solidFill>
                  <a:srgbClr val="3A3A3A"/>
                </a:solidFill>
              </a:rPr>
              <a:t>     Cumplimiento de lo planificado</a:t>
            </a:r>
            <a:endParaRPr lang="es-419" altLang="es-419" sz="22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4073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B1CD-DC5F-479F-AE77-C40B6968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2669276" cy="4930246"/>
          </a:xfrm>
        </p:spPr>
        <p:txBody>
          <a:bodyPr>
            <a:normAutofit/>
          </a:bodyPr>
          <a:lstStyle/>
          <a:p>
            <a:pPr algn="r"/>
            <a:r>
              <a:rPr lang="es-ES" sz="4100" dirty="0">
                <a:solidFill>
                  <a:schemeClr val="accent1"/>
                </a:solidFill>
              </a:rPr>
              <a:t>Indicadores KPI</a:t>
            </a:r>
            <a:br>
              <a:rPr lang="es-ES" sz="4100" dirty="0">
                <a:solidFill>
                  <a:schemeClr val="accent1"/>
                </a:solidFill>
              </a:rPr>
            </a:br>
            <a:r>
              <a:rPr lang="es-ES" sz="4100" dirty="0">
                <a:solidFill>
                  <a:schemeClr val="accent1"/>
                </a:solidFill>
              </a:rPr>
              <a:t>Financieros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8C4B4-FEC8-4F15-A549-36F2DBF1F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548" y="768096"/>
            <a:ext cx="7499254" cy="51297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</a:rPr>
              <a:t>Ejemplos de Indicadores:</a:t>
            </a:r>
          </a:p>
          <a:p>
            <a:r>
              <a:rPr lang="es-ES" dirty="0">
                <a:latin typeface="Arial" panose="020B0604020202020204" pitchFamily="34" charset="0"/>
              </a:rPr>
              <a:t>Aumento en la facturación.</a:t>
            </a:r>
          </a:p>
          <a:p>
            <a:r>
              <a:rPr lang="es-ES" dirty="0">
                <a:latin typeface="Arial" panose="020B0604020202020204" pitchFamily="34" charset="0"/>
              </a:rPr>
              <a:t>Aumento en la Utilidad.</a:t>
            </a:r>
          </a:p>
          <a:p>
            <a:r>
              <a:rPr lang="es-ES" dirty="0"/>
              <a:t>¿A cuánto ascienden las ventas de esta semana o del mes de enero?</a:t>
            </a: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221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</TotalTime>
  <Words>843</Words>
  <Application>Microsoft Office PowerPoint</Application>
  <PresentationFormat>Panorámica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Indicadores KPI</vt:lpstr>
      <vt:lpstr>Indicadores KPI</vt:lpstr>
      <vt:lpstr>Indicadores KPI</vt:lpstr>
      <vt:lpstr>Indicadores KPI</vt:lpstr>
      <vt:lpstr>Indicadores KPI</vt:lpstr>
      <vt:lpstr>Indicadores KPI</vt:lpstr>
      <vt:lpstr>Indicadores KPI</vt:lpstr>
      <vt:lpstr>Indicadores KPI de Gestión de Proceso</vt:lpstr>
      <vt:lpstr>Indicadores KPI Financieros</vt:lpstr>
      <vt:lpstr>Indicadores KPI Clientes</vt:lpstr>
      <vt:lpstr>Indicadores KPI Innovación y Aprendizaje</vt:lpstr>
      <vt:lpstr>Indicadores KPI</vt:lpstr>
      <vt:lpstr>Indicadores KPI</vt:lpstr>
      <vt:lpstr>Indicadores KPI</vt:lpstr>
      <vt:lpstr>Indicadores KPI</vt:lpstr>
      <vt:lpstr>Indicadores KPI</vt:lpstr>
      <vt:lpstr>Indicadores KPI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Jeremias Herrera</dc:creator>
  <cp:lastModifiedBy>Jeremias Herrera</cp:lastModifiedBy>
  <cp:revision>82</cp:revision>
  <dcterms:created xsi:type="dcterms:W3CDTF">2019-09-09T22:32:34Z</dcterms:created>
  <dcterms:modified xsi:type="dcterms:W3CDTF">2021-09-14T12:14:12Z</dcterms:modified>
</cp:coreProperties>
</file>