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9" r:id="rId2"/>
    <p:sldId id="257" r:id="rId3"/>
    <p:sldId id="258" r:id="rId4"/>
    <p:sldId id="290" r:id="rId5"/>
    <p:sldId id="259" r:id="rId6"/>
    <p:sldId id="260" r:id="rId7"/>
    <p:sldId id="295" r:id="rId8"/>
    <p:sldId id="261" r:id="rId9"/>
    <p:sldId id="262" r:id="rId10"/>
    <p:sldId id="296" r:id="rId11"/>
    <p:sldId id="297" r:id="rId12"/>
    <p:sldId id="264" r:id="rId13"/>
    <p:sldId id="263" r:id="rId14"/>
    <p:sldId id="266" r:id="rId15"/>
    <p:sldId id="292" r:id="rId16"/>
    <p:sldId id="298" r:id="rId17"/>
    <p:sldId id="294" r:id="rId18"/>
    <p:sldId id="265" r:id="rId19"/>
    <p:sldId id="300" r:id="rId20"/>
    <p:sldId id="299" r:id="rId21"/>
    <p:sldId id="293" r:id="rId22"/>
    <p:sldId id="301" r:id="rId23"/>
    <p:sldId id="269" r:id="rId24"/>
    <p:sldId id="270" r:id="rId25"/>
    <p:sldId id="271" r:id="rId26"/>
    <p:sldId id="272" r:id="rId27"/>
    <p:sldId id="273" r:id="rId28"/>
    <p:sldId id="274" r:id="rId29"/>
    <p:sldId id="275" r:id="rId30"/>
    <p:sldId id="276" r:id="rId31"/>
    <p:sldId id="277"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54C29-8BC3-4873-8A7E-EA95775FBEB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C8A53BA-710A-479D-85FF-68B983FA9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662DC5F-C85B-4A9D-AE3E-2C4367D362D7}"/>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5" name="Marcador de pie de página 4">
            <a:extLst>
              <a:ext uri="{FF2B5EF4-FFF2-40B4-BE49-F238E27FC236}">
                <a16:creationId xmlns:a16="http://schemas.microsoft.com/office/drawing/2014/main" id="{0C61F634-923C-4553-A990-F6A86169EAF7}"/>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E99A572D-9ACC-4EF7-A5F7-D1484D3D733E}"/>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1245192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8929F-9D69-440C-9DE1-0EEB8BA0E96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B3D89FC-9974-44FC-89A3-C4A15689155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9F42023-47A6-492B-8149-8C201FE1825D}"/>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5" name="Marcador de pie de página 4">
            <a:extLst>
              <a:ext uri="{FF2B5EF4-FFF2-40B4-BE49-F238E27FC236}">
                <a16:creationId xmlns:a16="http://schemas.microsoft.com/office/drawing/2014/main" id="{19B65C1C-E72B-4B11-8C95-2AB73CAD8C28}"/>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634FEDA-E99D-46C6-B41B-8BFE5711196D}"/>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27381485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0F4A52-88AD-4819-A073-04711356F42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1C537BC-7630-4002-9772-7F5ED4815E8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DF2607F-7DD9-4E03-953F-F9C0493C0BCE}"/>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5" name="Marcador de pie de página 4">
            <a:extLst>
              <a:ext uri="{FF2B5EF4-FFF2-40B4-BE49-F238E27FC236}">
                <a16:creationId xmlns:a16="http://schemas.microsoft.com/office/drawing/2014/main" id="{2A1940ED-FF74-4EEB-B6E0-B2291A65AAA5}"/>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8EBF683C-DF95-4E35-A50D-6FBE14F8E617}"/>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959359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B6FE4-3524-4A03-BE07-C49C69AC4AF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F0F5EAC-CE4E-4432-A6EA-5AEE3FCBD03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9AC898-41DF-44F1-8F1C-088E3F14AC17}"/>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5" name="Marcador de pie de página 4">
            <a:extLst>
              <a:ext uri="{FF2B5EF4-FFF2-40B4-BE49-F238E27FC236}">
                <a16:creationId xmlns:a16="http://schemas.microsoft.com/office/drawing/2014/main" id="{2FA72DEA-BA65-4C97-8964-4FBF8AAB50FF}"/>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085814C6-6162-45BF-9914-941DC3BF2946}"/>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22543232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CDE04-9BB1-48CA-BFDF-BA90D65F20E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5EDF547-1A42-4846-87E7-DB6E9048A9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19E951C-3101-4303-8C09-555D3AF12230}"/>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5" name="Marcador de pie de página 4">
            <a:extLst>
              <a:ext uri="{FF2B5EF4-FFF2-40B4-BE49-F238E27FC236}">
                <a16:creationId xmlns:a16="http://schemas.microsoft.com/office/drawing/2014/main" id="{462B3DAF-1E28-4261-B88F-A10650EABFF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DAF57E5-ECD4-416F-AAFA-C3A5DD882E84}"/>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3972805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9006E-CC4B-4E2A-A5C3-E15FA781DE4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FDAD9AF-F26E-49C5-A62B-0D76E3C8F82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E1AB266-738D-4D27-B78C-1413E75A615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4BFF32-B43C-47B1-8568-DB250960ADC2}"/>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6" name="Marcador de pie de página 5">
            <a:extLst>
              <a:ext uri="{FF2B5EF4-FFF2-40B4-BE49-F238E27FC236}">
                <a16:creationId xmlns:a16="http://schemas.microsoft.com/office/drawing/2014/main" id="{DC12F93D-8113-441B-BBD2-F41B5081B9E4}"/>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CFEA9EC3-3454-4815-8430-9D1244499F85}"/>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12453693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30469-B004-465F-9B25-4C36BCF87EA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90DE0A-F83C-457E-B50E-2BE230DA3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DE3FF63-782C-4077-A919-18517F4C43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1006B8C-4203-4130-8BC1-4B19C12F0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A9A0946-B269-4358-82C0-9397D916B98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B824DB-B073-40AC-9789-57E361059EFC}"/>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8" name="Marcador de pie de página 7">
            <a:extLst>
              <a:ext uri="{FF2B5EF4-FFF2-40B4-BE49-F238E27FC236}">
                <a16:creationId xmlns:a16="http://schemas.microsoft.com/office/drawing/2014/main" id="{39DD8E11-E22D-4CDF-8C11-0C6AD36AD2EE}"/>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EFE4F9A4-2A75-452F-85C9-5AA2931BB4C8}"/>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42838865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D1711-BEE2-4EF6-A943-30C6FAFA341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B993C94-ED3E-4566-851A-D8C2E00EFDA6}"/>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4" name="Marcador de pie de página 3">
            <a:extLst>
              <a:ext uri="{FF2B5EF4-FFF2-40B4-BE49-F238E27FC236}">
                <a16:creationId xmlns:a16="http://schemas.microsoft.com/office/drawing/2014/main" id="{75F788E2-8C58-4F4E-B855-C65F7ABBF6F0}"/>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62790C6F-143E-4F8A-B6BF-000AFCC164D7}"/>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19595589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E9328-7408-414A-8730-491883B62C11}"/>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3" name="Marcador de pie de página 2">
            <a:extLst>
              <a:ext uri="{FF2B5EF4-FFF2-40B4-BE49-F238E27FC236}">
                <a16:creationId xmlns:a16="http://schemas.microsoft.com/office/drawing/2014/main" id="{A34B0FD1-5165-4169-A279-6C97CE9957CA}"/>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52528781-CEC1-4732-96D6-BDF7D39F2C09}"/>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35521480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9D56A-E930-42C8-8146-38CF959EC9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260C4FB-2076-4889-B47D-95FC89E26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EBC339E-DBEB-4D15-880C-C1B520525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CC198F-A9FF-492F-BA6C-D43DED7D2C5A}"/>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6" name="Marcador de pie de página 5">
            <a:extLst>
              <a:ext uri="{FF2B5EF4-FFF2-40B4-BE49-F238E27FC236}">
                <a16:creationId xmlns:a16="http://schemas.microsoft.com/office/drawing/2014/main" id="{58A8542C-CC44-444F-BA44-22F4EF9D2832}"/>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7BCD0D84-36CD-40B7-9DA2-2F1B71601F34}"/>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27672110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489BE-6C8C-4D84-AE24-233970B74E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574792A-D40A-4703-943E-2E06737B4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2B6A8-AD7F-4770-BEE0-D40F304C3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D87C61-EB14-48CE-9C0F-477376DB6F2D}"/>
              </a:ext>
            </a:extLst>
          </p:cNvPr>
          <p:cNvSpPr>
            <a:spLocks noGrp="1"/>
          </p:cNvSpPr>
          <p:nvPr>
            <p:ph type="dt" sz="half" idx="10"/>
          </p:nvPr>
        </p:nvSpPr>
        <p:spPr/>
        <p:txBody>
          <a:bodyPr/>
          <a:lstStyle/>
          <a:p>
            <a:fld id="{8799303F-0C2E-42F2-A825-F25D6506A4FB}" type="datetimeFigureOut">
              <a:rPr lang="es-419" smtClean="0"/>
              <a:t>29/09/2020</a:t>
            </a:fld>
            <a:endParaRPr lang="es-419"/>
          </a:p>
        </p:txBody>
      </p:sp>
      <p:sp>
        <p:nvSpPr>
          <p:cNvPr id="6" name="Marcador de pie de página 5">
            <a:extLst>
              <a:ext uri="{FF2B5EF4-FFF2-40B4-BE49-F238E27FC236}">
                <a16:creationId xmlns:a16="http://schemas.microsoft.com/office/drawing/2014/main" id="{6D60EC14-3BE2-4281-86F7-9F6477EB413E}"/>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1039BEFF-6DE8-4528-8ABE-27F7C94D1383}"/>
              </a:ext>
            </a:extLst>
          </p:cNvPr>
          <p:cNvSpPr>
            <a:spLocks noGrp="1"/>
          </p:cNvSpPr>
          <p:nvPr>
            <p:ph type="sldNum" sz="quarter" idx="12"/>
          </p:nvPr>
        </p:nvSpPr>
        <p:spPr/>
        <p:txBody>
          <a:bodyPr/>
          <a:lstStyle/>
          <a:p>
            <a:fld id="{F226806E-C37E-47C6-AAFC-A346D3727DFF}" type="slidenum">
              <a:rPr lang="es-419" smtClean="0"/>
              <a:t>‹Nº›</a:t>
            </a:fld>
            <a:endParaRPr lang="es-419"/>
          </a:p>
        </p:txBody>
      </p:sp>
    </p:spTree>
    <p:extLst>
      <p:ext uri="{BB962C8B-B14F-4D97-AF65-F5344CB8AC3E}">
        <p14:creationId xmlns:p14="http://schemas.microsoft.com/office/powerpoint/2010/main" val="1488649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C820C21-EBD3-4EC9-8162-1BCFDF2E6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31804B-6433-491C-B6BB-D7CAC1805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28E5B4-5043-4521-8BD7-A01CE4A94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9303F-0C2E-42F2-A825-F25D6506A4FB}" type="datetimeFigureOut">
              <a:rPr lang="es-419" smtClean="0"/>
              <a:t>29/09/2020</a:t>
            </a:fld>
            <a:endParaRPr lang="es-419"/>
          </a:p>
        </p:txBody>
      </p:sp>
      <p:sp>
        <p:nvSpPr>
          <p:cNvPr id="5" name="Marcador de pie de página 4">
            <a:extLst>
              <a:ext uri="{FF2B5EF4-FFF2-40B4-BE49-F238E27FC236}">
                <a16:creationId xmlns:a16="http://schemas.microsoft.com/office/drawing/2014/main" id="{7FDC804D-F293-4B63-B514-A12797726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455CC924-7EE4-440F-88DF-B1482AB0F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6806E-C37E-47C6-AAFC-A346D3727DFF}" type="slidenum">
              <a:rPr lang="es-419" smtClean="0"/>
              <a:t>‹Nº›</a:t>
            </a:fld>
            <a:endParaRPr lang="es-419"/>
          </a:p>
        </p:txBody>
      </p:sp>
    </p:spTree>
    <p:extLst>
      <p:ext uri="{BB962C8B-B14F-4D97-AF65-F5344CB8AC3E}">
        <p14:creationId xmlns:p14="http://schemas.microsoft.com/office/powerpoint/2010/main" val="22345368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643467" y="1698171"/>
            <a:ext cx="3962061" cy="4516360"/>
          </a:xfrm>
        </p:spPr>
        <p:txBody>
          <a:bodyPr anchor="t">
            <a:normAutofit/>
          </a:bodyPr>
          <a:lstStyle/>
          <a:p>
            <a:r>
              <a:rPr lang="es-PA" sz="3600"/>
              <a:t>¿Qué es la administración estratégica?</a:t>
            </a:r>
            <a:endParaRPr lang="es-E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5070020" y="1698170"/>
            <a:ext cx="6478513" cy="4516361"/>
          </a:xfrm>
        </p:spPr>
        <p:txBody>
          <a:bodyPr>
            <a:normAutofit/>
          </a:bodyPr>
          <a:lstStyle/>
          <a:p>
            <a:pPr marL="0" indent="0">
              <a:buNone/>
            </a:pPr>
            <a:r>
              <a:rPr lang="es-ES" sz="2000"/>
              <a:t>La administración estratégica es un proceso de evaluación sistemática de un negocio y define los objetivos a largo plazo, identifica metas y objetivos, desarrolla estrategias para alcanzar estos y localiza recursos para realizarlos.</a:t>
            </a:r>
          </a:p>
          <a:p>
            <a:pPr marL="0" indent="0">
              <a:buNone/>
            </a:pPr>
            <a:r>
              <a:rPr lang="es-ES" sz="2000"/>
              <a:t>Se trata de una poderosa herramienta de diagnóstico, análisis y toma de decisiones, que permite a las organizaciones afrontar los desafíos del entorno y adecuarse a los cambios con un esfuerzo sistemático orientado a lograr mayor eficiencia y calidad.</a:t>
            </a:r>
          </a:p>
          <a:p>
            <a:pPr marL="0" indent="0">
              <a:buNone/>
            </a:pPr>
            <a:endParaRPr lang="es-E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5514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B05ED15-677A-4AC9-A230-B9E86F459E9F}"/>
              </a:ext>
            </a:extLst>
          </p:cNvPr>
          <p:cNvSpPr>
            <a:spLocks noGrp="1"/>
          </p:cNvSpPr>
          <p:nvPr>
            <p:ph type="title"/>
          </p:nvPr>
        </p:nvSpPr>
        <p:spPr>
          <a:xfrm>
            <a:off x="643467" y="1698171"/>
            <a:ext cx="3962061" cy="4516360"/>
          </a:xfrm>
        </p:spPr>
        <p:txBody>
          <a:bodyPr anchor="t">
            <a:normAutofit/>
          </a:bodyPr>
          <a:lstStyle/>
          <a:p>
            <a:r>
              <a:rPr lang="es-PA" sz="3600" b="1"/>
              <a:t>5. </a:t>
            </a:r>
            <a:r>
              <a:rPr lang="es-PA" sz="3600"/>
              <a:t>IDENTIFICACIÓN DE FORTALEZAS Y  </a:t>
            </a:r>
            <a:br>
              <a:rPr lang="es-PA" sz="3600"/>
            </a:br>
            <a:r>
              <a:rPr lang="es-PA" sz="3600"/>
              <a:t> DEBILIDADES</a:t>
            </a:r>
            <a:endParaRPr lang="es-419"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C8C79FB-929E-4DC8-A9D6-D10A75A4015F}"/>
              </a:ext>
            </a:extLst>
          </p:cNvPr>
          <p:cNvSpPr>
            <a:spLocks noGrp="1"/>
          </p:cNvSpPr>
          <p:nvPr>
            <p:ph idx="1"/>
          </p:nvPr>
        </p:nvSpPr>
        <p:spPr>
          <a:xfrm>
            <a:off x="5070020" y="1698170"/>
            <a:ext cx="6478513" cy="4516361"/>
          </a:xfrm>
        </p:spPr>
        <p:txBody>
          <a:bodyPr>
            <a:normAutofit fontScale="92500"/>
          </a:bodyPr>
          <a:lstStyle/>
          <a:p>
            <a:r>
              <a:rPr lang="es-419" sz="2400" dirty="0"/>
              <a:t>Debilidades: Son puntos débiles. Aquellos aspectos que limitan o reducen la capacidad de desarrollo efectivo de la estrategia de la empresa, constituyen una amenaza para la organización y deben, por tanto, ser controladas y superadas.</a:t>
            </a:r>
          </a:p>
          <a:p>
            <a:pPr lvl="1"/>
            <a:r>
              <a:rPr lang="es-419" dirty="0"/>
              <a:t>Ejemplos:</a:t>
            </a:r>
          </a:p>
          <a:p>
            <a:pPr lvl="2"/>
            <a:r>
              <a:rPr lang="es-ES" sz="2400" dirty="0"/>
              <a:t>Falta de experiencia en la puesta en marcha y explotación de canales de venta electrónicos (comercio electrónico). (Cliente-Demanda)</a:t>
            </a:r>
          </a:p>
          <a:p>
            <a:pPr lvl="2"/>
            <a:r>
              <a:rPr lang="es-ES" sz="2400" dirty="0"/>
              <a:t>Recursos económicos limitados para la inversión en sistemas de información prediseñados o estándar (</a:t>
            </a:r>
            <a:r>
              <a:rPr lang="es-ES" sz="2400" dirty="0" err="1"/>
              <a:t>ERPs</a:t>
            </a:r>
            <a:r>
              <a:rPr lang="es-ES" sz="2400" dirty="0"/>
              <a:t>). (Competencia)</a:t>
            </a:r>
            <a:endParaRPr lang="es-419" sz="2400" dirty="0"/>
          </a:p>
          <a:p>
            <a:pPr marL="457200" lvl="1" indent="0">
              <a:buNone/>
            </a:pPr>
            <a:endParaRPr lang="es-PA" sz="17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7579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B05ED15-677A-4AC9-A230-B9E86F459E9F}"/>
              </a:ext>
            </a:extLst>
          </p:cNvPr>
          <p:cNvSpPr>
            <a:spLocks noGrp="1"/>
          </p:cNvSpPr>
          <p:nvPr>
            <p:ph type="title"/>
          </p:nvPr>
        </p:nvSpPr>
        <p:spPr>
          <a:xfrm>
            <a:off x="643467" y="1698171"/>
            <a:ext cx="3962061" cy="4516360"/>
          </a:xfrm>
        </p:spPr>
        <p:txBody>
          <a:bodyPr anchor="t">
            <a:normAutofit/>
          </a:bodyPr>
          <a:lstStyle/>
          <a:p>
            <a:r>
              <a:rPr lang="es-PA" sz="3600" b="1"/>
              <a:t>5. </a:t>
            </a:r>
            <a:r>
              <a:rPr lang="es-PA" sz="3600"/>
              <a:t>IDENTIFICACIÓN DE FORTALEZAS Y  </a:t>
            </a:r>
            <a:br>
              <a:rPr lang="es-PA" sz="3600"/>
            </a:br>
            <a:r>
              <a:rPr lang="es-PA" sz="3600"/>
              <a:t> DEBILIDADES</a:t>
            </a:r>
            <a:endParaRPr lang="es-419"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C8C79FB-929E-4DC8-A9D6-D10A75A4015F}"/>
              </a:ext>
            </a:extLst>
          </p:cNvPr>
          <p:cNvSpPr>
            <a:spLocks noGrp="1"/>
          </p:cNvSpPr>
          <p:nvPr>
            <p:ph idx="1"/>
          </p:nvPr>
        </p:nvSpPr>
        <p:spPr>
          <a:xfrm>
            <a:off x="4954316" y="1250428"/>
            <a:ext cx="6478513" cy="4516361"/>
          </a:xfrm>
        </p:spPr>
        <p:txBody>
          <a:bodyPr>
            <a:normAutofit/>
          </a:bodyPr>
          <a:lstStyle/>
          <a:p>
            <a:pPr marL="457200" lvl="1" indent="0">
              <a:buNone/>
            </a:pPr>
            <a:endParaRPr lang="es-PA" sz="1700" dirty="0"/>
          </a:p>
          <a:p>
            <a:r>
              <a:rPr lang="es-PA" sz="2400" dirty="0"/>
              <a:t>La comprensión de la cultura de la organización y de las fortalezas e  inconvenientes que esta proporciona a la gerencia es un aspecto  crucial del paso 5.  Específicamente, los gerentes tienen que estar  conscientes de que las culturas fuertes y las débiles producen efectos diferentes sobre la estrategia, y deben reconocer también  que el contenido de la cultura produce un efecto muy importante sobre la estrategia seleccionada.</a:t>
            </a:r>
            <a:endParaRPr lang="es-419" sz="2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491787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F34B256-503C-4D01-AC18-A144DCC9A796}"/>
              </a:ext>
            </a:extLst>
          </p:cNvPr>
          <p:cNvSpPr>
            <a:spLocks noGrp="1"/>
          </p:cNvSpPr>
          <p:nvPr>
            <p:ph type="title"/>
          </p:nvPr>
        </p:nvSpPr>
        <p:spPr>
          <a:xfrm>
            <a:off x="643467" y="1698171"/>
            <a:ext cx="3962061" cy="4516360"/>
          </a:xfrm>
        </p:spPr>
        <p:txBody>
          <a:bodyPr anchor="t">
            <a:normAutofit/>
          </a:bodyPr>
          <a:lstStyle/>
          <a:p>
            <a:r>
              <a:rPr lang="es-419" sz="3600" b="1"/>
              <a:t>6.</a:t>
            </a:r>
            <a:r>
              <a:rPr lang="es-419" sz="3600"/>
              <a:t>FORMULAR ESTRATEGIAS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617EE52-37DB-4161-AACD-077E1D0E29DC}"/>
              </a:ext>
            </a:extLst>
          </p:cNvPr>
          <p:cNvSpPr>
            <a:spLocks noGrp="1"/>
          </p:cNvSpPr>
          <p:nvPr>
            <p:ph idx="1"/>
          </p:nvPr>
        </p:nvSpPr>
        <p:spPr>
          <a:xfrm>
            <a:off x="5070020" y="1698170"/>
            <a:ext cx="6478513" cy="4516361"/>
          </a:xfrm>
        </p:spPr>
        <p:txBody>
          <a:bodyPr>
            <a:normAutofit/>
          </a:bodyPr>
          <a:lstStyle/>
          <a:p>
            <a:r>
              <a:rPr lang="es-PA" sz="2000"/>
              <a:t>Es necesario establecer estrategias para los niveles corporativo, de negocios y funcional.</a:t>
            </a:r>
          </a:p>
          <a:p>
            <a:endParaRPr lang="es-PA" sz="2000"/>
          </a:p>
          <a:p>
            <a:r>
              <a:rPr lang="es-PA" sz="2000"/>
              <a:t>De manera específica los gerentes necesitan desarrollar  y evaluar varias alternativas estratégicas y, a continuación, seleccionar las estrategias que resulten compatibles en cada nivel y permitan a la organización capitalizar de modo óptimo sus fortalezas y las oportunidades que le brinda el ambiente.</a:t>
            </a:r>
            <a:endParaRPr lang="es-419"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095470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DD10207-B1C1-4A0D-B1A8-5BBED415A2DF}"/>
              </a:ext>
            </a:extLst>
          </p:cNvPr>
          <p:cNvSpPr>
            <a:spLocks noGrp="1"/>
          </p:cNvSpPr>
          <p:nvPr>
            <p:ph type="title"/>
          </p:nvPr>
        </p:nvSpPr>
        <p:spPr>
          <a:xfrm>
            <a:off x="643467" y="1698171"/>
            <a:ext cx="3962061" cy="4516360"/>
          </a:xfrm>
        </p:spPr>
        <p:txBody>
          <a:bodyPr anchor="t">
            <a:normAutofit/>
          </a:bodyPr>
          <a:lstStyle/>
          <a:p>
            <a:r>
              <a:rPr lang="es-419" sz="3600"/>
              <a:t>ANALISIS MATRICIAL FODA</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F8C5E49-4180-48B9-B0DC-21BC6B0CE4D1}"/>
              </a:ext>
            </a:extLst>
          </p:cNvPr>
          <p:cNvSpPr>
            <a:spLocks noGrp="1"/>
          </p:cNvSpPr>
          <p:nvPr>
            <p:ph idx="1"/>
          </p:nvPr>
        </p:nvSpPr>
        <p:spPr>
          <a:xfrm>
            <a:off x="5070020" y="1698170"/>
            <a:ext cx="6478513" cy="4516361"/>
          </a:xfrm>
        </p:spPr>
        <p:txBody>
          <a:bodyPr>
            <a:normAutofit/>
          </a:bodyPr>
          <a:lstStyle/>
          <a:p>
            <a:r>
              <a:rPr lang="es-PA" sz="2000"/>
              <a:t>Análisis de las fortalezas y debilidades de una  organización y de las oportunidades y amenazas presente en su ambiente.</a:t>
            </a:r>
          </a:p>
          <a:p>
            <a:endParaRPr lang="es-PA" sz="2000"/>
          </a:p>
          <a:p>
            <a:r>
              <a:rPr lang="es-PA" sz="2000"/>
              <a:t>A la luz del análisis FODA (Fortalezas, Oportunidades, Debilidades y Amenazas), los gerentes revaloran también la misión y los objetivos actuales de su organización.  Si se requieren cambios en la dirección   general, al final de este análisis es donde probablemente se originarán. Si no se necesita cambio alguno, entonces la gerencia ya está  preparada para iniciar la formulación real de sus estrategias. </a:t>
            </a:r>
            <a:endParaRPr lang="es-419"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232481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captura de pantalla&#10;&#10;Descripción generada con confianza muy alta">
            <a:extLst>
              <a:ext uri="{FF2B5EF4-FFF2-40B4-BE49-F238E27FC236}">
                <a16:creationId xmlns:a16="http://schemas.microsoft.com/office/drawing/2014/main" id="{AE20C05F-87A6-4C91-88FC-3643DE092E62}"/>
              </a:ext>
            </a:extLst>
          </p:cNvPr>
          <p:cNvPicPr>
            <a:picLocks noChangeAspect="1"/>
          </p:cNvPicPr>
          <p:nvPr/>
        </p:nvPicPr>
        <p:blipFill>
          <a:blip r:embed="rId2"/>
          <a:stretch>
            <a:fillRect/>
          </a:stretch>
        </p:blipFill>
        <p:spPr>
          <a:xfrm>
            <a:off x="2073570" y="643467"/>
            <a:ext cx="804486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1345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captura de pantalla&#10;&#10;Descripción generada automáticamente">
            <a:extLst>
              <a:ext uri="{FF2B5EF4-FFF2-40B4-BE49-F238E27FC236}">
                <a16:creationId xmlns:a16="http://schemas.microsoft.com/office/drawing/2014/main" id="{92A8022A-8916-415A-91FC-B1203C3A2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202" y="643467"/>
            <a:ext cx="7631596"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526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79242D-77B0-465D-BD08-24C152D6862A}"/>
              </a:ext>
            </a:extLst>
          </p:cNvPr>
          <p:cNvSpPr>
            <a:spLocks noGrp="1"/>
          </p:cNvSpPr>
          <p:nvPr>
            <p:ph type="title"/>
          </p:nvPr>
        </p:nvSpPr>
        <p:spPr>
          <a:xfrm>
            <a:off x="643467" y="1698171"/>
            <a:ext cx="4168376" cy="4516360"/>
          </a:xfrm>
        </p:spPr>
        <p:txBody>
          <a:bodyPr anchor="t">
            <a:normAutofit/>
          </a:bodyPr>
          <a:lstStyle/>
          <a:p>
            <a:r>
              <a:rPr lang="es-PA" sz="3600" b="1" dirty="0"/>
              <a:t>7</a:t>
            </a:r>
            <a:r>
              <a:rPr lang="es-PA" sz="3600" dirty="0"/>
              <a:t>. IMPLEMENTACIÓN DE ESTRATEGIAS Y  </a:t>
            </a:r>
            <a:br>
              <a:rPr lang="es-PA" sz="3600" dirty="0"/>
            </a:br>
            <a:r>
              <a:rPr lang="es-PA" sz="3600" dirty="0"/>
              <a:t>EVALUACIÓN DE RESULTADOS </a:t>
            </a:r>
            <a:endParaRPr lang="es-419"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AC26C96-02C2-46F1-A042-4C821A512FDA}"/>
              </a:ext>
            </a:extLst>
          </p:cNvPr>
          <p:cNvSpPr>
            <a:spLocks noGrp="1"/>
          </p:cNvSpPr>
          <p:nvPr>
            <p:ph idx="1"/>
          </p:nvPr>
        </p:nvSpPr>
        <p:spPr>
          <a:xfrm>
            <a:off x="5070020" y="1698170"/>
            <a:ext cx="6478513" cy="4516361"/>
          </a:xfrm>
        </p:spPr>
        <p:txBody>
          <a:bodyPr>
            <a:normAutofit/>
          </a:bodyPr>
          <a:lstStyle/>
          <a:p>
            <a:r>
              <a:rPr lang="es-PA" sz="2000" dirty="0"/>
              <a:t>No importa con cuanta eficacia haya planificado una compañía sus estrategias, no alcanzará el éxito sino implementa apropiadamente esas estrategias. </a:t>
            </a:r>
          </a:p>
          <a:p>
            <a:endParaRPr lang="es-PA" sz="2000" dirty="0"/>
          </a:p>
          <a:p>
            <a:r>
              <a:rPr lang="es-PA" sz="2000" dirty="0"/>
              <a:t>El paso final en el proceso de administración estratégica es la  evaluación de resultados. </a:t>
            </a:r>
          </a:p>
          <a:p>
            <a:endParaRPr lang="es-PA" sz="2000" dirty="0"/>
          </a:p>
          <a:p>
            <a:endParaRPr lang="es-419"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219453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79242D-77B0-465D-BD08-24C152D6862A}"/>
              </a:ext>
            </a:extLst>
          </p:cNvPr>
          <p:cNvSpPr>
            <a:spLocks noGrp="1"/>
          </p:cNvSpPr>
          <p:nvPr>
            <p:ph type="title"/>
          </p:nvPr>
        </p:nvSpPr>
        <p:spPr>
          <a:xfrm>
            <a:off x="643467" y="1698171"/>
            <a:ext cx="3962061" cy="4516360"/>
          </a:xfrm>
        </p:spPr>
        <p:txBody>
          <a:bodyPr anchor="t">
            <a:normAutofit/>
          </a:bodyPr>
          <a:lstStyle/>
          <a:p>
            <a:r>
              <a:rPr lang="es-ES" sz="3600" dirty="0"/>
              <a:t>8. Seguimiento y Evaluación de la Estrategia</a:t>
            </a:r>
            <a:endParaRPr lang="es-419"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AC26C96-02C2-46F1-A042-4C821A512FDA}"/>
              </a:ext>
            </a:extLst>
          </p:cNvPr>
          <p:cNvSpPr>
            <a:spLocks noGrp="1"/>
          </p:cNvSpPr>
          <p:nvPr>
            <p:ph idx="1"/>
          </p:nvPr>
        </p:nvSpPr>
        <p:spPr>
          <a:xfrm>
            <a:off x="5070020" y="1698170"/>
            <a:ext cx="6478513" cy="4516361"/>
          </a:xfrm>
        </p:spPr>
        <p:txBody>
          <a:bodyPr>
            <a:normAutofit/>
          </a:bodyPr>
          <a:lstStyle/>
          <a:p>
            <a:pPr marL="0" indent="0">
              <a:buNone/>
            </a:pPr>
            <a:r>
              <a:rPr lang="es-ES" sz="2000" dirty="0"/>
              <a:t>Una vez elaborada la estrategia se deben establecer las formas de controlar el logro de los objetivos que conforman estas estrategias. El control es el seguimiento que debemos hacer para garantizar el cumplimiento de los objetivos y corregir las desviaciones posibles que podamos tener en su cumplimiento.</a:t>
            </a:r>
          </a:p>
          <a:p>
            <a:pPr marL="0" indent="0">
              <a:buNone/>
            </a:pPr>
            <a:endParaRPr lang="es-PA" sz="2000" dirty="0"/>
          </a:p>
          <a:p>
            <a:endParaRPr lang="es-419"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6CB517F4-B4BD-452D-8C4A-61603C46ADCE}"/>
              </a:ext>
            </a:extLst>
          </p:cNvPr>
          <p:cNvPicPr>
            <a:picLocks noChangeAspect="1"/>
          </p:cNvPicPr>
          <p:nvPr/>
        </p:nvPicPr>
        <p:blipFill>
          <a:blip r:embed="rId2"/>
          <a:stretch>
            <a:fillRect/>
          </a:stretch>
        </p:blipFill>
        <p:spPr>
          <a:xfrm>
            <a:off x="5178000" y="3690542"/>
            <a:ext cx="4761389" cy="2176461"/>
          </a:xfrm>
          <a:prstGeom prst="rect">
            <a:avLst/>
          </a:prstGeom>
        </p:spPr>
      </p:pic>
    </p:spTree>
    <p:extLst>
      <p:ext uri="{BB962C8B-B14F-4D97-AF65-F5344CB8AC3E}">
        <p14:creationId xmlns:p14="http://schemas.microsoft.com/office/powerpoint/2010/main" val="29987943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79242D-77B0-465D-BD08-24C152D6862A}"/>
              </a:ext>
            </a:extLst>
          </p:cNvPr>
          <p:cNvSpPr>
            <a:spLocks noGrp="1"/>
          </p:cNvSpPr>
          <p:nvPr>
            <p:ph type="title"/>
          </p:nvPr>
        </p:nvSpPr>
        <p:spPr>
          <a:xfrm>
            <a:off x="643467" y="1698171"/>
            <a:ext cx="4168376" cy="4516360"/>
          </a:xfrm>
        </p:spPr>
        <p:txBody>
          <a:bodyPr anchor="t">
            <a:normAutofit/>
          </a:bodyPr>
          <a:lstStyle/>
          <a:p>
            <a:r>
              <a:rPr lang="es-419" sz="3600" dirty="0"/>
              <a:t>Recordando que es la</a:t>
            </a:r>
            <a:br>
              <a:rPr lang="es-419" sz="3600" dirty="0"/>
            </a:br>
            <a:r>
              <a:rPr lang="es-419" sz="3600" dirty="0"/>
              <a:t>Estrategia</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AC26C96-02C2-46F1-A042-4C821A512FDA}"/>
              </a:ext>
            </a:extLst>
          </p:cNvPr>
          <p:cNvSpPr>
            <a:spLocks noGrp="1"/>
          </p:cNvSpPr>
          <p:nvPr>
            <p:ph idx="1"/>
          </p:nvPr>
        </p:nvSpPr>
        <p:spPr>
          <a:xfrm>
            <a:off x="5070020" y="1698170"/>
            <a:ext cx="6478513" cy="4516361"/>
          </a:xfrm>
        </p:spPr>
        <p:txBody>
          <a:bodyPr>
            <a:normAutofit/>
          </a:bodyPr>
          <a:lstStyle/>
          <a:p>
            <a:pPr marL="0" indent="0">
              <a:buNone/>
            </a:pPr>
            <a:r>
              <a:rPr lang="es-ES" sz="2000" dirty="0"/>
              <a:t>La estrategia es un elemento estructurado por la combinación de cuatro elementos, que son: un Objetivo y metas  alcanzar; un conjunto de acciones para la obtención de resultados; los caminos (rutas) y modos en los que serán utilizados los recursos; las tácticas, las formas en que los recursos que han sido empleados son realmente usados; y los recursos como tales que están a nuestra disposición.</a:t>
            </a:r>
          </a:p>
          <a:p>
            <a:pPr marL="0" indent="0">
              <a:buNone/>
            </a:pPr>
            <a:endParaRPr lang="es-ES" sz="2000" dirty="0"/>
          </a:p>
          <a:p>
            <a:pPr marL="0" indent="0">
              <a:buNone/>
            </a:pPr>
            <a:endParaRPr lang="es-419"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655459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79242D-77B0-465D-BD08-24C152D6862A}"/>
              </a:ext>
            </a:extLst>
          </p:cNvPr>
          <p:cNvSpPr>
            <a:spLocks noGrp="1"/>
          </p:cNvSpPr>
          <p:nvPr>
            <p:ph type="title"/>
          </p:nvPr>
        </p:nvSpPr>
        <p:spPr>
          <a:xfrm>
            <a:off x="643467" y="1698171"/>
            <a:ext cx="4168376" cy="4516360"/>
          </a:xfrm>
        </p:spPr>
        <p:txBody>
          <a:bodyPr anchor="t">
            <a:normAutofit/>
          </a:bodyPr>
          <a:lstStyle/>
          <a:p>
            <a:r>
              <a:rPr lang="es-419" sz="3600" dirty="0"/>
              <a:t>Plan de Acciones</a:t>
            </a:r>
            <a:br>
              <a:rPr lang="es-419" sz="3600" dirty="0"/>
            </a:br>
            <a:r>
              <a:rPr lang="es-419" sz="3600" dirty="0"/>
              <a:t>Estratégicas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AC26C96-02C2-46F1-A042-4C821A512FDA}"/>
              </a:ext>
            </a:extLst>
          </p:cNvPr>
          <p:cNvSpPr>
            <a:spLocks noGrp="1"/>
          </p:cNvSpPr>
          <p:nvPr>
            <p:ph idx="1"/>
          </p:nvPr>
        </p:nvSpPr>
        <p:spPr>
          <a:xfrm>
            <a:off x="5070020" y="1698170"/>
            <a:ext cx="6478513" cy="4516361"/>
          </a:xfrm>
        </p:spPr>
        <p:txBody>
          <a:bodyPr>
            <a:normAutofit/>
          </a:bodyPr>
          <a:lstStyle/>
          <a:p>
            <a:pPr marL="0" indent="0">
              <a:buNone/>
            </a:pPr>
            <a:r>
              <a:rPr lang="es-ES" sz="2000" dirty="0"/>
              <a:t>¿Para qué sirve el plan de acción? De manera resumida, se puede decir que la principal función de la herramienta es detallar las estrategias y medidas a ser adoptadas, buscando alcanzar el objetivo de la empresa, previamente definido.</a:t>
            </a:r>
          </a:p>
          <a:p>
            <a:pPr marL="0" indent="0">
              <a:buNone/>
            </a:pPr>
            <a:endParaRPr lang="es-419"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875398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EC369E11-106E-4253-A0FC-1EF75688AA6D}"/>
              </a:ext>
            </a:extLst>
          </p:cNvPr>
          <p:cNvPicPr>
            <a:picLocks noChangeAspect="1"/>
          </p:cNvPicPr>
          <p:nvPr/>
        </p:nvPicPr>
        <p:blipFill>
          <a:blip r:embed="rId2"/>
          <a:stretch>
            <a:fillRect/>
          </a:stretch>
        </p:blipFill>
        <p:spPr>
          <a:xfrm>
            <a:off x="764837" y="643467"/>
            <a:ext cx="10662325"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2870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79242D-77B0-465D-BD08-24C152D6862A}"/>
              </a:ext>
            </a:extLst>
          </p:cNvPr>
          <p:cNvSpPr>
            <a:spLocks noGrp="1"/>
          </p:cNvSpPr>
          <p:nvPr>
            <p:ph type="title"/>
          </p:nvPr>
        </p:nvSpPr>
        <p:spPr>
          <a:xfrm>
            <a:off x="643467" y="1698171"/>
            <a:ext cx="4168376" cy="4516360"/>
          </a:xfrm>
        </p:spPr>
        <p:txBody>
          <a:bodyPr anchor="t">
            <a:normAutofit/>
          </a:bodyPr>
          <a:lstStyle/>
          <a:p>
            <a:r>
              <a:rPr lang="es-419" sz="3600" dirty="0"/>
              <a:t>Plan de Acciones</a:t>
            </a:r>
            <a:br>
              <a:rPr lang="es-419" sz="3600" dirty="0"/>
            </a:br>
            <a:r>
              <a:rPr lang="es-419" sz="3600" dirty="0"/>
              <a:t>Estratégicas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AC26C96-02C2-46F1-A042-4C821A512FDA}"/>
              </a:ext>
            </a:extLst>
          </p:cNvPr>
          <p:cNvSpPr>
            <a:spLocks noGrp="1"/>
          </p:cNvSpPr>
          <p:nvPr>
            <p:ph idx="1"/>
          </p:nvPr>
        </p:nvSpPr>
        <p:spPr>
          <a:xfrm>
            <a:off x="5070020" y="1698170"/>
            <a:ext cx="6478513" cy="4516361"/>
          </a:xfrm>
        </p:spPr>
        <p:txBody>
          <a:bodyPr>
            <a:normAutofit fontScale="85000" lnSpcReduction="10000"/>
          </a:bodyPr>
          <a:lstStyle/>
          <a:p>
            <a:pPr marL="0" indent="0">
              <a:buNone/>
            </a:pPr>
            <a:r>
              <a:rPr lang="es-419" sz="2600" dirty="0"/>
              <a:t>Ventajas que nos brinda:</a:t>
            </a:r>
          </a:p>
          <a:p>
            <a:r>
              <a:rPr lang="es-ES" sz="2000" dirty="0"/>
              <a:t>Nos muestra el camino a seguir.  El plan de acción es una guía que muestra exactamente cuál es el camino a seguir para lograr el objetivo deseado, permitiendo enfocar los esfuerzos en lo más importante.</a:t>
            </a:r>
          </a:p>
          <a:p>
            <a:r>
              <a:rPr lang="es-ES" sz="2000" dirty="0"/>
              <a:t>Marca los tiempos de avance. Esta es una de las mayores ventajas que brinda un plan de acción, ya que se sabe exactamente cuan ejecutar las acciones requeridas para lograr el objetivo buscado.</a:t>
            </a:r>
          </a:p>
          <a:p>
            <a:r>
              <a:rPr lang="es-ES" sz="2000" dirty="0"/>
              <a:t>Sirve para establecer indicadores. Como parte del proceso en el diseño del plan de acción, se pueden establecer los indicadores de avance en relación al objetivo.</a:t>
            </a:r>
          </a:p>
          <a:p>
            <a:r>
              <a:rPr lang="es-ES" sz="2000" dirty="0"/>
              <a:t>Facilita el proceso de evaluación de avance. Esta tiene mucha relación con el punto anterior; a través de un adecuado plan de acción se facilita el proceso de evaluación del avance que se tiene  para lograr el objetivo buscado. Además sirve para identificar qué acciones están dando resultado y que acciones no dan los resultados esperados para hacer los cambios necesario y logran más rápido el objetivo.</a:t>
            </a:r>
            <a:endParaRPr lang="es-419"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66118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16054E3C-717B-4867-9CC1-C95CBD84676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latin typeface="+mj-lt"/>
                <a:ea typeface="+mj-ea"/>
                <a:cs typeface="+mj-cs"/>
              </a:rPr>
              <a:t>Plan de Acciones Estratégicas</a:t>
            </a:r>
          </a:p>
        </p:txBody>
      </p:sp>
      <p:pic>
        <p:nvPicPr>
          <p:cNvPr id="2" name="Imagen 1">
            <a:extLst>
              <a:ext uri="{FF2B5EF4-FFF2-40B4-BE49-F238E27FC236}">
                <a16:creationId xmlns:a16="http://schemas.microsoft.com/office/drawing/2014/main" id="{7BB96616-6E4A-42FD-957D-6F7AED51041E}"/>
              </a:ext>
            </a:extLst>
          </p:cNvPr>
          <p:cNvPicPr>
            <a:picLocks noChangeAspect="1"/>
          </p:cNvPicPr>
          <p:nvPr/>
        </p:nvPicPr>
        <p:blipFill>
          <a:blip r:embed="rId2"/>
          <a:stretch>
            <a:fillRect/>
          </a:stretch>
        </p:blipFill>
        <p:spPr>
          <a:xfrm>
            <a:off x="838200" y="1875493"/>
            <a:ext cx="10512547" cy="4179327"/>
          </a:xfrm>
          <a:prstGeom prst="rect">
            <a:avLst/>
          </a:prstGeom>
        </p:spPr>
      </p:pic>
    </p:spTree>
    <p:extLst>
      <p:ext uri="{BB962C8B-B14F-4D97-AF65-F5344CB8AC3E}">
        <p14:creationId xmlns:p14="http://schemas.microsoft.com/office/powerpoint/2010/main" val="9029043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ítulo 4">
            <a:extLst>
              <a:ext uri="{FF2B5EF4-FFF2-40B4-BE49-F238E27FC236}">
                <a16:creationId xmlns:a16="http://schemas.microsoft.com/office/drawing/2014/main" id="{16054E3C-717B-4867-9CC1-C95CBD846760}"/>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Plan de Acciones Estratégicas</a:t>
            </a:r>
          </a:p>
        </p:txBody>
      </p:sp>
      <p:sp>
        <p:nvSpPr>
          <p:cNvPr id="15" name="Rectangle 1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Tabla 5">
            <a:extLst>
              <a:ext uri="{FF2B5EF4-FFF2-40B4-BE49-F238E27FC236}">
                <a16:creationId xmlns:a16="http://schemas.microsoft.com/office/drawing/2014/main" id="{0150DD0D-D934-4423-9797-B2427D22EB04}"/>
              </a:ext>
            </a:extLst>
          </p:cNvPr>
          <p:cNvGraphicFramePr>
            <a:graphicFrameLocks noGrp="1"/>
          </p:cNvGraphicFramePr>
          <p:nvPr/>
        </p:nvGraphicFramePr>
        <p:xfrm>
          <a:off x="551552" y="2091095"/>
          <a:ext cx="11097349" cy="4206242"/>
        </p:xfrm>
        <a:graphic>
          <a:graphicData uri="http://schemas.openxmlformats.org/drawingml/2006/table">
            <a:tbl>
              <a:tblPr firstRow="1" firstCol="1" bandRow="1">
                <a:noFill/>
                <a:tableStyleId>{5C22544A-7EE6-4342-B048-85BDC9FD1C3A}</a:tableStyleId>
              </a:tblPr>
              <a:tblGrid>
                <a:gridCol w="1775572">
                  <a:extLst>
                    <a:ext uri="{9D8B030D-6E8A-4147-A177-3AD203B41FA5}">
                      <a16:colId xmlns:a16="http://schemas.microsoft.com/office/drawing/2014/main" val="3401952088"/>
                    </a:ext>
                  </a:extLst>
                </a:gridCol>
                <a:gridCol w="1782117">
                  <a:extLst>
                    <a:ext uri="{9D8B030D-6E8A-4147-A177-3AD203B41FA5}">
                      <a16:colId xmlns:a16="http://schemas.microsoft.com/office/drawing/2014/main" val="4065322995"/>
                    </a:ext>
                  </a:extLst>
                </a:gridCol>
                <a:gridCol w="2106962">
                  <a:extLst>
                    <a:ext uri="{9D8B030D-6E8A-4147-A177-3AD203B41FA5}">
                      <a16:colId xmlns:a16="http://schemas.microsoft.com/office/drawing/2014/main" val="4089709657"/>
                    </a:ext>
                  </a:extLst>
                </a:gridCol>
                <a:gridCol w="1758025">
                  <a:extLst>
                    <a:ext uri="{9D8B030D-6E8A-4147-A177-3AD203B41FA5}">
                      <a16:colId xmlns:a16="http://schemas.microsoft.com/office/drawing/2014/main" val="1612366095"/>
                    </a:ext>
                  </a:extLst>
                </a:gridCol>
                <a:gridCol w="1811249">
                  <a:extLst>
                    <a:ext uri="{9D8B030D-6E8A-4147-A177-3AD203B41FA5}">
                      <a16:colId xmlns:a16="http://schemas.microsoft.com/office/drawing/2014/main" val="3408741304"/>
                    </a:ext>
                  </a:extLst>
                </a:gridCol>
                <a:gridCol w="1863424">
                  <a:extLst>
                    <a:ext uri="{9D8B030D-6E8A-4147-A177-3AD203B41FA5}">
                      <a16:colId xmlns:a16="http://schemas.microsoft.com/office/drawing/2014/main" val="4112107726"/>
                    </a:ext>
                  </a:extLst>
                </a:gridCol>
              </a:tblGrid>
              <a:tr h="523859">
                <a:tc rowSpan="2">
                  <a:txBody>
                    <a:bodyPr/>
                    <a:lstStyle/>
                    <a:p>
                      <a:pPr>
                        <a:lnSpc>
                          <a:spcPct val="107000"/>
                        </a:lnSpc>
                        <a:spcAft>
                          <a:spcPts val="0"/>
                        </a:spcAft>
                      </a:pPr>
                      <a:r>
                        <a:rPr lang="es-ES" sz="1500" b="1">
                          <a:solidFill>
                            <a:srgbClr val="FFFFFF"/>
                          </a:solidFill>
                          <a:effectLst/>
                        </a:rPr>
                        <a:t>Estrategias</a:t>
                      </a:r>
                      <a:endParaRPr lang="es-E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nSpc>
                          <a:spcPct val="107000"/>
                        </a:lnSpc>
                        <a:spcAft>
                          <a:spcPts val="0"/>
                        </a:spcAft>
                      </a:pPr>
                      <a:r>
                        <a:rPr lang="es-ES" sz="1500" b="1" dirty="0">
                          <a:solidFill>
                            <a:srgbClr val="FFFFFF"/>
                          </a:solidFill>
                          <a:effectLst/>
                        </a:rPr>
                        <a:t>¿Qué?</a:t>
                      </a:r>
                      <a:endParaRPr lang="es-ES" sz="15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nSpc>
                          <a:spcPct val="107000"/>
                        </a:lnSpc>
                        <a:spcAft>
                          <a:spcPts val="0"/>
                        </a:spcAft>
                      </a:pPr>
                      <a:r>
                        <a:rPr lang="es-ES" sz="1500" b="1" dirty="0">
                          <a:solidFill>
                            <a:srgbClr val="FFFFFF"/>
                          </a:solidFill>
                          <a:effectLst/>
                        </a:rPr>
                        <a:t>¿Cómo?</a:t>
                      </a:r>
                      <a:endParaRPr lang="es-ES" sz="15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nSpc>
                          <a:spcPct val="107000"/>
                        </a:lnSpc>
                        <a:spcAft>
                          <a:spcPts val="0"/>
                        </a:spcAft>
                      </a:pPr>
                      <a:r>
                        <a:rPr lang="es-ES" sz="1500" b="1" dirty="0">
                          <a:solidFill>
                            <a:srgbClr val="FFFFFF"/>
                          </a:solidFill>
                          <a:effectLst/>
                        </a:rPr>
                        <a:t>¿Con qué?</a:t>
                      </a:r>
                      <a:endParaRPr lang="es-ES" sz="15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nSpc>
                          <a:spcPct val="107000"/>
                        </a:lnSpc>
                        <a:spcAft>
                          <a:spcPts val="0"/>
                        </a:spcAft>
                      </a:pPr>
                      <a:r>
                        <a:rPr lang="es-ES" sz="1500" b="1" dirty="0">
                          <a:solidFill>
                            <a:srgbClr val="FFFFFF"/>
                          </a:solidFill>
                          <a:effectLst/>
                        </a:rPr>
                        <a:t>¿Cuándo?</a:t>
                      </a:r>
                      <a:endParaRPr lang="es-ES" sz="15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nSpc>
                          <a:spcPct val="107000"/>
                        </a:lnSpc>
                        <a:spcAft>
                          <a:spcPts val="0"/>
                        </a:spcAft>
                      </a:pPr>
                      <a:r>
                        <a:rPr lang="es-ES" sz="1500" b="1" dirty="0">
                          <a:solidFill>
                            <a:srgbClr val="FFFFFF"/>
                          </a:solidFill>
                          <a:effectLst/>
                        </a:rPr>
                        <a:t>¿Quién?</a:t>
                      </a:r>
                      <a:endParaRPr lang="es-ES" sz="15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592546254"/>
                  </a:ext>
                </a:extLst>
              </a:tr>
              <a:tr h="1002889">
                <a:tc vMerge="1">
                  <a:txBody>
                    <a:bodyPr/>
                    <a:lstStyle/>
                    <a:p>
                      <a:endParaRPr lang="es-ES"/>
                    </a:p>
                  </a:txBody>
                  <a:tcPr/>
                </a:tc>
                <a:tc>
                  <a:txBody>
                    <a:bodyPr/>
                    <a:lstStyle/>
                    <a:p>
                      <a:pPr>
                        <a:lnSpc>
                          <a:spcPct val="107000"/>
                        </a:lnSpc>
                        <a:spcAft>
                          <a:spcPts val="0"/>
                        </a:spcAft>
                      </a:pPr>
                      <a:r>
                        <a:rPr lang="es-ES" sz="1500" dirty="0">
                          <a:solidFill>
                            <a:schemeClr val="tx1">
                              <a:lumMod val="85000"/>
                              <a:lumOff val="15000"/>
                            </a:schemeClr>
                          </a:solidFill>
                          <a:effectLst/>
                        </a:rPr>
                        <a:t>Programas /Proyectos</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nSpc>
                          <a:spcPct val="107000"/>
                        </a:lnSpc>
                        <a:spcAft>
                          <a:spcPts val="0"/>
                        </a:spcAft>
                      </a:pPr>
                      <a:r>
                        <a:rPr lang="es-ES" sz="1500" dirty="0">
                          <a:solidFill>
                            <a:schemeClr val="tx1">
                              <a:lumMod val="85000"/>
                              <a:lumOff val="15000"/>
                            </a:schemeClr>
                          </a:solidFill>
                          <a:effectLst/>
                        </a:rPr>
                        <a:t>Acciones Inmediatas</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nSpc>
                          <a:spcPct val="107000"/>
                        </a:lnSpc>
                        <a:spcAft>
                          <a:spcPts val="0"/>
                        </a:spcAft>
                      </a:pPr>
                      <a:r>
                        <a:rPr lang="es-ES" sz="1500" dirty="0">
                          <a:solidFill>
                            <a:schemeClr val="tx1">
                              <a:lumMod val="85000"/>
                              <a:lumOff val="15000"/>
                            </a:schemeClr>
                          </a:solidFill>
                          <a:effectLst/>
                        </a:rPr>
                        <a:t>Recursos Necesarios</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nSpc>
                          <a:spcPct val="107000"/>
                        </a:lnSpc>
                        <a:spcAft>
                          <a:spcPts val="0"/>
                        </a:spcAft>
                      </a:pPr>
                      <a:r>
                        <a:rPr lang="es-ES" sz="1500" dirty="0">
                          <a:solidFill>
                            <a:schemeClr val="tx1">
                              <a:lumMod val="85000"/>
                              <a:lumOff val="15000"/>
                            </a:schemeClr>
                          </a:solidFill>
                          <a:effectLst/>
                        </a:rPr>
                        <a:t>Plazo (Fecha de Inicio y Finalización)</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nSpc>
                          <a:spcPct val="107000"/>
                        </a:lnSpc>
                        <a:spcAft>
                          <a:spcPts val="0"/>
                        </a:spcAft>
                      </a:pPr>
                      <a:r>
                        <a:rPr lang="es-ES" sz="1500" dirty="0">
                          <a:solidFill>
                            <a:schemeClr val="tx1">
                              <a:lumMod val="85000"/>
                              <a:lumOff val="15000"/>
                            </a:schemeClr>
                          </a:solidFill>
                          <a:effectLst/>
                        </a:rPr>
                        <a:t>Responsable</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524242504"/>
                  </a:ext>
                </a:extLst>
              </a:tr>
              <a:tr h="2679494">
                <a:tc>
                  <a:txBody>
                    <a:bodyPr/>
                    <a:lstStyle/>
                    <a:p>
                      <a:pPr>
                        <a:lnSpc>
                          <a:spcPct val="107000"/>
                        </a:lnSpc>
                        <a:spcAft>
                          <a:spcPts val="0"/>
                        </a:spcAft>
                      </a:pPr>
                      <a:r>
                        <a:rPr lang="es-ES" sz="1500" b="1">
                          <a:solidFill>
                            <a:srgbClr val="FFFFFF"/>
                          </a:solidFill>
                          <a:effectLst/>
                        </a:rPr>
                        <a:t>Adquirir software de alta calidad que contribuya a controlar y reflejar en el momento oportuno los estados financieros</a:t>
                      </a:r>
                      <a:endParaRPr lang="es-ES" sz="15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a:lnSpc>
                          <a:spcPct val="107000"/>
                        </a:lnSpc>
                        <a:spcAft>
                          <a:spcPts val="0"/>
                        </a:spcAft>
                      </a:pPr>
                      <a:r>
                        <a:rPr lang="es-ES" sz="1500">
                          <a:solidFill>
                            <a:schemeClr val="tx1">
                              <a:lumMod val="85000"/>
                              <a:lumOff val="15000"/>
                            </a:schemeClr>
                          </a:solidFill>
                          <a:effectLst/>
                        </a:rPr>
                        <a:t>Capacitación sobre software Contable</a:t>
                      </a:r>
                      <a:endParaRPr lang="es-ES" sz="15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nSpc>
                          <a:spcPct val="107000"/>
                        </a:lnSpc>
                        <a:spcAft>
                          <a:spcPts val="0"/>
                        </a:spcAft>
                      </a:pPr>
                      <a:r>
                        <a:rPr lang="es-ES" sz="1500" dirty="0">
                          <a:solidFill>
                            <a:schemeClr val="tx1">
                              <a:lumMod val="85000"/>
                              <a:lumOff val="15000"/>
                            </a:schemeClr>
                          </a:solidFill>
                          <a:effectLst/>
                        </a:rPr>
                        <a:t>- Determinación de la Institución a quién se requerirán las respectivas capacitaciones.</a:t>
                      </a:r>
                    </a:p>
                    <a:p>
                      <a:pPr>
                        <a:lnSpc>
                          <a:spcPct val="107000"/>
                        </a:lnSpc>
                        <a:spcAft>
                          <a:spcPts val="0"/>
                        </a:spcAft>
                      </a:pPr>
                      <a:r>
                        <a:rPr lang="es-ES" sz="1500" dirty="0">
                          <a:solidFill>
                            <a:schemeClr val="tx1">
                              <a:lumMod val="85000"/>
                              <a:lumOff val="15000"/>
                            </a:schemeClr>
                          </a:solidFill>
                          <a:effectLst/>
                        </a:rPr>
                        <a:t>- Establecer Costos Financieros</a:t>
                      </a:r>
                    </a:p>
                    <a:p>
                      <a:pPr>
                        <a:lnSpc>
                          <a:spcPct val="107000"/>
                        </a:lnSpc>
                        <a:spcAft>
                          <a:spcPts val="0"/>
                        </a:spcAft>
                      </a:pPr>
                      <a:r>
                        <a:rPr lang="es-ES" sz="1500" dirty="0">
                          <a:solidFill>
                            <a:schemeClr val="tx1">
                              <a:lumMod val="85000"/>
                              <a:lumOff val="15000"/>
                            </a:schemeClr>
                          </a:solidFill>
                          <a:effectLst/>
                        </a:rPr>
                        <a:t> </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nSpc>
                          <a:spcPct val="107000"/>
                        </a:lnSpc>
                        <a:spcAft>
                          <a:spcPts val="0"/>
                        </a:spcAft>
                      </a:pPr>
                      <a:r>
                        <a:rPr lang="es-ES" sz="1500" dirty="0">
                          <a:solidFill>
                            <a:schemeClr val="tx1">
                              <a:lumMod val="85000"/>
                              <a:lumOff val="15000"/>
                            </a:schemeClr>
                          </a:solidFill>
                          <a:effectLst/>
                        </a:rPr>
                        <a:t>-Humanos</a:t>
                      </a:r>
                    </a:p>
                    <a:p>
                      <a:pPr>
                        <a:lnSpc>
                          <a:spcPct val="107000"/>
                        </a:lnSpc>
                        <a:spcAft>
                          <a:spcPts val="0"/>
                        </a:spcAft>
                      </a:pPr>
                      <a:r>
                        <a:rPr lang="es-ES" sz="1500" dirty="0">
                          <a:solidFill>
                            <a:schemeClr val="tx1">
                              <a:lumMod val="85000"/>
                              <a:lumOff val="15000"/>
                            </a:schemeClr>
                          </a:solidFill>
                          <a:effectLst/>
                        </a:rPr>
                        <a:t>-Financieros</a:t>
                      </a:r>
                    </a:p>
                    <a:p>
                      <a:pPr>
                        <a:lnSpc>
                          <a:spcPct val="107000"/>
                        </a:lnSpc>
                        <a:spcAft>
                          <a:spcPts val="0"/>
                        </a:spcAft>
                      </a:pPr>
                      <a:r>
                        <a:rPr lang="es-ES" sz="1500" dirty="0">
                          <a:solidFill>
                            <a:schemeClr val="tx1">
                              <a:lumMod val="85000"/>
                              <a:lumOff val="15000"/>
                            </a:schemeClr>
                          </a:solidFill>
                          <a:effectLst/>
                        </a:rPr>
                        <a:t>-Materiales</a:t>
                      </a:r>
                    </a:p>
                    <a:p>
                      <a:pPr>
                        <a:lnSpc>
                          <a:spcPct val="107000"/>
                        </a:lnSpc>
                        <a:spcAft>
                          <a:spcPts val="0"/>
                        </a:spcAft>
                      </a:pPr>
                      <a:r>
                        <a:rPr lang="es-ES" sz="1500" dirty="0">
                          <a:solidFill>
                            <a:schemeClr val="tx1">
                              <a:lumMod val="85000"/>
                              <a:lumOff val="15000"/>
                            </a:schemeClr>
                          </a:solidFill>
                          <a:effectLst/>
                        </a:rPr>
                        <a:t>-Tecnológicos</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nSpc>
                          <a:spcPct val="107000"/>
                        </a:lnSpc>
                        <a:spcAft>
                          <a:spcPts val="0"/>
                        </a:spcAft>
                      </a:pPr>
                      <a:r>
                        <a:rPr lang="es-ES" sz="1500" dirty="0">
                          <a:solidFill>
                            <a:schemeClr val="tx1">
                              <a:lumMod val="85000"/>
                              <a:lumOff val="15000"/>
                            </a:schemeClr>
                          </a:solidFill>
                          <a:effectLst/>
                        </a:rPr>
                        <a:t>Del 1 al 30 de octubre de 2020 </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nSpc>
                          <a:spcPct val="107000"/>
                        </a:lnSpc>
                        <a:spcAft>
                          <a:spcPts val="0"/>
                        </a:spcAft>
                      </a:pPr>
                      <a:r>
                        <a:rPr lang="es-ES" sz="1500" dirty="0">
                          <a:solidFill>
                            <a:schemeClr val="tx1">
                              <a:lumMod val="85000"/>
                              <a:lumOff val="15000"/>
                            </a:schemeClr>
                          </a:solidFill>
                          <a:effectLst/>
                        </a:rPr>
                        <a:t>Jefe del Departamento de Financiera</a:t>
                      </a:r>
                      <a:endParaRPr lang="es-ES" sz="15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686" marR="125812" marT="125812" marB="125812">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93502270"/>
                  </a:ext>
                </a:extLst>
              </a:tr>
            </a:tbl>
          </a:graphicData>
        </a:graphic>
      </p:graphicFrame>
    </p:spTree>
    <p:extLst>
      <p:ext uri="{BB962C8B-B14F-4D97-AF65-F5344CB8AC3E}">
        <p14:creationId xmlns:p14="http://schemas.microsoft.com/office/powerpoint/2010/main" val="34311620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ítulo 4">
            <a:extLst>
              <a:ext uri="{FF2B5EF4-FFF2-40B4-BE49-F238E27FC236}">
                <a16:creationId xmlns:a16="http://schemas.microsoft.com/office/drawing/2014/main" id="{218AC009-A950-43B2-AA6F-E6F8FA7C5C0C}"/>
              </a:ext>
            </a:extLst>
          </p:cNvPr>
          <p:cNvSpPr>
            <a:spLocks noGrp="1"/>
          </p:cNvSpPr>
          <p:nvPr>
            <p:ph type="title"/>
          </p:nvPr>
        </p:nvSpPr>
        <p:spPr>
          <a:xfrm>
            <a:off x="1115568" y="548640"/>
            <a:ext cx="10168128" cy="1179576"/>
          </a:xfrm>
        </p:spPr>
        <p:txBody>
          <a:bodyPr>
            <a:normAutofit/>
          </a:bodyPr>
          <a:lstStyle/>
          <a:p>
            <a:r>
              <a:rPr lang="es-ES" sz="3700"/>
              <a:t>INCORPORACIÓN DE LAS TIC EN LA ESTRATEGIA EMPRESARIAL</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Marcador de contenido 5">
            <a:extLst>
              <a:ext uri="{FF2B5EF4-FFF2-40B4-BE49-F238E27FC236}">
                <a16:creationId xmlns:a16="http://schemas.microsoft.com/office/drawing/2014/main" id="{EF6B49E4-2BF5-44DF-B072-FF4AF28BDEA6}"/>
              </a:ext>
            </a:extLst>
          </p:cNvPr>
          <p:cNvSpPr>
            <a:spLocks noGrp="1"/>
          </p:cNvSpPr>
          <p:nvPr>
            <p:ph idx="1"/>
          </p:nvPr>
        </p:nvSpPr>
        <p:spPr>
          <a:xfrm>
            <a:off x="1115568" y="2481943"/>
            <a:ext cx="10168128" cy="3695020"/>
          </a:xfrm>
        </p:spPr>
        <p:txBody>
          <a:bodyPr>
            <a:normAutofit/>
          </a:bodyPr>
          <a:lstStyle/>
          <a:p>
            <a:r>
              <a:rPr lang="es-ES" sz="2200" dirty="0"/>
              <a:t>En la elaboración de la estrategia empresarial debemos tomar en cuenta la incorporación de la tecnología de información en los objetivos estratégicos que se plantean en la empresa que llevarán a la misma a alcanzar su visión.</a:t>
            </a:r>
          </a:p>
          <a:p>
            <a:r>
              <a:rPr lang="es-ES" sz="2200" dirty="0"/>
              <a:t>Para realizar esta integración de las TIC  en la estrategia, se consideran 2 enfoques: </a:t>
            </a:r>
          </a:p>
          <a:p>
            <a:pPr lvl="1"/>
            <a:r>
              <a:rPr lang="es-ES" sz="2200" dirty="0"/>
              <a:t>El apoyo sistemático de las TIC a los procesos de la empresa para mejorarlos de manera continua, haciéndolos más eficientes (procedimiento de alineamiento), o</a:t>
            </a:r>
          </a:p>
          <a:p>
            <a:pPr lvl="1"/>
            <a:r>
              <a:rPr lang="es-ES" sz="2200" dirty="0"/>
              <a:t>El rediseño radical de los procesos de negocios (procedimiento en paralelo)</a:t>
            </a:r>
          </a:p>
        </p:txBody>
      </p:sp>
    </p:spTree>
    <p:extLst>
      <p:ext uri="{BB962C8B-B14F-4D97-AF65-F5344CB8AC3E}">
        <p14:creationId xmlns:p14="http://schemas.microsoft.com/office/powerpoint/2010/main" val="1702384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4A81C79-F554-4A7C-8E71-EEBFA8FDA068}"/>
              </a:ext>
            </a:extLst>
          </p:cNvPr>
          <p:cNvSpPr>
            <a:spLocks noGrp="1"/>
          </p:cNvSpPr>
          <p:nvPr>
            <p:ph type="title"/>
          </p:nvPr>
        </p:nvSpPr>
        <p:spPr>
          <a:xfrm>
            <a:off x="841247" y="978619"/>
            <a:ext cx="3410712" cy="1106424"/>
          </a:xfrm>
        </p:spPr>
        <p:txBody>
          <a:bodyPr>
            <a:normAutofit/>
          </a:bodyPr>
          <a:lstStyle/>
          <a:p>
            <a:r>
              <a:rPr lang="es-ES" sz="2400" dirty="0"/>
              <a:t>INCORPORACIÓN DE LAS TIC EN LA ESTRATEGIA EMPRESARIAL</a:t>
            </a:r>
          </a:p>
        </p:txBody>
      </p:sp>
      <p:sp>
        <p:nvSpPr>
          <p:cNvPr id="18" name="Rectangle 1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E426D0A-D1BB-4F18-88B5-15E6651D51D0}"/>
              </a:ext>
            </a:extLst>
          </p:cNvPr>
          <p:cNvSpPr>
            <a:spLocks noGrp="1"/>
          </p:cNvSpPr>
          <p:nvPr>
            <p:ph idx="1"/>
          </p:nvPr>
        </p:nvSpPr>
        <p:spPr>
          <a:xfrm>
            <a:off x="841247" y="2359152"/>
            <a:ext cx="3410712" cy="3425043"/>
          </a:xfrm>
        </p:spPr>
        <p:txBody>
          <a:bodyPr>
            <a:normAutofit/>
          </a:bodyPr>
          <a:lstStyle/>
          <a:p>
            <a:r>
              <a:rPr lang="es-ES" sz="1700"/>
              <a:t>El diagrama presenta un esquema de la relación entre un proceso formal de planificación estratégica de la empresa y los dos modelos de planificación de las TIC que las describimos como alineamiento y en paralelo con la estrategia de negocio.</a:t>
            </a:r>
            <a:endParaRPr lang="en-US" sz="1700"/>
          </a:p>
        </p:txBody>
      </p:sp>
      <p:pic>
        <p:nvPicPr>
          <p:cNvPr id="7" name="Marcador de contenido 3">
            <a:extLst>
              <a:ext uri="{FF2B5EF4-FFF2-40B4-BE49-F238E27FC236}">
                <a16:creationId xmlns:a16="http://schemas.microsoft.com/office/drawing/2014/main" id="{EB320FB4-9FEC-4C17-9570-5FFCA49818C3}"/>
              </a:ext>
            </a:extLst>
          </p:cNvPr>
          <p:cNvPicPr>
            <a:picLocks noChangeAspect="1"/>
          </p:cNvPicPr>
          <p:nvPr/>
        </p:nvPicPr>
        <p:blipFill rotWithShape="1">
          <a:blip r:embed="rId2"/>
          <a:srcRect t="948" r="-2" b="3745"/>
          <a:stretch/>
        </p:blipFill>
        <p:spPr>
          <a:xfrm>
            <a:off x="5124450" y="634382"/>
            <a:ext cx="6657213" cy="5495162"/>
          </a:xfrm>
          <a:prstGeom prst="rect">
            <a:avLst/>
          </a:prstGeom>
        </p:spPr>
      </p:pic>
    </p:spTree>
    <p:extLst>
      <p:ext uri="{BB962C8B-B14F-4D97-AF65-F5344CB8AC3E}">
        <p14:creationId xmlns:p14="http://schemas.microsoft.com/office/powerpoint/2010/main" val="2183333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174EEDB-5148-4D1C-8102-190E7C1DC61D}"/>
              </a:ext>
            </a:extLst>
          </p:cNvPr>
          <p:cNvSpPr>
            <a:spLocks noGrp="1"/>
          </p:cNvSpPr>
          <p:nvPr>
            <p:ph type="title"/>
          </p:nvPr>
        </p:nvSpPr>
        <p:spPr>
          <a:xfrm>
            <a:off x="1115568" y="548640"/>
            <a:ext cx="10168128" cy="1179576"/>
          </a:xfrm>
        </p:spPr>
        <p:txBody>
          <a:bodyPr>
            <a:normAutofit/>
          </a:bodyPr>
          <a:lstStyle/>
          <a:p>
            <a:r>
              <a:rPr lang="es-ES" sz="3700" dirty="0"/>
              <a:t>INCORPORACIÓN DE TICS EN LA ESTRATEGIA EMPRESARIAL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8A660B5-D024-43AE-B293-070EE32EB19E}"/>
              </a:ext>
            </a:extLst>
          </p:cNvPr>
          <p:cNvSpPr>
            <a:spLocks noGrp="1"/>
          </p:cNvSpPr>
          <p:nvPr>
            <p:ph idx="1"/>
          </p:nvPr>
        </p:nvSpPr>
        <p:spPr>
          <a:xfrm>
            <a:off x="1115568" y="2481943"/>
            <a:ext cx="10168128" cy="3695020"/>
          </a:xfrm>
        </p:spPr>
        <p:txBody>
          <a:bodyPr>
            <a:normAutofit/>
          </a:bodyPr>
          <a:lstStyle/>
          <a:p>
            <a:r>
              <a:rPr lang="es-ES" sz="2200" dirty="0"/>
              <a:t>La columna de la izquierda representa la jerarquía conceptual que va desde la misión del negocio hasta los planes de hardware, software y formación del personal en temas de las TIC. La misión del negocio se concreta en el logro de las estrategias funcionales y donde a la estrategia las TIC se la considera simplemente una estrategia funcional más que ayudará a cumplir los objetivos generales de la estrategia de negocio.</a:t>
            </a:r>
          </a:p>
          <a:p>
            <a:endParaRPr lang="es-ES" sz="2200" dirty="0"/>
          </a:p>
          <a:p>
            <a:r>
              <a:rPr lang="es-ES" sz="2200" dirty="0"/>
              <a:t>La columna de la derecha representa conceptos relativos a las TIC relacionados con la estrategia. Esta propuesta se involucra desde la generación de la estrategia del negocio donde se realiza su planificación mediante estrategias ya pensadas con ingredientes de las TIC.</a:t>
            </a:r>
          </a:p>
        </p:txBody>
      </p:sp>
    </p:spTree>
    <p:extLst>
      <p:ext uri="{BB962C8B-B14F-4D97-AF65-F5344CB8AC3E}">
        <p14:creationId xmlns:p14="http://schemas.microsoft.com/office/powerpoint/2010/main" val="8041151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51E49E7-2227-4811-97BE-84D97B27E362}"/>
              </a:ext>
            </a:extLst>
          </p:cNvPr>
          <p:cNvSpPr>
            <a:spLocks noGrp="1"/>
          </p:cNvSpPr>
          <p:nvPr>
            <p:ph type="title"/>
          </p:nvPr>
        </p:nvSpPr>
        <p:spPr>
          <a:xfrm>
            <a:off x="1115568" y="548640"/>
            <a:ext cx="10168128" cy="1179576"/>
          </a:xfrm>
        </p:spPr>
        <p:txBody>
          <a:bodyPr>
            <a:normAutofit/>
          </a:bodyPr>
          <a:lstStyle/>
          <a:p>
            <a:r>
              <a:rPr lang="es-ES" sz="3700"/>
              <a:t>INCORPORACIÓN DE TICS EN LA ESTRATEGIA EMPRESARIAL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89F2B30-D69F-4A21-8715-5662A45E4850}"/>
              </a:ext>
            </a:extLst>
          </p:cNvPr>
          <p:cNvSpPr>
            <a:spLocks noGrp="1"/>
          </p:cNvSpPr>
          <p:nvPr>
            <p:ph idx="1"/>
          </p:nvPr>
        </p:nvSpPr>
        <p:spPr>
          <a:xfrm>
            <a:off x="1115568" y="2481943"/>
            <a:ext cx="10168128" cy="3695020"/>
          </a:xfrm>
        </p:spPr>
        <p:txBody>
          <a:bodyPr>
            <a:normAutofit/>
          </a:bodyPr>
          <a:lstStyle/>
          <a:p>
            <a:r>
              <a:rPr lang="es-ES" sz="2200"/>
              <a:t>Esto nos permite expresar la planificación estratégica de dos formas alternativas aunque no contradictorias: pensando en la mejora de procesos existentes o repensando en la manera radical de cambio en los procesos existentes. En este enfoque la implementación de los planes de hardware, software y formación posibilitan que la organización desarrolle capacidades distintas siendo éstas la retroalimentación de una reformulación de la planificación estratégica.</a:t>
            </a:r>
          </a:p>
          <a:p>
            <a:r>
              <a:rPr lang="es-ES" sz="2200"/>
              <a:t>Una de las razones del fracaso o el logro mediocre de resultados en la implementación de la tecnología en la empresa es simplemente no haber escogido el enfoque correcto de acuerdo a la visión de la empresa o habiendo escogido el enfoque correcto se colocaron los elementos o ingredientes de las TIC en funciones que no aportan sustancialmente en el core business de la empresa.</a:t>
            </a:r>
          </a:p>
        </p:txBody>
      </p:sp>
    </p:spTree>
    <p:extLst>
      <p:ext uri="{BB962C8B-B14F-4D97-AF65-F5344CB8AC3E}">
        <p14:creationId xmlns:p14="http://schemas.microsoft.com/office/powerpoint/2010/main" val="19073208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E6534D-26BF-4AFE-9A03-8E21D2188778}"/>
              </a:ext>
            </a:extLst>
          </p:cNvPr>
          <p:cNvSpPr>
            <a:spLocks noGrp="1"/>
          </p:cNvSpPr>
          <p:nvPr>
            <p:ph type="title" idx="4294967295"/>
          </p:nvPr>
        </p:nvSpPr>
        <p:spPr>
          <a:xfrm>
            <a:off x="1113810" y="3130041"/>
            <a:ext cx="4036334" cy="2387600"/>
          </a:xfrm>
        </p:spPr>
        <p:txBody>
          <a:bodyPr vert="horz" lIns="91440" tIns="45720" rIns="91440" bIns="45720" rtlCol="0" anchor="t">
            <a:normAutofit/>
          </a:bodyPr>
          <a:lstStyle/>
          <a:p>
            <a:r>
              <a:rPr lang="en-US" sz="3800"/>
              <a:t>ELEMENTOS CLAVE PARA EL ÉXITO DE LA ESTRATEGIA</a:t>
            </a:r>
          </a:p>
        </p:txBody>
      </p:sp>
      <p:grpSp>
        <p:nvGrpSpPr>
          <p:cNvPr id="40" name="Group 3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Marcador de contenido 9">
            <a:extLst>
              <a:ext uri="{FF2B5EF4-FFF2-40B4-BE49-F238E27FC236}">
                <a16:creationId xmlns:a16="http://schemas.microsoft.com/office/drawing/2014/main" id="{152C9E21-632E-45E1-BA80-57204E6D71C5}"/>
              </a:ext>
            </a:extLst>
          </p:cNvPr>
          <p:cNvPicPr>
            <a:picLocks noChangeAspect="1"/>
          </p:cNvPicPr>
          <p:nvPr/>
        </p:nvPicPr>
        <p:blipFill rotWithShape="1">
          <a:blip r:embed="rId2"/>
          <a:srcRect r="2669" b="-3"/>
          <a:stretch/>
        </p:blipFill>
        <p:spPr>
          <a:xfrm>
            <a:off x="5922492" y="666728"/>
            <a:ext cx="5536001" cy="5465791"/>
          </a:xfrm>
          <a:prstGeom prst="rect">
            <a:avLst/>
          </a:prstGeom>
        </p:spPr>
      </p:pic>
    </p:spTree>
    <p:extLst>
      <p:ext uri="{BB962C8B-B14F-4D97-AF65-F5344CB8AC3E}">
        <p14:creationId xmlns:p14="http://schemas.microsoft.com/office/powerpoint/2010/main" val="37426415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984D7FD-EA6C-447F-90F7-613C96D23D60}"/>
              </a:ext>
            </a:extLst>
          </p:cNvPr>
          <p:cNvSpPr>
            <a:spLocks noGrp="1"/>
          </p:cNvSpPr>
          <p:nvPr>
            <p:ph type="title"/>
          </p:nvPr>
        </p:nvSpPr>
        <p:spPr>
          <a:xfrm>
            <a:off x="1115568" y="548640"/>
            <a:ext cx="10168128" cy="1179576"/>
          </a:xfrm>
        </p:spPr>
        <p:txBody>
          <a:bodyPr>
            <a:normAutofit/>
          </a:bodyPr>
          <a:lstStyle/>
          <a:p>
            <a:r>
              <a:rPr lang="es-ES" sz="3700"/>
              <a:t>ELEMENTOS CLAVE PARA EL ÉXITO DE LA ESTRATEGIA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8647A1D-F8AA-4E30-A030-33346A3EF588}"/>
              </a:ext>
            </a:extLst>
          </p:cNvPr>
          <p:cNvSpPr>
            <a:spLocks noGrp="1"/>
          </p:cNvSpPr>
          <p:nvPr>
            <p:ph idx="1"/>
          </p:nvPr>
        </p:nvSpPr>
        <p:spPr>
          <a:xfrm>
            <a:off x="1115568" y="2481943"/>
            <a:ext cx="10168128" cy="3695020"/>
          </a:xfrm>
        </p:spPr>
        <p:txBody>
          <a:bodyPr>
            <a:normAutofit/>
          </a:bodyPr>
          <a:lstStyle/>
          <a:p>
            <a:r>
              <a:rPr lang="es-ES" sz="2200" dirty="0"/>
              <a:t>Tenemos que estar muy conscientes que dentro de la empresa interactúan tres elementos muy importantes que deben estar alineados para poder llegar exitosamente a cumplir la estrategia empresarial.</a:t>
            </a:r>
          </a:p>
          <a:p>
            <a:pPr marL="0" indent="0">
              <a:buNone/>
            </a:pPr>
            <a:endParaRPr lang="es-ES" sz="2200" dirty="0"/>
          </a:p>
          <a:p>
            <a:r>
              <a:rPr lang="es-ES" sz="2200" dirty="0"/>
              <a:t>Si la empresa tiene dificultades en algunos de sus procesos de negocios, implantar una herramienta tecnológica sin cambiar sus procesos o la metodología de trabajo, no le va a solucionar sus problemas. Simplemente automatizará lo que se está haciendo mal, lo cual puede llegar a aumentar la insatisfacción y desconfianza por aplicar las TIC en la empresa.</a:t>
            </a:r>
          </a:p>
        </p:txBody>
      </p:sp>
    </p:spTree>
    <p:extLst>
      <p:ext uri="{BB962C8B-B14F-4D97-AF65-F5344CB8AC3E}">
        <p14:creationId xmlns:p14="http://schemas.microsoft.com/office/powerpoint/2010/main" val="381779431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D20B309-405A-41AE-90CF-7F13052BE336}"/>
              </a:ext>
            </a:extLst>
          </p:cNvPr>
          <p:cNvSpPr>
            <a:spLocks noGrp="1"/>
          </p:cNvSpPr>
          <p:nvPr>
            <p:ph type="title"/>
          </p:nvPr>
        </p:nvSpPr>
        <p:spPr>
          <a:xfrm>
            <a:off x="1115568" y="548640"/>
            <a:ext cx="10168128" cy="1179576"/>
          </a:xfrm>
        </p:spPr>
        <p:txBody>
          <a:bodyPr>
            <a:normAutofit/>
          </a:bodyPr>
          <a:lstStyle/>
          <a:p>
            <a:r>
              <a:rPr lang="es-ES" sz="3700"/>
              <a:t>ELEMENTOS CLAVE PARA EL ÉXITO DE LA ESTRATEGIA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313F1CD5-C5EC-4DC9-82E6-86FFBF9F9694}"/>
              </a:ext>
            </a:extLst>
          </p:cNvPr>
          <p:cNvSpPr>
            <a:spLocks noGrp="1"/>
          </p:cNvSpPr>
          <p:nvPr>
            <p:ph idx="1"/>
          </p:nvPr>
        </p:nvSpPr>
        <p:spPr>
          <a:xfrm>
            <a:off x="1115568" y="2481943"/>
            <a:ext cx="10168128" cy="3695020"/>
          </a:xfrm>
        </p:spPr>
        <p:txBody>
          <a:bodyPr>
            <a:normAutofit/>
          </a:bodyPr>
          <a:lstStyle/>
          <a:p>
            <a:r>
              <a:rPr lang="es-ES" sz="2000" dirty="0"/>
              <a:t>Las TIC se deben implantar como un elemento fundamental de la mejora continua y la adaptación al entorno en busca de la mayor productividad de los recursos humanos y no basándose en criterios de novedad o modernidad. No nos olvidemos que la empresa es un sistema social, donde los elementos que interactúan son personas, y pues es tarea de los directores cuidar, respetar y modelar la cultura de las mismas dentro de la empresa. Debemos cuidar de no amedrentar a ese sector de personas e incluso empresarios más resistentes al cambio.</a:t>
            </a:r>
          </a:p>
          <a:p>
            <a:r>
              <a:rPr lang="es-ES" sz="2000" dirty="0"/>
              <a:t>Nuestro objetivo debe ser conseguir que las TIC se implanten en todos los procesos empresariales, claro está, comenzando por los procesos que aportan más al </a:t>
            </a:r>
            <a:r>
              <a:rPr lang="es-ES" sz="2000" dirty="0" err="1"/>
              <a:t>core</a:t>
            </a:r>
            <a:r>
              <a:rPr lang="es-ES" sz="2000" dirty="0"/>
              <a:t> </a:t>
            </a:r>
            <a:r>
              <a:rPr lang="es-ES" sz="2000" dirty="0" err="1"/>
              <a:t>business</a:t>
            </a:r>
            <a:r>
              <a:rPr lang="es-ES" sz="2000" dirty="0"/>
              <a:t> de la empresa y le dan mayor valor agregado al logro de la estrategia empresarial para luego continuar con los procesos de las funciones de apoyo. Que será muy útil para le eficiencia en la gestión empresarial.</a:t>
            </a:r>
          </a:p>
          <a:p>
            <a:endParaRPr lang="es-ES" sz="2000" dirty="0"/>
          </a:p>
        </p:txBody>
      </p:sp>
    </p:spTree>
    <p:extLst>
      <p:ext uri="{BB962C8B-B14F-4D97-AF65-F5344CB8AC3E}">
        <p14:creationId xmlns:p14="http://schemas.microsoft.com/office/powerpoint/2010/main" val="38058832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6DDA568-DB55-4F42-9DF3-849C2670D79E}"/>
              </a:ext>
            </a:extLst>
          </p:cNvPr>
          <p:cNvSpPr>
            <a:spLocks noGrp="1"/>
          </p:cNvSpPr>
          <p:nvPr>
            <p:ph type="title"/>
          </p:nvPr>
        </p:nvSpPr>
        <p:spPr>
          <a:xfrm>
            <a:off x="643467" y="1698171"/>
            <a:ext cx="3962061" cy="4516360"/>
          </a:xfrm>
        </p:spPr>
        <p:txBody>
          <a:bodyPr anchor="t">
            <a:normAutofit/>
          </a:bodyPr>
          <a:lstStyle/>
          <a:p>
            <a:r>
              <a:rPr lang="es-PA" sz="3600" b="1"/>
              <a:t>1. </a:t>
            </a:r>
            <a:r>
              <a:rPr lang="es-PA" sz="3600"/>
              <a:t>IDENTIFICAR LA MISIÓN, OBJETIVOS Y LAS  </a:t>
            </a:r>
            <a:br>
              <a:rPr lang="es-PA" sz="3600"/>
            </a:br>
            <a:r>
              <a:rPr lang="es-PA" sz="3600"/>
              <a:t>ESTRATEGIAS ACTUALES DE LA ORGANIZACIÓN</a:t>
            </a:r>
            <a:endParaRPr lang="es-419"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A303D88-5E61-4446-95A0-B51F8948F6B9}"/>
              </a:ext>
            </a:extLst>
          </p:cNvPr>
          <p:cNvSpPr>
            <a:spLocks noGrp="1"/>
          </p:cNvSpPr>
          <p:nvPr>
            <p:ph idx="1"/>
          </p:nvPr>
        </p:nvSpPr>
        <p:spPr>
          <a:xfrm>
            <a:off x="5070020" y="1698170"/>
            <a:ext cx="6478513" cy="4516361"/>
          </a:xfrm>
        </p:spPr>
        <p:txBody>
          <a:bodyPr>
            <a:normAutofit/>
          </a:bodyPr>
          <a:lstStyle/>
          <a:p>
            <a:r>
              <a:rPr lang="es-PA" sz="2000"/>
              <a:t>Toda organización necesita  formular una misión que  defina sus propósitos y responda esta pregunta ¿Cuál es la     razón por la que estamos en este negocio? </a:t>
            </a:r>
          </a:p>
          <a:p>
            <a:endParaRPr lang="es-PA" sz="2000"/>
          </a:p>
          <a:p>
            <a:pPr marL="400050" lvl="1" indent="0">
              <a:buNone/>
            </a:pPr>
            <a:r>
              <a:rPr lang="es-PA" sz="2000"/>
              <a:t>• Definir la misión de la organización obliga a los gerentes a determinar con   cuidado el alcance de sus productos o  servicios. </a:t>
            </a:r>
          </a:p>
          <a:p>
            <a:pPr marL="400050" lvl="1" indent="0">
              <a:buNone/>
            </a:pPr>
            <a:endParaRPr lang="es-PA" sz="2000"/>
          </a:p>
          <a:p>
            <a:pPr marL="400050" lvl="1" indent="0">
              <a:buNone/>
            </a:pPr>
            <a:r>
              <a:rPr lang="es-PA" sz="2000"/>
              <a:t>• El conocimiento de los objetivos actuales de una compañía brinda a los gerentes la base para decidir si esos objetivos necesitan algún cambio. </a:t>
            </a:r>
          </a:p>
          <a:p>
            <a:pPr marL="457200" lvl="1" indent="0">
              <a:buNone/>
            </a:pPr>
            <a:endParaRPr lang="es-PA" sz="2000"/>
          </a:p>
          <a:p>
            <a:pPr marL="400050" lvl="1" indent="0">
              <a:buNone/>
            </a:pPr>
            <a:r>
              <a:rPr lang="es-PA" sz="2000"/>
              <a:t>• Es importante que los gerentes definan las estrategias actuales de la organización. </a:t>
            </a:r>
          </a:p>
          <a:p>
            <a:pPr lvl="1"/>
            <a:endParaRPr lang="es-PA" sz="2000"/>
          </a:p>
          <a:p>
            <a:endParaRPr lang="es-419" sz="2000"/>
          </a:p>
        </p:txBody>
      </p:sp>
      <p:sp>
        <p:nvSpPr>
          <p:cNvPr id="6"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022986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35A2C9C-47F7-47E2-94AB-4AD29D5DBDF7}"/>
              </a:ext>
            </a:extLst>
          </p:cNvPr>
          <p:cNvSpPr>
            <a:spLocks noGrp="1"/>
          </p:cNvSpPr>
          <p:nvPr>
            <p:ph type="title"/>
          </p:nvPr>
        </p:nvSpPr>
        <p:spPr>
          <a:xfrm>
            <a:off x="1115568" y="548640"/>
            <a:ext cx="10168128" cy="1179576"/>
          </a:xfrm>
        </p:spPr>
        <p:txBody>
          <a:bodyPr>
            <a:normAutofit/>
          </a:bodyPr>
          <a:lstStyle/>
          <a:p>
            <a:r>
              <a:rPr lang="es-ES" sz="3700"/>
              <a:t>ELEMENTOS CLAVE PARA EL ÉXITO DE LA ESTRATEGIA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4D34BA35-00E3-4E5B-871A-7799519BBF35}"/>
              </a:ext>
            </a:extLst>
          </p:cNvPr>
          <p:cNvSpPr>
            <a:spLocks noGrp="1"/>
          </p:cNvSpPr>
          <p:nvPr>
            <p:ph idx="1"/>
          </p:nvPr>
        </p:nvSpPr>
        <p:spPr>
          <a:xfrm>
            <a:off x="1115568" y="2481943"/>
            <a:ext cx="10168128" cy="3695020"/>
          </a:xfrm>
        </p:spPr>
        <p:txBody>
          <a:bodyPr>
            <a:normAutofit/>
          </a:bodyPr>
          <a:lstStyle/>
          <a:p>
            <a:endParaRPr lang="es-ES" sz="2000"/>
          </a:p>
          <a:p>
            <a:r>
              <a:rPr lang="es-ES" sz="2000"/>
              <a:t>No olvidemos que la implantación de las TIC en una empresa no es un proceso sencillo ni económico, se necesita mucho esfuerzo de todos los componentes de la misma, si no existe un compromiso integral entre todos los funcionarios de la empresa y especialmente en los directivos esta implantación tenderá a fracasar.</a:t>
            </a:r>
          </a:p>
          <a:p>
            <a:endParaRPr lang="es-ES" sz="2000"/>
          </a:p>
          <a:p>
            <a:r>
              <a:rPr lang="es-ES" sz="2000"/>
              <a:t>La forma de llegar exitosamente a la implantación de las TIC es lograr el equilibrio entre la tecnología, los procesos de negocios y el conocimiento y cultura organizacional, logrando implantar las TIC en todos los procesos empresariales y sobre todo demostrando a cada persona la utilidad que puede reportarle el uso de las TIC en su día a día.</a:t>
            </a:r>
          </a:p>
        </p:txBody>
      </p:sp>
    </p:spTree>
    <p:extLst>
      <p:ext uri="{BB962C8B-B14F-4D97-AF65-F5344CB8AC3E}">
        <p14:creationId xmlns:p14="http://schemas.microsoft.com/office/powerpoint/2010/main" val="18809134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84021A4-E58C-4FEE-8D4F-382461507DDA}"/>
              </a:ext>
            </a:extLst>
          </p:cNvPr>
          <p:cNvSpPr>
            <a:spLocks noGrp="1"/>
          </p:cNvSpPr>
          <p:nvPr>
            <p:ph type="title"/>
          </p:nvPr>
        </p:nvSpPr>
        <p:spPr>
          <a:xfrm>
            <a:off x="1115568" y="548640"/>
            <a:ext cx="10168128" cy="1179576"/>
          </a:xfrm>
        </p:spPr>
        <p:txBody>
          <a:bodyPr>
            <a:normAutofit/>
          </a:bodyPr>
          <a:lstStyle/>
          <a:p>
            <a:r>
              <a:rPr lang="es-ES" sz="3700"/>
              <a:t>Causas que pueden llevar al fracaso en la incorporación de las TIC en la estrategia empresarial</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6444E818-9B2C-414B-BCA1-4097DAF89140}"/>
              </a:ext>
            </a:extLst>
          </p:cNvPr>
          <p:cNvSpPr>
            <a:spLocks noGrp="1"/>
          </p:cNvSpPr>
          <p:nvPr>
            <p:ph idx="1"/>
          </p:nvPr>
        </p:nvSpPr>
        <p:spPr>
          <a:xfrm>
            <a:off x="1115568" y="2481943"/>
            <a:ext cx="10168128" cy="3695020"/>
          </a:xfrm>
        </p:spPr>
        <p:txBody>
          <a:bodyPr>
            <a:normAutofit/>
          </a:bodyPr>
          <a:lstStyle/>
          <a:p>
            <a:r>
              <a:rPr lang="es-ES" sz="2200" dirty="0"/>
              <a:t>La incapacidad de acomodarse y ajustar la planificación estratégica empresarial a los cambios de las variables del entorno.</a:t>
            </a:r>
          </a:p>
          <a:p>
            <a:r>
              <a:rPr lang="es-ES" sz="2200" dirty="0"/>
              <a:t>La falta de participación y compromiso del personal clave de la empresa en la elaboración de la estrategia del negocio.</a:t>
            </a:r>
          </a:p>
          <a:p>
            <a:r>
              <a:rPr lang="es-ES" sz="2200" dirty="0"/>
              <a:t>La no incorporación del responsable de las TIC de la empresa en la planeación estratégica.</a:t>
            </a:r>
          </a:p>
          <a:p>
            <a:r>
              <a:rPr lang="es-ES" sz="2200" dirty="0"/>
              <a:t>No escoger el enfoque correcto de implantación de la tecnología en la estrategia empresarial.</a:t>
            </a:r>
          </a:p>
          <a:p>
            <a:r>
              <a:rPr lang="es-ES" sz="2200" dirty="0"/>
              <a:t>La falta de equilibrio y alineación de los elementos clave empresariales: tecnología, procesos de negocios y personas.</a:t>
            </a:r>
          </a:p>
        </p:txBody>
      </p:sp>
    </p:spTree>
    <p:extLst>
      <p:ext uri="{BB962C8B-B14F-4D97-AF65-F5344CB8AC3E}">
        <p14:creationId xmlns:p14="http://schemas.microsoft.com/office/powerpoint/2010/main" val="10575264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643467" y="1698171"/>
            <a:ext cx="3962061" cy="4516360"/>
          </a:xfrm>
        </p:spPr>
        <p:txBody>
          <a:bodyPr anchor="t">
            <a:normAutofit/>
          </a:bodyPr>
          <a:lstStyle/>
          <a:p>
            <a:r>
              <a:rPr lang="es-PA" sz="3600"/>
              <a:t>Administración Estratégica</a:t>
            </a:r>
            <a:endParaRPr lang="es-ES" sz="3600"/>
          </a:p>
        </p:txBody>
      </p:sp>
      <p:sp>
        <p:nvSpPr>
          <p:cNvPr id="19" name="Rectangle 1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5070020" y="1698170"/>
            <a:ext cx="6478513" cy="4516361"/>
          </a:xfrm>
        </p:spPr>
        <p:txBody>
          <a:bodyPr>
            <a:normAutofit/>
          </a:bodyPr>
          <a:lstStyle/>
          <a:p>
            <a:pPr marL="0" indent="0">
              <a:buNone/>
            </a:pPr>
            <a:r>
              <a:rPr lang="es-PA" sz="2000" dirty="0"/>
              <a:t>¿Qué es una Estrategia?</a:t>
            </a:r>
          </a:p>
          <a:p>
            <a:pPr marL="0" indent="0">
              <a:buNone/>
            </a:pPr>
            <a:r>
              <a:rPr lang="es-PA" sz="2000" dirty="0"/>
              <a:t>Serie de acciones muy meditadas, encaminadas hacia un fin determinado. Acciones que al momento de formularlas, requieren de cierto análisis; y que al momento de ejecutarlas, requieren de cierto esfuerzo.</a:t>
            </a:r>
          </a:p>
          <a:p>
            <a:pPr marL="0" indent="0">
              <a:buNone/>
            </a:pPr>
            <a:r>
              <a:rPr lang="es-PA" sz="2000" dirty="0"/>
              <a:t>Estrategia es un plan para dirigir un asunto. </a:t>
            </a:r>
          </a:p>
          <a:p>
            <a:pPr marL="0" indent="0">
              <a:buNone/>
            </a:pPr>
            <a:r>
              <a:rPr lang="es-PA" sz="2000" dirty="0"/>
              <a:t>Una estrategia se compone de una serie de acciones planificadas que ayudan a tomar decisiones y a conseguir los mejores resultados posibles. </a:t>
            </a:r>
          </a:p>
          <a:p>
            <a:pPr marL="0" indent="0">
              <a:buNone/>
            </a:pPr>
            <a:r>
              <a:rPr lang="es-ES" sz="2000" dirty="0"/>
              <a:t>Una estrategia es un mapa que nos indica el camino que debemos seguir para llegar a nuestro tesoro: el objetivo que nos hayamos marcado.</a:t>
            </a:r>
            <a:endParaRPr lang="es-PA" sz="2000" dirty="0"/>
          </a:p>
          <a:p>
            <a:pPr marL="0" indent="0">
              <a:buNone/>
            </a:pPr>
            <a:endParaRPr lang="es-ES" sz="2000" dirty="0"/>
          </a:p>
        </p:txBody>
      </p:sp>
      <p:sp>
        <p:nvSpPr>
          <p:cNvPr id="27" name="Isosceles Triangle 2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369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9C13C31-1384-4591-9A8C-0F3CA5431B31}"/>
              </a:ext>
            </a:extLst>
          </p:cNvPr>
          <p:cNvSpPr>
            <a:spLocks noGrp="1"/>
          </p:cNvSpPr>
          <p:nvPr>
            <p:ph type="title"/>
          </p:nvPr>
        </p:nvSpPr>
        <p:spPr>
          <a:xfrm>
            <a:off x="643467" y="321734"/>
            <a:ext cx="10905066" cy="1135737"/>
          </a:xfrm>
        </p:spPr>
        <p:txBody>
          <a:bodyPr>
            <a:normAutofit/>
          </a:bodyPr>
          <a:lstStyle/>
          <a:p>
            <a:r>
              <a:rPr lang="es-419" sz="3600" b="1"/>
              <a:t>2</a:t>
            </a:r>
            <a:r>
              <a:rPr lang="es-419" sz="3600"/>
              <a:t>. ANALIZAR EL AMBIENTE </a:t>
            </a:r>
          </a:p>
        </p:txBody>
      </p:sp>
      <p:sp>
        <p:nvSpPr>
          <p:cNvPr id="3" name="Marcador de contenido 2">
            <a:extLst>
              <a:ext uri="{FF2B5EF4-FFF2-40B4-BE49-F238E27FC236}">
                <a16:creationId xmlns:a16="http://schemas.microsoft.com/office/drawing/2014/main" id="{30E98E88-45C1-498B-8E43-FD6E663DB80F}"/>
              </a:ext>
            </a:extLst>
          </p:cNvPr>
          <p:cNvSpPr>
            <a:spLocks noGrp="1"/>
          </p:cNvSpPr>
          <p:nvPr>
            <p:ph idx="1"/>
          </p:nvPr>
        </p:nvSpPr>
        <p:spPr>
          <a:xfrm>
            <a:off x="643467" y="1782981"/>
            <a:ext cx="10905066" cy="4393982"/>
          </a:xfrm>
        </p:spPr>
        <p:txBody>
          <a:bodyPr>
            <a:normAutofit/>
          </a:bodyPr>
          <a:lstStyle/>
          <a:p>
            <a:pPr marL="0" indent="0">
              <a:buNone/>
            </a:pPr>
            <a:r>
              <a:rPr lang="es-PA" sz="2000"/>
              <a:t>Define, en gran medida, las opciones disponibles para la  gerencia. </a:t>
            </a:r>
          </a:p>
          <a:p>
            <a:r>
              <a:rPr lang="es-PA" sz="2000"/>
              <a:t>Los gerentes de toda organización necesitan analizar el  ambiente como por ejemplo: </a:t>
            </a:r>
          </a:p>
          <a:p>
            <a:endParaRPr lang="es-PA" sz="2000"/>
          </a:p>
          <a:p>
            <a:pPr lvl="1"/>
            <a:r>
              <a:rPr lang="es-PA" sz="2000"/>
              <a:t>Qué está haciendo la competencia ?</a:t>
            </a:r>
          </a:p>
          <a:p>
            <a:pPr lvl="1"/>
            <a:endParaRPr lang="es-PA" sz="2000"/>
          </a:p>
          <a:p>
            <a:pPr lvl="1"/>
            <a:r>
              <a:rPr lang="es-PA" sz="2000"/>
              <a:t> Qué legislación pendiente podría afectar la organización  ?</a:t>
            </a:r>
          </a:p>
          <a:p>
            <a:pPr marL="457200" lvl="1" indent="0">
              <a:buNone/>
            </a:pPr>
            <a:endParaRPr lang="es-PA" sz="2000"/>
          </a:p>
          <a:p>
            <a:pPr lvl="1"/>
            <a:r>
              <a:rPr lang="es-PA" sz="2000"/>
              <a:t>Cuál es el estado de la oferta de mano de obra en los  lugares donde realiza sus operaciones?</a:t>
            </a:r>
          </a:p>
          <a:p>
            <a:pPr lvl="1"/>
            <a:endParaRPr lang="es-PA" sz="2000"/>
          </a:p>
          <a:p>
            <a:r>
              <a:rPr lang="es-PA" sz="2000"/>
              <a:t>Este paso del proceso de administración estratégica estará completo cuando la gerencia comprenda con precisión lo que  sucede en su ambiente y se percate de las tendencias  importantes que podrían afectar sus operaciones. </a:t>
            </a:r>
          </a:p>
          <a:p>
            <a:endParaRPr lang="es-PA"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37529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83E6E98-3323-4E07-82C3-309624E68DB6}"/>
              </a:ext>
            </a:extLst>
          </p:cNvPr>
          <p:cNvSpPr>
            <a:spLocks noGrp="1"/>
          </p:cNvSpPr>
          <p:nvPr>
            <p:ph type="title"/>
          </p:nvPr>
        </p:nvSpPr>
        <p:spPr>
          <a:xfrm>
            <a:off x="632389" y="1599141"/>
            <a:ext cx="3962061" cy="4516360"/>
          </a:xfrm>
        </p:spPr>
        <p:txBody>
          <a:bodyPr anchor="t">
            <a:normAutofit/>
          </a:bodyPr>
          <a:lstStyle/>
          <a:p>
            <a:r>
              <a:rPr lang="es-PA" sz="3600" b="1" dirty="0"/>
              <a:t>3. </a:t>
            </a:r>
            <a:r>
              <a:rPr lang="es-PA" sz="3600" dirty="0"/>
              <a:t>IDENTIFICAR LAS OPORTUNIDADES Y AMENAZAS</a:t>
            </a:r>
            <a:endParaRPr lang="es-419"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3DB17D9-6B21-4B3D-80FE-D0999CFE7DEA}"/>
              </a:ext>
            </a:extLst>
          </p:cNvPr>
          <p:cNvSpPr>
            <a:spLocks noGrp="1"/>
          </p:cNvSpPr>
          <p:nvPr>
            <p:ph idx="1"/>
          </p:nvPr>
        </p:nvSpPr>
        <p:spPr>
          <a:xfrm>
            <a:off x="4876166" y="1600740"/>
            <a:ext cx="6478513" cy="4516361"/>
          </a:xfrm>
        </p:spPr>
        <p:txBody>
          <a:bodyPr>
            <a:normAutofit/>
          </a:bodyPr>
          <a:lstStyle/>
          <a:p>
            <a:r>
              <a:rPr lang="es-PA" sz="2000" dirty="0"/>
              <a:t>Oportunidades: Se definen como toda fuerza del entorno que pueden ser aprovechadas como nuevos nichos de mercado o sectores con altos niveles de crecimiento que afectan positivamente los objetivos de la empresa.</a:t>
            </a:r>
          </a:p>
          <a:p>
            <a:pPr lvl="1"/>
            <a:r>
              <a:rPr lang="es-PA" sz="2000" dirty="0"/>
              <a:t>Ejemplos: </a:t>
            </a:r>
          </a:p>
          <a:p>
            <a:pPr lvl="2"/>
            <a:r>
              <a:rPr lang="es-ES" dirty="0"/>
              <a:t>Reducir el esfuerzo de ejecución del proceso de compra a través del comercio electrónico. (Cliente-Demanda)</a:t>
            </a:r>
          </a:p>
          <a:p>
            <a:pPr lvl="2"/>
            <a:r>
              <a:rPr lang="es-ES" dirty="0"/>
              <a:t>El comercio tradicional apenas explotan los recursos tecnológicos para generar ventajas competitivas propias y sostenibles. (Competidores)</a:t>
            </a:r>
          </a:p>
          <a:p>
            <a:pPr lvl="2"/>
            <a:endParaRPr lang="es-PA" sz="1600" dirty="0"/>
          </a:p>
          <a:p>
            <a:pPr marL="457200" lvl="1" indent="0">
              <a:buNone/>
            </a:pPr>
            <a:endParaRPr lang="es-PA"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00634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83E6E98-3323-4E07-82C3-309624E68DB6}"/>
              </a:ext>
            </a:extLst>
          </p:cNvPr>
          <p:cNvSpPr>
            <a:spLocks noGrp="1"/>
          </p:cNvSpPr>
          <p:nvPr>
            <p:ph type="title"/>
          </p:nvPr>
        </p:nvSpPr>
        <p:spPr>
          <a:xfrm>
            <a:off x="632389" y="1599141"/>
            <a:ext cx="3962061" cy="4516360"/>
          </a:xfrm>
        </p:spPr>
        <p:txBody>
          <a:bodyPr anchor="t">
            <a:normAutofit/>
          </a:bodyPr>
          <a:lstStyle/>
          <a:p>
            <a:r>
              <a:rPr lang="es-PA" sz="3600" b="1" dirty="0"/>
              <a:t>3. </a:t>
            </a:r>
            <a:r>
              <a:rPr lang="es-PA" sz="3600" dirty="0"/>
              <a:t>IDENTIFICAR LAS OPORTUNIDADES Y AMENAZAS</a:t>
            </a:r>
            <a:endParaRPr lang="es-419"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3DB17D9-6B21-4B3D-80FE-D0999CFE7DEA}"/>
              </a:ext>
            </a:extLst>
          </p:cNvPr>
          <p:cNvSpPr>
            <a:spLocks noGrp="1"/>
          </p:cNvSpPr>
          <p:nvPr>
            <p:ph idx="1"/>
          </p:nvPr>
        </p:nvSpPr>
        <p:spPr>
          <a:xfrm>
            <a:off x="4876166" y="1600740"/>
            <a:ext cx="6478513" cy="4516361"/>
          </a:xfrm>
        </p:spPr>
        <p:txBody>
          <a:bodyPr>
            <a:noAutofit/>
          </a:bodyPr>
          <a:lstStyle/>
          <a:p>
            <a:r>
              <a:rPr lang="es-PA" sz="2400" dirty="0"/>
              <a:t>Amenazas: Se definen como la fuerza del entorno que pueden impedir la implantación de una estrategia, o bien reducir su efectividad, o incrementar los riegos de la misma, o los recursos que se requieren para implantación, o bien reducir los ingresos esperados.</a:t>
            </a:r>
          </a:p>
          <a:p>
            <a:pPr lvl="1"/>
            <a:r>
              <a:rPr lang="es-PA" sz="2200" dirty="0"/>
              <a:t>Ejemplos:</a:t>
            </a:r>
          </a:p>
          <a:p>
            <a:pPr lvl="2"/>
            <a:r>
              <a:rPr lang="es-ES" sz="2200" dirty="0"/>
              <a:t>Desconfianza en relación a la seguridad del comercio electrónico. (Clientes - demanda)</a:t>
            </a:r>
          </a:p>
          <a:p>
            <a:pPr lvl="2"/>
            <a:r>
              <a:rPr lang="es-ES" sz="2200" dirty="0"/>
              <a:t>Control de costos a través de un software diseñado a medida por la cadena de tiendas. (Competencia)</a:t>
            </a:r>
            <a:endParaRPr lang="es-PA" sz="22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05663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D22C96A-9A99-488B-9486-FDA40F2E8098}"/>
              </a:ext>
            </a:extLst>
          </p:cNvPr>
          <p:cNvSpPr>
            <a:spLocks noGrp="1"/>
          </p:cNvSpPr>
          <p:nvPr>
            <p:ph type="title"/>
          </p:nvPr>
        </p:nvSpPr>
        <p:spPr>
          <a:xfrm>
            <a:off x="643467" y="1698171"/>
            <a:ext cx="3962061" cy="4516360"/>
          </a:xfrm>
        </p:spPr>
        <p:txBody>
          <a:bodyPr anchor="t">
            <a:normAutofit/>
          </a:bodyPr>
          <a:lstStyle/>
          <a:p>
            <a:r>
              <a:rPr lang="es-PA" sz="3600" b="1"/>
              <a:t>4. </a:t>
            </a:r>
            <a:r>
              <a:rPr lang="es-PA" sz="3600"/>
              <a:t>ANALIZAR LOS RECURSOS DE LA   ORGANIZACIÓN</a:t>
            </a:r>
            <a:endParaRPr lang="es-419"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D05EDE3-9FFA-4716-9989-C2B941BFBF2A}"/>
              </a:ext>
            </a:extLst>
          </p:cNvPr>
          <p:cNvSpPr>
            <a:spLocks noGrp="1"/>
          </p:cNvSpPr>
          <p:nvPr>
            <p:ph idx="1"/>
          </p:nvPr>
        </p:nvSpPr>
        <p:spPr>
          <a:xfrm>
            <a:off x="5070020" y="1698170"/>
            <a:ext cx="6478513" cy="4516361"/>
          </a:xfrm>
        </p:spPr>
        <p:txBody>
          <a:bodyPr>
            <a:normAutofit/>
          </a:bodyPr>
          <a:lstStyle/>
          <a:p>
            <a:r>
              <a:rPr lang="es-PA" sz="2000"/>
              <a:t>El análisis interno de la organización provee información  importante y específica sobre los activos, habilidades y actividades  de trabajo de la organización.  Si cualquiera de las habilidades o recursos  organizacionales son excepcionales o únicos, se dice que ellos  representan las </a:t>
            </a:r>
            <a:r>
              <a:rPr lang="es-PA" sz="2000" b="1"/>
              <a:t>competencias distintivas </a:t>
            </a:r>
            <a:r>
              <a:rPr lang="es-PA" sz="2000"/>
              <a:t>de la organización. </a:t>
            </a:r>
          </a:p>
          <a:p>
            <a:endParaRPr lang="es-PA" sz="2000"/>
          </a:p>
          <a:p>
            <a:r>
              <a:rPr lang="es-PA" sz="2000"/>
              <a:t>Las </a:t>
            </a:r>
            <a:r>
              <a:rPr lang="es-PA" sz="2000" b="1"/>
              <a:t>competencias distintivas </a:t>
            </a:r>
            <a:r>
              <a:rPr lang="es-PA" sz="2000"/>
              <a:t>de la organización  son las  principales habilidades, capacidades y recursos para </a:t>
            </a:r>
            <a:r>
              <a:rPr lang="es-PA" sz="2000" b="1"/>
              <a:t>crear valor  </a:t>
            </a:r>
            <a:r>
              <a:rPr lang="es-PA" sz="2000"/>
              <a:t>con los que cuenta una organización y los cuales constituyen sus  </a:t>
            </a:r>
            <a:r>
              <a:rPr lang="es-PA" sz="2000" b="1"/>
              <a:t>armas competitivas.</a:t>
            </a:r>
            <a:r>
              <a:rPr lang="es-PA" sz="2000"/>
              <a:t> </a:t>
            </a:r>
            <a:endParaRPr lang="es-419"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5996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B05ED15-677A-4AC9-A230-B9E86F459E9F}"/>
              </a:ext>
            </a:extLst>
          </p:cNvPr>
          <p:cNvSpPr>
            <a:spLocks noGrp="1"/>
          </p:cNvSpPr>
          <p:nvPr>
            <p:ph type="title"/>
          </p:nvPr>
        </p:nvSpPr>
        <p:spPr>
          <a:xfrm>
            <a:off x="643467" y="1698171"/>
            <a:ext cx="3962061" cy="4516360"/>
          </a:xfrm>
        </p:spPr>
        <p:txBody>
          <a:bodyPr anchor="t">
            <a:normAutofit/>
          </a:bodyPr>
          <a:lstStyle/>
          <a:p>
            <a:r>
              <a:rPr lang="es-PA" sz="3600" b="1"/>
              <a:t>5. </a:t>
            </a:r>
            <a:r>
              <a:rPr lang="es-PA" sz="3600"/>
              <a:t>IDENTIFICACIÓN DE FORTALEZAS Y  </a:t>
            </a:r>
            <a:br>
              <a:rPr lang="es-PA" sz="3600"/>
            </a:br>
            <a:r>
              <a:rPr lang="es-PA" sz="3600"/>
              <a:t> DEBILIDADES</a:t>
            </a:r>
            <a:endParaRPr lang="es-419"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C8C79FB-929E-4DC8-A9D6-D10A75A4015F}"/>
              </a:ext>
            </a:extLst>
          </p:cNvPr>
          <p:cNvSpPr>
            <a:spLocks noGrp="1"/>
          </p:cNvSpPr>
          <p:nvPr>
            <p:ph idx="1"/>
          </p:nvPr>
        </p:nvSpPr>
        <p:spPr>
          <a:xfrm>
            <a:off x="5070020" y="1698170"/>
            <a:ext cx="6478513" cy="4516361"/>
          </a:xfrm>
        </p:spPr>
        <p:txBody>
          <a:bodyPr>
            <a:normAutofit/>
          </a:bodyPr>
          <a:lstStyle/>
          <a:p>
            <a:r>
              <a:rPr lang="es-419" sz="2400" dirty="0"/>
              <a:t>Fortalezas: Son los puntos fuertes. Son capacidades, recursos, posiciones alcanzadas y consecuentemente, ventajas competitivas que pueden servir para explotar oportunidades.</a:t>
            </a:r>
          </a:p>
          <a:p>
            <a:pPr lvl="1"/>
            <a:r>
              <a:rPr lang="es-419" dirty="0"/>
              <a:t>Ejemplos</a:t>
            </a:r>
          </a:p>
          <a:p>
            <a:pPr lvl="2"/>
            <a:r>
              <a:rPr lang="es-ES" sz="2400" dirty="0"/>
              <a:t>Profundo conocimiento de las necesidades de los clientes.  (Cliente-Demanda)</a:t>
            </a:r>
          </a:p>
          <a:p>
            <a:pPr lvl="2"/>
            <a:r>
              <a:rPr lang="es-ES" sz="2400" dirty="0"/>
              <a:t>Conocimiento amplio de uso de un sistema de información Integral del negocio (</a:t>
            </a:r>
            <a:r>
              <a:rPr lang="es-ES" sz="2400" dirty="0" err="1"/>
              <a:t>ERPs</a:t>
            </a:r>
            <a:r>
              <a:rPr lang="es-ES" sz="2400" dirty="0"/>
              <a:t>). (Competencia)</a:t>
            </a:r>
            <a:endParaRPr lang="es-PA" sz="2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81723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2495</Words>
  <Application>Microsoft Office PowerPoint</Application>
  <PresentationFormat>Panorámica</PresentationFormat>
  <Paragraphs>136</Paragraphs>
  <Slides>31</Slides>
  <Notes>0</Notes>
  <HiddenSlides>6</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Tema de Office</vt:lpstr>
      <vt:lpstr>¿Qué es la administración estratégica?</vt:lpstr>
      <vt:lpstr>Presentación de PowerPoint</vt:lpstr>
      <vt:lpstr>1. IDENTIFICAR LA MISIÓN, OBJETIVOS Y LAS   ESTRATEGIAS ACTUALES DE LA ORGANIZACIÓN</vt:lpstr>
      <vt:lpstr>Administración Estratégica</vt:lpstr>
      <vt:lpstr>2. ANALIZAR EL AMBIENTE </vt:lpstr>
      <vt:lpstr>3. IDENTIFICAR LAS OPORTUNIDADES Y AMENAZAS</vt:lpstr>
      <vt:lpstr>3. IDENTIFICAR LAS OPORTUNIDADES Y AMENAZAS</vt:lpstr>
      <vt:lpstr>4. ANALIZAR LOS RECURSOS DE LA   ORGANIZACIÓN</vt:lpstr>
      <vt:lpstr>5. IDENTIFICACIÓN DE FORTALEZAS Y    DEBILIDADES</vt:lpstr>
      <vt:lpstr>5. IDENTIFICACIÓN DE FORTALEZAS Y    DEBILIDADES</vt:lpstr>
      <vt:lpstr>5. IDENTIFICACIÓN DE FORTALEZAS Y    DEBILIDADES</vt:lpstr>
      <vt:lpstr>6.FORMULAR ESTRATEGIAS</vt:lpstr>
      <vt:lpstr>ANALISIS MATRICIAL FODA</vt:lpstr>
      <vt:lpstr>Presentación de PowerPoint</vt:lpstr>
      <vt:lpstr>Presentación de PowerPoint</vt:lpstr>
      <vt:lpstr>7. IMPLEMENTACIÓN DE ESTRATEGIAS Y   EVALUACIÓN DE RESULTADOS </vt:lpstr>
      <vt:lpstr>8. Seguimiento y Evaluación de la Estrategia</vt:lpstr>
      <vt:lpstr>Recordando que es la Estrategia</vt:lpstr>
      <vt:lpstr>Plan de Acciones Estratégicas</vt:lpstr>
      <vt:lpstr>Plan de Acciones Estratégicas</vt:lpstr>
      <vt:lpstr>Plan de Acciones Estratégicas</vt:lpstr>
      <vt:lpstr>Plan de Acciones Estratégicas</vt:lpstr>
      <vt:lpstr>INCORPORACIÓN DE LAS TIC EN LA ESTRATEGIA EMPRESARIAL</vt:lpstr>
      <vt:lpstr>INCORPORACIÓN DE LAS TIC EN LA ESTRATEGIA EMPRESARIAL</vt:lpstr>
      <vt:lpstr>INCORPORACIÓN DE TICS EN LA ESTRATEGIA EMPRESARIAL</vt:lpstr>
      <vt:lpstr>INCORPORACIÓN DE TICS EN LA ESTRATEGIA EMPRESARIAL</vt:lpstr>
      <vt:lpstr>ELEMENTOS CLAVE PARA EL ÉXITO DE LA ESTRATEGIA</vt:lpstr>
      <vt:lpstr>ELEMENTOS CLAVE PARA EL ÉXITO DE LA ESTRATEGIA</vt:lpstr>
      <vt:lpstr>ELEMENTOS CLAVE PARA EL ÉXITO DE LA ESTRATEGIA</vt:lpstr>
      <vt:lpstr>ELEMENTOS CLAVE PARA EL ÉXITO DE LA ESTRATEGIA</vt:lpstr>
      <vt:lpstr>Causas que pueden llevar al fracaso en la incorporación de las TIC en la estrategia empresarial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la administración estratégica?</dc:title>
  <dc:creator>Jeremias Herrera</dc:creator>
  <cp:lastModifiedBy>Jeremias Herrera</cp:lastModifiedBy>
  <cp:revision>3</cp:revision>
  <dcterms:created xsi:type="dcterms:W3CDTF">2020-09-29T14:55:13Z</dcterms:created>
  <dcterms:modified xsi:type="dcterms:W3CDTF">2020-09-29T16:02:26Z</dcterms:modified>
</cp:coreProperties>
</file>