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44"/>
  </p:notesMasterIdLst>
  <p:sldIdLst>
    <p:sldId id="304" r:id="rId2"/>
    <p:sldId id="287" r:id="rId3"/>
    <p:sldId id="288" r:id="rId4"/>
    <p:sldId id="289" r:id="rId5"/>
    <p:sldId id="262" r:id="rId6"/>
    <p:sldId id="290" r:id="rId7"/>
    <p:sldId id="291" r:id="rId8"/>
    <p:sldId id="293" r:id="rId9"/>
    <p:sldId id="294" r:id="rId10"/>
    <p:sldId id="292" r:id="rId11"/>
    <p:sldId id="285" r:id="rId12"/>
    <p:sldId id="271" r:id="rId13"/>
    <p:sldId id="266" r:id="rId14"/>
    <p:sldId id="263" r:id="rId15"/>
    <p:sldId id="274" r:id="rId16"/>
    <p:sldId id="273" r:id="rId17"/>
    <p:sldId id="295" r:id="rId18"/>
    <p:sldId id="296" r:id="rId19"/>
    <p:sldId id="298" r:id="rId20"/>
    <p:sldId id="300" r:id="rId21"/>
    <p:sldId id="299" r:id="rId22"/>
    <p:sldId id="301" r:id="rId23"/>
    <p:sldId id="297" r:id="rId24"/>
    <p:sldId id="280" r:id="rId25"/>
    <p:sldId id="279" r:id="rId26"/>
    <p:sldId id="302" r:id="rId27"/>
    <p:sldId id="303" r:id="rId28"/>
    <p:sldId id="312" r:id="rId29"/>
    <p:sldId id="286" r:id="rId30"/>
    <p:sldId id="275" r:id="rId31"/>
    <p:sldId id="282" r:id="rId32"/>
    <p:sldId id="283" r:id="rId33"/>
    <p:sldId id="281" r:id="rId34"/>
    <p:sldId id="306" r:id="rId35"/>
    <p:sldId id="307" r:id="rId36"/>
    <p:sldId id="308" r:id="rId37"/>
    <p:sldId id="309" r:id="rId38"/>
    <p:sldId id="310" r:id="rId39"/>
    <p:sldId id="311" r:id="rId40"/>
    <p:sldId id="313" r:id="rId41"/>
    <p:sldId id="264" r:id="rId42"/>
    <p:sldId id="265" r:id="rId4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Estilo medio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660"/>
  </p:normalViewPr>
  <p:slideViewPr>
    <p:cSldViewPr snapToGrid="0">
      <p:cViewPr varScale="1">
        <p:scale>
          <a:sx n="64" d="100"/>
          <a:sy n="64" d="100"/>
        </p:scale>
        <p:origin x="8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76470C-D312-4507-8543-65CD87FD634B}" type="datetimeFigureOut">
              <a:rPr lang="es-ES" smtClean="0"/>
              <a:t>04/10/2021</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D04A2A-924F-4E3E-A174-29FD94B9E411}" type="slidenum">
              <a:rPr lang="es-ES" smtClean="0"/>
              <a:t>‹Nº›</a:t>
            </a:fld>
            <a:endParaRPr lang="es-ES"/>
          </a:p>
        </p:txBody>
      </p:sp>
    </p:spTree>
    <p:extLst>
      <p:ext uri="{BB962C8B-B14F-4D97-AF65-F5344CB8AC3E}">
        <p14:creationId xmlns:p14="http://schemas.microsoft.com/office/powerpoint/2010/main" val="22493831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530463C0-EF88-44FE-981E-8306B1BC04BF}" type="datetimeFigureOut">
              <a:rPr lang="es-419" smtClean="0"/>
              <a:t>04/10/2021</a:t>
            </a:fld>
            <a:endParaRPr lang="es-419"/>
          </a:p>
        </p:txBody>
      </p:sp>
      <p:sp>
        <p:nvSpPr>
          <p:cNvPr id="5" name="Footer Placeholder 4"/>
          <p:cNvSpPr>
            <a:spLocks noGrp="1"/>
          </p:cNvSpPr>
          <p:nvPr>
            <p:ph type="ftr" sz="quarter" idx="11"/>
          </p:nvPr>
        </p:nvSpPr>
        <p:spPr/>
        <p:txBody>
          <a:bodyPr/>
          <a:lstStyle/>
          <a:p>
            <a:endParaRPr lang="es-419"/>
          </a:p>
        </p:txBody>
      </p:sp>
      <p:sp>
        <p:nvSpPr>
          <p:cNvPr id="6" name="Slide Number Placeholder 5"/>
          <p:cNvSpPr>
            <a:spLocks noGrp="1"/>
          </p:cNvSpPr>
          <p:nvPr>
            <p:ph type="sldNum" sz="quarter" idx="12"/>
          </p:nvPr>
        </p:nvSpPr>
        <p:spPr/>
        <p:txBody>
          <a:bodyPr/>
          <a:lstStyle/>
          <a:p>
            <a:fld id="{6740EE9C-455F-4E57-A6EB-F09589497B3C}" type="slidenum">
              <a:rPr lang="es-419" smtClean="0"/>
              <a:t>‹Nº›</a:t>
            </a:fld>
            <a:endParaRPr lang="es-419"/>
          </a:p>
        </p:txBody>
      </p:sp>
    </p:spTree>
    <p:extLst>
      <p:ext uri="{BB962C8B-B14F-4D97-AF65-F5344CB8AC3E}">
        <p14:creationId xmlns:p14="http://schemas.microsoft.com/office/powerpoint/2010/main" val="2260347676"/>
      </p:ext>
    </p:extLst>
  </p:cSld>
  <p:clrMapOvr>
    <a:masterClrMapping/>
  </p:clrMapOvr>
  <p:transition spd="med">
    <p:pull/>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530463C0-EF88-44FE-981E-8306B1BC04BF}" type="datetimeFigureOut">
              <a:rPr lang="es-419" smtClean="0"/>
              <a:t>04/10/2021</a:t>
            </a:fld>
            <a:endParaRPr lang="es-419"/>
          </a:p>
        </p:txBody>
      </p:sp>
      <p:sp>
        <p:nvSpPr>
          <p:cNvPr id="5" name="Footer Placeholder 4"/>
          <p:cNvSpPr>
            <a:spLocks noGrp="1"/>
          </p:cNvSpPr>
          <p:nvPr>
            <p:ph type="ftr" sz="quarter" idx="11"/>
          </p:nvPr>
        </p:nvSpPr>
        <p:spPr/>
        <p:txBody>
          <a:bodyPr/>
          <a:lstStyle/>
          <a:p>
            <a:endParaRPr lang="es-419"/>
          </a:p>
        </p:txBody>
      </p:sp>
      <p:sp>
        <p:nvSpPr>
          <p:cNvPr id="6" name="Slide Number Placeholder 5"/>
          <p:cNvSpPr>
            <a:spLocks noGrp="1"/>
          </p:cNvSpPr>
          <p:nvPr>
            <p:ph type="sldNum" sz="quarter" idx="12"/>
          </p:nvPr>
        </p:nvSpPr>
        <p:spPr/>
        <p:txBody>
          <a:bodyPr/>
          <a:lstStyle/>
          <a:p>
            <a:fld id="{6740EE9C-455F-4E57-A6EB-F09589497B3C}" type="slidenum">
              <a:rPr lang="es-419" smtClean="0"/>
              <a:t>‹Nº›</a:t>
            </a:fld>
            <a:endParaRPr lang="es-419"/>
          </a:p>
        </p:txBody>
      </p:sp>
    </p:spTree>
    <p:extLst>
      <p:ext uri="{BB962C8B-B14F-4D97-AF65-F5344CB8AC3E}">
        <p14:creationId xmlns:p14="http://schemas.microsoft.com/office/powerpoint/2010/main" val="227625309"/>
      </p:ext>
    </p:extLst>
  </p:cSld>
  <p:clrMapOvr>
    <a:masterClrMapping/>
  </p:clrMapOvr>
  <p:transition spd="med">
    <p:pull/>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530463C0-EF88-44FE-981E-8306B1BC04BF}" type="datetimeFigureOut">
              <a:rPr lang="es-419" smtClean="0"/>
              <a:t>04/10/2021</a:t>
            </a:fld>
            <a:endParaRPr lang="es-419"/>
          </a:p>
        </p:txBody>
      </p:sp>
      <p:sp>
        <p:nvSpPr>
          <p:cNvPr id="5" name="Footer Placeholder 4"/>
          <p:cNvSpPr>
            <a:spLocks noGrp="1"/>
          </p:cNvSpPr>
          <p:nvPr>
            <p:ph type="ftr" sz="quarter" idx="11"/>
          </p:nvPr>
        </p:nvSpPr>
        <p:spPr/>
        <p:txBody>
          <a:bodyPr/>
          <a:lstStyle/>
          <a:p>
            <a:endParaRPr lang="es-419"/>
          </a:p>
        </p:txBody>
      </p:sp>
      <p:sp>
        <p:nvSpPr>
          <p:cNvPr id="6" name="Slide Number Placeholder 5"/>
          <p:cNvSpPr>
            <a:spLocks noGrp="1"/>
          </p:cNvSpPr>
          <p:nvPr>
            <p:ph type="sldNum" sz="quarter" idx="12"/>
          </p:nvPr>
        </p:nvSpPr>
        <p:spPr/>
        <p:txBody>
          <a:bodyPr/>
          <a:lstStyle/>
          <a:p>
            <a:fld id="{6740EE9C-455F-4E57-A6EB-F09589497B3C}" type="slidenum">
              <a:rPr lang="es-419" smtClean="0"/>
              <a:t>‹Nº›</a:t>
            </a:fld>
            <a:endParaRPr lang="es-419"/>
          </a:p>
        </p:txBody>
      </p:sp>
    </p:spTree>
    <p:extLst>
      <p:ext uri="{BB962C8B-B14F-4D97-AF65-F5344CB8AC3E}">
        <p14:creationId xmlns:p14="http://schemas.microsoft.com/office/powerpoint/2010/main" val="3922601849"/>
      </p:ext>
    </p:extLst>
  </p:cSld>
  <p:clrMapOvr>
    <a:masterClrMapping/>
  </p:clrMapOvr>
  <p:transition spd="med">
    <p:pull/>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530463C0-EF88-44FE-981E-8306B1BC04BF}" type="datetimeFigureOut">
              <a:rPr lang="es-419" smtClean="0"/>
              <a:t>04/10/2021</a:t>
            </a:fld>
            <a:endParaRPr lang="es-419"/>
          </a:p>
        </p:txBody>
      </p:sp>
      <p:sp>
        <p:nvSpPr>
          <p:cNvPr id="5" name="Footer Placeholder 4"/>
          <p:cNvSpPr>
            <a:spLocks noGrp="1"/>
          </p:cNvSpPr>
          <p:nvPr>
            <p:ph type="ftr" sz="quarter" idx="11"/>
          </p:nvPr>
        </p:nvSpPr>
        <p:spPr/>
        <p:txBody>
          <a:bodyPr/>
          <a:lstStyle/>
          <a:p>
            <a:endParaRPr lang="es-419"/>
          </a:p>
        </p:txBody>
      </p:sp>
      <p:sp>
        <p:nvSpPr>
          <p:cNvPr id="6" name="Slide Number Placeholder 5"/>
          <p:cNvSpPr>
            <a:spLocks noGrp="1"/>
          </p:cNvSpPr>
          <p:nvPr>
            <p:ph type="sldNum" sz="quarter" idx="12"/>
          </p:nvPr>
        </p:nvSpPr>
        <p:spPr/>
        <p:txBody>
          <a:bodyPr/>
          <a:lstStyle/>
          <a:p>
            <a:fld id="{6740EE9C-455F-4E57-A6EB-F09589497B3C}" type="slidenum">
              <a:rPr lang="es-419" smtClean="0"/>
              <a:t>‹Nº›</a:t>
            </a:fld>
            <a:endParaRPr lang="es-419"/>
          </a:p>
        </p:txBody>
      </p:sp>
    </p:spTree>
    <p:extLst>
      <p:ext uri="{BB962C8B-B14F-4D97-AF65-F5344CB8AC3E}">
        <p14:creationId xmlns:p14="http://schemas.microsoft.com/office/powerpoint/2010/main" val="2265738985"/>
      </p:ext>
    </p:extLst>
  </p:cSld>
  <p:clrMapOvr>
    <a:masterClrMapping/>
  </p:clrMapOvr>
  <p:transition spd="med">
    <p:pull/>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530463C0-EF88-44FE-981E-8306B1BC04BF}" type="datetimeFigureOut">
              <a:rPr lang="es-419" smtClean="0"/>
              <a:t>04/10/2021</a:t>
            </a:fld>
            <a:endParaRPr lang="es-419"/>
          </a:p>
        </p:txBody>
      </p:sp>
      <p:sp>
        <p:nvSpPr>
          <p:cNvPr id="5" name="Footer Placeholder 4"/>
          <p:cNvSpPr>
            <a:spLocks noGrp="1"/>
          </p:cNvSpPr>
          <p:nvPr>
            <p:ph type="ftr" sz="quarter" idx="11"/>
          </p:nvPr>
        </p:nvSpPr>
        <p:spPr/>
        <p:txBody>
          <a:bodyPr/>
          <a:lstStyle/>
          <a:p>
            <a:endParaRPr lang="es-419"/>
          </a:p>
        </p:txBody>
      </p:sp>
      <p:sp>
        <p:nvSpPr>
          <p:cNvPr id="6" name="Slide Number Placeholder 5"/>
          <p:cNvSpPr>
            <a:spLocks noGrp="1"/>
          </p:cNvSpPr>
          <p:nvPr>
            <p:ph type="sldNum" sz="quarter" idx="12"/>
          </p:nvPr>
        </p:nvSpPr>
        <p:spPr/>
        <p:txBody>
          <a:bodyPr/>
          <a:lstStyle/>
          <a:p>
            <a:fld id="{6740EE9C-455F-4E57-A6EB-F09589497B3C}" type="slidenum">
              <a:rPr lang="es-419" smtClean="0"/>
              <a:t>‹Nº›</a:t>
            </a:fld>
            <a:endParaRPr lang="es-419"/>
          </a:p>
        </p:txBody>
      </p:sp>
    </p:spTree>
    <p:extLst>
      <p:ext uri="{BB962C8B-B14F-4D97-AF65-F5344CB8AC3E}">
        <p14:creationId xmlns:p14="http://schemas.microsoft.com/office/powerpoint/2010/main" val="4203356821"/>
      </p:ext>
    </p:extLst>
  </p:cSld>
  <p:clrMapOvr>
    <a:masterClrMapping/>
  </p:clrMapOvr>
  <p:transition spd="med">
    <p:pull/>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530463C0-EF88-44FE-981E-8306B1BC04BF}" type="datetimeFigureOut">
              <a:rPr lang="es-419" smtClean="0"/>
              <a:t>04/10/2021</a:t>
            </a:fld>
            <a:endParaRPr lang="es-419"/>
          </a:p>
        </p:txBody>
      </p:sp>
      <p:sp>
        <p:nvSpPr>
          <p:cNvPr id="6" name="Footer Placeholder 5"/>
          <p:cNvSpPr>
            <a:spLocks noGrp="1"/>
          </p:cNvSpPr>
          <p:nvPr>
            <p:ph type="ftr" sz="quarter" idx="11"/>
          </p:nvPr>
        </p:nvSpPr>
        <p:spPr/>
        <p:txBody>
          <a:bodyPr/>
          <a:lstStyle/>
          <a:p>
            <a:endParaRPr lang="es-419"/>
          </a:p>
        </p:txBody>
      </p:sp>
      <p:sp>
        <p:nvSpPr>
          <p:cNvPr id="7" name="Slide Number Placeholder 6"/>
          <p:cNvSpPr>
            <a:spLocks noGrp="1"/>
          </p:cNvSpPr>
          <p:nvPr>
            <p:ph type="sldNum" sz="quarter" idx="12"/>
          </p:nvPr>
        </p:nvSpPr>
        <p:spPr/>
        <p:txBody>
          <a:bodyPr/>
          <a:lstStyle/>
          <a:p>
            <a:fld id="{6740EE9C-455F-4E57-A6EB-F09589497B3C}" type="slidenum">
              <a:rPr lang="es-419" smtClean="0"/>
              <a:t>‹Nº›</a:t>
            </a:fld>
            <a:endParaRPr lang="es-419"/>
          </a:p>
        </p:txBody>
      </p:sp>
    </p:spTree>
    <p:extLst>
      <p:ext uri="{BB962C8B-B14F-4D97-AF65-F5344CB8AC3E}">
        <p14:creationId xmlns:p14="http://schemas.microsoft.com/office/powerpoint/2010/main" val="92945698"/>
      </p:ext>
    </p:extLst>
  </p:cSld>
  <p:clrMapOvr>
    <a:masterClrMapping/>
  </p:clrMapOvr>
  <p:transition spd="med">
    <p:pull/>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530463C0-EF88-44FE-981E-8306B1BC04BF}" type="datetimeFigureOut">
              <a:rPr lang="es-419" smtClean="0"/>
              <a:t>04/10/2021</a:t>
            </a:fld>
            <a:endParaRPr lang="es-419"/>
          </a:p>
        </p:txBody>
      </p:sp>
      <p:sp>
        <p:nvSpPr>
          <p:cNvPr id="8" name="Footer Placeholder 7"/>
          <p:cNvSpPr>
            <a:spLocks noGrp="1"/>
          </p:cNvSpPr>
          <p:nvPr>
            <p:ph type="ftr" sz="quarter" idx="11"/>
          </p:nvPr>
        </p:nvSpPr>
        <p:spPr/>
        <p:txBody>
          <a:bodyPr/>
          <a:lstStyle/>
          <a:p>
            <a:endParaRPr lang="es-419"/>
          </a:p>
        </p:txBody>
      </p:sp>
      <p:sp>
        <p:nvSpPr>
          <p:cNvPr id="9" name="Slide Number Placeholder 8"/>
          <p:cNvSpPr>
            <a:spLocks noGrp="1"/>
          </p:cNvSpPr>
          <p:nvPr>
            <p:ph type="sldNum" sz="quarter" idx="12"/>
          </p:nvPr>
        </p:nvSpPr>
        <p:spPr/>
        <p:txBody>
          <a:bodyPr/>
          <a:lstStyle/>
          <a:p>
            <a:fld id="{6740EE9C-455F-4E57-A6EB-F09589497B3C}" type="slidenum">
              <a:rPr lang="es-419" smtClean="0"/>
              <a:t>‹Nº›</a:t>
            </a:fld>
            <a:endParaRPr lang="es-419"/>
          </a:p>
        </p:txBody>
      </p:sp>
    </p:spTree>
    <p:extLst>
      <p:ext uri="{BB962C8B-B14F-4D97-AF65-F5344CB8AC3E}">
        <p14:creationId xmlns:p14="http://schemas.microsoft.com/office/powerpoint/2010/main" val="1488823166"/>
      </p:ext>
    </p:extLst>
  </p:cSld>
  <p:clrMapOvr>
    <a:masterClrMapping/>
  </p:clrMapOvr>
  <p:transition spd="med">
    <p:pull/>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530463C0-EF88-44FE-981E-8306B1BC04BF}" type="datetimeFigureOut">
              <a:rPr lang="es-419" smtClean="0"/>
              <a:t>04/10/2021</a:t>
            </a:fld>
            <a:endParaRPr lang="es-419"/>
          </a:p>
        </p:txBody>
      </p:sp>
      <p:sp>
        <p:nvSpPr>
          <p:cNvPr id="4" name="Footer Placeholder 3"/>
          <p:cNvSpPr>
            <a:spLocks noGrp="1"/>
          </p:cNvSpPr>
          <p:nvPr>
            <p:ph type="ftr" sz="quarter" idx="11"/>
          </p:nvPr>
        </p:nvSpPr>
        <p:spPr/>
        <p:txBody>
          <a:bodyPr/>
          <a:lstStyle/>
          <a:p>
            <a:endParaRPr lang="es-419"/>
          </a:p>
        </p:txBody>
      </p:sp>
      <p:sp>
        <p:nvSpPr>
          <p:cNvPr id="5" name="Slide Number Placeholder 4"/>
          <p:cNvSpPr>
            <a:spLocks noGrp="1"/>
          </p:cNvSpPr>
          <p:nvPr>
            <p:ph type="sldNum" sz="quarter" idx="12"/>
          </p:nvPr>
        </p:nvSpPr>
        <p:spPr/>
        <p:txBody>
          <a:bodyPr/>
          <a:lstStyle/>
          <a:p>
            <a:fld id="{6740EE9C-455F-4E57-A6EB-F09589497B3C}" type="slidenum">
              <a:rPr lang="es-419" smtClean="0"/>
              <a:t>‹Nº›</a:t>
            </a:fld>
            <a:endParaRPr lang="es-419"/>
          </a:p>
        </p:txBody>
      </p:sp>
    </p:spTree>
    <p:extLst>
      <p:ext uri="{BB962C8B-B14F-4D97-AF65-F5344CB8AC3E}">
        <p14:creationId xmlns:p14="http://schemas.microsoft.com/office/powerpoint/2010/main" val="2933879164"/>
      </p:ext>
    </p:extLst>
  </p:cSld>
  <p:clrMapOvr>
    <a:masterClrMapping/>
  </p:clrMapOvr>
  <p:transition spd="med">
    <p:pull/>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463C0-EF88-44FE-981E-8306B1BC04BF}" type="datetimeFigureOut">
              <a:rPr lang="es-419" smtClean="0"/>
              <a:t>04/10/2021</a:t>
            </a:fld>
            <a:endParaRPr lang="es-419"/>
          </a:p>
        </p:txBody>
      </p:sp>
      <p:sp>
        <p:nvSpPr>
          <p:cNvPr id="3" name="Footer Placeholder 2"/>
          <p:cNvSpPr>
            <a:spLocks noGrp="1"/>
          </p:cNvSpPr>
          <p:nvPr>
            <p:ph type="ftr" sz="quarter" idx="11"/>
          </p:nvPr>
        </p:nvSpPr>
        <p:spPr/>
        <p:txBody>
          <a:bodyPr/>
          <a:lstStyle/>
          <a:p>
            <a:endParaRPr lang="es-419"/>
          </a:p>
        </p:txBody>
      </p:sp>
      <p:sp>
        <p:nvSpPr>
          <p:cNvPr id="4" name="Slide Number Placeholder 3"/>
          <p:cNvSpPr>
            <a:spLocks noGrp="1"/>
          </p:cNvSpPr>
          <p:nvPr>
            <p:ph type="sldNum" sz="quarter" idx="12"/>
          </p:nvPr>
        </p:nvSpPr>
        <p:spPr/>
        <p:txBody>
          <a:bodyPr/>
          <a:lstStyle/>
          <a:p>
            <a:fld id="{6740EE9C-455F-4E57-A6EB-F09589497B3C}" type="slidenum">
              <a:rPr lang="es-419" smtClean="0"/>
              <a:t>‹Nº›</a:t>
            </a:fld>
            <a:endParaRPr lang="es-419"/>
          </a:p>
        </p:txBody>
      </p:sp>
    </p:spTree>
    <p:extLst>
      <p:ext uri="{BB962C8B-B14F-4D97-AF65-F5344CB8AC3E}">
        <p14:creationId xmlns:p14="http://schemas.microsoft.com/office/powerpoint/2010/main" val="2361745321"/>
      </p:ext>
    </p:extLst>
  </p:cSld>
  <p:clrMapOvr>
    <a:masterClrMapping/>
  </p:clrMapOvr>
  <p:transition spd="med">
    <p:pull/>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530463C0-EF88-44FE-981E-8306B1BC04BF}" type="datetimeFigureOut">
              <a:rPr lang="es-419" smtClean="0"/>
              <a:t>04/10/2021</a:t>
            </a:fld>
            <a:endParaRPr lang="es-419"/>
          </a:p>
        </p:txBody>
      </p:sp>
      <p:sp>
        <p:nvSpPr>
          <p:cNvPr id="6" name="Footer Placeholder 5"/>
          <p:cNvSpPr>
            <a:spLocks noGrp="1"/>
          </p:cNvSpPr>
          <p:nvPr>
            <p:ph type="ftr" sz="quarter" idx="11"/>
          </p:nvPr>
        </p:nvSpPr>
        <p:spPr/>
        <p:txBody>
          <a:bodyPr/>
          <a:lstStyle/>
          <a:p>
            <a:endParaRPr lang="es-419"/>
          </a:p>
        </p:txBody>
      </p:sp>
      <p:sp>
        <p:nvSpPr>
          <p:cNvPr id="7" name="Slide Number Placeholder 6"/>
          <p:cNvSpPr>
            <a:spLocks noGrp="1"/>
          </p:cNvSpPr>
          <p:nvPr>
            <p:ph type="sldNum" sz="quarter" idx="12"/>
          </p:nvPr>
        </p:nvSpPr>
        <p:spPr/>
        <p:txBody>
          <a:bodyPr/>
          <a:lstStyle/>
          <a:p>
            <a:fld id="{6740EE9C-455F-4E57-A6EB-F09589497B3C}" type="slidenum">
              <a:rPr lang="es-419" smtClean="0"/>
              <a:t>‹Nº›</a:t>
            </a:fld>
            <a:endParaRPr lang="es-419"/>
          </a:p>
        </p:txBody>
      </p:sp>
    </p:spTree>
    <p:extLst>
      <p:ext uri="{BB962C8B-B14F-4D97-AF65-F5344CB8AC3E}">
        <p14:creationId xmlns:p14="http://schemas.microsoft.com/office/powerpoint/2010/main" val="564897542"/>
      </p:ext>
    </p:extLst>
  </p:cSld>
  <p:clrMapOvr>
    <a:masterClrMapping/>
  </p:clrMapOvr>
  <p:transition spd="med">
    <p:pull/>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530463C0-EF88-44FE-981E-8306B1BC04BF}" type="datetimeFigureOut">
              <a:rPr lang="es-419" smtClean="0"/>
              <a:t>04/10/2021</a:t>
            </a:fld>
            <a:endParaRPr lang="es-419"/>
          </a:p>
        </p:txBody>
      </p:sp>
      <p:sp>
        <p:nvSpPr>
          <p:cNvPr id="6" name="Footer Placeholder 5"/>
          <p:cNvSpPr>
            <a:spLocks noGrp="1"/>
          </p:cNvSpPr>
          <p:nvPr>
            <p:ph type="ftr" sz="quarter" idx="11"/>
          </p:nvPr>
        </p:nvSpPr>
        <p:spPr/>
        <p:txBody>
          <a:bodyPr/>
          <a:lstStyle/>
          <a:p>
            <a:endParaRPr lang="es-419"/>
          </a:p>
        </p:txBody>
      </p:sp>
      <p:sp>
        <p:nvSpPr>
          <p:cNvPr id="7" name="Slide Number Placeholder 6"/>
          <p:cNvSpPr>
            <a:spLocks noGrp="1"/>
          </p:cNvSpPr>
          <p:nvPr>
            <p:ph type="sldNum" sz="quarter" idx="12"/>
          </p:nvPr>
        </p:nvSpPr>
        <p:spPr/>
        <p:txBody>
          <a:bodyPr/>
          <a:lstStyle/>
          <a:p>
            <a:fld id="{6740EE9C-455F-4E57-A6EB-F09589497B3C}" type="slidenum">
              <a:rPr lang="es-419" smtClean="0"/>
              <a:t>‹Nº›</a:t>
            </a:fld>
            <a:endParaRPr lang="es-419"/>
          </a:p>
        </p:txBody>
      </p:sp>
    </p:spTree>
    <p:extLst>
      <p:ext uri="{BB962C8B-B14F-4D97-AF65-F5344CB8AC3E}">
        <p14:creationId xmlns:p14="http://schemas.microsoft.com/office/powerpoint/2010/main" val="178670075"/>
      </p:ext>
    </p:extLst>
  </p:cSld>
  <p:clrMapOvr>
    <a:masterClrMapping/>
  </p:clrMapOvr>
  <p:transition spd="med">
    <p:pull/>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463C0-EF88-44FE-981E-8306B1BC04BF}" type="datetimeFigureOut">
              <a:rPr lang="es-419" smtClean="0"/>
              <a:t>04/10/2021</a:t>
            </a:fld>
            <a:endParaRPr lang="es-419"/>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419"/>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40EE9C-455F-4E57-A6EB-F09589497B3C}" type="slidenum">
              <a:rPr lang="es-419" smtClean="0"/>
              <a:t>‹Nº›</a:t>
            </a:fld>
            <a:endParaRPr lang="es-419"/>
          </a:p>
        </p:txBody>
      </p:sp>
    </p:spTree>
    <p:extLst>
      <p:ext uri="{BB962C8B-B14F-4D97-AF65-F5344CB8AC3E}">
        <p14:creationId xmlns:p14="http://schemas.microsoft.com/office/powerpoint/2010/main" val="2635906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spd="med">
    <p:pull/>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wikibes.salleurl.edu/index.php/PMO" TargetMode="External"/><Relationship Id="rId2" Type="http://schemas.openxmlformats.org/officeDocument/2006/relationships/image" Target="../media/image11.png"/><Relationship Id="rId1" Type="http://schemas.openxmlformats.org/officeDocument/2006/relationships/slideLayout" Target="../slideLayouts/slideLayout4.xml"/><Relationship Id="rId4" Type="http://schemas.openxmlformats.org/officeDocument/2006/relationships/hyperlink" Target="http://wikibes.salleurl.edu/index.php/Oficina_de_Gesti%C3%B3n_de_Proyectos"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hyperlink" Target="https://www.escueladenegociosydireccion.com/revista/case/el-cloud-permite-a-las-empresas-innovar-de-forma-agil/" TargetMode="External"/><Relationship Id="rId2" Type="http://schemas.openxmlformats.org/officeDocument/2006/relationships/hyperlink" Target="https://cio.com.mx/el-proximo-rol-clave-del-cio-agente-de-cambio/"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DD3F8AD6-6EFA-4285-8B06-50A8C84BC854}"/>
              </a:ext>
            </a:extLst>
          </p:cNvPr>
          <p:cNvSpPr>
            <a:spLocks noGrp="1"/>
          </p:cNvSpPr>
          <p:nvPr>
            <p:ph type="title"/>
          </p:nvPr>
        </p:nvSpPr>
        <p:spPr>
          <a:xfrm>
            <a:off x="1156851" y="637762"/>
            <a:ext cx="9888496" cy="900131"/>
          </a:xfrm>
        </p:spPr>
        <p:txBody>
          <a:bodyPr anchor="t">
            <a:normAutofit/>
          </a:bodyPr>
          <a:lstStyle/>
          <a:p>
            <a:r>
              <a:rPr lang="es-PA" sz="4000" b="1" dirty="0">
                <a:solidFill>
                  <a:schemeClr val="bg1"/>
                </a:solidFill>
              </a:rPr>
              <a:t>Organización</a:t>
            </a:r>
            <a:endParaRPr lang="es-PA" sz="4000" dirty="0">
              <a:solidFill>
                <a:schemeClr val="bg1"/>
              </a:solidFill>
            </a:endParaRPr>
          </a:p>
        </p:txBody>
      </p:sp>
      <p:sp>
        <p:nvSpPr>
          <p:cNvPr id="32" name="Rectangle 31">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contenido 2">
            <a:extLst>
              <a:ext uri="{FF2B5EF4-FFF2-40B4-BE49-F238E27FC236}">
                <a16:creationId xmlns:a16="http://schemas.microsoft.com/office/drawing/2014/main" id="{425422F3-98D3-40BA-AB26-74BA250F432F}"/>
              </a:ext>
            </a:extLst>
          </p:cNvPr>
          <p:cNvSpPr>
            <a:spLocks noGrp="1"/>
          </p:cNvSpPr>
          <p:nvPr>
            <p:ph idx="1"/>
          </p:nvPr>
        </p:nvSpPr>
        <p:spPr>
          <a:xfrm>
            <a:off x="1155548" y="2217343"/>
            <a:ext cx="9880893" cy="3959619"/>
          </a:xfrm>
        </p:spPr>
        <p:txBody>
          <a:bodyPr>
            <a:normAutofit/>
          </a:bodyPr>
          <a:lstStyle/>
          <a:p>
            <a:pPr marL="0" indent="0">
              <a:buNone/>
            </a:pPr>
            <a:r>
              <a:rPr lang="es-ES" sz="2400" dirty="0"/>
              <a:t>Una organización es un conjunto de elementos, compuesto principalmente por personas, que actúan e interactúan entre sí bajo una estructura pensada y diseñada para que los recursos humanos, financieros, físicos, de información y otros, de forma coordinada, ordenada y regulada por un conjunto de normas, logren determinados fines, los cuales pueden ser de lucro o no.</a:t>
            </a:r>
          </a:p>
          <a:p>
            <a:pPr marL="0" indent="0">
              <a:buNone/>
            </a:pPr>
            <a:endParaRPr lang="es-PA" sz="2400" dirty="0"/>
          </a:p>
          <a:p>
            <a:pPr marL="0" indent="0">
              <a:buNone/>
            </a:pPr>
            <a:r>
              <a:rPr lang="es-ES" sz="2400" dirty="0"/>
              <a:t>Como ejemplo, tenemos a las grandes corporaciones, medianas y pequeñas empresas y microempresas que son organizaciones con fines de lucro; en cambio, instituciones públicas (pertenecientes al Estado) están al servicio del ciudadano.</a:t>
            </a:r>
          </a:p>
          <a:p>
            <a:pPr marL="0" indent="0">
              <a:buNone/>
            </a:pPr>
            <a:endParaRPr lang="es-PA" sz="2400" dirty="0"/>
          </a:p>
        </p:txBody>
      </p:sp>
    </p:spTree>
    <p:extLst>
      <p:ext uri="{BB962C8B-B14F-4D97-AF65-F5344CB8AC3E}">
        <p14:creationId xmlns:p14="http://schemas.microsoft.com/office/powerpoint/2010/main" val="3659865864"/>
      </p:ext>
    </p:extLst>
  </p:cSld>
  <p:clrMapOvr>
    <a:masterClrMapping/>
  </p:clrMapOvr>
  <p:transition spd="med">
    <p:pull/>
  </p:transition>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72E6EA63-FF95-48F6-B71C-C125F32EC8D1}"/>
              </a:ext>
            </a:extLst>
          </p:cNvPr>
          <p:cNvSpPr>
            <a:spLocks noGrp="1"/>
          </p:cNvSpPr>
          <p:nvPr>
            <p:ph type="title"/>
          </p:nvPr>
        </p:nvSpPr>
        <p:spPr>
          <a:xfrm>
            <a:off x="1156851" y="637762"/>
            <a:ext cx="9888496" cy="900131"/>
          </a:xfrm>
        </p:spPr>
        <p:txBody>
          <a:bodyPr anchor="t">
            <a:normAutofit/>
          </a:bodyPr>
          <a:lstStyle/>
          <a:p>
            <a:r>
              <a:rPr lang="es-ES" sz="3100">
                <a:solidFill>
                  <a:schemeClr val="bg1"/>
                </a:solidFill>
              </a:rPr>
              <a:t>Los 10 tipos de estructuras organizacionales más utilizados</a:t>
            </a:r>
            <a:endParaRPr lang="es-PA" sz="3100">
              <a:solidFill>
                <a:schemeClr val="bg1"/>
              </a:solidFill>
            </a:endParaRPr>
          </a:p>
        </p:txBody>
      </p:sp>
      <p:sp>
        <p:nvSpPr>
          <p:cNvPr id="10" name="Rectangle 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contenido 2">
            <a:extLst>
              <a:ext uri="{FF2B5EF4-FFF2-40B4-BE49-F238E27FC236}">
                <a16:creationId xmlns:a16="http://schemas.microsoft.com/office/drawing/2014/main" id="{DA78D50F-DD6F-4FEB-9CBD-BCE178D77B11}"/>
              </a:ext>
            </a:extLst>
          </p:cNvPr>
          <p:cNvSpPr>
            <a:spLocks noGrp="1"/>
          </p:cNvSpPr>
          <p:nvPr>
            <p:ph idx="1"/>
          </p:nvPr>
        </p:nvSpPr>
        <p:spPr>
          <a:xfrm>
            <a:off x="1155548" y="2217343"/>
            <a:ext cx="9880893" cy="3959619"/>
          </a:xfrm>
        </p:spPr>
        <p:txBody>
          <a:bodyPr>
            <a:normAutofit/>
          </a:bodyPr>
          <a:lstStyle/>
          <a:p>
            <a:pPr fontAlgn="base"/>
            <a:r>
              <a:rPr lang="es-ES" sz="1900" dirty="0"/>
              <a:t>Estructura organizacional funcional</a:t>
            </a:r>
          </a:p>
          <a:p>
            <a:pPr fontAlgn="base"/>
            <a:r>
              <a:rPr lang="es-ES" sz="1900" dirty="0"/>
              <a:t>Estructura organizacional divisional basada en productos</a:t>
            </a:r>
          </a:p>
          <a:p>
            <a:pPr fontAlgn="base"/>
            <a:r>
              <a:rPr lang="es-ES" sz="1900" dirty="0"/>
              <a:t>Estructura organizacional divisional basada en el mercado o Clientes</a:t>
            </a:r>
          </a:p>
          <a:p>
            <a:pPr fontAlgn="base"/>
            <a:r>
              <a:rPr lang="es-ES" sz="1900" dirty="0"/>
              <a:t>Estructura organizacional divisional geográfica</a:t>
            </a:r>
          </a:p>
          <a:p>
            <a:pPr fontAlgn="base"/>
            <a:r>
              <a:rPr lang="es-ES" sz="1900" dirty="0"/>
              <a:t>Estructura organizacional de procesos</a:t>
            </a:r>
          </a:p>
          <a:p>
            <a:pPr fontAlgn="base"/>
            <a:r>
              <a:rPr lang="es-ES" sz="1900" dirty="0"/>
              <a:t>Estructura organizacional Orientada a Proyectos o </a:t>
            </a:r>
            <a:r>
              <a:rPr lang="es-ES" sz="1900" dirty="0" err="1"/>
              <a:t>Proyectizada</a:t>
            </a:r>
            <a:endParaRPr lang="es-ES" sz="1900" dirty="0"/>
          </a:p>
          <a:p>
            <a:pPr fontAlgn="base"/>
            <a:r>
              <a:rPr lang="es-ES" sz="1900" dirty="0"/>
              <a:t>Estructura organizacional de matriz</a:t>
            </a:r>
          </a:p>
          <a:p>
            <a:pPr fontAlgn="base"/>
            <a:r>
              <a:rPr lang="es-ES" sz="1900" dirty="0"/>
              <a:t>Estructura organizacional circular</a:t>
            </a:r>
          </a:p>
          <a:p>
            <a:pPr fontAlgn="base"/>
            <a:r>
              <a:rPr lang="es-ES" sz="1900" dirty="0"/>
              <a:t>Estructura organizacional plana</a:t>
            </a:r>
          </a:p>
          <a:p>
            <a:pPr fontAlgn="base"/>
            <a:r>
              <a:rPr lang="es-ES" sz="1900" dirty="0"/>
              <a:t>Estructura organizacional de red</a:t>
            </a:r>
          </a:p>
          <a:p>
            <a:endParaRPr lang="es-PA" sz="1900" dirty="0"/>
          </a:p>
        </p:txBody>
      </p:sp>
    </p:spTree>
    <p:extLst>
      <p:ext uri="{BB962C8B-B14F-4D97-AF65-F5344CB8AC3E}">
        <p14:creationId xmlns:p14="http://schemas.microsoft.com/office/powerpoint/2010/main" val="3954796059"/>
      </p:ext>
    </p:extLst>
  </p:cSld>
  <p:clrMapOvr>
    <a:masterClrMapping/>
  </p:clrMapOvr>
  <p:transition spd="med">
    <p:pull/>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 name="Rectangle 60">
            <a:extLst>
              <a:ext uri="{FF2B5EF4-FFF2-40B4-BE49-F238E27FC236}">
                <a16:creationId xmlns:a16="http://schemas.microsoft.com/office/drawing/2014/main" id="{3BAFD176-D4C4-45B9-8D6E-C25F94C5CB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B08A3BA2-3153-4346-9410-7C5FD20CE4EF}"/>
              </a:ext>
            </a:extLst>
          </p:cNvPr>
          <p:cNvSpPr>
            <a:spLocks noGrp="1"/>
          </p:cNvSpPr>
          <p:nvPr>
            <p:ph type="title"/>
          </p:nvPr>
        </p:nvSpPr>
        <p:spPr>
          <a:xfrm>
            <a:off x="960120" y="434101"/>
            <a:ext cx="9552448" cy="1232750"/>
          </a:xfrm>
        </p:spPr>
        <p:txBody>
          <a:bodyPr anchor="b">
            <a:normAutofit/>
          </a:bodyPr>
          <a:lstStyle/>
          <a:p>
            <a:r>
              <a:rPr lang="es-PA" b="1">
                <a:solidFill>
                  <a:schemeClr val="bg1"/>
                </a:solidFill>
              </a:rPr>
              <a:t>1. Estructura Organizacional Funcional</a:t>
            </a:r>
            <a:endParaRPr lang="es-419">
              <a:solidFill>
                <a:schemeClr val="bg1"/>
              </a:solidFill>
            </a:endParaRPr>
          </a:p>
        </p:txBody>
      </p:sp>
      <p:cxnSp>
        <p:nvCxnSpPr>
          <p:cNvPr id="63" name="Straight Connector 62">
            <a:extLst>
              <a:ext uri="{FF2B5EF4-FFF2-40B4-BE49-F238E27FC236}">
                <a16:creationId xmlns:a16="http://schemas.microsoft.com/office/drawing/2014/main" id="{E85B2D6B-877E-4599-A643-756FB860130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 y="1676579"/>
            <a:ext cx="10627630"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65" name="Freeform 6">
            <a:extLst>
              <a:ext uri="{FF2B5EF4-FFF2-40B4-BE49-F238E27FC236}">
                <a16:creationId xmlns:a16="http://schemas.microsoft.com/office/drawing/2014/main" id="{9514E575-433A-4266-8C2D-C2BD62D81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938535"/>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bg1"/>
          </a:solidFill>
          <a:ln w="0">
            <a:noFill/>
            <a:prstDash val="solid"/>
            <a:round/>
            <a:headEnd/>
            <a:tailEnd/>
          </a:ln>
        </p:spPr>
      </p:sp>
      <p:sp>
        <p:nvSpPr>
          <p:cNvPr id="3" name="Marcador de contenido 2">
            <a:extLst>
              <a:ext uri="{FF2B5EF4-FFF2-40B4-BE49-F238E27FC236}">
                <a16:creationId xmlns:a16="http://schemas.microsoft.com/office/drawing/2014/main" id="{95A85B89-646E-4BD1-9BE3-D86E26E340B1}"/>
              </a:ext>
            </a:extLst>
          </p:cNvPr>
          <p:cNvSpPr>
            <a:spLocks noGrp="1"/>
          </p:cNvSpPr>
          <p:nvPr>
            <p:ph idx="1"/>
          </p:nvPr>
        </p:nvSpPr>
        <p:spPr>
          <a:xfrm>
            <a:off x="960119" y="2919937"/>
            <a:ext cx="5943191" cy="3341164"/>
          </a:xfrm>
        </p:spPr>
        <p:txBody>
          <a:bodyPr>
            <a:normAutofit/>
          </a:bodyPr>
          <a:lstStyle/>
          <a:p>
            <a:pPr marL="0" indent="0">
              <a:buNone/>
            </a:pPr>
            <a:r>
              <a:rPr lang="es-PA" sz="1500"/>
              <a:t>Es la más común en el mundo empresarial en general. Este tipo de organización es muy jerarquizada, pues cada empleado tiene un superior. En ese nivel superior, los miembros se agrupan por departamentos de especialidad según las funciones que manejan (por ejemplo: </a:t>
            </a:r>
            <a:r>
              <a:rPr lang="es-ES" sz="1500"/>
              <a:t>Ingeniería, Recursos Humanos, Administración, Finanzas, Tecnología, etc…).</a:t>
            </a:r>
          </a:p>
          <a:p>
            <a:pPr marL="0" indent="0">
              <a:buNone/>
            </a:pPr>
            <a:r>
              <a:rPr lang="es-PA" sz="1500"/>
              <a:t>Los proyectos, por lo general, se tratan dentro de un solo departamento. Si en algún momento alguien necesita información de un proyecto de otro departamento, deberá pasar por manos del jefe de ese departamento, quien se lo solicitará al otro jefe de departamento.</a:t>
            </a:r>
          </a:p>
          <a:p>
            <a:pPr marL="0" indent="0">
              <a:buNone/>
            </a:pPr>
            <a:r>
              <a:rPr lang="es-ES" sz="1500"/>
              <a:t>Proyectos que requieran la interacción entre áreas son los más complicados de ejecutar.</a:t>
            </a:r>
            <a:endParaRPr lang="es-419" sz="1500"/>
          </a:p>
        </p:txBody>
      </p:sp>
      <p:pic>
        <p:nvPicPr>
          <p:cNvPr id="56" name="Graphic 55">
            <a:extLst>
              <a:ext uri="{FF2B5EF4-FFF2-40B4-BE49-F238E27FC236}">
                <a16:creationId xmlns:a16="http://schemas.microsoft.com/office/drawing/2014/main" id="{89EF8235-EE74-44C0-B832-80CB8738841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872457" y="3013658"/>
            <a:ext cx="2762517" cy="2762517"/>
          </a:xfrm>
          <a:prstGeom prst="rect">
            <a:avLst/>
          </a:prstGeom>
        </p:spPr>
      </p:pic>
    </p:spTree>
    <p:extLst>
      <p:ext uri="{BB962C8B-B14F-4D97-AF65-F5344CB8AC3E}">
        <p14:creationId xmlns:p14="http://schemas.microsoft.com/office/powerpoint/2010/main" val="3650797874"/>
      </p:ext>
    </p:extLst>
  </p:cSld>
  <p:clrMapOvr>
    <a:masterClrMapping/>
  </p:clrMapOvr>
  <p:transition spd="med">
    <p:pull/>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783C4CC-B58F-49C6-B708-DFEBB3122FFB}"/>
              </a:ext>
            </a:extLst>
          </p:cNvPr>
          <p:cNvSpPr>
            <a:spLocks noGrp="1"/>
          </p:cNvSpPr>
          <p:nvPr>
            <p:ph type="title"/>
          </p:nvPr>
        </p:nvSpPr>
        <p:spPr>
          <a:xfrm>
            <a:off x="851726" y="499793"/>
            <a:ext cx="10488547" cy="1190912"/>
          </a:xfrm>
        </p:spPr>
        <p:txBody>
          <a:bodyPr vert="horz" lIns="91440" tIns="45720" rIns="91440" bIns="45720" rtlCol="0" anchor="ctr">
            <a:normAutofit/>
          </a:bodyPr>
          <a:lstStyle/>
          <a:p>
            <a:r>
              <a:rPr lang="es-PA" sz="3600" dirty="0"/>
              <a:t>Estructura Funcional o Departamentalización por funciones de la Empresa</a:t>
            </a:r>
          </a:p>
        </p:txBody>
      </p:sp>
      <p:pic>
        <p:nvPicPr>
          <p:cNvPr id="7" name="Marcador de contenido 6" descr="Diagrama&#10;&#10;Descripción generada automáticamente">
            <a:extLst>
              <a:ext uri="{FF2B5EF4-FFF2-40B4-BE49-F238E27FC236}">
                <a16:creationId xmlns:a16="http://schemas.microsoft.com/office/drawing/2014/main" id="{16A8787B-96AC-4C67-9070-D7C7B373504A}"/>
              </a:ext>
            </a:extLst>
          </p:cNvPr>
          <p:cNvPicPr>
            <a:picLocks noGrp="1" noChangeAspect="1"/>
          </p:cNvPicPr>
          <p:nvPr>
            <p:ph sz="half" idx="1"/>
          </p:nvPr>
        </p:nvPicPr>
        <p:blipFill rotWithShape="1">
          <a:blip r:embed="rId2"/>
          <a:srcRect l="7920" r="3433" b="3"/>
          <a:stretch/>
        </p:blipFill>
        <p:spPr>
          <a:xfrm>
            <a:off x="1103257" y="2416047"/>
            <a:ext cx="4626864" cy="3346704"/>
          </a:xfrm>
          <a:prstGeom prst="rect">
            <a:avLst/>
          </a:prstGeom>
          <a:ln w="12700">
            <a:noFill/>
          </a:ln>
        </p:spPr>
      </p:pic>
      <p:sp>
        <p:nvSpPr>
          <p:cNvPr id="6" name="Marcador de contenido 5">
            <a:extLst>
              <a:ext uri="{FF2B5EF4-FFF2-40B4-BE49-F238E27FC236}">
                <a16:creationId xmlns:a16="http://schemas.microsoft.com/office/drawing/2014/main" id="{B85DFFEC-A20D-4865-B117-F0D549BEED3C}"/>
              </a:ext>
            </a:extLst>
          </p:cNvPr>
          <p:cNvSpPr>
            <a:spLocks noGrp="1"/>
          </p:cNvSpPr>
          <p:nvPr>
            <p:ph sz="half" idx="2"/>
          </p:nvPr>
        </p:nvSpPr>
        <p:spPr>
          <a:xfrm>
            <a:off x="6380703" y="2228850"/>
            <a:ext cx="5028928" cy="3699669"/>
          </a:xfrm>
        </p:spPr>
        <p:txBody>
          <a:bodyPr vert="horz" lIns="91440" tIns="45720" rIns="91440" bIns="45720" rtlCol="0" anchor="ctr">
            <a:normAutofit fontScale="92500" lnSpcReduction="20000"/>
          </a:bodyPr>
          <a:lstStyle/>
          <a:p>
            <a:pPr marL="0" indent="0">
              <a:buNone/>
            </a:pPr>
            <a:r>
              <a:rPr lang="es-PA" sz="1400" b="1" dirty="0"/>
              <a:t>Ventajas</a:t>
            </a:r>
          </a:p>
          <a:p>
            <a:r>
              <a:rPr lang="es-PA" sz="1300" dirty="0"/>
              <a:t>Es un reflejo lógico de las funciones.</a:t>
            </a:r>
          </a:p>
          <a:p>
            <a:r>
              <a:rPr lang="es-PA" sz="1300" dirty="0"/>
              <a:t>Se conserva tanto la autoridad como la responsabilidad de las funciones principales.</a:t>
            </a:r>
          </a:p>
          <a:p>
            <a:r>
              <a:rPr lang="es-PA" sz="1300" dirty="0"/>
              <a:t>Se sigue el principio de la  especialización profesional.</a:t>
            </a:r>
          </a:p>
          <a:p>
            <a:r>
              <a:rPr lang="es-PA" sz="1300" dirty="0"/>
              <a:t>Se simplifica la capacitación</a:t>
            </a:r>
            <a:r>
              <a:rPr lang="en-US" sz="1300" dirty="0"/>
              <a:t>.</a:t>
            </a:r>
          </a:p>
          <a:p>
            <a:r>
              <a:rPr lang="es-PA" sz="1300" dirty="0"/>
              <a:t>Se cuenta con medios para un rigoroso control desde la cima.</a:t>
            </a:r>
          </a:p>
          <a:p>
            <a:pPr marL="0" indent="0">
              <a:buNone/>
            </a:pPr>
            <a:r>
              <a:rPr lang="es-PA" sz="1400" b="1" dirty="0"/>
              <a:t>Desventajas</a:t>
            </a:r>
          </a:p>
          <a:p>
            <a:r>
              <a:rPr lang="es-PA" sz="1300" dirty="0"/>
              <a:t>Se resta importancia a los objetivos generales de la empresa.</a:t>
            </a:r>
          </a:p>
          <a:p>
            <a:r>
              <a:rPr lang="es-PA" sz="1300" dirty="0"/>
              <a:t>El punto de vista del  personal clave se especializa en exceso y se limita.</a:t>
            </a:r>
          </a:p>
          <a:p>
            <a:r>
              <a:rPr lang="es-PA" sz="1300" dirty="0"/>
              <a:t>Se reduce la coordinación entre funciones.</a:t>
            </a:r>
          </a:p>
          <a:p>
            <a:r>
              <a:rPr lang="es-PA" sz="1300" dirty="0"/>
              <a:t>La responsabilidad de las utilidades se concentra exclusivamente en la cima.</a:t>
            </a:r>
          </a:p>
          <a:p>
            <a:r>
              <a:rPr lang="es-PA" sz="1300" dirty="0"/>
              <a:t>Hay lenta adaptación a los cambios.</a:t>
            </a:r>
          </a:p>
          <a:p>
            <a:r>
              <a:rPr lang="es-PA" sz="1300" dirty="0"/>
              <a:t>Se limita el desarrollo de gerentes generales.</a:t>
            </a:r>
          </a:p>
          <a:p>
            <a:pPr marL="0"/>
            <a:endParaRPr lang="en-US" sz="1000" dirty="0"/>
          </a:p>
        </p:txBody>
      </p:sp>
    </p:spTree>
    <p:extLst>
      <p:ext uri="{BB962C8B-B14F-4D97-AF65-F5344CB8AC3E}">
        <p14:creationId xmlns:p14="http://schemas.microsoft.com/office/powerpoint/2010/main" val="1592063331"/>
      </p:ext>
    </p:extLst>
  </p:cSld>
  <p:clrMapOvr>
    <a:masterClrMapping/>
  </p:clrMapOvr>
  <p:transition spd="med">
    <p:pull/>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DF2FD757-DAF2-4ECD-A304-04EDB6A0FD5B}"/>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2500" kern="1200">
                <a:solidFill>
                  <a:schemeClr val="bg1"/>
                </a:solidFill>
                <a:latin typeface="+mj-lt"/>
                <a:ea typeface="+mj-ea"/>
                <a:cs typeface="+mj-cs"/>
              </a:rPr>
              <a:t>Ejemplo. Estructura Funcional o Departamentalización por funciones de la Empresa</a:t>
            </a:r>
          </a:p>
        </p:txBody>
      </p:sp>
      <p:pic>
        <p:nvPicPr>
          <p:cNvPr id="6" name="Marcador de contenido 5">
            <a:extLst>
              <a:ext uri="{FF2B5EF4-FFF2-40B4-BE49-F238E27FC236}">
                <a16:creationId xmlns:a16="http://schemas.microsoft.com/office/drawing/2014/main" id="{28019134-BDF3-4E7B-A71B-35C83CAF4F7F}"/>
              </a:ext>
            </a:extLst>
          </p:cNvPr>
          <p:cNvPicPr>
            <a:picLocks noGrp="1" noChangeAspect="1"/>
          </p:cNvPicPr>
          <p:nvPr>
            <p:ph idx="1"/>
          </p:nvPr>
        </p:nvPicPr>
        <p:blipFill>
          <a:blip r:embed="rId2"/>
          <a:stretch>
            <a:fillRect/>
          </a:stretch>
        </p:blipFill>
        <p:spPr>
          <a:xfrm>
            <a:off x="926356" y="1675227"/>
            <a:ext cx="10339288" cy="4394199"/>
          </a:xfrm>
          <a:prstGeom prst="rect">
            <a:avLst/>
          </a:prstGeom>
        </p:spPr>
      </p:pic>
    </p:spTree>
    <p:extLst>
      <p:ext uri="{BB962C8B-B14F-4D97-AF65-F5344CB8AC3E}">
        <p14:creationId xmlns:p14="http://schemas.microsoft.com/office/powerpoint/2010/main" val="105981130"/>
      </p:ext>
    </p:extLst>
  </p:cSld>
  <p:clrMapOvr>
    <a:masterClrMapping/>
  </p:clrMapOvr>
  <p:transition spd="med">
    <p:pull/>
  </p:transition>
</p:sld>
</file>

<file path=ppt/slides/slide14.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effectLst/>
      </p:bgPr>
    </p:bg>
    <p:spTree>
      <p:nvGrpSpPr>
        <p:cNvPr id="1" name=""/>
        <p:cNvGrpSpPr/>
        <p:nvPr/>
      </p:nvGrpSpPr>
      <p:grpSpPr>
        <a:xfrm>
          <a:off x="0" y="0"/>
          <a:ext cx="0" cy="0"/>
          <a:chOff x="0" y="0"/>
          <a:chExt cx="0" cy="0"/>
        </a:xfrm>
      </p:grpSpPr>
      <p:sp useBgFill="1">
        <p:nvSpPr>
          <p:cNvPr id="12" name="Rectangle 12">
            <a:extLst>
              <a:ext uri="{FF2B5EF4-FFF2-40B4-BE49-F238E27FC236}">
                <a16:creationId xmlns:a16="http://schemas.microsoft.com/office/drawing/2014/main" id="{5E6B3632-31A7-4B9A-9B3B-DAADD1D372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B9D7501F-8ACE-4DE0-98C0-E62BE96AEEE2}"/>
              </a:ext>
            </a:extLst>
          </p:cNvPr>
          <p:cNvSpPr>
            <a:spLocks noGrp="1"/>
          </p:cNvSpPr>
          <p:nvPr>
            <p:ph type="title" idx="4294967295"/>
          </p:nvPr>
        </p:nvSpPr>
        <p:spPr>
          <a:xfrm>
            <a:off x="8379725" y="640081"/>
            <a:ext cx="3206143" cy="5489009"/>
          </a:xfrm>
        </p:spPr>
        <p:txBody>
          <a:bodyPr vert="horz" lIns="91440" tIns="45720" rIns="91440" bIns="45720" rtlCol="0" anchor="ctr">
            <a:normAutofit/>
          </a:bodyPr>
          <a:lstStyle/>
          <a:p>
            <a:r>
              <a:rPr lang="es-PA" sz="2500" kern="1200" dirty="0">
                <a:solidFill>
                  <a:schemeClr val="tx1"/>
                </a:solidFill>
                <a:latin typeface="+mj-lt"/>
                <a:ea typeface="+mj-ea"/>
                <a:cs typeface="+mj-cs"/>
              </a:rPr>
              <a:t>Ejemplo  Departamentalización por Funciones de las TIC</a:t>
            </a:r>
          </a:p>
        </p:txBody>
      </p:sp>
      <p:pic>
        <p:nvPicPr>
          <p:cNvPr id="8" name="Imagen 7" descr="Diagrama&#10;&#10;Descripción generada automáticamente">
            <a:extLst>
              <a:ext uri="{FF2B5EF4-FFF2-40B4-BE49-F238E27FC236}">
                <a16:creationId xmlns:a16="http://schemas.microsoft.com/office/drawing/2014/main" id="{6E8A9199-0991-4720-BBF0-F75175C1F0F9}"/>
              </a:ext>
            </a:extLst>
          </p:cNvPr>
          <p:cNvPicPr>
            <a:picLocks noChangeAspect="1"/>
          </p:cNvPicPr>
          <p:nvPr/>
        </p:nvPicPr>
        <p:blipFill>
          <a:blip r:embed="rId2"/>
          <a:stretch>
            <a:fillRect/>
          </a:stretch>
        </p:blipFill>
        <p:spPr>
          <a:xfrm>
            <a:off x="740098" y="728906"/>
            <a:ext cx="7152563" cy="5400184"/>
          </a:xfrm>
          <a:prstGeom prst="rect">
            <a:avLst/>
          </a:prstGeom>
        </p:spPr>
      </p:pic>
    </p:spTree>
    <p:extLst>
      <p:ext uri="{BB962C8B-B14F-4D97-AF65-F5344CB8AC3E}">
        <p14:creationId xmlns:p14="http://schemas.microsoft.com/office/powerpoint/2010/main" val="3794957095"/>
      </p:ext>
    </p:extLst>
  </p:cSld>
  <p:clrMapOvr>
    <a:masterClrMapping/>
  </p:clrMapOvr>
  <p:transition spd="med">
    <p:pull/>
  </p:transition>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3BAFD176-D4C4-45B9-8D6E-C25F94C5CB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6E1FB754-2AB2-469B-9877-3FD0A08D902D}"/>
              </a:ext>
            </a:extLst>
          </p:cNvPr>
          <p:cNvSpPr>
            <a:spLocks noGrp="1"/>
          </p:cNvSpPr>
          <p:nvPr>
            <p:ph type="title"/>
          </p:nvPr>
        </p:nvSpPr>
        <p:spPr>
          <a:xfrm>
            <a:off x="960120" y="434101"/>
            <a:ext cx="9552448" cy="1232750"/>
          </a:xfrm>
        </p:spPr>
        <p:txBody>
          <a:bodyPr vert="horz" lIns="91440" tIns="45720" rIns="91440" bIns="45720" rtlCol="0" anchor="b">
            <a:normAutofit/>
          </a:bodyPr>
          <a:lstStyle/>
          <a:p>
            <a:r>
              <a:rPr lang="en-US" sz="2400" kern="1200">
                <a:solidFill>
                  <a:schemeClr val="bg1"/>
                </a:solidFill>
                <a:latin typeface="+mj-lt"/>
                <a:ea typeface="+mj-ea"/>
                <a:cs typeface="+mj-cs"/>
              </a:rPr>
              <a:t>2. Estructura organizacional divisional basada en productos o Departamentalización por línea de Productos</a:t>
            </a:r>
            <a:br>
              <a:rPr lang="en-US" sz="2400" kern="1200">
                <a:solidFill>
                  <a:schemeClr val="bg1"/>
                </a:solidFill>
                <a:latin typeface="+mj-lt"/>
                <a:ea typeface="+mj-ea"/>
                <a:cs typeface="+mj-cs"/>
              </a:rPr>
            </a:br>
            <a:endParaRPr lang="en-US" sz="2400" kern="1200">
              <a:solidFill>
                <a:schemeClr val="bg1"/>
              </a:solidFill>
              <a:latin typeface="+mj-lt"/>
              <a:ea typeface="+mj-ea"/>
              <a:cs typeface="+mj-cs"/>
            </a:endParaRPr>
          </a:p>
        </p:txBody>
      </p:sp>
      <p:cxnSp>
        <p:nvCxnSpPr>
          <p:cNvPr id="44" name="Straight Connector 43">
            <a:extLst>
              <a:ext uri="{FF2B5EF4-FFF2-40B4-BE49-F238E27FC236}">
                <a16:creationId xmlns:a16="http://schemas.microsoft.com/office/drawing/2014/main" id="{E85B2D6B-877E-4599-A643-756FB860130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 y="1676579"/>
            <a:ext cx="10627630"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46" name="Freeform 6">
            <a:extLst>
              <a:ext uri="{FF2B5EF4-FFF2-40B4-BE49-F238E27FC236}">
                <a16:creationId xmlns:a16="http://schemas.microsoft.com/office/drawing/2014/main" id="{9514E575-433A-4266-8C2D-C2BD62D81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938535"/>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bg1"/>
          </a:solidFill>
          <a:ln w="0">
            <a:noFill/>
            <a:prstDash val="solid"/>
            <a:round/>
            <a:headEnd/>
            <a:tailEnd/>
          </a:ln>
        </p:spPr>
      </p:sp>
      <p:sp>
        <p:nvSpPr>
          <p:cNvPr id="3" name="Marcador de contenido 2">
            <a:extLst>
              <a:ext uri="{FF2B5EF4-FFF2-40B4-BE49-F238E27FC236}">
                <a16:creationId xmlns:a16="http://schemas.microsoft.com/office/drawing/2014/main" id="{B03157A8-A72E-41CF-A598-C0F92CDDB2C3}"/>
              </a:ext>
            </a:extLst>
          </p:cNvPr>
          <p:cNvSpPr>
            <a:spLocks noGrp="1"/>
          </p:cNvSpPr>
          <p:nvPr>
            <p:ph sz="half" idx="1"/>
          </p:nvPr>
        </p:nvSpPr>
        <p:spPr>
          <a:xfrm>
            <a:off x="674557" y="2593298"/>
            <a:ext cx="7390151" cy="3830601"/>
          </a:xfrm>
        </p:spPr>
        <p:txBody>
          <a:bodyPr vert="horz" lIns="91440" tIns="45720" rIns="91440" bIns="45720" rtlCol="0">
            <a:normAutofit/>
          </a:bodyPr>
          <a:lstStyle/>
          <a:p>
            <a:pPr marL="0" lvl="0" indent="0">
              <a:buClr>
                <a:srgbClr val="78AFEB"/>
              </a:buClr>
              <a:buNone/>
            </a:pPr>
            <a:r>
              <a:rPr lang="es-PA" sz="1200" b="1" dirty="0"/>
              <a:t>Ventajas</a:t>
            </a:r>
          </a:p>
          <a:p>
            <a:pPr lvl="0">
              <a:buClr>
                <a:srgbClr val="78AFEB"/>
              </a:buClr>
            </a:pPr>
            <a:r>
              <a:rPr lang="es-PA" sz="1200" dirty="0"/>
              <a:t>Permite el crecimiento y la diversidad de los productos y servicios proporcionados por la empresa.</a:t>
            </a:r>
          </a:p>
          <a:p>
            <a:pPr lvl="0">
              <a:buClr>
                <a:srgbClr val="78AFEB"/>
              </a:buClr>
            </a:pPr>
            <a:r>
              <a:rPr lang="es-PA" sz="1200" dirty="0"/>
              <a:t>Se concentra la atención en la líneas de productos.</a:t>
            </a:r>
          </a:p>
          <a:p>
            <a:pPr lvl="0">
              <a:buClr>
                <a:srgbClr val="78AFEB"/>
              </a:buClr>
            </a:pPr>
            <a:r>
              <a:rPr lang="es-PA" sz="1200" dirty="0"/>
              <a:t>Se permite el crecimientos y variedad de bienes y servicios.</a:t>
            </a:r>
          </a:p>
          <a:p>
            <a:pPr lvl="0">
              <a:buClr>
                <a:srgbClr val="78AFEB"/>
              </a:buClr>
            </a:pPr>
            <a:r>
              <a:rPr lang="es-PA" sz="1200" dirty="0"/>
              <a:t>La Responsabilidad Recae sobre el nivel divisional.</a:t>
            </a:r>
          </a:p>
          <a:p>
            <a:pPr lvl="0">
              <a:buClr>
                <a:srgbClr val="78AFEB"/>
              </a:buClr>
            </a:pPr>
            <a:r>
              <a:rPr lang="es-PA" sz="1200" dirty="0"/>
              <a:t>Facilita la innovación, que requiere cooperación y comunicación de varios grupos contribuyentes para el producto.</a:t>
            </a:r>
          </a:p>
          <a:p>
            <a:pPr marL="0" lvl="0" indent="0">
              <a:buClr>
                <a:srgbClr val="78AFEB"/>
              </a:buClr>
              <a:buNone/>
            </a:pPr>
            <a:r>
              <a:rPr lang="es-PA" sz="1200" b="1" dirty="0"/>
              <a:t>Desventajas</a:t>
            </a:r>
          </a:p>
          <a:p>
            <a:pPr lvl="0">
              <a:buClr>
                <a:srgbClr val="78AFEB"/>
              </a:buClr>
            </a:pPr>
            <a:r>
              <a:rPr lang="es-PA" sz="1200" dirty="0"/>
              <a:t>Necesidad de más personas con capacidades administrativas generales.</a:t>
            </a:r>
          </a:p>
          <a:p>
            <a:pPr lvl="0">
              <a:buClr>
                <a:srgbClr val="78AFEB"/>
              </a:buClr>
            </a:pPr>
            <a:r>
              <a:rPr lang="es-PA" sz="1200" dirty="0"/>
              <a:t>Se concentra la atención en la línea de productos</a:t>
            </a:r>
          </a:p>
          <a:p>
            <a:pPr lvl="0">
              <a:buClr>
                <a:srgbClr val="78AFEB"/>
              </a:buClr>
            </a:pPr>
            <a:r>
              <a:rPr lang="es-PA" sz="1200" dirty="0"/>
              <a:t>Se permite el crecimiento y variedad de bienes y servicios</a:t>
            </a:r>
          </a:p>
          <a:p>
            <a:pPr lvl="0">
              <a:buClr>
                <a:srgbClr val="78AFEB"/>
              </a:buClr>
            </a:pPr>
            <a:r>
              <a:rPr lang="es-PA" sz="1200" dirty="0"/>
              <a:t>Demasiada especialización exige un grupos numeroso de personas con saberes especializados a fin de producir y comercializar los productos o líneas de productos</a:t>
            </a:r>
          </a:p>
          <a:p>
            <a:pPr lvl="0">
              <a:buClr>
                <a:srgbClr val="78AFEB"/>
              </a:buClr>
            </a:pPr>
            <a:r>
              <a:rPr lang="es-PA" sz="1200" dirty="0"/>
              <a:t>Aumento de costos operacionales, porque se dispersa de subgrupos a subgrupos</a:t>
            </a:r>
          </a:p>
          <a:p>
            <a:pPr marL="0">
              <a:buClr>
                <a:srgbClr val="78AFEB"/>
              </a:buClr>
            </a:pPr>
            <a:endParaRPr lang="en-US" sz="800" dirty="0"/>
          </a:p>
        </p:txBody>
      </p:sp>
      <p:pic>
        <p:nvPicPr>
          <p:cNvPr id="5" name="Marcador de contenido 4">
            <a:extLst>
              <a:ext uri="{FF2B5EF4-FFF2-40B4-BE49-F238E27FC236}">
                <a16:creationId xmlns:a16="http://schemas.microsoft.com/office/drawing/2014/main" id="{22C99172-B80B-4A54-81B5-4A3C0A99838F}"/>
              </a:ext>
            </a:extLst>
          </p:cNvPr>
          <p:cNvPicPr>
            <a:picLocks noGrp="1" noChangeAspect="1"/>
          </p:cNvPicPr>
          <p:nvPr>
            <p:ph sz="half" idx="2"/>
          </p:nvPr>
        </p:nvPicPr>
        <p:blipFill>
          <a:blip r:embed="rId2"/>
          <a:stretch>
            <a:fillRect/>
          </a:stretch>
        </p:blipFill>
        <p:spPr>
          <a:xfrm>
            <a:off x="8345892" y="2930071"/>
            <a:ext cx="3438119" cy="2251350"/>
          </a:xfrm>
          <a:prstGeom prst="rect">
            <a:avLst/>
          </a:prstGeom>
        </p:spPr>
      </p:pic>
    </p:spTree>
    <p:extLst>
      <p:ext uri="{BB962C8B-B14F-4D97-AF65-F5344CB8AC3E}">
        <p14:creationId xmlns:p14="http://schemas.microsoft.com/office/powerpoint/2010/main" val="2666835455"/>
      </p:ext>
    </p:extLst>
  </p:cSld>
  <p:clrMapOvr>
    <a:masterClrMapping/>
  </p:clrMapOvr>
  <p:transition spd="med">
    <p:pull/>
  </p:transition>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3BAFD176-D4C4-45B9-8D6E-C25F94C5CB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EA30BEDA-3DAC-41C9-9AD6-FE350223FE72}"/>
              </a:ext>
            </a:extLst>
          </p:cNvPr>
          <p:cNvSpPr>
            <a:spLocks noGrp="1"/>
          </p:cNvSpPr>
          <p:nvPr>
            <p:ph type="title"/>
          </p:nvPr>
        </p:nvSpPr>
        <p:spPr>
          <a:xfrm>
            <a:off x="960120" y="434101"/>
            <a:ext cx="9552448" cy="1232750"/>
          </a:xfrm>
        </p:spPr>
        <p:txBody>
          <a:bodyPr vert="horz" lIns="91440" tIns="45720" rIns="91440" bIns="45720" rtlCol="0" anchor="b">
            <a:normAutofit/>
          </a:bodyPr>
          <a:lstStyle/>
          <a:p>
            <a:r>
              <a:rPr lang="en-US" sz="2400" kern="1200">
                <a:solidFill>
                  <a:schemeClr val="bg1"/>
                </a:solidFill>
                <a:latin typeface="+mj-lt"/>
                <a:ea typeface="+mj-ea"/>
                <a:cs typeface="+mj-cs"/>
              </a:rPr>
              <a:t>3. Estructura organizacional divisional basada en el mercado o Clientes</a:t>
            </a:r>
            <a:br>
              <a:rPr lang="en-US" sz="2400" kern="1200">
                <a:solidFill>
                  <a:schemeClr val="bg1"/>
                </a:solidFill>
                <a:latin typeface="+mj-lt"/>
                <a:ea typeface="+mj-ea"/>
                <a:cs typeface="+mj-cs"/>
              </a:rPr>
            </a:br>
            <a:endParaRPr lang="en-US" sz="2400" kern="1200">
              <a:solidFill>
                <a:schemeClr val="bg1"/>
              </a:solidFill>
              <a:latin typeface="+mj-lt"/>
              <a:ea typeface="+mj-ea"/>
              <a:cs typeface="+mj-cs"/>
            </a:endParaRPr>
          </a:p>
        </p:txBody>
      </p:sp>
      <p:cxnSp>
        <p:nvCxnSpPr>
          <p:cNvPr id="14" name="Straight Connector 13">
            <a:extLst>
              <a:ext uri="{FF2B5EF4-FFF2-40B4-BE49-F238E27FC236}">
                <a16:creationId xmlns:a16="http://schemas.microsoft.com/office/drawing/2014/main" id="{E85B2D6B-877E-4599-A643-756FB860130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 y="1676579"/>
            <a:ext cx="10627630"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6" name="Freeform 6">
            <a:extLst>
              <a:ext uri="{FF2B5EF4-FFF2-40B4-BE49-F238E27FC236}">
                <a16:creationId xmlns:a16="http://schemas.microsoft.com/office/drawing/2014/main" id="{9514E575-433A-4266-8C2D-C2BD62D81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938535"/>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bg1"/>
          </a:solidFill>
          <a:ln w="0">
            <a:noFill/>
            <a:prstDash val="solid"/>
            <a:round/>
            <a:headEnd/>
            <a:tailEnd/>
          </a:ln>
        </p:spPr>
      </p:sp>
      <p:sp>
        <p:nvSpPr>
          <p:cNvPr id="4" name="Marcador de contenido 3">
            <a:extLst>
              <a:ext uri="{FF2B5EF4-FFF2-40B4-BE49-F238E27FC236}">
                <a16:creationId xmlns:a16="http://schemas.microsoft.com/office/drawing/2014/main" id="{DEE7724B-5FA9-4D17-8D3B-6D4317A5025E}"/>
              </a:ext>
            </a:extLst>
          </p:cNvPr>
          <p:cNvSpPr>
            <a:spLocks noGrp="1"/>
          </p:cNvSpPr>
          <p:nvPr>
            <p:ph sz="half" idx="2"/>
          </p:nvPr>
        </p:nvSpPr>
        <p:spPr>
          <a:xfrm>
            <a:off x="960119" y="2548328"/>
            <a:ext cx="6534963" cy="3875571"/>
          </a:xfrm>
        </p:spPr>
        <p:txBody>
          <a:bodyPr vert="horz" lIns="91440" tIns="45720" rIns="91440" bIns="45720" rtlCol="0">
            <a:normAutofit/>
          </a:bodyPr>
          <a:lstStyle/>
          <a:p>
            <a:pPr marL="0" indent="0">
              <a:buNone/>
            </a:pPr>
            <a:r>
              <a:rPr lang="es-PA" sz="1400" b="1" dirty="0"/>
              <a:t>Ventajas</a:t>
            </a:r>
          </a:p>
          <a:p>
            <a:pPr marL="0" indent="0">
              <a:buNone/>
            </a:pPr>
            <a:r>
              <a:rPr lang="es-PA" sz="1400" dirty="0"/>
              <a:t>• Alienta el enfoque de las necesidades de los clientes.</a:t>
            </a:r>
          </a:p>
          <a:p>
            <a:pPr marL="0" indent="0">
              <a:buNone/>
            </a:pPr>
            <a:r>
              <a:rPr lang="es-PA" sz="1400" dirty="0"/>
              <a:t>• Da a los clientes la sensación de que tienen un proveedor comprensivo.</a:t>
            </a:r>
          </a:p>
          <a:p>
            <a:pPr marL="0" indent="0">
              <a:buNone/>
            </a:pPr>
            <a:r>
              <a:rPr lang="es-PA" sz="1400" dirty="0"/>
              <a:t>• Desarrolla experiencia en área de clientes.</a:t>
            </a:r>
          </a:p>
          <a:p>
            <a:pPr marL="0" indent="0">
              <a:buNone/>
            </a:pPr>
            <a:r>
              <a:rPr lang="es-PA" sz="1400" dirty="0"/>
              <a:t>• Genera una mejor coordinación y comprensión con el cliente de ese grupo</a:t>
            </a:r>
          </a:p>
          <a:p>
            <a:pPr marL="0" indent="0">
              <a:buNone/>
            </a:pPr>
            <a:r>
              <a:rPr lang="es-PA" sz="1400" b="1" dirty="0"/>
              <a:t>Desventajas</a:t>
            </a:r>
          </a:p>
          <a:p>
            <a:pPr marL="0" indent="0">
              <a:buNone/>
            </a:pPr>
            <a:r>
              <a:rPr lang="es-PA" sz="1400" dirty="0"/>
              <a:t>• Puede ser difícil coordinar operaciones entre demandas en competencia de los clientes.</a:t>
            </a:r>
          </a:p>
          <a:p>
            <a:pPr marL="0" indent="0">
              <a:buNone/>
            </a:pPr>
            <a:r>
              <a:rPr lang="es-PA" sz="1400" dirty="0"/>
              <a:t>• Requiere gerentes y personal experto en los problemas de los clientes.</a:t>
            </a:r>
          </a:p>
          <a:p>
            <a:pPr marL="0" indent="0">
              <a:buNone/>
            </a:pPr>
            <a:r>
              <a:rPr lang="es-PA" sz="1400" dirty="0"/>
              <a:t>• Los grupos de clientes pueden no siempre estar bien definidos.</a:t>
            </a:r>
          </a:p>
          <a:p>
            <a:pPr marL="90488" indent="-90488"/>
            <a:r>
              <a:rPr lang="es-PA" sz="1400" dirty="0"/>
              <a:t>No se desarrolla una buena experiencia de cara al cliente del banco.</a:t>
            </a:r>
          </a:p>
          <a:p>
            <a:pPr marL="0"/>
            <a:endParaRPr lang="en-US" sz="1300" dirty="0"/>
          </a:p>
        </p:txBody>
      </p:sp>
      <p:pic>
        <p:nvPicPr>
          <p:cNvPr id="7" name="Marcador de contenido 6">
            <a:extLst>
              <a:ext uri="{FF2B5EF4-FFF2-40B4-BE49-F238E27FC236}">
                <a16:creationId xmlns:a16="http://schemas.microsoft.com/office/drawing/2014/main" id="{38481D53-D889-48C2-9B5E-6979EB77B5F6}"/>
              </a:ext>
            </a:extLst>
          </p:cNvPr>
          <p:cNvPicPr>
            <a:picLocks noGrp="1" noChangeAspect="1"/>
          </p:cNvPicPr>
          <p:nvPr>
            <p:ph sz="half" idx="1"/>
          </p:nvPr>
        </p:nvPicPr>
        <p:blipFill>
          <a:blip r:embed="rId2"/>
          <a:stretch>
            <a:fillRect/>
          </a:stretch>
        </p:blipFill>
        <p:spPr>
          <a:xfrm>
            <a:off x="8345892" y="2795674"/>
            <a:ext cx="3438119" cy="2285999"/>
          </a:xfrm>
          <a:prstGeom prst="rect">
            <a:avLst/>
          </a:prstGeom>
        </p:spPr>
      </p:pic>
    </p:spTree>
    <p:extLst>
      <p:ext uri="{BB962C8B-B14F-4D97-AF65-F5344CB8AC3E}">
        <p14:creationId xmlns:p14="http://schemas.microsoft.com/office/powerpoint/2010/main" val="2323477671"/>
      </p:ext>
    </p:extLst>
  </p:cSld>
  <p:clrMapOvr>
    <a:masterClrMapping/>
  </p:clrMapOvr>
  <p:transition spd="med">
    <p:pull/>
  </p:transition>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BAFD176-D4C4-45B9-8D6E-C25F94C5CB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Título 10">
            <a:extLst>
              <a:ext uri="{FF2B5EF4-FFF2-40B4-BE49-F238E27FC236}">
                <a16:creationId xmlns:a16="http://schemas.microsoft.com/office/drawing/2014/main" id="{28830CDB-6B4E-4DB4-8C2C-8BC1E6878CEE}"/>
              </a:ext>
            </a:extLst>
          </p:cNvPr>
          <p:cNvSpPr>
            <a:spLocks noGrp="1"/>
          </p:cNvSpPr>
          <p:nvPr>
            <p:ph type="title"/>
          </p:nvPr>
        </p:nvSpPr>
        <p:spPr>
          <a:xfrm>
            <a:off x="960120" y="434101"/>
            <a:ext cx="9552448" cy="1232750"/>
          </a:xfrm>
        </p:spPr>
        <p:txBody>
          <a:bodyPr vert="horz" lIns="91440" tIns="45720" rIns="91440" bIns="45720" rtlCol="0" anchor="b">
            <a:normAutofit/>
          </a:bodyPr>
          <a:lstStyle/>
          <a:p>
            <a:r>
              <a:rPr lang="en-US" sz="3700" kern="1200">
                <a:solidFill>
                  <a:schemeClr val="bg1"/>
                </a:solidFill>
                <a:latin typeface="+mj-lt"/>
                <a:ea typeface="+mj-ea"/>
                <a:cs typeface="+mj-cs"/>
              </a:rPr>
              <a:t>4. Estructura organizacional divisional geográfica</a:t>
            </a:r>
            <a:br>
              <a:rPr lang="en-US" sz="3700" kern="1200">
                <a:solidFill>
                  <a:schemeClr val="bg1"/>
                </a:solidFill>
                <a:latin typeface="+mj-lt"/>
                <a:ea typeface="+mj-ea"/>
                <a:cs typeface="+mj-cs"/>
              </a:rPr>
            </a:br>
            <a:endParaRPr lang="en-US" sz="3700" kern="1200">
              <a:solidFill>
                <a:schemeClr val="bg1"/>
              </a:solidFill>
              <a:latin typeface="+mj-lt"/>
              <a:ea typeface="+mj-ea"/>
              <a:cs typeface="+mj-cs"/>
            </a:endParaRPr>
          </a:p>
        </p:txBody>
      </p:sp>
      <p:cxnSp>
        <p:nvCxnSpPr>
          <p:cNvPr id="35" name="Straight Connector 34">
            <a:extLst>
              <a:ext uri="{FF2B5EF4-FFF2-40B4-BE49-F238E27FC236}">
                <a16:creationId xmlns:a16="http://schemas.microsoft.com/office/drawing/2014/main" id="{E85B2D6B-877E-4599-A643-756FB860130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 y="1676579"/>
            <a:ext cx="10627630"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37" name="Freeform 6">
            <a:extLst>
              <a:ext uri="{FF2B5EF4-FFF2-40B4-BE49-F238E27FC236}">
                <a16:creationId xmlns:a16="http://schemas.microsoft.com/office/drawing/2014/main" id="{9514E575-433A-4266-8C2D-C2BD62D81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938535"/>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bg1"/>
          </a:solidFill>
          <a:ln w="0">
            <a:noFill/>
            <a:prstDash val="solid"/>
            <a:round/>
            <a:headEnd/>
            <a:tailEnd/>
          </a:ln>
        </p:spPr>
      </p:sp>
      <p:sp>
        <p:nvSpPr>
          <p:cNvPr id="13" name="Marcador de texto 12">
            <a:extLst>
              <a:ext uri="{FF2B5EF4-FFF2-40B4-BE49-F238E27FC236}">
                <a16:creationId xmlns:a16="http://schemas.microsoft.com/office/drawing/2014/main" id="{21D08AF7-85DA-49F0-974A-778AB87C99CD}"/>
              </a:ext>
            </a:extLst>
          </p:cNvPr>
          <p:cNvSpPr>
            <a:spLocks noGrp="1"/>
          </p:cNvSpPr>
          <p:nvPr>
            <p:ph type="body" sz="half" idx="2"/>
          </p:nvPr>
        </p:nvSpPr>
        <p:spPr>
          <a:xfrm>
            <a:off x="960119" y="2919937"/>
            <a:ext cx="5943191" cy="3341164"/>
          </a:xfrm>
        </p:spPr>
        <p:txBody>
          <a:bodyPr vert="horz" lIns="91440" tIns="45720" rIns="91440" bIns="45720" rtlCol="0">
            <a:normAutofit/>
          </a:bodyPr>
          <a:lstStyle/>
          <a:p>
            <a:pPr indent="-228600">
              <a:buFont typeface="Arial" panose="020B0604020202020204" pitchFamily="34" charset="0"/>
              <a:buChar char="•"/>
            </a:pPr>
            <a:r>
              <a:rPr lang="en-US" sz="1700"/>
              <a:t>Este tipo de diagrama se adapta mejor a las organizaciones que necesitan estar cerca de fuentes de suministro o clientes (por ejemplo, para entregas o para soporte in situ). También reúne muchas formas de experiencia empresarial, lo que permite que cada división geográfica tome decisiones desde puntos de vista diversos. </a:t>
            </a:r>
          </a:p>
          <a:p>
            <a:pPr indent="-228600">
              <a:buFont typeface="Arial" panose="020B0604020202020204" pitchFamily="34" charset="0"/>
              <a:buChar char="•"/>
            </a:pPr>
            <a:r>
              <a:rPr lang="en-US" sz="1700"/>
              <a:t>La desventaja principal de una estructura de organización geográfica es que la toma de decisiones se descentraliza en cierto grado, ya que las divisiones geográficas (que pueden estar a cientos, si no es que miles de kilómetros de la sede corporativa) a menudo gozan de autonomía</a:t>
            </a:r>
          </a:p>
        </p:txBody>
      </p:sp>
      <p:pic>
        <p:nvPicPr>
          <p:cNvPr id="14" name="Marcador de posición de imagen 13">
            <a:extLst>
              <a:ext uri="{FF2B5EF4-FFF2-40B4-BE49-F238E27FC236}">
                <a16:creationId xmlns:a16="http://schemas.microsoft.com/office/drawing/2014/main" id="{8937BF79-ADBD-49C3-B034-4676847F5595}"/>
              </a:ext>
            </a:extLst>
          </p:cNvPr>
          <p:cNvPicPr>
            <a:picLocks noGrp="1" noChangeAspect="1"/>
          </p:cNvPicPr>
          <p:nvPr>
            <p:ph type="pic" idx="1"/>
          </p:nvPr>
        </p:nvPicPr>
        <p:blipFill rotWithShape="1">
          <a:blip r:embed="rId2"/>
          <a:srcRect l="7142" r="7243" b="1"/>
          <a:stretch/>
        </p:blipFill>
        <p:spPr>
          <a:xfrm>
            <a:off x="7534656" y="3385960"/>
            <a:ext cx="3438119" cy="2017913"/>
          </a:xfrm>
          <a:prstGeom prst="rect">
            <a:avLst/>
          </a:prstGeom>
        </p:spPr>
      </p:pic>
    </p:spTree>
    <p:extLst>
      <p:ext uri="{BB962C8B-B14F-4D97-AF65-F5344CB8AC3E}">
        <p14:creationId xmlns:p14="http://schemas.microsoft.com/office/powerpoint/2010/main" val="3707625350"/>
      </p:ext>
    </p:extLst>
  </p:cSld>
  <p:clrMapOvr>
    <a:masterClrMapping/>
  </p:clrMapOvr>
  <p:transition spd="med">
    <p:pull/>
  </p:transition>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ítulo 4">
            <a:extLst>
              <a:ext uri="{FF2B5EF4-FFF2-40B4-BE49-F238E27FC236}">
                <a16:creationId xmlns:a16="http://schemas.microsoft.com/office/drawing/2014/main" id="{14C80667-66CB-4225-83AB-1543C91AF1DC}"/>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300" kern="1200">
                <a:solidFill>
                  <a:srgbClr val="FFFFFF"/>
                </a:solidFill>
                <a:latin typeface="+mj-lt"/>
                <a:ea typeface="+mj-ea"/>
                <a:cs typeface="+mj-cs"/>
              </a:rPr>
              <a:t>5. Estructura organizacional de procesos</a:t>
            </a:r>
            <a:br>
              <a:rPr lang="en-US" sz="3300" kern="1200">
                <a:solidFill>
                  <a:srgbClr val="FFFFFF"/>
                </a:solidFill>
                <a:latin typeface="+mj-lt"/>
                <a:ea typeface="+mj-ea"/>
                <a:cs typeface="+mj-cs"/>
              </a:rPr>
            </a:br>
            <a:endParaRPr lang="en-US" sz="3300" kern="1200">
              <a:solidFill>
                <a:srgbClr val="FFFFFF"/>
              </a:solidFill>
              <a:latin typeface="+mj-lt"/>
              <a:ea typeface="+mj-ea"/>
              <a:cs typeface="+mj-cs"/>
            </a:endParaRPr>
          </a:p>
        </p:txBody>
      </p:sp>
      <p:pic>
        <p:nvPicPr>
          <p:cNvPr id="21" name="Marcador de contenido 20" descr="Diagrama&#10;&#10;Descripción generada automáticamente">
            <a:extLst>
              <a:ext uri="{FF2B5EF4-FFF2-40B4-BE49-F238E27FC236}">
                <a16:creationId xmlns:a16="http://schemas.microsoft.com/office/drawing/2014/main" id="{9C84E2A8-FD4E-4887-9E65-14727DBB94ED}"/>
              </a:ext>
            </a:extLst>
          </p:cNvPr>
          <p:cNvPicPr>
            <a:picLocks noGrp="1" noChangeAspect="1"/>
          </p:cNvPicPr>
          <p:nvPr>
            <p:ph idx="1"/>
          </p:nvPr>
        </p:nvPicPr>
        <p:blipFill>
          <a:blip r:embed="rId2"/>
          <a:stretch>
            <a:fillRect/>
          </a:stretch>
        </p:blipFill>
        <p:spPr>
          <a:xfrm>
            <a:off x="4777316" y="724032"/>
            <a:ext cx="6780700" cy="5407607"/>
          </a:xfrm>
          <a:prstGeom prst="rect">
            <a:avLst/>
          </a:prstGeom>
        </p:spPr>
      </p:pic>
    </p:spTree>
    <p:extLst>
      <p:ext uri="{BB962C8B-B14F-4D97-AF65-F5344CB8AC3E}">
        <p14:creationId xmlns:p14="http://schemas.microsoft.com/office/powerpoint/2010/main" val="3743455231"/>
      </p:ext>
    </p:extLst>
  </p:cSld>
  <p:clrMapOvr>
    <a:masterClrMapping/>
  </p:clrMapOvr>
  <p:transition spd="med">
    <p:pull/>
  </p:transition>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ítulo 3">
            <a:extLst>
              <a:ext uri="{FF2B5EF4-FFF2-40B4-BE49-F238E27FC236}">
                <a16:creationId xmlns:a16="http://schemas.microsoft.com/office/drawing/2014/main" id="{06560A24-B825-44C5-8A07-86473F821E6D}"/>
              </a:ext>
            </a:extLst>
          </p:cNvPr>
          <p:cNvSpPr>
            <a:spLocks noGrp="1"/>
          </p:cNvSpPr>
          <p:nvPr>
            <p:ph type="title"/>
          </p:nvPr>
        </p:nvSpPr>
        <p:spPr>
          <a:xfrm>
            <a:off x="1156851" y="637762"/>
            <a:ext cx="9888496" cy="900131"/>
          </a:xfrm>
        </p:spPr>
        <p:txBody>
          <a:bodyPr anchor="t">
            <a:normAutofit/>
          </a:bodyPr>
          <a:lstStyle/>
          <a:p>
            <a:r>
              <a:rPr lang="es-PA" sz="4000">
                <a:solidFill>
                  <a:schemeClr val="bg1"/>
                </a:solidFill>
              </a:rPr>
              <a:t>Funcional vs Procesos</a:t>
            </a:r>
          </a:p>
        </p:txBody>
      </p:sp>
      <p:sp>
        <p:nvSpPr>
          <p:cNvPr id="17" name="Rectangle 16">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Marcador de contenido 4">
            <a:extLst>
              <a:ext uri="{FF2B5EF4-FFF2-40B4-BE49-F238E27FC236}">
                <a16:creationId xmlns:a16="http://schemas.microsoft.com/office/drawing/2014/main" id="{2C23C904-EAD7-4643-91DA-D6A5F0801B34}"/>
              </a:ext>
            </a:extLst>
          </p:cNvPr>
          <p:cNvSpPr>
            <a:spLocks noGrp="1"/>
          </p:cNvSpPr>
          <p:nvPr>
            <p:ph idx="1"/>
          </p:nvPr>
        </p:nvSpPr>
        <p:spPr>
          <a:xfrm>
            <a:off x="1155548" y="2217343"/>
            <a:ext cx="9880893" cy="3959619"/>
          </a:xfrm>
        </p:spPr>
        <p:txBody>
          <a:bodyPr>
            <a:normAutofit/>
          </a:bodyPr>
          <a:lstStyle/>
          <a:p>
            <a:pPr marL="0" indent="0">
              <a:buNone/>
            </a:pPr>
            <a:r>
              <a:rPr lang="es-PA" sz="2000" dirty="0"/>
              <a:t>A modo de ilustración se presenta un ejemplo simple de como se diferencia el enfoque funcional del enfoque de procesos. Analicemos la relación entre un vendedor corporativo y el que trabaja en el almacén (almacenero) de dicha empresa. En el modelo tradicional de área funcional, el vendedor tiene una misión, vender lo más que pueda, ya que a mayor venta, mayor será el bono por variabilidad que reciba. En ese sentido, ese vendedor hipotético consigue venderle a un cliente corporativo 10 K unidades de un insumo-producto, el cual por la urgencia y necesidad que tiene de contar con dichos insumos y con el ánimo de consolidar el negocio, le paga en efectivo. El vendedor entusiasmado le indica que puede recoger las 10 K unidades en el almacén de la empresa en el plazo de una semana. El cliente, de acuerdo con lo indicado por el vendedor, a los siete días envía a recoger sus productos al almacén de la empresa; sin embargo, recibe la ingrata noticia por parte del almacenero que el almacén cuenta en dicho momento con un stock de apenas 3 K  unidades. </a:t>
            </a:r>
            <a:br>
              <a:rPr lang="es-PA" sz="2000" dirty="0"/>
            </a:br>
            <a:r>
              <a:rPr lang="es-PA" sz="2000" dirty="0"/>
              <a:t> </a:t>
            </a:r>
          </a:p>
          <a:p>
            <a:endParaRPr lang="es-PA" sz="2000" dirty="0"/>
          </a:p>
        </p:txBody>
      </p:sp>
    </p:spTree>
    <p:extLst>
      <p:ext uri="{BB962C8B-B14F-4D97-AF65-F5344CB8AC3E}">
        <p14:creationId xmlns:p14="http://schemas.microsoft.com/office/powerpoint/2010/main" val="3895711885"/>
      </p:ext>
    </p:extLst>
  </p:cSld>
  <p:clrMapOvr>
    <a:masterClrMapping/>
  </p:clrMapOvr>
  <p:transition spd="med">
    <p:pull/>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DD3F8AD6-6EFA-4285-8B06-50A8C84BC854}"/>
              </a:ext>
            </a:extLst>
          </p:cNvPr>
          <p:cNvSpPr>
            <a:spLocks noGrp="1"/>
          </p:cNvSpPr>
          <p:nvPr>
            <p:ph type="title"/>
          </p:nvPr>
        </p:nvSpPr>
        <p:spPr>
          <a:xfrm>
            <a:off x="1156851" y="637762"/>
            <a:ext cx="9888496" cy="900131"/>
          </a:xfrm>
        </p:spPr>
        <p:txBody>
          <a:bodyPr anchor="t">
            <a:normAutofit/>
          </a:bodyPr>
          <a:lstStyle/>
          <a:p>
            <a:r>
              <a:rPr lang="es-PA" sz="4000" b="1">
                <a:solidFill>
                  <a:schemeClr val="bg1"/>
                </a:solidFill>
              </a:rPr>
              <a:t>Estructura Organizacional</a:t>
            </a:r>
            <a:endParaRPr lang="es-PA" sz="4000">
              <a:solidFill>
                <a:schemeClr val="bg1"/>
              </a:solidFill>
            </a:endParaRPr>
          </a:p>
        </p:txBody>
      </p:sp>
      <p:sp>
        <p:nvSpPr>
          <p:cNvPr id="23" name="Rectangle 22">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contenido 2">
            <a:extLst>
              <a:ext uri="{FF2B5EF4-FFF2-40B4-BE49-F238E27FC236}">
                <a16:creationId xmlns:a16="http://schemas.microsoft.com/office/drawing/2014/main" id="{425422F3-98D3-40BA-AB26-74BA250F432F}"/>
              </a:ext>
            </a:extLst>
          </p:cNvPr>
          <p:cNvSpPr>
            <a:spLocks noGrp="1"/>
          </p:cNvSpPr>
          <p:nvPr>
            <p:ph idx="1"/>
          </p:nvPr>
        </p:nvSpPr>
        <p:spPr>
          <a:xfrm>
            <a:off x="1155548" y="2217343"/>
            <a:ext cx="9880893" cy="3959619"/>
          </a:xfrm>
        </p:spPr>
        <p:txBody>
          <a:bodyPr>
            <a:normAutofit/>
          </a:bodyPr>
          <a:lstStyle/>
          <a:p>
            <a:pPr marL="0" indent="0">
              <a:buNone/>
            </a:pPr>
            <a:r>
              <a:rPr lang="es-ES" sz="2000"/>
              <a:t>Una estructura organizacional es una representación gráfica que describe en su conjunto las formas en que se divide el trabajo y la manera en que se relaciona cada unidad o actividad de una organización para facilitar la comunicación y coordinación.</a:t>
            </a:r>
          </a:p>
          <a:p>
            <a:pPr marL="0" indent="0">
              <a:buNone/>
            </a:pPr>
            <a:endParaRPr lang="es-ES" sz="2000"/>
          </a:p>
          <a:p>
            <a:pPr marL="0" indent="0">
              <a:buNone/>
            </a:pPr>
            <a:r>
              <a:rPr lang="es-ES" sz="2000"/>
              <a:t>Estructura organizacional es la manera elegida por una entidad para gestionar su actividad y sus recursos. Esta estructura está dada por una serie de relaciones formales e informales que la corporación desarrolla para alcanzar sus objetivos y cumplir sus metas.</a:t>
            </a:r>
          </a:p>
          <a:p>
            <a:pPr marL="0" indent="0">
              <a:buNone/>
            </a:pPr>
            <a:endParaRPr lang="es-ES" sz="2000"/>
          </a:p>
          <a:p>
            <a:pPr marL="0" indent="0">
              <a:buNone/>
            </a:pPr>
            <a:r>
              <a:rPr lang="es-ES" sz="2000"/>
              <a:t>La planificación de la estructura asegura que haya suficientes recursos humanos dentro de la empresa para lograr las metas establecidas en el plan anual de la compañía. Ya sea de las operaciones o proyectos que se realizan.</a:t>
            </a:r>
          </a:p>
          <a:p>
            <a:pPr marL="0" indent="0">
              <a:buNone/>
            </a:pPr>
            <a:endParaRPr lang="es-PA" sz="2000"/>
          </a:p>
        </p:txBody>
      </p:sp>
    </p:spTree>
    <p:extLst>
      <p:ext uri="{BB962C8B-B14F-4D97-AF65-F5344CB8AC3E}">
        <p14:creationId xmlns:p14="http://schemas.microsoft.com/office/powerpoint/2010/main" val="460269547"/>
      </p:ext>
    </p:extLst>
  </p:cSld>
  <p:clrMapOvr>
    <a:masterClrMapping/>
  </p:clrMapOvr>
  <p:transition spd="med">
    <p:pull/>
  </p:transition>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ítulo 3">
            <a:extLst>
              <a:ext uri="{FF2B5EF4-FFF2-40B4-BE49-F238E27FC236}">
                <a16:creationId xmlns:a16="http://schemas.microsoft.com/office/drawing/2014/main" id="{06560A24-B825-44C5-8A07-86473F821E6D}"/>
              </a:ext>
            </a:extLst>
          </p:cNvPr>
          <p:cNvSpPr>
            <a:spLocks noGrp="1"/>
          </p:cNvSpPr>
          <p:nvPr>
            <p:ph type="title"/>
          </p:nvPr>
        </p:nvSpPr>
        <p:spPr>
          <a:xfrm>
            <a:off x="1156851" y="637762"/>
            <a:ext cx="9888496" cy="900131"/>
          </a:xfrm>
        </p:spPr>
        <p:txBody>
          <a:bodyPr anchor="t">
            <a:normAutofit/>
          </a:bodyPr>
          <a:lstStyle/>
          <a:p>
            <a:r>
              <a:rPr lang="es-PA" sz="4000">
                <a:solidFill>
                  <a:schemeClr val="bg1"/>
                </a:solidFill>
              </a:rPr>
              <a:t>Funcional vs Procesos</a:t>
            </a:r>
          </a:p>
        </p:txBody>
      </p:sp>
      <p:sp>
        <p:nvSpPr>
          <p:cNvPr id="17" name="Rectangle 16">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Marcador de contenido 4">
            <a:extLst>
              <a:ext uri="{FF2B5EF4-FFF2-40B4-BE49-F238E27FC236}">
                <a16:creationId xmlns:a16="http://schemas.microsoft.com/office/drawing/2014/main" id="{2C23C904-EAD7-4643-91DA-D6A5F0801B34}"/>
              </a:ext>
            </a:extLst>
          </p:cNvPr>
          <p:cNvSpPr>
            <a:spLocks noGrp="1"/>
          </p:cNvSpPr>
          <p:nvPr>
            <p:ph idx="1"/>
          </p:nvPr>
        </p:nvSpPr>
        <p:spPr>
          <a:xfrm>
            <a:off x="1155548" y="2217343"/>
            <a:ext cx="9880893" cy="3959619"/>
          </a:xfrm>
        </p:spPr>
        <p:txBody>
          <a:bodyPr>
            <a:normAutofit/>
          </a:bodyPr>
          <a:lstStyle/>
          <a:p>
            <a:pPr marL="0" indent="0">
              <a:buNone/>
            </a:pPr>
            <a:r>
              <a:rPr lang="es-PA" sz="2200"/>
              <a:t>Ante tal respuesta el cliente le hace saber que tiene urgencia de las 10 K  unidades y que incluso ha pagado por adelantado; entonces el almacenero le dice que no es su responsabilidad, que él no le había vendido dicha cantidad y que la culpa es del vendedor. El cliente se pone en contacto con el vendedor y le reclama que la empresa no le está entregando las 10 K unidades pactadas, sin embargo el vendedor le indica que la responsabilidad es del almacenero. Al final de la historia, el cliente asegura que demandará la empresa por daños y perjuicios, ya que a él no le interesa saber si la falla es de ventas o almacén, para él la falla es de la empresa por no coordinar e integrar las acciones entre sus áreas.</a:t>
            </a:r>
          </a:p>
          <a:p>
            <a:pPr marL="0" indent="0">
              <a:buNone/>
            </a:pPr>
            <a:br>
              <a:rPr lang="es-PA" sz="2200"/>
            </a:br>
            <a:r>
              <a:rPr lang="es-PA" sz="2200"/>
              <a:t> </a:t>
            </a:r>
          </a:p>
          <a:p>
            <a:endParaRPr lang="es-PA" sz="2200"/>
          </a:p>
        </p:txBody>
      </p:sp>
    </p:spTree>
    <p:extLst>
      <p:ext uri="{BB962C8B-B14F-4D97-AF65-F5344CB8AC3E}">
        <p14:creationId xmlns:p14="http://schemas.microsoft.com/office/powerpoint/2010/main" val="238177019"/>
      </p:ext>
    </p:extLst>
  </p:cSld>
  <p:clrMapOvr>
    <a:masterClrMapping/>
  </p:clrMapOvr>
  <p:transition spd="med">
    <p:pull/>
  </p:transition>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ítulo 3">
            <a:extLst>
              <a:ext uri="{FF2B5EF4-FFF2-40B4-BE49-F238E27FC236}">
                <a16:creationId xmlns:a16="http://schemas.microsoft.com/office/drawing/2014/main" id="{06560A24-B825-44C5-8A07-86473F821E6D}"/>
              </a:ext>
            </a:extLst>
          </p:cNvPr>
          <p:cNvSpPr>
            <a:spLocks noGrp="1"/>
          </p:cNvSpPr>
          <p:nvPr>
            <p:ph type="title"/>
          </p:nvPr>
        </p:nvSpPr>
        <p:spPr>
          <a:xfrm>
            <a:off x="1156851" y="637762"/>
            <a:ext cx="9888496" cy="900131"/>
          </a:xfrm>
        </p:spPr>
        <p:txBody>
          <a:bodyPr anchor="t">
            <a:normAutofit/>
          </a:bodyPr>
          <a:lstStyle/>
          <a:p>
            <a:r>
              <a:rPr lang="es-PA" sz="4000">
                <a:solidFill>
                  <a:schemeClr val="bg1"/>
                </a:solidFill>
              </a:rPr>
              <a:t>Funcional vs Procesos</a:t>
            </a:r>
          </a:p>
        </p:txBody>
      </p:sp>
      <p:sp>
        <p:nvSpPr>
          <p:cNvPr id="17" name="Rectangle 16">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Marcador de contenido 4">
            <a:extLst>
              <a:ext uri="{FF2B5EF4-FFF2-40B4-BE49-F238E27FC236}">
                <a16:creationId xmlns:a16="http://schemas.microsoft.com/office/drawing/2014/main" id="{2C23C904-EAD7-4643-91DA-D6A5F0801B34}"/>
              </a:ext>
            </a:extLst>
          </p:cNvPr>
          <p:cNvSpPr>
            <a:spLocks noGrp="1"/>
          </p:cNvSpPr>
          <p:nvPr>
            <p:ph idx="1"/>
          </p:nvPr>
        </p:nvSpPr>
        <p:spPr>
          <a:xfrm>
            <a:off x="1155548" y="2217343"/>
            <a:ext cx="9880893" cy="3959619"/>
          </a:xfrm>
        </p:spPr>
        <p:txBody>
          <a:bodyPr>
            <a:normAutofit/>
          </a:bodyPr>
          <a:lstStyle/>
          <a:p>
            <a:pPr marL="0" indent="0">
              <a:buNone/>
            </a:pPr>
            <a:r>
              <a:rPr lang="es-PA" sz="2400" dirty="0"/>
              <a:t>Bajo el modelo de procesos, ¿cómo sería la misma relación del ejemplo anterior? Pues bien, el  </a:t>
            </a:r>
            <a:r>
              <a:rPr lang="es-PA" sz="2400" dirty="0">
                <a:ea typeface="Calibri" panose="020F0502020204030204" pitchFamily="34" charset="0"/>
                <a:cs typeface="Times New Roman" panose="02020603050405020304" pitchFamily="18" charset="0"/>
              </a:rPr>
              <a:t>vendedor emplea un equipo</a:t>
            </a:r>
            <a:r>
              <a:rPr lang="es-PA" sz="2400" dirty="0"/>
              <a:t> interconectado de manera simultánea y transparente con los diversos procesos organizacionales (financieros, logísticos, personales, operacionales </a:t>
            </a:r>
            <a:r>
              <a:rPr lang="es-PA" sz="2400" dirty="0" err="1"/>
              <a:t>etc</a:t>
            </a:r>
            <a:r>
              <a:rPr lang="es-PA" sz="2400" dirty="0"/>
              <a:t>) donde, de manera compartida e integrada, la información fuese administrada para que la empresa pudiera tomar decisiones rápidas  y a tiempo. Así, si el vendedor pretendiese vender 10K unidades, automáticamente el sistema integrado le impediría realizar una venta superior a 3k unidades, ya que dicha información habría sido comunicada por el almacén, lo que restaría inconvenientes comerciales con sus clientes. </a:t>
            </a:r>
            <a:br>
              <a:rPr lang="es-PA" sz="2400" dirty="0"/>
            </a:br>
            <a:r>
              <a:rPr lang="es-PA" sz="2400" dirty="0"/>
              <a:t> </a:t>
            </a:r>
          </a:p>
          <a:p>
            <a:endParaRPr lang="es-PA" sz="2400" dirty="0"/>
          </a:p>
        </p:txBody>
      </p:sp>
    </p:spTree>
    <p:extLst>
      <p:ext uri="{BB962C8B-B14F-4D97-AF65-F5344CB8AC3E}">
        <p14:creationId xmlns:p14="http://schemas.microsoft.com/office/powerpoint/2010/main" val="2867609045"/>
      </p:ext>
    </p:extLst>
  </p:cSld>
  <p:clrMapOvr>
    <a:masterClrMapping/>
  </p:clrMapOvr>
  <p:transition spd="med">
    <p:pull/>
  </p:transition>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ítulo 3">
            <a:extLst>
              <a:ext uri="{FF2B5EF4-FFF2-40B4-BE49-F238E27FC236}">
                <a16:creationId xmlns:a16="http://schemas.microsoft.com/office/drawing/2014/main" id="{06560A24-B825-44C5-8A07-86473F821E6D}"/>
              </a:ext>
            </a:extLst>
          </p:cNvPr>
          <p:cNvSpPr>
            <a:spLocks noGrp="1"/>
          </p:cNvSpPr>
          <p:nvPr>
            <p:ph type="title"/>
          </p:nvPr>
        </p:nvSpPr>
        <p:spPr>
          <a:xfrm>
            <a:off x="1156851" y="637762"/>
            <a:ext cx="9888496" cy="900131"/>
          </a:xfrm>
        </p:spPr>
        <p:txBody>
          <a:bodyPr anchor="t">
            <a:normAutofit/>
          </a:bodyPr>
          <a:lstStyle/>
          <a:p>
            <a:r>
              <a:rPr lang="es-PA" sz="4000">
                <a:solidFill>
                  <a:schemeClr val="bg1"/>
                </a:solidFill>
              </a:rPr>
              <a:t>Funcional vs Procesos</a:t>
            </a:r>
          </a:p>
        </p:txBody>
      </p:sp>
      <p:sp>
        <p:nvSpPr>
          <p:cNvPr id="17" name="Rectangle 16">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Marcador de contenido 4">
            <a:extLst>
              <a:ext uri="{FF2B5EF4-FFF2-40B4-BE49-F238E27FC236}">
                <a16:creationId xmlns:a16="http://schemas.microsoft.com/office/drawing/2014/main" id="{2C23C904-EAD7-4643-91DA-D6A5F0801B34}"/>
              </a:ext>
            </a:extLst>
          </p:cNvPr>
          <p:cNvSpPr>
            <a:spLocks noGrp="1"/>
          </p:cNvSpPr>
          <p:nvPr>
            <p:ph idx="1"/>
          </p:nvPr>
        </p:nvSpPr>
        <p:spPr>
          <a:xfrm>
            <a:off x="1155548" y="2217343"/>
            <a:ext cx="9880893" cy="3959619"/>
          </a:xfrm>
        </p:spPr>
        <p:txBody>
          <a:bodyPr>
            <a:normAutofit/>
          </a:bodyPr>
          <a:lstStyle/>
          <a:p>
            <a:pPr marL="0" indent="0">
              <a:buNone/>
            </a:pPr>
            <a:r>
              <a:rPr lang="es-PA" sz="2400"/>
              <a:t>Pero asumamos en el mismo ejemplo que las empresa cuenta con los 10K unidades disponibles; entonces, en el momento de que el vendedor realiza la venta a su cliente, activa la aplicación del resto de los procesos, así el almacén prepara la entrega en una semana, contabilidad y tesorería elaboran facturas y registro contables, etc. , en consecuencia, el servicio ofrecido al cliente seria impecable, lo que produce la satisfacción del cliente.</a:t>
            </a:r>
          </a:p>
          <a:p>
            <a:pPr marL="0" indent="0">
              <a:buNone/>
            </a:pPr>
            <a:br>
              <a:rPr lang="es-PA" sz="2400"/>
            </a:br>
            <a:r>
              <a:rPr lang="es-PA" sz="2400"/>
              <a:t> </a:t>
            </a:r>
          </a:p>
          <a:p>
            <a:endParaRPr lang="es-PA" sz="2400"/>
          </a:p>
        </p:txBody>
      </p:sp>
    </p:spTree>
    <p:extLst>
      <p:ext uri="{BB962C8B-B14F-4D97-AF65-F5344CB8AC3E}">
        <p14:creationId xmlns:p14="http://schemas.microsoft.com/office/powerpoint/2010/main" val="3833022332"/>
      </p:ext>
    </p:extLst>
  </p:cSld>
  <p:clrMapOvr>
    <a:masterClrMapping/>
  </p:clrMapOvr>
  <p:transition spd="med">
    <p:pull/>
  </p:transition>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B5FA7C47-B7C1-4D2E-AB49-ED23BA34BA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6">
            <a:extLst>
              <a:ext uri="{FF2B5EF4-FFF2-40B4-BE49-F238E27FC236}">
                <a16:creationId xmlns:a16="http://schemas.microsoft.com/office/drawing/2014/main" id="{596EE156-ABF1-4329-A6BA-03B4254E08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521144" y="911116"/>
            <a:ext cx="687754"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Rectangle 8">
            <a:extLst>
              <a:ext uri="{FF2B5EF4-FFF2-40B4-BE49-F238E27FC236}">
                <a16:creationId xmlns:a16="http://schemas.microsoft.com/office/drawing/2014/main" id="{19B9933F-AAB3-444A-8BB5-9CA194A8B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0" y="1370435"/>
            <a:ext cx="527226"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Freeform 7">
            <a:extLst>
              <a:ext uri="{FF2B5EF4-FFF2-40B4-BE49-F238E27FC236}">
                <a16:creationId xmlns:a16="http://schemas.microsoft.com/office/drawing/2014/main" id="{7D20183A-0B1D-4A1F-89B1-ADBEDBC6E5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800164" y="643467"/>
            <a:ext cx="409371"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Rectangle 8">
            <a:extLst>
              <a:ext uri="{FF2B5EF4-FFF2-40B4-BE49-F238E27FC236}">
                <a16:creationId xmlns:a16="http://schemas.microsoft.com/office/drawing/2014/main" id="{131031D3-26CD-4214-A9A4-5857EFA15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95529" y="644382"/>
            <a:ext cx="3856024"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ítulo 1">
            <a:extLst>
              <a:ext uri="{FF2B5EF4-FFF2-40B4-BE49-F238E27FC236}">
                <a16:creationId xmlns:a16="http://schemas.microsoft.com/office/drawing/2014/main" id="{A4CC893E-AC04-4441-BAF4-877FDB712FE1}"/>
              </a:ext>
            </a:extLst>
          </p:cNvPr>
          <p:cNvSpPr>
            <a:spLocks noGrp="1"/>
          </p:cNvSpPr>
          <p:nvPr>
            <p:ph type="title"/>
          </p:nvPr>
        </p:nvSpPr>
        <p:spPr>
          <a:xfrm>
            <a:off x="1146879" y="998002"/>
            <a:ext cx="3182940" cy="1471959"/>
          </a:xfrm>
        </p:spPr>
        <p:txBody>
          <a:bodyPr vert="horz" lIns="91440" tIns="45720" rIns="91440" bIns="45720" rtlCol="0" anchor="ctr">
            <a:normAutofit/>
          </a:bodyPr>
          <a:lstStyle/>
          <a:p>
            <a:r>
              <a:rPr lang="en-US" sz="3300" kern="1200">
                <a:solidFill>
                  <a:srgbClr val="FFFFFF"/>
                </a:solidFill>
                <a:latin typeface="+mj-lt"/>
                <a:ea typeface="+mj-ea"/>
                <a:cs typeface="+mj-cs"/>
              </a:rPr>
              <a:t>Procesos Organizacionales</a:t>
            </a:r>
          </a:p>
        </p:txBody>
      </p:sp>
      <p:sp>
        <p:nvSpPr>
          <p:cNvPr id="5" name="Rectángulo 4">
            <a:extLst>
              <a:ext uri="{FF2B5EF4-FFF2-40B4-BE49-F238E27FC236}">
                <a16:creationId xmlns:a16="http://schemas.microsoft.com/office/drawing/2014/main" id="{113D4417-2C60-4590-A151-EEE630E47F38}"/>
              </a:ext>
            </a:extLst>
          </p:cNvPr>
          <p:cNvSpPr/>
          <p:nvPr/>
        </p:nvSpPr>
        <p:spPr>
          <a:xfrm>
            <a:off x="1139635" y="2546161"/>
            <a:ext cx="3200451" cy="2985929"/>
          </a:xfrm>
          <a:prstGeom prst="rect">
            <a:avLst/>
          </a:prstGeom>
        </p:spPr>
        <p:txBody>
          <a:bodyPr vert="horz" lIns="91440" tIns="45720" rIns="91440" bIns="45720" rtlCol="0" anchor="t">
            <a:normAutofit/>
          </a:bodyPr>
          <a:lstStyle/>
          <a:p>
            <a:pPr defTabSz="914400">
              <a:lnSpc>
                <a:spcPct val="90000"/>
              </a:lnSpc>
              <a:spcAft>
                <a:spcPts val="800"/>
              </a:spcAft>
            </a:pPr>
            <a:r>
              <a:rPr lang="es-PA" sz="1500" dirty="0">
                <a:solidFill>
                  <a:srgbClr val="FEFFFF"/>
                </a:solidFill>
              </a:rPr>
              <a:t>El modelo basado en procesos organizacionales funciona por medio de un sistema integrado de gestión que se basa en procesos financieros, de comercialización, operacionales/productivos, de personal, logísticos e informáticos, entre otros, que permite a la empresa tomar decisiones rápidas, eficientes y oportunas con base en las eficacias internas, pero, sobre todo, para beneficio del cliente externo final.</a:t>
            </a:r>
            <a:endParaRPr lang="es-PA" sz="1500" dirty="0">
              <a:solidFill>
                <a:srgbClr val="FEFFFF"/>
              </a:solidFill>
              <a:effectLst/>
            </a:endParaRPr>
          </a:p>
        </p:txBody>
      </p:sp>
      <p:pic>
        <p:nvPicPr>
          <p:cNvPr id="4" name="Marcador de contenido 3" descr="Diagrama&#10;&#10;Descripción generada automáticamente">
            <a:extLst>
              <a:ext uri="{FF2B5EF4-FFF2-40B4-BE49-F238E27FC236}">
                <a16:creationId xmlns:a16="http://schemas.microsoft.com/office/drawing/2014/main" id="{C40BBCF0-CB34-4C4E-B91A-FE0CAFE79666}"/>
              </a:ext>
            </a:extLst>
          </p:cNvPr>
          <p:cNvPicPr>
            <a:picLocks noGrp="1" noChangeAspect="1"/>
          </p:cNvPicPr>
          <p:nvPr>
            <p:ph idx="1"/>
          </p:nvPr>
        </p:nvPicPr>
        <p:blipFill>
          <a:blip r:embed="rId2"/>
          <a:stretch>
            <a:fillRect/>
          </a:stretch>
        </p:blipFill>
        <p:spPr>
          <a:xfrm>
            <a:off x="5036023" y="643467"/>
            <a:ext cx="6463564" cy="5251646"/>
          </a:xfrm>
          <a:prstGeom prst="rect">
            <a:avLst/>
          </a:prstGeom>
        </p:spPr>
      </p:pic>
    </p:spTree>
    <p:extLst>
      <p:ext uri="{BB962C8B-B14F-4D97-AF65-F5344CB8AC3E}">
        <p14:creationId xmlns:p14="http://schemas.microsoft.com/office/powerpoint/2010/main" val="4063775290"/>
      </p:ext>
    </p:extLst>
  </p:cSld>
  <p:clrMapOvr>
    <a:masterClrMapping/>
  </p:clrMapOvr>
  <p:transition spd="med">
    <p:pull/>
  </p:transition>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9" name="Rectangle 68">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ítulo 4">
            <a:extLst>
              <a:ext uri="{FF2B5EF4-FFF2-40B4-BE49-F238E27FC236}">
                <a16:creationId xmlns:a16="http://schemas.microsoft.com/office/drawing/2014/main" id="{FF3FB493-3D36-4D81-8448-D9508E1D7227}"/>
              </a:ext>
            </a:extLst>
          </p:cNvPr>
          <p:cNvSpPr>
            <a:spLocks noGrp="1"/>
          </p:cNvSpPr>
          <p:nvPr>
            <p:ph type="title"/>
          </p:nvPr>
        </p:nvSpPr>
        <p:spPr>
          <a:xfrm>
            <a:off x="1156851" y="637762"/>
            <a:ext cx="9888496" cy="900131"/>
          </a:xfrm>
        </p:spPr>
        <p:txBody>
          <a:bodyPr anchor="t">
            <a:normAutofit/>
          </a:bodyPr>
          <a:lstStyle/>
          <a:p>
            <a:r>
              <a:rPr lang="es-PA" sz="3400">
                <a:solidFill>
                  <a:schemeClr val="bg1"/>
                </a:solidFill>
              </a:rPr>
              <a:t>6. Organización Orientada a Proyectos o </a:t>
            </a:r>
            <a:r>
              <a:rPr lang="en-US" sz="3400">
                <a:solidFill>
                  <a:schemeClr val="bg1"/>
                </a:solidFill>
              </a:rPr>
              <a:t>Proyectizada</a:t>
            </a:r>
          </a:p>
        </p:txBody>
      </p:sp>
      <p:sp>
        <p:nvSpPr>
          <p:cNvPr id="71" name="Rectangle 70">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Marcador de contenido 5">
            <a:extLst>
              <a:ext uri="{FF2B5EF4-FFF2-40B4-BE49-F238E27FC236}">
                <a16:creationId xmlns:a16="http://schemas.microsoft.com/office/drawing/2014/main" id="{5B6EAE9E-3766-465F-8F68-0C2B80C91EBA}"/>
              </a:ext>
            </a:extLst>
          </p:cNvPr>
          <p:cNvSpPr>
            <a:spLocks noGrp="1"/>
          </p:cNvSpPr>
          <p:nvPr>
            <p:ph idx="1"/>
          </p:nvPr>
        </p:nvSpPr>
        <p:spPr>
          <a:xfrm>
            <a:off x="1155548" y="2217343"/>
            <a:ext cx="9880893" cy="3959619"/>
          </a:xfrm>
        </p:spPr>
        <p:txBody>
          <a:bodyPr>
            <a:normAutofit/>
          </a:bodyPr>
          <a:lstStyle/>
          <a:p>
            <a:pPr marL="0" indent="0">
              <a:buNone/>
            </a:pPr>
            <a:r>
              <a:rPr lang="es-ES" sz="2400" dirty="0"/>
              <a:t>En esta estructura, las distintas áreas funcionales tienden a desaparecer, y se concentran todos los recursos bajo un mismo proyecto, donde cada uno cumple un rol específico. Hay un solo gran jefe, el jefe de proyectos, que dirige de esta manera los esfuerzos de todos los recursos para conseguir los resultados del proyecto. Al momento de terminar los proyectos, los recursos son asignados a otro proyecto, o se dejan “libres al mercado laboral”, por decirlo bonito.</a:t>
            </a:r>
            <a:endParaRPr lang="es-419" sz="2400" dirty="0"/>
          </a:p>
        </p:txBody>
      </p:sp>
    </p:spTree>
    <p:extLst>
      <p:ext uri="{BB962C8B-B14F-4D97-AF65-F5344CB8AC3E}">
        <p14:creationId xmlns:p14="http://schemas.microsoft.com/office/powerpoint/2010/main" val="2766791157"/>
      </p:ext>
    </p:extLst>
  </p:cSld>
  <p:clrMapOvr>
    <a:masterClrMapping/>
  </p:clrMapOvr>
  <p:transition spd="med">
    <p:pull/>
  </p:transition>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 name="Rectangle 41">
            <a:extLst>
              <a:ext uri="{FF2B5EF4-FFF2-40B4-BE49-F238E27FC236}">
                <a16:creationId xmlns:a16="http://schemas.microsoft.com/office/drawing/2014/main" id="{FF9B822F-893E-44C8-963C-64F50ACECB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3">
            <a:extLst>
              <a:ext uri="{FF2B5EF4-FFF2-40B4-BE49-F238E27FC236}">
                <a16:creationId xmlns:a16="http://schemas.microsoft.com/office/drawing/2014/main" id="{EBF87945-A001-489F-9D9B-7D9435F0B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639" y="347471"/>
            <a:ext cx="11100816" cy="180136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6E1FB754-2AB2-469B-9877-3FD0A08D902D}"/>
              </a:ext>
            </a:extLst>
          </p:cNvPr>
          <p:cNvSpPr>
            <a:spLocks noGrp="1"/>
          </p:cNvSpPr>
          <p:nvPr>
            <p:ph type="title"/>
          </p:nvPr>
        </p:nvSpPr>
        <p:spPr>
          <a:xfrm>
            <a:off x="838200" y="585216"/>
            <a:ext cx="10515600" cy="1325563"/>
          </a:xfrm>
        </p:spPr>
        <p:txBody>
          <a:bodyPr vert="horz" lIns="91440" tIns="45720" rIns="91440" bIns="45720" rtlCol="0" anchor="ctr">
            <a:normAutofit/>
          </a:bodyPr>
          <a:lstStyle/>
          <a:p>
            <a:r>
              <a:rPr lang="en-US">
                <a:solidFill>
                  <a:schemeClr val="bg1"/>
                </a:solidFill>
              </a:rPr>
              <a:t>Organización Orientada a Proyectos o Proyectizada</a:t>
            </a:r>
          </a:p>
        </p:txBody>
      </p:sp>
      <p:pic>
        <p:nvPicPr>
          <p:cNvPr id="7" name="Marcador de contenido 6">
            <a:extLst>
              <a:ext uri="{FF2B5EF4-FFF2-40B4-BE49-F238E27FC236}">
                <a16:creationId xmlns:a16="http://schemas.microsoft.com/office/drawing/2014/main" id="{6D3C2C72-49EC-449F-9AE4-2185AE3EA5D6}"/>
              </a:ext>
            </a:extLst>
          </p:cNvPr>
          <p:cNvPicPr>
            <a:picLocks noGrp="1" noChangeAspect="1"/>
          </p:cNvPicPr>
          <p:nvPr>
            <p:ph sz="half" idx="2"/>
          </p:nvPr>
        </p:nvPicPr>
        <p:blipFill rotWithShape="1">
          <a:blip r:embed="rId2"/>
          <a:srcRect r="3" b="5338"/>
          <a:stretch/>
        </p:blipFill>
        <p:spPr>
          <a:xfrm>
            <a:off x="841248" y="2516778"/>
            <a:ext cx="4903881" cy="3464298"/>
          </a:xfrm>
          <a:prstGeom prst="rect">
            <a:avLst/>
          </a:prstGeom>
        </p:spPr>
      </p:pic>
      <p:sp>
        <p:nvSpPr>
          <p:cNvPr id="3" name="Marcador de contenido 2">
            <a:extLst>
              <a:ext uri="{FF2B5EF4-FFF2-40B4-BE49-F238E27FC236}">
                <a16:creationId xmlns:a16="http://schemas.microsoft.com/office/drawing/2014/main" id="{B03157A8-A72E-41CF-A598-C0F92CDDB2C3}"/>
              </a:ext>
            </a:extLst>
          </p:cNvPr>
          <p:cNvSpPr>
            <a:spLocks noGrp="1"/>
          </p:cNvSpPr>
          <p:nvPr>
            <p:ph sz="half" idx="1"/>
          </p:nvPr>
        </p:nvSpPr>
        <p:spPr>
          <a:xfrm>
            <a:off x="5966085" y="2386584"/>
            <a:ext cx="5683369" cy="4014215"/>
          </a:xfrm>
        </p:spPr>
        <p:txBody>
          <a:bodyPr vert="horz" lIns="91440" tIns="45720" rIns="91440" bIns="45720" rtlCol="0" anchor="ctr">
            <a:normAutofit lnSpcReduction="10000"/>
          </a:bodyPr>
          <a:lstStyle/>
          <a:p>
            <a:pPr marL="0" indent="0">
              <a:buClr>
                <a:srgbClr val="A98964"/>
              </a:buClr>
              <a:buNone/>
            </a:pPr>
            <a:r>
              <a:rPr lang="es-PA" sz="1200" b="1" dirty="0"/>
              <a:t>Ventajas</a:t>
            </a:r>
          </a:p>
          <a:p>
            <a:pPr>
              <a:buClr>
                <a:srgbClr val="A98964"/>
              </a:buClr>
            </a:pPr>
            <a:r>
              <a:rPr lang="es-PA" sz="1200" dirty="0"/>
              <a:t>Es más eficiente de cara al proyecto.</a:t>
            </a:r>
          </a:p>
          <a:p>
            <a:pPr>
              <a:buClr>
                <a:srgbClr val="A98964"/>
              </a:buClr>
            </a:pPr>
            <a:r>
              <a:rPr lang="es-PA" sz="1200" dirty="0"/>
              <a:t>El equipo tiene una gran lealtad hacia el proyecto.</a:t>
            </a:r>
          </a:p>
          <a:p>
            <a:pPr>
              <a:buClr>
                <a:srgbClr val="A98964"/>
              </a:buClr>
            </a:pPr>
            <a:r>
              <a:rPr lang="es-PA" sz="1200" dirty="0"/>
              <a:t>Hay una mejor comunicación entre los miembros del proyecto que redunda en una mejora de la eficiencia.</a:t>
            </a:r>
          </a:p>
          <a:p>
            <a:pPr marL="0" indent="0">
              <a:buClr>
                <a:srgbClr val="A98964"/>
              </a:buClr>
              <a:buNone/>
            </a:pPr>
            <a:r>
              <a:rPr lang="es-PA" sz="1200" b="1" dirty="0"/>
              <a:t>Desventajas</a:t>
            </a:r>
          </a:p>
          <a:p>
            <a:pPr>
              <a:buClr>
                <a:srgbClr val="A98964"/>
              </a:buClr>
            </a:pPr>
            <a:r>
              <a:rPr lang="es-PA" sz="1200" dirty="0"/>
              <a:t>Los equipos no son estables y al finalizar un proyecto tienden a disgregarse, con lo que sus miembros pueden sentirse poco identificados con la organización y descolocados con cada nuevo proyecto.</a:t>
            </a:r>
          </a:p>
          <a:p>
            <a:pPr>
              <a:buClr>
                <a:srgbClr val="A98964"/>
              </a:buClr>
            </a:pPr>
            <a:r>
              <a:rPr lang="es-PA" sz="1200" dirty="0"/>
              <a:t>Al no haber unas áreas funcionales claras puede producirse una falta de especialización en los miembros del equipo.</a:t>
            </a:r>
          </a:p>
          <a:p>
            <a:pPr>
              <a:buClr>
                <a:srgbClr val="A98964"/>
              </a:buClr>
            </a:pPr>
            <a:r>
              <a:rPr lang="es-PA" sz="1200" dirty="0"/>
              <a:t>Se duplican roles: Miembros de distintos equipos realizando las mismas tareas.</a:t>
            </a:r>
          </a:p>
          <a:p>
            <a:pPr>
              <a:buClr>
                <a:srgbClr val="A98964"/>
              </a:buClr>
            </a:pPr>
            <a:r>
              <a:rPr lang="es-PA" sz="1200" dirty="0"/>
              <a:t>El hecho de que cada equipo sea independiente del resto puede producir una pérdida de eficiencia en cuanto a recursos.</a:t>
            </a:r>
          </a:p>
          <a:p>
            <a:pPr marL="0" indent="0">
              <a:buClr>
                <a:srgbClr val="A98964"/>
              </a:buClr>
              <a:buNone/>
            </a:pPr>
            <a:r>
              <a:rPr lang="es-PA" sz="1200" dirty="0"/>
              <a:t>Para reducir o eliminar estas desventajas o inconvenientes que se producen en una Organización Orientada a Proyectos o </a:t>
            </a:r>
            <a:r>
              <a:rPr lang="es-PA" sz="1200" dirty="0" err="1"/>
              <a:t>Proyectizada</a:t>
            </a:r>
            <a:r>
              <a:rPr lang="es-PA" sz="1200" dirty="0"/>
              <a:t> es necesaria la creación de una </a:t>
            </a:r>
            <a:r>
              <a:rPr lang="es-PA" sz="1200" dirty="0">
                <a:hlinkClick r:id="rId3" tooltip="PMO">
                  <a:extLst>
                    <a:ext uri="{A12FA001-AC4F-418D-AE19-62706E023703}">
                      <ahyp:hlinkClr xmlns:ahyp="http://schemas.microsoft.com/office/drawing/2018/hyperlinkcolor" val="tx"/>
                    </a:ext>
                  </a:extLst>
                </a:hlinkClick>
              </a:rPr>
              <a:t>PMO</a:t>
            </a:r>
            <a:r>
              <a:rPr lang="es-PA" sz="1200" dirty="0"/>
              <a:t> o </a:t>
            </a:r>
            <a:r>
              <a:rPr lang="es-PA" sz="1200" dirty="0">
                <a:hlinkClick r:id="rId4" tooltip="Oficina de Gestión de Proyectos">
                  <a:extLst>
                    <a:ext uri="{A12FA001-AC4F-418D-AE19-62706E023703}">
                      <ahyp:hlinkClr xmlns:ahyp="http://schemas.microsoft.com/office/drawing/2018/hyperlinkcolor" val="tx"/>
                    </a:ext>
                  </a:extLst>
                </a:hlinkClick>
              </a:rPr>
              <a:t>Oficina de Gestión de Proyectos</a:t>
            </a:r>
            <a:r>
              <a:rPr lang="es-PA" sz="1200" dirty="0"/>
              <a:t>.</a:t>
            </a:r>
          </a:p>
          <a:p>
            <a:pPr marL="0">
              <a:buClr>
                <a:srgbClr val="A98964"/>
              </a:buClr>
            </a:pPr>
            <a:endParaRPr lang="en-US" sz="900" dirty="0"/>
          </a:p>
        </p:txBody>
      </p:sp>
    </p:spTree>
    <p:extLst>
      <p:ext uri="{BB962C8B-B14F-4D97-AF65-F5344CB8AC3E}">
        <p14:creationId xmlns:p14="http://schemas.microsoft.com/office/powerpoint/2010/main" val="4114033940"/>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ítulo 4">
            <a:extLst>
              <a:ext uri="{FF2B5EF4-FFF2-40B4-BE49-F238E27FC236}">
                <a16:creationId xmlns:a16="http://schemas.microsoft.com/office/drawing/2014/main" id="{F5A68F86-B815-430D-BD12-8B84227C61C8}"/>
              </a:ext>
            </a:extLst>
          </p:cNvPr>
          <p:cNvSpPr>
            <a:spLocks noGrp="1"/>
          </p:cNvSpPr>
          <p:nvPr>
            <p:ph type="title"/>
          </p:nvPr>
        </p:nvSpPr>
        <p:spPr>
          <a:xfrm>
            <a:off x="1156851" y="637762"/>
            <a:ext cx="9888496" cy="900131"/>
          </a:xfrm>
        </p:spPr>
        <p:txBody>
          <a:bodyPr anchor="t">
            <a:normAutofit/>
          </a:bodyPr>
          <a:lstStyle/>
          <a:p>
            <a:r>
              <a:rPr lang="es-PA" sz="4000">
                <a:solidFill>
                  <a:schemeClr val="bg1"/>
                </a:solidFill>
              </a:rPr>
              <a:t>PMO Oficina de Administración de Proyectos</a:t>
            </a:r>
          </a:p>
        </p:txBody>
      </p:sp>
      <p:sp>
        <p:nvSpPr>
          <p:cNvPr id="13" name="Rectangle 12">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Marcador de contenido 5">
            <a:extLst>
              <a:ext uri="{FF2B5EF4-FFF2-40B4-BE49-F238E27FC236}">
                <a16:creationId xmlns:a16="http://schemas.microsoft.com/office/drawing/2014/main" id="{3A6CB506-47A3-4BC8-8B4D-D10CE66561A9}"/>
              </a:ext>
            </a:extLst>
          </p:cNvPr>
          <p:cNvSpPr>
            <a:spLocks noGrp="1"/>
          </p:cNvSpPr>
          <p:nvPr>
            <p:ph idx="1"/>
          </p:nvPr>
        </p:nvSpPr>
        <p:spPr>
          <a:xfrm>
            <a:off x="1155548" y="2217343"/>
            <a:ext cx="9880893" cy="3959619"/>
          </a:xfrm>
        </p:spPr>
        <p:txBody>
          <a:bodyPr>
            <a:normAutofit/>
          </a:bodyPr>
          <a:lstStyle/>
          <a:p>
            <a:pPr marL="0" indent="0">
              <a:buNone/>
            </a:pPr>
            <a:r>
              <a:rPr lang="es-ES" sz="2000"/>
              <a:t>La PMO es también denominada “Oficina de Gestión de Programas”, “Oficina del Proyecto” u “Oficina del Programa” ayuda a mejorar las operaciones y a ser más eficientes en la Dirección de los Proyectos.</a:t>
            </a:r>
          </a:p>
          <a:p>
            <a:pPr marL="0" indent="0">
              <a:buNone/>
            </a:pPr>
            <a:r>
              <a:rPr lang="es-PA" sz="2000"/>
              <a:t>Es una entidad de la organización con responsabilidades en la dirección centralizada de los proyectos que están bajo su jurisdicción.</a:t>
            </a:r>
          </a:p>
          <a:p>
            <a:pPr marL="0" indent="0">
              <a:buNone/>
            </a:pPr>
            <a:r>
              <a:rPr lang="es-PA" sz="2000"/>
              <a:t>La PMO vincula los proyectos con los objetivos del negocio, en un tono sensato y coordinado, es la evolución natural en una organización.</a:t>
            </a:r>
          </a:p>
          <a:p>
            <a:pPr marL="0" indent="0">
              <a:buNone/>
            </a:pPr>
            <a:r>
              <a:rPr lang="es-PA" sz="2000"/>
              <a:t>La PMO da un carácter homogéneo a todos los proyectos de la organización, marcando estándares a seguir por todos los directores de proyectos.</a:t>
            </a:r>
          </a:p>
          <a:p>
            <a:pPr marL="0" indent="0">
              <a:buNone/>
            </a:pPr>
            <a:r>
              <a:rPr lang="es-PA" sz="2000"/>
              <a:t>Se sitúa en la parte alta de la organización de la empresa. Por lo tanto debe de disponer de los recursos, permisos y herramientas para poder formar parte de las decisiones, de una manera informada y consensuada con la organización.</a:t>
            </a:r>
          </a:p>
          <a:p>
            <a:pPr marL="0" indent="0">
              <a:buNone/>
            </a:pPr>
            <a:endParaRPr lang="es-PA" sz="2000"/>
          </a:p>
        </p:txBody>
      </p:sp>
    </p:spTree>
    <p:extLst>
      <p:ext uri="{BB962C8B-B14F-4D97-AF65-F5344CB8AC3E}">
        <p14:creationId xmlns:p14="http://schemas.microsoft.com/office/powerpoint/2010/main" val="3404193496"/>
      </p:ext>
    </p:extLst>
  </p:cSld>
  <p:clrMapOvr>
    <a:masterClrMapping/>
  </p:clrMapOvr>
  <p:transition spd="med">
    <p:pull/>
  </p:transition>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ítulo 4">
            <a:extLst>
              <a:ext uri="{FF2B5EF4-FFF2-40B4-BE49-F238E27FC236}">
                <a16:creationId xmlns:a16="http://schemas.microsoft.com/office/drawing/2014/main" id="{F5A68F86-B815-430D-BD12-8B84227C61C8}"/>
              </a:ext>
            </a:extLst>
          </p:cNvPr>
          <p:cNvSpPr>
            <a:spLocks noGrp="1"/>
          </p:cNvSpPr>
          <p:nvPr>
            <p:ph type="title"/>
          </p:nvPr>
        </p:nvSpPr>
        <p:spPr>
          <a:xfrm>
            <a:off x="1156851" y="637762"/>
            <a:ext cx="9888496" cy="900131"/>
          </a:xfrm>
        </p:spPr>
        <p:txBody>
          <a:bodyPr anchor="t">
            <a:normAutofit/>
          </a:bodyPr>
          <a:lstStyle/>
          <a:p>
            <a:r>
              <a:rPr lang="es-PA" sz="4000">
                <a:solidFill>
                  <a:schemeClr val="bg1"/>
                </a:solidFill>
              </a:rPr>
              <a:t>PMO Oficina de Administración de Proyectos</a:t>
            </a:r>
          </a:p>
        </p:txBody>
      </p:sp>
      <p:sp>
        <p:nvSpPr>
          <p:cNvPr id="13" name="Rectangle 12">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Marcador de contenido 5">
            <a:extLst>
              <a:ext uri="{FF2B5EF4-FFF2-40B4-BE49-F238E27FC236}">
                <a16:creationId xmlns:a16="http://schemas.microsoft.com/office/drawing/2014/main" id="{3A6CB506-47A3-4BC8-8B4D-D10CE66561A9}"/>
              </a:ext>
            </a:extLst>
          </p:cNvPr>
          <p:cNvSpPr>
            <a:spLocks noGrp="1"/>
          </p:cNvSpPr>
          <p:nvPr>
            <p:ph idx="1"/>
          </p:nvPr>
        </p:nvSpPr>
        <p:spPr>
          <a:xfrm>
            <a:off x="1155548" y="2217343"/>
            <a:ext cx="9880893" cy="3959619"/>
          </a:xfrm>
        </p:spPr>
        <p:txBody>
          <a:bodyPr>
            <a:normAutofit/>
          </a:bodyPr>
          <a:lstStyle/>
          <a:p>
            <a:pPr marL="0" indent="0">
              <a:buNone/>
            </a:pPr>
            <a:r>
              <a:rPr lang="es-PA" sz="2200"/>
              <a:t>PMO nos ofrece Marcos de trabajo para los proyectos, conocimiento, metodología.</a:t>
            </a:r>
          </a:p>
          <a:p>
            <a:pPr marL="0" indent="0">
              <a:buNone/>
            </a:pPr>
            <a:r>
              <a:rPr lang="es-PA" sz="2200"/>
              <a:t>Al establecer los protocolos de actuación afecta tanto a los procesos operacionales, como a los procesos de gestión, es decir, tanto a los que contribuyen  a la generación de los entregables resultantes de la ejecución del proyecto, como a los procesos que afectan al funcionamiento de los proyectos en si.</a:t>
            </a:r>
          </a:p>
          <a:p>
            <a:pPr marL="0" indent="0">
              <a:buNone/>
            </a:pPr>
            <a:r>
              <a:rPr lang="es-PA" sz="2200"/>
              <a:t>Visualiza desde su posición elevada y privilegiada, los proyectos de la organización.  Está condición  idónea de ver como los proyecto pueden apoyarse uno a otro.</a:t>
            </a:r>
          </a:p>
          <a:p>
            <a:pPr marL="0" indent="0">
              <a:buNone/>
            </a:pPr>
            <a:r>
              <a:rPr lang="es-PA" sz="2200"/>
              <a:t>La implantación de una PMO es una actividad estratégica y, como tal, debe partir desde la alta Dirección.</a:t>
            </a:r>
          </a:p>
        </p:txBody>
      </p:sp>
    </p:spTree>
    <p:extLst>
      <p:ext uri="{BB962C8B-B14F-4D97-AF65-F5344CB8AC3E}">
        <p14:creationId xmlns:p14="http://schemas.microsoft.com/office/powerpoint/2010/main" val="3208496099"/>
      </p:ext>
    </p:extLst>
  </p:cSld>
  <p:clrMapOvr>
    <a:masterClrMapping/>
  </p:clrMapOvr>
  <p:transition spd="med">
    <p:pull/>
  </p:transition>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ítulo 4">
            <a:extLst>
              <a:ext uri="{FF2B5EF4-FFF2-40B4-BE49-F238E27FC236}">
                <a16:creationId xmlns:a16="http://schemas.microsoft.com/office/drawing/2014/main" id="{F5A68F86-B815-430D-BD12-8B84227C61C8}"/>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000" kern="1200" dirty="0">
                <a:solidFill>
                  <a:schemeClr val="bg1"/>
                </a:solidFill>
                <a:latin typeface="+mj-lt"/>
                <a:ea typeface="+mj-ea"/>
                <a:cs typeface="+mj-cs"/>
              </a:rPr>
              <a:t>¿</a:t>
            </a:r>
            <a:r>
              <a:rPr lang="es-PA" sz="3000" kern="1200" dirty="0">
                <a:solidFill>
                  <a:schemeClr val="bg1"/>
                </a:solidFill>
                <a:latin typeface="+mj-lt"/>
                <a:ea typeface="+mj-ea"/>
                <a:cs typeface="+mj-cs"/>
              </a:rPr>
              <a:t>Dónde debe estar la PMO Oficina de Administración de Proyectos</a:t>
            </a:r>
            <a:r>
              <a:rPr lang="en-US" sz="3000" kern="1200" dirty="0">
                <a:solidFill>
                  <a:schemeClr val="bg1"/>
                </a:solidFill>
                <a:latin typeface="+mj-lt"/>
                <a:ea typeface="+mj-ea"/>
                <a:cs typeface="+mj-cs"/>
              </a:rPr>
              <a:t>?</a:t>
            </a:r>
          </a:p>
        </p:txBody>
      </p:sp>
      <p:pic>
        <p:nvPicPr>
          <p:cNvPr id="2" name="Marcador de contenido 1">
            <a:extLst>
              <a:ext uri="{FF2B5EF4-FFF2-40B4-BE49-F238E27FC236}">
                <a16:creationId xmlns:a16="http://schemas.microsoft.com/office/drawing/2014/main" id="{CDC066D0-91F7-436E-94D1-E2BCE68C90F3}"/>
              </a:ext>
            </a:extLst>
          </p:cNvPr>
          <p:cNvPicPr>
            <a:picLocks noGrp="1" noChangeAspect="1"/>
          </p:cNvPicPr>
          <p:nvPr>
            <p:ph idx="1"/>
          </p:nvPr>
        </p:nvPicPr>
        <p:blipFill>
          <a:blip r:embed="rId2"/>
          <a:stretch>
            <a:fillRect/>
          </a:stretch>
        </p:blipFill>
        <p:spPr>
          <a:xfrm>
            <a:off x="643467" y="2113885"/>
            <a:ext cx="10905066" cy="3516882"/>
          </a:xfrm>
          <a:prstGeom prst="rect">
            <a:avLst/>
          </a:prstGeom>
        </p:spPr>
      </p:pic>
    </p:spTree>
    <p:extLst>
      <p:ext uri="{BB962C8B-B14F-4D97-AF65-F5344CB8AC3E}">
        <p14:creationId xmlns:p14="http://schemas.microsoft.com/office/powerpoint/2010/main" val="2954368878"/>
      </p:ext>
    </p:extLst>
  </p:cSld>
  <p:clrMapOvr>
    <a:masterClrMapping/>
  </p:clrMapOvr>
  <p:transition spd="med">
    <p:pull/>
  </p:transition>
</p:sld>
</file>

<file path=ppt/slides/slide29.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p:nvSpPr>
          <p:cNvPr id="69" name="Rectangle 68">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ítulo 4">
            <a:extLst>
              <a:ext uri="{FF2B5EF4-FFF2-40B4-BE49-F238E27FC236}">
                <a16:creationId xmlns:a16="http://schemas.microsoft.com/office/drawing/2014/main" id="{FF3FB493-3D36-4D81-8448-D9508E1D7227}"/>
              </a:ext>
            </a:extLst>
          </p:cNvPr>
          <p:cNvSpPr>
            <a:spLocks noGrp="1"/>
          </p:cNvSpPr>
          <p:nvPr>
            <p:ph type="title"/>
          </p:nvPr>
        </p:nvSpPr>
        <p:spPr>
          <a:xfrm>
            <a:off x="1156851" y="637762"/>
            <a:ext cx="9888496" cy="900131"/>
          </a:xfrm>
        </p:spPr>
        <p:txBody>
          <a:bodyPr anchor="t">
            <a:normAutofit/>
          </a:bodyPr>
          <a:lstStyle/>
          <a:p>
            <a:r>
              <a:rPr lang="es-ES" sz="2800" dirty="0">
                <a:solidFill>
                  <a:schemeClr val="bg1"/>
                </a:solidFill>
              </a:rPr>
              <a:t>7. Estructura organizacional de matriz</a:t>
            </a:r>
            <a:br>
              <a:rPr lang="es-ES" sz="2800" dirty="0">
                <a:solidFill>
                  <a:schemeClr val="bg1"/>
                </a:solidFill>
              </a:rPr>
            </a:br>
            <a:endParaRPr lang="es-419" sz="2800" dirty="0">
              <a:solidFill>
                <a:schemeClr val="bg1"/>
              </a:solidFill>
            </a:endParaRPr>
          </a:p>
        </p:txBody>
      </p:sp>
      <p:sp>
        <p:nvSpPr>
          <p:cNvPr id="71" name="Rectangle 70">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Marcador de contenido 5">
            <a:extLst>
              <a:ext uri="{FF2B5EF4-FFF2-40B4-BE49-F238E27FC236}">
                <a16:creationId xmlns:a16="http://schemas.microsoft.com/office/drawing/2014/main" id="{5B6EAE9E-3766-465F-8F68-0C2B80C91EBA}"/>
              </a:ext>
            </a:extLst>
          </p:cNvPr>
          <p:cNvSpPr>
            <a:spLocks noGrp="1"/>
          </p:cNvSpPr>
          <p:nvPr>
            <p:ph idx="1"/>
          </p:nvPr>
        </p:nvSpPr>
        <p:spPr>
          <a:xfrm>
            <a:off x="1155548" y="2217343"/>
            <a:ext cx="9880893" cy="3959619"/>
          </a:xfrm>
        </p:spPr>
        <p:txBody>
          <a:bodyPr>
            <a:normAutofit/>
          </a:bodyPr>
          <a:lstStyle/>
          <a:p>
            <a:pPr marL="0" indent="0">
              <a:buNone/>
            </a:pPr>
            <a:r>
              <a:rPr lang="es-ES" sz="2400"/>
              <a:t>Matricial (“Dos jefes”): En una organización matricial, el control es compartido entre dos grupos. En primer lugar, cada una de las áreas listadas anteriormente, lideradas por el jefe de recursos, o gerente funcional. Por otra parte el gerente de proyectos, perteneciente a un área específica de Gerencia de Proyectos, y cuya responsabilidad es la ejecución de dichos proyectos. Por supuesto, cada proyecto requerirá de la asignación (total o parcial) de recursos de distintas áreas, y es ahí donde la interacción Gerente de Proyectos / Gerente Funcional inicia.</a:t>
            </a:r>
            <a:endParaRPr lang="es-419" sz="2400"/>
          </a:p>
        </p:txBody>
      </p:sp>
    </p:spTree>
    <p:extLst>
      <p:ext uri="{BB962C8B-B14F-4D97-AF65-F5344CB8AC3E}">
        <p14:creationId xmlns:p14="http://schemas.microsoft.com/office/powerpoint/2010/main" val="733658795"/>
      </p:ext>
    </p:extLst>
  </p:cSld>
  <p:clrMapOvr>
    <a:masterClrMapping/>
  </p:clrMapOvr>
  <p:transition spd="med">
    <p:pull/>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434DB672-D82C-4920-9E90-754AD183A41C}"/>
              </a:ext>
            </a:extLst>
          </p:cNvPr>
          <p:cNvSpPr>
            <a:spLocks noGrp="1"/>
          </p:cNvSpPr>
          <p:nvPr>
            <p:ph type="title"/>
          </p:nvPr>
        </p:nvSpPr>
        <p:spPr>
          <a:xfrm>
            <a:off x="1156851" y="637762"/>
            <a:ext cx="9888496" cy="900131"/>
          </a:xfrm>
        </p:spPr>
        <p:txBody>
          <a:bodyPr anchor="t">
            <a:normAutofit/>
          </a:bodyPr>
          <a:lstStyle/>
          <a:p>
            <a:r>
              <a:rPr lang="es-ES" sz="3400">
                <a:solidFill>
                  <a:schemeClr val="bg1"/>
                </a:solidFill>
              </a:rPr>
              <a:t>Tres elementos clave de la estructura organizacional</a:t>
            </a:r>
            <a:endParaRPr lang="es-PA" sz="3400">
              <a:solidFill>
                <a:schemeClr val="bg1"/>
              </a:solidFill>
            </a:endParaRPr>
          </a:p>
        </p:txBody>
      </p:sp>
      <p:sp>
        <p:nvSpPr>
          <p:cNvPr id="19" name="Rectangle 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contenido 2">
            <a:extLst>
              <a:ext uri="{FF2B5EF4-FFF2-40B4-BE49-F238E27FC236}">
                <a16:creationId xmlns:a16="http://schemas.microsoft.com/office/drawing/2014/main" id="{5186B937-44FA-4F8B-9473-24F66558EAD1}"/>
              </a:ext>
            </a:extLst>
          </p:cNvPr>
          <p:cNvSpPr>
            <a:spLocks noGrp="1"/>
          </p:cNvSpPr>
          <p:nvPr>
            <p:ph idx="1"/>
          </p:nvPr>
        </p:nvSpPr>
        <p:spPr>
          <a:xfrm>
            <a:off x="1155548" y="2217343"/>
            <a:ext cx="9880893" cy="3959619"/>
          </a:xfrm>
        </p:spPr>
        <p:txBody>
          <a:bodyPr>
            <a:normAutofit/>
          </a:bodyPr>
          <a:lstStyle/>
          <a:p>
            <a:pPr marL="0" indent="0">
              <a:buNone/>
            </a:pPr>
            <a:r>
              <a:rPr lang="es-PA" sz="2400"/>
              <a:t>1. </a:t>
            </a:r>
            <a:r>
              <a:rPr lang="es-ES" sz="2400"/>
              <a:t>Cadena de mando</a:t>
            </a:r>
          </a:p>
          <a:p>
            <a:pPr marL="0" indent="0">
              <a:buNone/>
            </a:pPr>
            <a:r>
              <a:rPr lang="es-ES" sz="2400"/>
              <a:t>La cadena de mando explica cómo se delegan las tareas y se aprueba el trabajo en tu empresa. La estructura organizacional te permite definir cuántos escalones debe tener un departamento o línea de negocio en particular. Es decir, quién dice qué hacer y a quién, así como la manera en que se comunican los problemas, solicitudes y propuestas hacia arriba y hacia abajo de la escalera.</a:t>
            </a:r>
            <a:endParaRPr lang="es-PA" sz="2400"/>
          </a:p>
        </p:txBody>
      </p:sp>
    </p:spTree>
    <p:extLst>
      <p:ext uri="{BB962C8B-B14F-4D97-AF65-F5344CB8AC3E}">
        <p14:creationId xmlns:p14="http://schemas.microsoft.com/office/powerpoint/2010/main" val="3127588008"/>
      </p:ext>
    </p:extLst>
  </p:cSld>
  <p:clrMapOvr>
    <a:masterClrMapping/>
  </p:clrMapOvr>
  <p:transition spd="med">
    <p:pull/>
  </p:transition>
</p:sld>
</file>

<file path=ppt/slides/slide30.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8A699930-26AB-4BC9-B165-578EA7A8C464}"/>
              </a:ext>
            </a:extLst>
          </p:cNvPr>
          <p:cNvSpPr>
            <a:spLocks noGrp="1"/>
          </p:cNvSpPr>
          <p:nvPr>
            <p:ph type="title"/>
          </p:nvPr>
        </p:nvSpPr>
        <p:spPr>
          <a:xfrm>
            <a:off x="6096000" y="640263"/>
            <a:ext cx="5517864" cy="1344975"/>
          </a:xfrm>
        </p:spPr>
        <p:txBody>
          <a:bodyPr vert="horz" lIns="91440" tIns="45720" rIns="91440" bIns="45720" rtlCol="0" anchor="ctr">
            <a:normAutofit fontScale="90000"/>
          </a:bodyPr>
          <a:lstStyle/>
          <a:p>
            <a:pPr algn="ctr"/>
            <a:r>
              <a:rPr lang="es-PA" sz="4000" kern="1200" dirty="0">
                <a:solidFill>
                  <a:schemeClr val="tx1"/>
                </a:solidFill>
                <a:latin typeface="+mj-lt"/>
                <a:ea typeface="+mj-ea"/>
                <a:cs typeface="+mj-cs"/>
              </a:rPr>
              <a:t>Existe Organización Matricial</a:t>
            </a:r>
            <a:br>
              <a:rPr lang="es-PA" sz="4000" kern="1200" dirty="0">
                <a:solidFill>
                  <a:schemeClr val="tx1"/>
                </a:solidFill>
                <a:latin typeface="+mj-lt"/>
                <a:ea typeface="+mj-ea"/>
                <a:cs typeface="+mj-cs"/>
              </a:rPr>
            </a:br>
            <a:r>
              <a:rPr lang="es-PA" sz="4000" kern="1200" dirty="0">
                <a:solidFill>
                  <a:schemeClr val="tx1"/>
                </a:solidFill>
                <a:latin typeface="+mj-lt"/>
                <a:ea typeface="+mj-ea"/>
                <a:cs typeface="+mj-cs"/>
              </a:rPr>
              <a:t>Fuerte-Débil-Equilibrada</a:t>
            </a:r>
          </a:p>
        </p:txBody>
      </p:sp>
      <p:sp>
        <p:nvSpPr>
          <p:cNvPr id="6" name="Marcador de contenido 5">
            <a:extLst>
              <a:ext uri="{FF2B5EF4-FFF2-40B4-BE49-F238E27FC236}">
                <a16:creationId xmlns:a16="http://schemas.microsoft.com/office/drawing/2014/main" id="{48FF31B1-63D0-4C2C-98E2-4C8F6FD5BACA}"/>
              </a:ext>
            </a:extLst>
          </p:cNvPr>
          <p:cNvSpPr>
            <a:spLocks noGrp="1"/>
          </p:cNvSpPr>
          <p:nvPr>
            <p:ph sz="half" idx="1"/>
          </p:nvPr>
        </p:nvSpPr>
        <p:spPr>
          <a:xfrm>
            <a:off x="5966085" y="2121763"/>
            <a:ext cx="5661308" cy="3773010"/>
          </a:xfrm>
        </p:spPr>
        <p:txBody>
          <a:bodyPr vert="horz" lIns="91440" tIns="45720" rIns="91440" bIns="45720" rtlCol="0">
            <a:normAutofit/>
          </a:bodyPr>
          <a:lstStyle/>
          <a:p>
            <a:pPr marL="0" indent="0" algn="just">
              <a:buNone/>
            </a:pPr>
            <a:r>
              <a:rPr lang="es-PA" sz="2000" dirty="0"/>
              <a:t>La estructura matricial de una organización divide la autoridad, tanto por área funcional y por proyecto. En una estructura de matriz, cada uno de los empleados responde a dos supervisores inmediatos: un supervisor funcional y un supervisor del proyecto.</a:t>
            </a:r>
          </a:p>
          <a:p>
            <a:pPr marL="0"/>
            <a:endParaRPr lang="es-PA" sz="2000" dirty="0"/>
          </a:p>
        </p:txBody>
      </p:sp>
      <p:graphicFrame>
        <p:nvGraphicFramePr>
          <p:cNvPr id="7" name="Marcador de contenido 6">
            <a:extLst>
              <a:ext uri="{FF2B5EF4-FFF2-40B4-BE49-F238E27FC236}">
                <a16:creationId xmlns:a16="http://schemas.microsoft.com/office/drawing/2014/main" id="{CD972685-B09F-4A9D-9C55-017A3C3C3CCB}"/>
              </a:ext>
            </a:extLst>
          </p:cNvPr>
          <p:cNvGraphicFramePr>
            <a:graphicFrameLocks noGrp="1"/>
          </p:cNvGraphicFramePr>
          <p:nvPr>
            <p:ph sz="half" idx="2"/>
            <p:extLst>
              <p:ext uri="{D42A27DB-BD31-4B8C-83A1-F6EECF244321}">
                <p14:modId xmlns:p14="http://schemas.microsoft.com/office/powerpoint/2010/main" val="3613996732"/>
              </p:ext>
            </p:extLst>
          </p:nvPr>
        </p:nvGraphicFramePr>
        <p:xfrm>
          <a:off x="954797" y="484632"/>
          <a:ext cx="4186407" cy="5733293"/>
        </p:xfrm>
        <a:graphic>
          <a:graphicData uri="http://schemas.openxmlformats.org/drawingml/2006/table">
            <a:tbl>
              <a:tblPr firstRow="1" bandRow="1">
                <a:noFill/>
              </a:tblPr>
              <a:tblGrid>
                <a:gridCol w="2067228">
                  <a:extLst>
                    <a:ext uri="{9D8B030D-6E8A-4147-A177-3AD203B41FA5}">
                      <a16:colId xmlns:a16="http://schemas.microsoft.com/office/drawing/2014/main" val="2271511201"/>
                    </a:ext>
                  </a:extLst>
                </a:gridCol>
                <a:gridCol w="2119179">
                  <a:extLst>
                    <a:ext uri="{9D8B030D-6E8A-4147-A177-3AD203B41FA5}">
                      <a16:colId xmlns:a16="http://schemas.microsoft.com/office/drawing/2014/main" val="152829253"/>
                    </a:ext>
                  </a:extLst>
                </a:gridCol>
              </a:tblGrid>
              <a:tr h="511521">
                <a:tc>
                  <a:txBody>
                    <a:bodyPr/>
                    <a:lstStyle/>
                    <a:p>
                      <a:pPr algn="ctr"/>
                      <a:r>
                        <a:rPr lang="es-419" sz="1600" b="1">
                          <a:solidFill>
                            <a:schemeClr val="tx1">
                              <a:lumMod val="75000"/>
                              <a:lumOff val="25000"/>
                            </a:schemeClr>
                          </a:solidFill>
                          <a:effectLst/>
                        </a:rPr>
                        <a:t>VENTAJAS</a:t>
                      </a:r>
                    </a:p>
                  </a:txBody>
                  <a:tcPr marL="199813" marR="119888" marT="119888" marB="119888" anchor="ctr">
                    <a:lnL w="12700" cmpd="sng">
                      <a:noFill/>
                      <a:prstDash val="solid"/>
                    </a:lnL>
                    <a:lnR w="12700" cmpd="sng">
                      <a:noFill/>
                      <a:prstDash val="solid"/>
                    </a:lnR>
                    <a:lnT w="19050" cap="flat" cmpd="sng" algn="ctr">
                      <a:solidFill>
                        <a:srgbClr val="8F9A9D">
                          <a:alpha val="60000"/>
                        </a:srgbClr>
                      </a:solidFill>
                      <a:prstDash val="solid"/>
                    </a:lnT>
                    <a:lnB w="12700" cmpd="sng">
                      <a:noFill/>
                      <a:prstDash val="solid"/>
                    </a:lnB>
                    <a:noFill/>
                  </a:tcPr>
                </a:tc>
                <a:tc>
                  <a:txBody>
                    <a:bodyPr/>
                    <a:lstStyle/>
                    <a:p>
                      <a:pPr algn="ctr"/>
                      <a:r>
                        <a:rPr lang="es-419" sz="1600" b="1">
                          <a:solidFill>
                            <a:schemeClr val="tx1">
                              <a:lumMod val="75000"/>
                              <a:lumOff val="25000"/>
                            </a:schemeClr>
                          </a:solidFill>
                          <a:effectLst/>
                        </a:rPr>
                        <a:t>DESVENTAJAS</a:t>
                      </a:r>
                    </a:p>
                  </a:txBody>
                  <a:tcPr marL="199813" marR="119888" marT="119888" marB="119888" anchor="ctr">
                    <a:lnL w="12700" cmpd="sng">
                      <a:noFill/>
                      <a:prstDash val="solid"/>
                    </a:lnL>
                    <a:lnR w="12700" cmpd="sng">
                      <a:noFill/>
                      <a:prstDash val="solid"/>
                    </a:lnR>
                    <a:lnT w="19050" cap="flat" cmpd="sng" algn="ctr">
                      <a:solidFill>
                        <a:srgbClr val="8F9A9D">
                          <a:alpha val="60000"/>
                        </a:srgbClr>
                      </a:solidFill>
                      <a:prstDash val="solid"/>
                    </a:lnT>
                    <a:lnB w="12700" cmpd="sng">
                      <a:noFill/>
                      <a:prstDash val="solid"/>
                    </a:lnB>
                    <a:noFill/>
                  </a:tcPr>
                </a:tc>
                <a:extLst>
                  <a:ext uri="{0D108BD9-81ED-4DB2-BD59-A6C34878D82A}">
                    <a16:rowId xmlns:a16="http://schemas.microsoft.com/office/drawing/2014/main" val="2603461918"/>
                  </a:ext>
                </a:extLst>
              </a:tr>
              <a:tr h="612759">
                <a:tc>
                  <a:txBody>
                    <a:bodyPr/>
                    <a:lstStyle/>
                    <a:p>
                      <a:r>
                        <a:rPr lang="es-PA" sz="1200" dirty="0">
                          <a:solidFill>
                            <a:schemeClr val="tx1">
                              <a:lumMod val="75000"/>
                              <a:lumOff val="25000"/>
                            </a:schemeClr>
                          </a:solidFill>
                          <a:effectLst/>
                        </a:rPr>
                        <a:t>Objetivos del proyecto altamente visibles</a:t>
                      </a:r>
                    </a:p>
                  </a:txBody>
                  <a:tcPr marL="199813" marR="103903" marT="103903" marB="103903" anchor="ctr">
                    <a:lnL w="12700" cmpd="sng">
                      <a:noFill/>
                      <a:prstDash val="solid"/>
                    </a:lnL>
                    <a:lnR w="12700" cmpd="sng">
                      <a:noFill/>
                      <a:prstDash val="solid"/>
                    </a:lnR>
                    <a:lnT w="12700" cmpd="sng">
                      <a:noFill/>
                      <a:prstDash val="solid"/>
                    </a:lnT>
                    <a:lnB w="19050" cap="flat" cmpd="sng" algn="ctr">
                      <a:solidFill>
                        <a:srgbClr val="FFFFFF"/>
                      </a:solidFill>
                      <a:prstDash val="solid"/>
                    </a:lnB>
                    <a:solidFill>
                      <a:srgbClr val="B4BCBE">
                        <a:alpha val="34902"/>
                      </a:srgbClr>
                    </a:solidFill>
                  </a:tcPr>
                </a:tc>
                <a:tc>
                  <a:txBody>
                    <a:bodyPr/>
                    <a:lstStyle/>
                    <a:p>
                      <a:r>
                        <a:rPr lang="es-PA" sz="1200">
                          <a:solidFill>
                            <a:schemeClr val="tx1">
                              <a:lumMod val="75000"/>
                              <a:lumOff val="25000"/>
                            </a:schemeClr>
                          </a:solidFill>
                          <a:effectLst/>
                        </a:rPr>
                        <a:t>Se requiere de administración adicional</a:t>
                      </a:r>
                    </a:p>
                  </a:txBody>
                  <a:tcPr marL="199813" marR="103903" marT="103903" marB="103903" anchor="ctr">
                    <a:lnL w="12700" cmpd="sng">
                      <a:noFill/>
                      <a:prstDash val="solid"/>
                    </a:lnL>
                    <a:lnR w="12700" cmpd="sng">
                      <a:noFill/>
                      <a:prstDash val="solid"/>
                    </a:lnR>
                    <a:lnT w="12700" cmpd="sng">
                      <a:noFill/>
                      <a:prstDash val="solid"/>
                    </a:lnT>
                    <a:lnB w="19050" cap="flat" cmpd="sng" algn="ctr">
                      <a:solidFill>
                        <a:srgbClr val="FFFFFF"/>
                      </a:solidFill>
                      <a:prstDash val="solid"/>
                    </a:lnB>
                    <a:solidFill>
                      <a:srgbClr val="B4BCBE">
                        <a:alpha val="34902"/>
                      </a:srgbClr>
                    </a:solidFill>
                  </a:tcPr>
                </a:tc>
                <a:extLst>
                  <a:ext uri="{0D108BD9-81ED-4DB2-BD59-A6C34878D82A}">
                    <a16:rowId xmlns:a16="http://schemas.microsoft.com/office/drawing/2014/main" val="1873726699"/>
                  </a:ext>
                </a:extLst>
              </a:tr>
              <a:tr h="799251">
                <a:tc>
                  <a:txBody>
                    <a:bodyPr/>
                    <a:lstStyle/>
                    <a:p>
                      <a:r>
                        <a:rPr lang="es-PA" sz="1200" dirty="0">
                          <a:solidFill>
                            <a:schemeClr val="tx1">
                              <a:lumMod val="75000"/>
                              <a:lumOff val="25000"/>
                            </a:schemeClr>
                          </a:solidFill>
                          <a:effectLst/>
                        </a:rPr>
                        <a:t>Mejor control de los recursos por parte del director del proyecto</a:t>
                      </a:r>
                    </a:p>
                  </a:txBody>
                  <a:tcPr marL="199813" marR="103903" marT="103903" marB="103903"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r>
                        <a:rPr lang="es-PA" sz="1200">
                          <a:solidFill>
                            <a:schemeClr val="tx1">
                              <a:lumMod val="75000"/>
                              <a:lumOff val="25000"/>
                            </a:schemeClr>
                          </a:solidFill>
                          <a:effectLst/>
                        </a:rPr>
                        <a:t>Los miembros del equipo del proyecto tienen más de un jefe</a:t>
                      </a:r>
                    </a:p>
                  </a:txBody>
                  <a:tcPr marL="199813" marR="103903" marT="103903" marB="103903"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extLst>
                  <a:ext uri="{0D108BD9-81ED-4DB2-BD59-A6C34878D82A}">
                    <a16:rowId xmlns:a16="http://schemas.microsoft.com/office/drawing/2014/main" val="207665830"/>
                  </a:ext>
                </a:extLst>
              </a:tr>
              <a:tr h="612759">
                <a:tc>
                  <a:txBody>
                    <a:bodyPr/>
                    <a:lstStyle/>
                    <a:p>
                      <a:r>
                        <a:rPr lang="es-PA" sz="1200">
                          <a:solidFill>
                            <a:schemeClr val="tx1">
                              <a:lumMod val="75000"/>
                              <a:lumOff val="25000"/>
                            </a:schemeClr>
                          </a:solidFill>
                          <a:effectLst/>
                        </a:rPr>
                        <a:t>Más apoyo de las áreas funcionales</a:t>
                      </a:r>
                    </a:p>
                  </a:txBody>
                  <a:tcPr marL="199813" marR="103903" marT="103903" marB="103903"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r>
                        <a:rPr lang="es-PA" sz="1200">
                          <a:solidFill>
                            <a:schemeClr val="tx1">
                              <a:lumMod val="75000"/>
                              <a:lumOff val="25000"/>
                            </a:schemeClr>
                          </a:solidFill>
                          <a:effectLst/>
                        </a:rPr>
                        <a:t>Dar seguimiento y control resultan más complejos</a:t>
                      </a:r>
                    </a:p>
                  </a:txBody>
                  <a:tcPr marL="199813" marR="103903" marT="103903" marB="103903"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extLst>
                  <a:ext uri="{0D108BD9-81ED-4DB2-BD59-A6C34878D82A}">
                    <a16:rowId xmlns:a16="http://schemas.microsoft.com/office/drawing/2014/main" val="2928122002"/>
                  </a:ext>
                </a:extLst>
              </a:tr>
              <a:tr h="612759">
                <a:tc>
                  <a:txBody>
                    <a:bodyPr/>
                    <a:lstStyle/>
                    <a:p>
                      <a:r>
                        <a:rPr lang="es-PA" sz="1200">
                          <a:solidFill>
                            <a:schemeClr val="tx1">
                              <a:lumMod val="75000"/>
                              <a:lumOff val="25000"/>
                            </a:schemeClr>
                          </a:solidFill>
                          <a:effectLst/>
                        </a:rPr>
                        <a:t>Máxima utilización de recursos escasos</a:t>
                      </a:r>
                    </a:p>
                  </a:txBody>
                  <a:tcPr marL="199813" marR="103903" marT="103903" marB="103903"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r>
                        <a:rPr lang="es-PA" sz="1200">
                          <a:solidFill>
                            <a:schemeClr val="tx1">
                              <a:lumMod val="75000"/>
                              <a:lumOff val="25000"/>
                            </a:schemeClr>
                          </a:solidFill>
                          <a:effectLst/>
                        </a:rPr>
                        <a:t>La asignación de recursos es más compleja</a:t>
                      </a:r>
                    </a:p>
                  </a:txBody>
                  <a:tcPr marL="199813" marR="103903" marT="103903" marB="103903"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extLst>
                  <a:ext uri="{0D108BD9-81ED-4DB2-BD59-A6C34878D82A}">
                    <a16:rowId xmlns:a16="http://schemas.microsoft.com/office/drawing/2014/main" val="3813080351"/>
                  </a:ext>
                </a:extLst>
              </a:tr>
              <a:tr h="799251">
                <a:tc>
                  <a:txBody>
                    <a:bodyPr/>
                    <a:lstStyle/>
                    <a:p>
                      <a:r>
                        <a:rPr lang="es-419" sz="1200">
                          <a:solidFill>
                            <a:schemeClr val="tx1">
                              <a:lumMod val="75000"/>
                              <a:lumOff val="25000"/>
                            </a:schemeClr>
                          </a:solidFill>
                          <a:effectLst/>
                        </a:rPr>
                        <a:t>Coordinación mejorada</a:t>
                      </a:r>
                    </a:p>
                  </a:txBody>
                  <a:tcPr marL="199813" marR="103903" marT="103903" marB="103903"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r>
                        <a:rPr lang="es-PA" sz="1200" dirty="0">
                          <a:solidFill>
                            <a:schemeClr val="tx1">
                              <a:lumMod val="75000"/>
                              <a:lumOff val="25000"/>
                            </a:schemeClr>
                          </a:solidFill>
                          <a:effectLst/>
                        </a:rPr>
                        <a:t>Requiere del uso extenso de procedimientos y políticas</a:t>
                      </a:r>
                    </a:p>
                  </a:txBody>
                  <a:tcPr marL="199813" marR="103903" marT="103903" marB="103903"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extLst>
                  <a:ext uri="{0D108BD9-81ED-4DB2-BD59-A6C34878D82A}">
                    <a16:rowId xmlns:a16="http://schemas.microsoft.com/office/drawing/2014/main" val="911499473"/>
                  </a:ext>
                </a:extLst>
              </a:tr>
              <a:tr h="1172234">
                <a:tc>
                  <a:txBody>
                    <a:bodyPr/>
                    <a:lstStyle/>
                    <a:p>
                      <a:r>
                        <a:rPr lang="es-PA" sz="1200">
                          <a:solidFill>
                            <a:schemeClr val="tx1">
                              <a:lumMod val="75000"/>
                              <a:lumOff val="25000"/>
                            </a:schemeClr>
                          </a:solidFill>
                          <a:effectLst/>
                        </a:rPr>
                        <a:t>Mejora en la diseminación de la información horizontal y vertical</a:t>
                      </a:r>
                    </a:p>
                  </a:txBody>
                  <a:tcPr marL="199813" marR="103903" marT="103903" marB="103903"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r>
                        <a:rPr lang="es-PA" sz="1200">
                          <a:solidFill>
                            <a:schemeClr val="tx1">
                              <a:lumMod val="75000"/>
                              <a:lumOff val="25000"/>
                            </a:schemeClr>
                          </a:solidFill>
                          <a:effectLst/>
                        </a:rPr>
                        <a:t>Es posible que los gerentes funcionales tengan prioridades distintas a las de los directores de proyectos</a:t>
                      </a:r>
                    </a:p>
                  </a:txBody>
                  <a:tcPr marL="199813" marR="103903" marT="103903" marB="103903"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extLst>
                  <a:ext uri="{0D108BD9-81ED-4DB2-BD59-A6C34878D82A}">
                    <a16:rowId xmlns:a16="http://schemas.microsoft.com/office/drawing/2014/main" val="3654872102"/>
                  </a:ext>
                </a:extLst>
              </a:tr>
              <a:tr h="612759">
                <a:tc>
                  <a:txBody>
                    <a:bodyPr/>
                    <a:lstStyle/>
                    <a:p>
                      <a:r>
                        <a:rPr lang="es-PA" sz="1200">
                          <a:solidFill>
                            <a:schemeClr val="tx1">
                              <a:lumMod val="75000"/>
                              <a:lumOff val="25000"/>
                            </a:schemeClr>
                          </a:solidFill>
                          <a:effectLst/>
                        </a:rPr>
                        <a:t>Los miembros del equipo mantienen una “sede””</a:t>
                      </a:r>
                    </a:p>
                  </a:txBody>
                  <a:tcPr marL="199813" marR="103903" marT="103903" marB="103903" anchor="ctr">
                    <a:lnL w="12700" cmpd="sng">
                      <a:noFill/>
                      <a:prstDash val="solid"/>
                    </a:lnL>
                    <a:lnR w="12700" cmpd="sng">
                      <a:noFill/>
                      <a:prstDash val="solid"/>
                    </a:lnR>
                    <a:lnT w="19050" cap="flat" cmpd="sng" algn="ctr">
                      <a:solidFill>
                        <a:srgbClr val="FFFFFF"/>
                      </a:solidFill>
                      <a:prstDash val="solid"/>
                    </a:lnT>
                    <a:lnB w="12700" cmpd="sng">
                      <a:noFill/>
                      <a:prstDash val="solid"/>
                    </a:lnB>
                    <a:solidFill>
                      <a:srgbClr val="B4BCBE">
                        <a:alpha val="34902"/>
                      </a:srgbClr>
                    </a:solidFill>
                  </a:tcPr>
                </a:tc>
                <a:tc>
                  <a:txBody>
                    <a:bodyPr/>
                    <a:lstStyle/>
                    <a:p>
                      <a:r>
                        <a:rPr lang="es-419" sz="1200" dirty="0">
                          <a:solidFill>
                            <a:schemeClr val="tx1">
                              <a:lumMod val="75000"/>
                              <a:lumOff val="25000"/>
                            </a:schemeClr>
                          </a:solidFill>
                          <a:effectLst/>
                        </a:rPr>
                        <a:t>Mayor potencial de conflicto</a:t>
                      </a:r>
                    </a:p>
                  </a:txBody>
                  <a:tcPr marL="199813" marR="103903" marT="103903" marB="103903" anchor="ctr">
                    <a:lnL w="12700" cmpd="sng">
                      <a:noFill/>
                      <a:prstDash val="solid"/>
                    </a:lnL>
                    <a:lnR w="12700" cmpd="sng">
                      <a:noFill/>
                      <a:prstDash val="solid"/>
                    </a:lnR>
                    <a:lnT w="19050" cap="flat" cmpd="sng" algn="ctr">
                      <a:solidFill>
                        <a:srgbClr val="FFFFFF"/>
                      </a:solidFill>
                      <a:prstDash val="solid"/>
                    </a:lnT>
                    <a:lnB w="12700" cmpd="sng">
                      <a:noFill/>
                      <a:prstDash val="solid"/>
                    </a:lnB>
                    <a:solidFill>
                      <a:srgbClr val="B4BCBE">
                        <a:alpha val="34902"/>
                      </a:srgbClr>
                    </a:solidFill>
                  </a:tcPr>
                </a:tc>
                <a:extLst>
                  <a:ext uri="{0D108BD9-81ED-4DB2-BD59-A6C34878D82A}">
                    <a16:rowId xmlns:a16="http://schemas.microsoft.com/office/drawing/2014/main" val="2010237884"/>
                  </a:ext>
                </a:extLst>
              </a:tr>
            </a:tbl>
          </a:graphicData>
        </a:graphic>
      </p:graphicFrame>
      <p:sp>
        <p:nvSpPr>
          <p:cNvPr id="8" name="Rectangle 1">
            <a:extLst>
              <a:ext uri="{FF2B5EF4-FFF2-40B4-BE49-F238E27FC236}">
                <a16:creationId xmlns:a16="http://schemas.microsoft.com/office/drawing/2014/main" id="{D0CC3B35-A812-4C9A-B5FB-37D3A3D731FE}"/>
              </a:ext>
            </a:extLst>
          </p:cNvPr>
          <p:cNvSpPr>
            <a:spLocks noChangeArrowheads="1"/>
          </p:cNvSpPr>
          <p:nvPr/>
        </p:nvSpPr>
        <p:spPr bwMode="auto">
          <a:xfrm>
            <a:off x="0" y="-323165"/>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spcBef>
                <a:spcPct val="0"/>
              </a:spcBef>
              <a:spcAft>
                <a:spcPts val="600"/>
              </a:spcAft>
              <a:buClrTx/>
              <a:buSzTx/>
              <a:buFontTx/>
              <a:buNone/>
              <a:tabLst/>
            </a:pPr>
            <a:br>
              <a:rPr kumimoji="0" lang="es-419" altLang="es-419" b="0" i="0" u="none" strike="noStrike" cap="none" normalizeH="0" baseline="0">
                <a:ln>
                  <a:noFill/>
                </a:ln>
                <a:solidFill>
                  <a:schemeClr val="tx1"/>
                </a:solidFill>
                <a:effectLst/>
                <a:latin typeface="Arial" panose="020B0604020202020204" pitchFamily="34" charset="0"/>
              </a:rPr>
            </a:br>
            <a:endParaRPr kumimoji="0" lang="es-419" altLang="es-419"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17863291"/>
      </p:ext>
    </p:extLst>
  </p:cSld>
  <p:clrMapOvr>
    <a:masterClrMapping/>
  </p:clrMapOvr>
  <p:transition spd="med">
    <p:pull/>
  </p:transition>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 name="Rectangle 43">
            <a:extLst>
              <a:ext uri="{FF2B5EF4-FFF2-40B4-BE49-F238E27FC236}">
                <a16:creationId xmlns:a16="http://schemas.microsoft.com/office/drawing/2014/main" id="{FF9B822F-893E-44C8-963C-64F50ACECB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EBF87945-A001-489F-9D9B-7D9435F0B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639" y="347471"/>
            <a:ext cx="11100816" cy="180136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ítulo 8">
            <a:extLst>
              <a:ext uri="{FF2B5EF4-FFF2-40B4-BE49-F238E27FC236}">
                <a16:creationId xmlns:a16="http://schemas.microsoft.com/office/drawing/2014/main" id="{80397AD9-545D-43F7-AA08-84AF11D62514}"/>
              </a:ext>
            </a:extLst>
          </p:cNvPr>
          <p:cNvSpPr>
            <a:spLocks noGrp="1"/>
          </p:cNvSpPr>
          <p:nvPr>
            <p:ph type="title"/>
          </p:nvPr>
        </p:nvSpPr>
        <p:spPr>
          <a:xfrm>
            <a:off x="838200" y="585216"/>
            <a:ext cx="10515600" cy="1325563"/>
          </a:xfrm>
        </p:spPr>
        <p:txBody>
          <a:bodyPr vert="horz" lIns="91440" tIns="45720" rIns="91440" bIns="45720" rtlCol="0" anchor="ctr">
            <a:normAutofit/>
          </a:bodyPr>
          <a:lstStyle/>
          <a:p>
            <a:r>
              <a:rPr lang="en-US" sz="4400">
                <a:solidFill>
                  <a:schemeClr val="bg1"/>
                </a:solidFill>
              </a:rPr>
              <a:t>Organización Matricial</a:t>
            </a:r>
          </a:p>
        </p:txBody>
      </p:sp>
      <p:pic>
        <p:nvPicPr>
          <p:cNvPr id="8" name="Imagen 7">
            <a:extLst>
              <a:ext uri="{FF2B5EF4-FFF2-40B4-BE49-F238E27FC236}">
                <a16:creationId xmlns:a16="http://schemas.microsoft.com/office/drawing/2014/main" id="{ED38CE7D-75F7-4AD9-90DD-3B8CDAC7139B}"/>
              </a:ext>
            </a:extLst>
          </p:cNvPr>
          <p:cNvPicPr>
            <a:picLocks noChangeAspect="1"/>
          </p:cNvPicPr>
          <p:nvPr/>
        </p:nvPicPr>
        <p:blipFill rotWithShape="1">
          <a:blip r:embed="rId2"/>
          <a:srcRect l="2989" r="750" b="3"/>
          <a:stretch/>
        </p:blipFill>
        <p:spPr>
          <a:xfrm>
            <a:off x="841248" y="2516777"/>
            <a:ext cx="6236208" cy="3660185"/>
          </a:xfrm>
          <a:prstGeom prst="rect">
            <a:avLst/>
          </a:prstGeom>
        </p:spPr>
      </p:pic>
      <p:sp>
        <p:nvSpPr>
          <p:cNvPr id="6" name="Marcador de contenido 5">
            <a:extLst>
              <a:ext uri="{FF2B5EF4-FFF2-40B4-BE49-F238E27FC236}">
                <a16:creationId xmlns:a16="http://schemas.microsoft.com/office/drawing/2014/main" id="{FD1067AD-9920-4A1A-BDC3-7695CA283E03}"/>
              </a:ext>
            </a:extLst>
          </p:cNvPr>
          <p:cNvSpPr>
            <a:spLocks noGrp="1"/>
          </p:cNvSpPr>
          <p:nvPr>
            <p:ph type="body" sz="half" idx="2"/>
          </p:nvPr>
        </p:nvSpPr>
        <p:spPr>
          <a:xfrm>
            <a:off x="7546848" y="2516777"/>
            <a:ext cx="3803904" cy="3660185"/>
          </a:xfrm>
        </p:spPr>
        <p:txBody>
          <a:bodyPr vert="horz" lIns="91440" tIns="45720" rIns="91440" bIns="45720" rtlCol="0" anchor="ctr">
            <a:normAutofit/>
          </a:bodyPr>
          <a:lstStyle/>
          <a:p>
            <a:pPr marL="0" indent="-228600">
              <a:buClr>
                <a:srgbClr val="9E7950"/>
              </a:buClr>
              <a:buFont typeface="Arial" panose="020B0604020202020204" pitchFamily="34" charset="0"/>
              <a:buChar char="•"/>
            </a:pPr>
            <a:endParaRPr lang="en-US" sz="2200" b="1"/>
          </a:p>
          <a:p>
            <a:pPr indent="-228600">
              <a:buClr>
                <a:srgbClr val="9E7950"/>
              </a:buClr>
              <a:buFont typeface="Arial" panose="020B0604020202020204" pitchFamily="34" charset="0"/>
              <a:buChar char="•"/>
            </a:pPr>
            <a:r>
              <a:rPr lang="en-US" sz="2200" b="1"/>
              <a:t>FUERTE: </a:t>
            </a:r>
            <a:r>
              <a:rPr lang="en-US" sz="2200"/>
              <a:t>en este tipo se mantienen muchas características del tipo de organización orientada a proyectos. Tienen directores de proyectos con dedicación plena y autoridad considerable sobre el proyecto y personal administrativo a tiempo completo</a:t>
            </a:r>
          </a:p>
          <a:p>
            <a:pPr marL="0" indent="-228600">
              <a:buClr>
                <a:srgbClr val="9E7950"/>
              </a:buClr>
              <a:buFont typeface="Arial" panose="020B0604020202020204" pitchFamily="34" charset="0"/>
              <a:buChar char="•"/>
            </a:pPr>
            <a:endParaRPr lang="en-US" sz="2200"/>
          </a:p>
        </p:txBody>
      </p:sp>
    </p:spTree>
    <p:extLst>
      <p:ext uri="{BB962C8B-B14F-4D97-AF65-F5344CB8AC3E}">
        <p14:creationId xmlns:p14="http://schemas.microsoft.com/office/powerpoint/2010/main" val="3836402202"/>
      </p:ext>
    </p:extLst>
  </p:cSld>
  <p:clrMapOvr>
    <a:masterClrMapping/>
  </p:clrMapOvr>
  <p:transition spd="med">
    <p:pull/>
  </p:transition>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 name="Rectangle 43">
            <a:extLst>
              <a:ext uri="{FF2B5EF4-FFF2-40B4-BE49-F238E27FC236}">
                <a16:creationId xmlns:a16="http://schemas.microsoft.com/office/drawing/2014/main" id="{FF9B822F-893E-44C8-963C-64F50ACECB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EBF87945-A001-489F-9D9B-7D9435F0B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639" y="347471"/>
            <a:ext cx="11100816" cy="180136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ítulo 8">
            <a:extLst>
              <a:ext uri="{FF2B5EF4-FFF2-40B4-BE49-F238E27FC236}">
                <a16:creationId xmlns:a16="http://schemas.microsoft.com/office/drawing/2014/main" id="{80397AD9-545D-43F7-AA08-84AF11D62514}"/>
              </a:ext>
            </a:extLst>
          </p:cNvPr>
          <p:cNvSpPr>
            <a:spLocks noGrp="1"/>
          </p:cNvSpPr>
          <p:nvPr>
            <p:ph type="title"/>
          </p:nvPr>
        </p:nvSpPr>
        <p:spPr>
          <a:xfrm>
            <a:off x="838200" y="585216"/>
            <a:ext cx="10515600" cy="1325563"/>
          </a:xfrm>
        </p:spPr>
        <p:txBody>
          <a:bodyPr vert="horz" lIns="91440" tIns="45720" rIns="91440" bIns="45720" rtlCol="0" anchor="ctr">
            <a:normAutofit/>
          </a:bodyPr>
          <a:lstStyle/>
          <a:p>
            <a:r>
              <a:rPr lang="en-US" sz="4400">
                <a:solidFill>
                  <a:schemeClr val="bg1"/>
                </a:solidFill>
              </a:rPr>
              <a:t>Organización Matricial</a:t>
            </a:r>
          </a:p>
        </p:txBody>
      </p:sp>
      <p:pic>
        <p:nvPicPr>
          <p:cNvPr id="5" name="Marcador de posición de imagen 4">
            <a:extLst>
              <a:ext uri="{FF2B5EF4-FFF2-40B4-BE49-F238E27FC236}">
                <a16:creationId xmlns:a16="http://schemas.microsoft.com/office/drawing/2014/main" id="{CC0E1564-B6F0-43D2-A04F-BF82D9464294}"/>
              </a:ext>
            </a:extLst>
          </p:cNvPr>
          <p:cNvPicPr>
            <a:picLocks noGrp="1" noChangeAspect="1"/>
          </p:cNvPicPr>
          <p:nvPr>
            <p:ph type="pic" idx="1"/>
          </p:nvPr>
        </p:nvPicPr>
        <p:blipFill rotWithShape="1">
          <a:blip r:embed="rId2"/>
          <a:srcRect r="4587" b="-1"/>
          <a:stretch/>
        </p:blipFill>
        <p:spPr>
          <a:xfrm>
            <a:off x="841248" y="2516777"/>
            <a:ext cx="6236208" cy="3660185"/>
          </a:xfrm>
          <a:prstGeom prst="rect">
            <a:avLst/>
          </a:prstGeom>
        </p:spPr>
      </p:pic>
      <p:sp>
        <p:nvSpPr>
          <p:cNvPr id="6" name="Marcador de contenido 5">
            <a:extLst>
              <a:ext uri="{FF2B5EF4-FFF2-40B4-BE49-F238E27FC236}">
                <a16:creationId xmlns:a16="http://schemas.microsoft.com/office/drawing/2014/main" id="{FD1067AD-9920-4A1A-BDC3-7695CA283E03}"/>
              </a:ext>
            </a:extLst>
          </p:cNvPr>
          <p:cNvSpPr>
            <a:spLocks noGrp="1"/>
          </p:cNvSpPr>
          <p:nvPr>
            <p:ph type="body" sz="half" idx="2"/>
          </p:nvPr>
        </p:nvSpPr>
        <p:spPr>
          <a:xfrm>
            <a:off x="7546848" y="2516777"/>
            <a:ext cx="3803904" cy="3660185"/>
          </a:xfrm>
        </p:spPr>
        <p:txBody>
          <a:bodyPr vert="horz" lIns="91440" tIns="45720" rIns="91440" bIns="45720" rtlCol="0" anchor="ctr">
            <a:normAutofit/>
          </a:bodyPr>
          <a:lstStyle/>
          <a:p>
            <a:pPr indent="-228600">
              <a:buClr>
                <a:srgbClr val="BB9564"/>
              </a:buClr>
              <a:buFont typeface="Arial" panose="020B0604020202020204" pitchFamily="34" charset="0"/>
              <a:buChar char="•"/>
            </a:pPr>
            <a:endParaRPr lang="en-US" sz="2000" b="1"/>
          </a:p>
          <a:p>
            <a:pPr indent="-228600">
              <a:buClr>
                <a:srgbClr val="BB9564"/>
              </a:buClr>
              <a:buFont typeface="Arial" panose="020B0604020202020204" pitchFamily="34" charset="0"/>
              <a:buChar char="•"/>
            </a:pPr>
            <a:r>
              <a:rPr lang="en-US" sz="2000" b="1"/>
              <a:t>DÉBIL: </a:t>
            </a:r>
            <a:r>
              <a:rPr lang="en-US" sz="2000"/>
              <a:t>en este tipo se mantienen muchas características del tipo funcional, pero el rol del director del proyecto es más bien el de un facilitador. Pueden tomar algunas decisiones, tienen una cierta autonomía; pero en última instancia dependen de un gerente de nivel superior</a:t>
            </a:r>
          </a:p>
        </p:txBody>
      </p:sp>
    </p:spTree>
    <p:extLst>
      <p:ext uri="{BB962C8B-B14F-4D97-AF65-F5344CB8AC3E}">
        <p14:creationId xmlns:p14="http://schemas.microsoft.com/office/powerpoint/2010/main" val="495942119"/>
      </p:ext>
    </p:extLst>
  </p:cSld>
  <p:clrMapOvr>
    <a:masterClrMapping/>
  </p:clrMapOvr>
  <p:transition spd="med">
    <p:pull/>
  </p:transition>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 name="Rectangle 47">
            <a:extLst>
              <a:ext uri="{FF2B5EF4-FFF2-40B4-BE49-F238E27FC236}">
                <a16:creationId xmlns:a16="http://schemas.microsoft.com/office/drawing/2014/main" id="{FF9B822F-893E-44C8-963C-64F50ACECB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EBF87945-A001-489F-9D9B-7D9435F0B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639" y="347471"/>
            <a:ext cx="11100816" cy="180136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ítulo 4">
            <a:extLst>
              <a:ext uri="{FF2B5EF4-FFF2-40B4-BE49-F238E27FC236}">
                <a16:creationId xmlns:a16="http://schemas.microsoft.com/office/drawing/2014/main" id="{8A699930-26AB-4BC9-B165-578EA7A8C464}"/>
              </a:ext>
            </a:extLst>
          </p:cNvPr>
          <p:cNvSpPr>
            <a:spLocks noGrp="1"/>
          </p:cNvSpPr>
          <p:nvPr>
            <p:ph type="title"/>
          </p:nvPr>
        </p:nvSpPr>
        <p:spPr>
          <a:xfrm>
            <a:off x="838200" y="585216"/>
            <a:ext cx="10515600" cy="1325563"/>
          </a:xfrm>
        </p:spPr>
        <p:txBody>
          <a:bodyPr vert="horz" lIns="91440" tIns="45720" rIns="91440" bIns="45720" rtlCol="0" anchor="ctr">
            <a:normAutofit fontScale="90000"/>
          </a:bodyPr>
          <a:lstStyle/>
          <a:p>
            <a:br>
              <a:rPr lang="en-US" sz="2100" dirty="0">
                <a:solidFill>
                  <a:schemeClr val="bg1"/>
                </a:solidFill>
              </a:rPr>
            </a:br>
            <a:br>
              <a:rPr lang="en-US" sz="2800" dirty="0">
                <a:solidFill>
                  <a:schemeClr val="bg1"/>
                </a:solidFill>
              </a:rPr>
            </a:br>
            <a:r>
              <a:rPr lang="en-US" sz="2800" dirty="0" err="1">
                <a:solidFill>
                  <a:schemeClr val="bg1"/>
                </a:solidFill>
              </a:rPr>
              <a:t>Organización</a:t>
            </a:r>
            <a:r>
              <a:rPr lang="en-US" sz="2800" dirty="0">
                <a:solidFill>
                  <a:schemeClr val="bg1"/>
                </a:solidFill>
              </a:rPr>
              <a:t> </a:t>
            </a:r>
            <a:r>
              <a:rPr lang="en-US" sz="2800" dirty="0" err="1">
                <a:solidFill>
                  <a:schemeClr val="bg1"/>
                </a:solidFill>
              </a:rPr>
              <a:t>Matricial</a:t>
            </a:r>
            <a:br>
              <a:rPr lang="en-US" sz="2100" dirty="0">
                <a:solidFill>
                  <a:schemeClr val="bg1"/>
                </a:solidFill>
              </a:rPr>
            </a:br>
            <a:endParaRPr lang="en-US" sz="2100" dirty="0">
              <a:solidFill>
                <a:schemeClr val="bg1"/>
              </a:solidFill>
            </a:endParaRPr>
          </a:p>
        </p:txBody>
      </p:sp>
      <p:pic>
        <p:nvPicPr>
          <p:cNvPr id="4" name="Marcador de posición de imagen 3">
            <a:extLst>
              <a:ext uri="{FF2B5EF4-FFF2-40B4-BE49-F238E27FC236}">
                <a16:creationId xmlns:a16="http://schemas.microsoft.com/office/drawing/2014/main" id="{C7E06F47-5932-4D89-8398-23720CEBD81C}"/>
              </a:ext>
            </a:extLst>
          </p:cNvPr>
          <p:cNvPicPr>
            <a:picLocks noGrp="1" noChangeAspect="1"/>
          </p:cNvPicPr>
          <p:nvPr>
            <p:ph type="pic" idx="1"/>
          </p:nvPr>
        </p:nvPicPr>
        <p:blipFill rotWithShape="1">
          <a:blip r:embed="rId2"/>
          <a:srcRect r="3309" b="-1"/>
          <a:stretch/>
        </p:blipFill>
        <p:spPr>
          <a:xfrm>
            <a:off x="841248" y="2516777"/>
            <a:ext cx="6236208" cy="3660185"/>
          </a:xfrm>
          <a:prstGeom prst="rect">
            <a:avLst/>
          </a:prstGeom>
        </p:spPr>
      </p:pic>
      <p:sp>
        <p:nvSpPr>
          <p:cNvPr id="6" name="Marcador de contenido 5">
            <a:extLst>
              <a:ext uri="{FF2B5EF4-FFF2-40B4-BE49-F238E27FC236}">
                <a16:creationId xmlns:a16="http://schemas.microsoft.com/office/drawing/2014/main" id="{48FF31B1-63D0-4C2C-98E2-4C8F6FD5BACA}"/>
              </a:ext>
            </a:extLst>
          </p:cNvPr>
          <p:cNvSpPr>
            <a:spLocks noGrp="1"/>
          </p:cNvSpPr>
          <p:nvPr>
            <p:ph type="body" sz="half" idx="2"/>
          </p:nvPr>
        </p:nvSpPr>
        <p:spPr>
          <a:xfrm>
            <a:off x="7546848" y="2516777"/>
            <a:ext cx="3803904" cy="3660185"/>
          </a:xfrm>
        </p:spPr>
        <p:txBody>
          <a:bodyPr vert="horz" lIns="91440" tIns="45720" rIns="91440" bIns="45720" rtlCol="0" anchor="ctr">
            <a:normAutofit/>
          </a:bodyPr>
          <a:lstStyle/>
          <a:p>
            <a:pPr indent="-228600">
              <a:buClr>
                <a:srgbClr val="4E78AD"/>
              </a:buClr>
              <a:buFont typeface="Arial" panose="020B0604020202020204" pitchFamily="34" charset="0"/>
              <a:buChar char="•"/>
            </a:pPr>
            <a:endParaRPr lang="en-US" sz="2200"/>
          </a:p>
          <a:p>
            <a:pPr indent="-228600">
              <a:buClr>
                <a:srgbClr val="4E78AD"/>
              </a:buClr>
              <a:buFont typeface="Arial" panose="020B0604020202020204" pitchFamily="34" charset="0"/>
              <a:buChar char="•"/>
            </a:pPr>
            <a:r>
              <a:rPr lang="en-US" sz="2200"/>
              <a:t>EQUILIBRADA: el director de proyecto no tiene autoridad plena para la toma de decisiones ni el financiamiento del proyecto porque la influencia sobre el proyecto está dividida también con el gerente funcional</a:t>
            </a:r>
          </a:p>
        </p:txBody>
      </p:sp>
    </p:spTree>
    <p:extLst>
      <p:ext uri="{BB962C8B-B14F-4D97-AF65-F5344CB8AC3E}">
        <p14:creationId xmlns:p14="http://schemas.microsoft.com/office/powerpoint/2010/main" val="1006492249"/>
      </p:ext>
    </p:extLst>
  </p:cSld>
  <p:clrMapOvr>
    <a:masterClrMapping/>
  </p:clrMapOvr>
  <p:transition spd="med">
    <p:pull/>
  </p:transition>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 name="Rectangle 31">
            <a:extLst>
              <a:ext uri="{FF2B5EF4-FFF2-40B4-BE49-F238E27FC236}">
                <a16:creationId xmlns:a16="http://schemas.microsoft.com/office/drawing/2014/main" id="{CC207D10-D28A-4E84-940A-15770F8C86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EBF87945-A001-489F-9D9B-7D9435F0B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5592" y="347471"/>
            <a:ext cx="11100816" cy="180136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ángulo 6">
            <a:extLst>
              <a:ext uri="{FF2B5EF4-FFF2-40B4-BE49-F238E27FC236}">
                <a16:creationId xmlns:a16="http://schemas.microsoft.com/office/drawing/2014/main" id="{507B38F7-BB75-4324-B5C6-B407FF1CB597}"/>
              </a:ext>
            </a:extLst>
          </p:cNvPr>
          <p:cNvSpPr/>
          <p:nvPr/>
        </p:nvSpPr>
        <p:spPr>
          <a:xfrm>
            <a:off x="838200" y="585216"/>
            <a:ext cx="10515600" cy="1325563"/>
          </a:xfrm>
          <a:prstGeom prst="rect">
            <a:avLst/>
          </a:prstGeom>
        </p:spPr>
        <p:txBody>
          <a:bodyPr vert="horz" lIns="91440" tIns="45720" rIns="91440" bIns="45720" rtlCol="0" anchor="ctr">
            <a:normAutofit/>
          </a:bodyPr>
          <a:lstStyle/>
          <a:p>
            <a:pPr defTabSz="914400">
              <a:lnSpc>
                <a:spcPct val="90000"/>
              </a:lnSpc>
              <a:spcBef>
                <a:spcPct val="0"/>
              </a:spcBef>
              <a:spcAft>
                <a:spcPts val="600"/>
              </a:spcAft>
            </a:pPr>
            <a:r>
              <a:rPr lang="en-US" sz="4400">
                <a:solidFill>
                  <a:schemeClr val="bg1"/>
                </a:solidFill>
                <a:latin typeface="+mj-lt"/>
                <a:ea typeface="+mj-ea"/>
                <a:cs typeface="+mj-cs"/>
              </a:rPr>
              <a:t>8. Estructura organizacional circular</a:t>
            </a:r>
          </a:p>
        </p:txBody>
      </p:sp>
      <p:pic>
        <p:nvPicPr>
          <p:cNvPr id="6" name="Imagen 5" descr="Diagrama&#10;&#10;Descripción generada automáticamente">
            <a:extLst>
              <a:ext uri="{FF2B5EF4-FFF2-40B4-BE49-F238E27FC236}">
                <a16:creationId xmlns:a16="http://schemas.microsoft.com/office/drawing/2014/main" id="{7D4D8323-3734-4EBA-B788-B0B059E2614F}"/>
              </a:ext>
            </a:extLst>
          </p:cNvPr>
          <p:cNvPicPr>
            <a:picLocks noChangeAspect="1"/>
          </p:cNvPicPr>
          <p:nvPr/>
        </p:nvPicPr>
        <p:blipFill rotWithShape="1">
          <a:blip r:embed="rId2"/>
          <a:srcRect r="1773" b="4"/>
          <a:stretch/>
        </p:blipFill>
        <p:spPr>
          <a:xfrm>
            <a:off x="841248" y="2516777"/>
            <a:ext cx="5015484" cy="3660185"/>
          </a:xfrm>
          <a:prstGeom prst="rect">
            <a:avLst/>
          </a:prstGeom>
        </p:spPr>
      </p:pic>
      <p:sp>
        <p:nvSpPr>
          <p:cNvPr id="5" name="Rectángulo 4">
            <a:extLst>
              <a:ext uri="{FF2B5EF4-FFF2-40B4-BE49-F238E27FC236}">
                <a16:creationId xmlns:a16="http://schemas.microsoft.com/office/drawing/2014/main" id="{7E1B23EE-69B5-41B0-B9C7-19A18DC027C3}"/>
              </a:ext>
            </a:extLst>
          </p:cNvPr>
          <p:cNvSpPr/>
          <p:nvPr/>
        </p:nvSpPr>
        <p:spPr>
          <a:xfrm>
            <a:off x="6338316" y="2516777"/>
            <a:ext cx="5015484" cy="3660185"/>
          </a:xfrm>
          <a:prstGeom prst="rect">
            <a:avLst/>
          </a:prstGeom>
        </p:spPr>
        <p:txBody>
          <a:bodyPr vert="horz" lIns="91440" tIns="45720" rIns="91440" bIns="45720" rtlCol="0" anchor="ctr">
            <a:normAutofit/>
          </a:bodyPr>
          <a:lstStyle/>
          <a:p>
            <a:pPr indent="-228600" defTabSz="914400" fontAlgn="base">
              <a:lnSpc>
                <a:spcPct val="90000"/>
              </a:lnSpc>
              <a:spcAft>
                <a:spcPts val="600"/>
              </a:spcAft>
              <a:buFont typeface="Arial" panose="020B0604020202020204" pitchFamily="34" charset="0"/>
              <a:buChar char="•"/>
            </a:pPr>
            <a:r>
              <a:rPr lang="en-US" sz="1400"/>
              <a:t>La estructura organizacional circular aún se basa en la jerarquía, con empleados de nivel superior ocupando los anillos internos del círculo y empleados de nivel inferior ocupando los anillos externos.</a:t>
            </a:r>
          </a:p>
          <a:p>
            <a:pPr indent="-228600" defTabSz="914400" fontAlgn="base">
              <a:lnSpc>
                <a:spcPct val="90000"/>
              </a:lnSpc>
              <a:spcAft>
                <a:spcPts val="600"/>
              </a:spcAft>
              <a:buFont typeface="Arial" panose="020B0604020202020204" pitchFamily="34" charset="0"/>
              <a:buChar char="•"/>
            </a:pPr>
            <a:r>
              <a:rPr lang="en-US" sz="1400"/>
              <a:t>Dicho esto, no se considera que los líderes o ejecutivos de una organización circular estén sentados en la cima de la organización, enviando directrices por la cadena de mando. En cambio, están en el centro de la organización, difundiendo su visión hacia fuera. </a:t>
            </a:r>
          </a:p>
          <a:p>
            <a:pPr indent="-228600" defTabSz="914400">
              <a:lnSpc>
                <a:spcPct val="90000"/>
              </a:lnSpc>
              <a:spcAft>
                <a:spcPts val="600"/>
              </a:spcAft>
              <a:buClr>
                <a:srgbClr val="4E78AD"/>
              </a:buClr>
              <a:buFont typeface="Arial" panose="020B0604020202020204" pitchFamily="34" charset="0"/>
              <a:buChar char="•"/>
            </a:pPr>
            <a:r>
              <a:rPr lang="en-US" sz="1400"/>
              <a:t>Desde una perspectiva práctica, un diagrama circular está destinado a promover la comunicación y el libre flujo de información entre diferentes partes de la organización. </a:t>
            </a:r>
          </a:p>
          <a:p>
            <a:pPr indent="-228600" defTabSz="914400">
              <a:lnSpc>
                <a:spcPct val="90000"/>
              </a:lnSpc>
              <a:spcAft>
                <a:spcPts val="600"/>
              </a:spcAft>
              <a:buClr>
                <a:srgbClr val="4E78AD"/>
              </a:buClr>
              <a:buFont typeface="Arial" panose="020B0604020202020204" pitchFamily="34" charset="0"/>
              <a:buChar char="•"/>
            </a:pPr>
            <a:r>
              <a:rPr lang="en-US" sz="1400"/>
              <a:t>Desde la perspectiva práctica, la estructura circular puede resultar confuso, especialmente para los nuevos empleados. A diferencia de una estructura vertical más tradicional, una estructura circular puede dificultar que los empleados averigüen a quién informan y cómo encajan en la organización</a:t>
            </a:r>
            <a:r>
              <a:rPr lang="en-US" sz="1400" dirty="0"/>
              <a:t>.</a:t>
            </a:r>
            <a:endParaRPr lang="en-US" sz="1400"/>
          </a:p>
        </p:txBody>
      </p:sp>
    </p:spTree>
    <p:extLst>
      <p:ext uri="{BB962C8B-B14F-4D97-AF65-F5344CB8AC3E}">
        <p14:creationId xmlns:p14="http://schemas.microsoft.com/office/powerpoint/2010/main" val="3839166233"/>
      </p:ext>
    </p:extLst>
  </p:cSld>
  <p:clrMapOvr>
    <a:masterClrMapping/>
  </p:clrMapOvr>
  <p:transition spd="med">
    <p:pull/>
  </p:transition>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 name="Rectangle 44">
            <a:extLst>
              <a:ext uri="{FF2B5EF4-FFF2-40B4-BE49-F238E27FC236}">
                <a16:creationId xmlns:a16="http://schemas.microsoft.com/office/drawing/2014/main" id="{4B6ECB93-D7FF-4F09-A8ED-D4588EE7C7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EBF87945-A001-489F-9D9B-7D9435F0B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1911096"/>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ángulo 6">
            <a:extLst>
              <a:ext uri="{FF2B5EF4-FFF2-40B4-BE49-F238E27FC236}">
                <a16:creationId xmlns:a16="http://schemas.microsoft.com/office/drawing/2014/main" id="{507B38F7-BB75-4324-B5C6-B407FF1CB597}"/>
              </a:ext>
            </a:extLst>
          </p:cNvPr>
          <p:cNvSpPr/>
          <p:nvPr/>
        </p:nvSpPr>
        <p:spPr>
          <a:xfrm>
            <a:off x="838200" y="365760"/>
            <a:ext cx="10515600" cy="1325563"/>
          </a:xfrm>
          <a:prstGeom prst="rect">
            <a:avLst/>
          </a:prstGeom>
        </p:spPr>
        <p:txBody>
          <a:bodyPr vert="horz" lIns="91440" tIns="45720" rIns="91440" bIns="45720" rtlCol="0" anchor="ctr">
            <a:normAutofit/>
          </a:bodyPr>
          <a:lstStyle/>
          <a:p>
            <a:pPr defTabSz="914400">
              <a:lnSpc>
                <a:spcPct val="90000"/>
              </a:lnSpc>
              <a:spcBef>
                <a:spcPct val="0"/>
              </a:spcBef>
              <a:spcAft>
                <a:spcPts val="600"/>
              </a:spcAft>
            </a:pPr>
            <a:r>
              <a:rPr lang="en-US" sz="4400">
                <a:solidFill>
                  <a:schemeClr val="bg1"/>
                </a:solidFill>
                <a:latin typeface="+mj-lt"/>
                <a:ea typeface="+mj-ea"/>
                <a:cs typeface="+mj-cs"/>
              </a:rPr>
              <a:t>9. Estructura organizacional plana</a:t>
            </a:r>
          </a:p>
        </p:txBody>
      </p:sp>
      <p:sp>
        <p:nvSpPr>
          <p:cNvPr id="4" name="Rectángulo 3">
            <a:extLst>
              <a:ext uri="{FF2B5EF4-FFF2-40B4-BE49-F238E27FC236}">
                <a16:creationId xmlns:a16="http://schemas.microsoft.com/office/drawing/2014/main" id="{60F840E8-049A-4186-994B-ACC57724E3D4}"/>
              </a:ext>
            </a:extLst>
          </p:cNvPr>
          <p:cNvSpPr/>
          <p:nvPr/>
        </p:nvSpPr>
        <p:spPr>
          <a:xfrm>
            <a:off x="841248" y="2276857"/>
            <a:ext cx="5015484" cy="3900106"/>
          </a:xfrm>
          <a:prstGeom prst="rect">
            <a:avLst/>
          </a:prstGeom>
        </p:spPr>
        <p:txBody>
          <a:bodyPr vert="horz" lIns="91440" tIns="45720" rIns="91440" bIns="45720" rtlCol="0" anchor="ctr">
            <a:normAutofit/>
          </a:bodyPr>
          <a:lstStyle/>
          <a:p>
            <a:pPr defTabSz="914400">
              <a:lnSpc>
                <a:spcPct val="90000"/>
              </a:lnSpc>
              <a:spcAft>
                <a:spcPts val="600"/>
              </a:spcAft>
            </a:pPr>
            <a:r>
              <a:rPr lang="es-PA" sz="2200" dirty="0"/>
              <a:t>El modelo de organización plana u horizontal promueve la participación de los trabajadores a través de un proceso de toma de decisiones descentralizada. Al elevar el nivel de responsabilidad de los empleados de base, y por la eliminación de las capas de la gerencia media, comentarios y sugerencias llegan a todo el personal involucrado en las decisiones más rápidamente. Se espera respuesta a la retroalimentación de los clientes por lo tanto puede ser más rápida.</a:t>
            </a:r>
          </a:p>
        </p:txBody>
      </p:sp>
      <p:pic>
        <p:nvPicPr>
          <p:cNvPr id="3" name="Imagen 2">
            <a:extLst>
              <a:ext uri="{FF2B5EF4-FFF2-40B4-BE49-F238E27FC236}">
                <a16:creationId xmlns:a16="http://schemas.microsoft.com/office/drawing/2014/main" id="{8A8A5F8D-E984-4737-8D62-9089A8A0BC70}"/>
              </a:ext>
            </a:extLst>
          </p:cNvPr>
          <p:cNvPicPr>
            <a:picLocks noChangeAspect="1"/>
          </p:cNvPicPr>
          <p:nvPr/>
        </p:nvPicPr>
        <p:blipFill rotWithShape="1">
          <a:blip r:embed="rId2"/>
          <a:srcRect r="2" b="6595"/>
          <a:stretch/>
        </p:blipFill>
        <p:spPr>
          <a:xfrm>
            <a:off x="6335270" y="2276857"/>
            <a:ext cx="5015484" cy="3900106"/>
          </a:xfrm>
          <a:prstGeom prst="rect">
            <a:avLst/>
          </a:prstGeom>
        </p:spPr>
      </p:pic>
      <p:sp>
        <p:nvSpPr>
          <p:cNvPr id="5" name="Rectángulo 4">
            <a:extLst>
              <a:ext uri="{FF2B5EF4-FFF2-40B4-BE49-F238E27FC236}">
                <a16:creationId xmlns:a16="http://schemas.microsoft.com/office/drawing/2014/main" id="{7E1B23EE-69B5-41B0-B9C7-19A18DC027C3}"/>
              </a:ext>
            </a:extLst>
          </p:cNvPr>
          <p:cNvSpPr/>
          <p:nvPr/>
        </p:nvSpPr>
        <p:spPr>
          <a:xfrm>
            <a:off x="838200" y="2516777"/>
            <a:ext cx="5015484" cy="3660185"/>
          </a:xfrm>
          <a:prstGeom prst="rect">
            <a:avLst/>
          </a:prstGeom>
        </p:spPr>
        <p:txBody>
          <a:bodyPr vert="horz" lIns="91440" tIns="45720" rIns="91440" bIns="45720" rtlCol="0">
            <a:normAutofit/>
          </a:bodyPr>
          <a:lstStyle/>
          <a:p>
            <a:pPr defTabSz="914400" fontAlgn="base">
              <a:lnSpc>
                <a:spcPct val="90000"/>
              </a:lnSpc>
              <a:spcAft>
                <a:spcPts val="600"/>
              </a:spcAft>
            </a:pPr>
            <a:endParaRPr lang="en-US" sz="1400" dirty="0"/>
          </a:p>
        </p:txBody>
      </p:sp>
    </p:spTree>
    <p:extLst>
      <p:ext uri="{BB962C8B-B14F-4D97-AF65-F5344CB8AC3E}">
        <p14:creationId xmlns:p14="http://schemas.microsoft.com/office/powerpoint/2010/main" val="4187071352"/>
      </p:ext>
    </p:extLst>
  </p:cSld>
  <p:clrMapOvr>
    <a:masterClrMapping/>
  </p:clrMapOvr>
  <p:transition spd="med">
    <p:pull/>
  </p:transition>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FF9B822F-893E-44C8-963C-64F50ACECB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EBF87945-A001-489F-9D9B-7D9435F0B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639" y="347471"/>
            <a:ext cx="11100816" cy="180136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ángulo 6">
            <a:extLst>
              <a:ext uri="{FF2B5EF4-FFF2-40B4-BE49-F238E27FC236}">
                <a16:creationId xmlns:a16="http://schemas.microsoft.com/office/drawing/2014/main" id="{507B38F7-BB75-4324-B5C6-B407FF1CB597}"/>
              </a:ext>
            </a:extLst>
          </p:cNvPr>
          <p:cNvSpPr/>
          <p:nvPr/>
        </p:nvSpPr>
        <p:spPr>
          <a:xfrm>
            <a:off x="838200" y="585216"/>
            <a:ext cx="10515600" cy="1325563"/>
          </a:xfrm>
          <a:prstGeom prst="rect">
            <a:avLst/>
          </a:prstGeom>
        </p:spPr>
        <p:txBody>
          <a:bodyPr vert="horz" lIns="91440" tIns="45720" rIns="91440" bIns="45720" rtlCol="0" anchor="ctr">
            <a:normAutofit/>
          </a:bodyPr>
          <a:lstStyle/>
          <a:p>
            <a:pPr defTabSz="914400">
              <a:lnSpc>
                <a:spcPct val="90000"/>
              </a:lnSpc>
              <a:spcBef>
                <a:spcPct val="0"/>
              </a:spcBef>
              <a:spcAft>
                <a:spcPts val="600"/>
              </a:spcAft>
            </a:pPr>
            <a:r>
              <a:rPr lang="en-US" sz="4400" dirty="0">
                <a:solidFill>
                  <a:schemeClr val="bg1"/>
                </a:solidFill>
                <a:latin typeface="+mj-lt"/>
                <a:ea typeface="+mj-ea"/>
                <a:cs typeface="+mj-cs"/>
              </a:rPr>
              <a:t>9. </a:t>
            </a:r>
            <a:r>
              <a:rPr lang="en-US" sz="4400">
                <a:solidFill>
                  <a:schemeClr val="bg1"/>
                </a:solidFill>
                <a:latin typeface="+mj-lt"/>
                <a:ea typeface="+mj-ea"/>
                <a:cs typeface="+mj-cs"/>
              </a:rPr>
              <a:t>Estructura</a:t>
            </a:r>
            <a:r>
              <a:rPr lang="en-US" sz="4400" dirty="0">
                <a:solidFill>
                  <a:schemeClr val="bg1"/>
                </a:solidFill>
                <a:latin typeface="+mj-lt"/>
                <a:ea typeface="+mj-ea"/>
                <a:cs typeface="+mj-cs"/>
              </a:rPr>
              <a:t> </a:t>
            </a:r>
            <a:r>
              <a:rPr lang="en-US" sz="4400">
                <a:solidFill>
                  <a:schemeClr val="bg1"/>
                </a:solidFill>
                <a:latin typeface="+mj-lt"/>
                <a:ea typeface="+mj-ea"/>
                <a:cs typeface="+mj-cs"/>
              </a:rPr>
              <a:t>organizacional</a:t>
            </a:r>
            <a:r>
              <a:rPr lang="en-US" sz="4400" dirty="0">
                <a:solidFill>
                  <a:schemeClr val="bg1"/>
                </a:solidFill>
                <a:latin typeface="+mj-lt"/>
                <a:ea typeface="+mj-ea"/>
                <a:cs typeface="+mj-cs"/>
              </a:rPr>
              <a:t> plana</a:t>
            </a:r>
          </a:p>
        </p:txBody>
      </p:sp>
      <p:sp>
        <p:nvSpPr>
          <p:cNvPr id="6" name="Rectángulo 5">
            <a:extLst>
              <a:ext uri="{FF2B5EF4-FFF2-40B4-BE49-F238E27FC236}">
                <a16:creationId xmlns:a16="http://schemas.microsoft.com/office/drawing/2014/main" id="{977D8B0D-8240-4802-A12C-AF653EABDF0C}"/>
              </a:ext>
            </a:extLst>
          </p:cNvPr>
          <p:cNvSpPr/>
          <p:nvPr/>
        </p:nvSpPr>
        <p:spPr>
          <a:xfrm>
            <a:off x="8269603" y="2310901"/>
            <a:ext cx="3471942" cy="3660185"/>
          </a:xfrm>
          <a:prstGeom prst="rect">
            <a:avLst/>
          </a:prstGeom>
        </p:spPr>
        <p:txBody>
          <a:bodyPr vert="horz" lIns="91440" tIns="45720" rIns="91440" bIns="45720" rtlCol="0" anchor="ctr">
            <a:normAutofit/>
          </a:bodyPr>
          <a:lstStyle/>
          <a:p>
            <a:pPr defTabSz="914400">
              <a:lnSpc>
                <a:spcPct val="90000"/>
              </a:lnSpc>
              <a:spcAft>
                <a:spcPts val="600"/>
              </a:spcAft>
            </a:pPr>
            <a:r>
              <a:rPr lang="es-PA" sz="2000" dirty="0"/>
              <a:t>Dado que la interacción entre los trabajadores es más frecuente, esta estructura de organización en general depende de una relación mucho más personal entre los trabajadores y directivos. Por lo tanto, la estructura puede necesitar más tiempo para construirse que en un modelo jerárquico tradicional burocrático.</a:t>
            </a:r>
          </a:p>
        </p:txBody>
      </p:sp>
      <p:sp>
        <p:nvSpPr>
          <p:cNvPr id="5" name="Rectángulo 4">
            <a:extLst>
              <a:ext uri="{FF2B5EF4-FFF2-40B4-BE49-F238E27FC236}">
                <a16:creationId xmlns:a16="http://schemas.microsoft.com/office/drawing/2014/main" id="{7E1B23EE-69B5-41B0-B9C7-19A18DC027C3}"/>
              </a:ext>
            </a:extLst>
          </p:cNvPr>
          <p:cNvSpPr/>
          <p:nvPr/>
        </p:nvSpPr>
        <p:spPr>
          <a:xfrm>
            <a:off x="838200" y="2516777"/>
            <a:ext cx="5015484" cy="3660185"/>
          </a:xfrm>
          <a:prstGeom prst="rect">
            <a:avLst/>
          </a:prstGeom>
        </p:spPr>
        <p:txBody>
          <a:bodyPr vert="horz" lIns="91440" tIns="45720" rIns="91440" bIns="45720" rtlCol="0">
            <a:normAutofit/>
          </a:bodyPr>
          <a:lstStyle/>
          <a:p>
            <a:pPr defTabSz="914400" fontAlgn="base">
              <a:lnSpc>
                <a:spcPct val="90000"/>
              </a:lnSpc>
              <a:spcAft>
                <a:spcPts val="600"/>
              </a:spcAft>
            </a:pPr>
            <a:endParaRPr lang="en-US" sz="1400" dirty="0"/>
          </a:p>
        </p:txBody>
      </p:sp>
      <p:pic>
        <p:nvPicPr>
          <p:cNvPr id="8" name="Imagen 7">
            <a:extLst>
              <a:ext uri="{FF2B5EF4-FFF2-40B4-BE49-F238E27FC236}">
                <a16:creationId xmlns:a16="http://schemas.microsoft.com/office/drawing/2014/main" id="{0446C17A-E5D3-4B7E-99C8-6984F9529FF7}"/>
              </a:ext>
            </a:extLst>
          </p:cNvPr>
          <p:cNvPicPr>
            <a:picLocks noChangeAspect="1"/>
          </p:cNvPicPr>
          <p:nvPr/>
        </p:nvPicPr>
        <p:blipFill>
          <a:blip r:embed="rId2"/>
          <a:stretch>
            <a:fillRect/>
          </a:stretch>
        </p:blipFill>
        <p:spPr>
          <a:xfrm>
            <a:off x="548639" y="2386584"/>
            <a:ext cx="7172325" cy="3584502"/>
          </a:xfrm>
          <a:prstGeom prst="rect">
            <a:avLst/>
          </a:prstGeom>
        </p:spPr>
      </p:pic>
    </p:spTree>
    <p:extLst>
      <p:ext uri="{BB962C8B-B14F-4D97-AF65-F5344CB8AC3E}">
        <p14:creationId xmlns:p14="http://schemas.microsoft.com/office/powerpoint/2010/main" val="2269153205"/>
      </p:ext>
    </p:extLst>
  </p:cSld>
  <p:clrMapOvr>
    <a:masterClrMapping/>
  </p:clrMapOvr>
  <p:transition spd="med">
    <p:pull/>
  </p:transition>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FF9B822F-893E-44C8-963C-64F50ACECB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EBF87945-A001-489F-9D9B-7D9435F0B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639" y="347471"/>
            <a:ext cx="11100816" cy="180136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ángulo 6">
            <a:extLst>
              <a:ext uri="{FF2B5EF4-FFF2-40B4-BE49-F238E27FC236}">
                <a16:creationId xmlns:a16="http://schemas.microsoft.com/office/drawing/2014/main" id="{507B38F7-BB75-4324-B5C6-B407FF1CB597}"/>
              </a:ext>
            </a:extLst>
          </p:cNvPr>
          <p:cNvSpPr/>
          <p:nvPr/>
        </p:nvSpPr>
        <p:spPr>
          <a:xfrm>
            <a:off x="838200" y="585216"/>
            <a:ext cx="10515600" cy="1325563"/>
          </a:xfrm>
          <a:prstGeom prst="rect">
            <a:avLst/>
          </a:prstGeom>
        </p:spPr>
        <p:txBody>
          <a:bodyPr vert="horz" lIns="91440" tIns="45720" rIns="91440" bIns="45720" rtlCol="0" anchor="ctr">
            <a:normAutofit/>
          </a:bodyPr>
          <a:lstStyle/>
          <a:p>
            <a:pPr defTabSz="914400">
              <a:lnSpc>
                <a:spcPct val="90000"/>
              </a:lnSpc>
              <a:spcBef>
                <a:spcPct val="0"/>
              </a:spcBef>
              <a:spcAft>
                <a:spcPts val="600"/>
              </a:spcAft>
            </a:pPr>
            <a:r>
              <a:rPr lang="en-US" sz="4400" dirty="0">
                <a:solidFill>
                  <a:schemeClr val="bg1"/>
                </a:solidFill>
                <a:latin typeface="+mj-lt"/>
                <a:ea typeface="+mj-ea"/>
                <a:cs typeface="+mj-cs"/>
              </a:rPr>
              <a:t>10. </a:t>
            </a:r>
            <a:r>
              <a:rPr lang="es-PA" sz="4400" dirty="0">
                <a:solidFill>
                  <a:schemeClr val="bg1"/>
                </a:solidFill>
                <a:latin typeface="+mj-lt"/>
                <a:ea typeface="+mj-ea"/>
                <a:cs typeface="+mj-cs"/>
              </a:rPr>
              <a:t>Estructura organizacional</a:t>
            </a:r>
            <a:r>
              <a:rPr lang="en-US" sz="4400" dirty="0">
                <a:solidFill>
                  <a:schemeClr val="bg1"/>
                </a:solidFill>
                <a:latin typeface="+mj-lt"/>
                <a:ea typeface="+mj-ea"/>
                <a:cs typeface="+mj-cs"/>
              </a:rPr>
              <a:t> de red</a:t>
            </a:r>
          </a:p>
        </p:txBody>
      </p:sp>
      <p:sp>
        <p:nvSpPr>
          <p:cNvPr id="5" name="Rectángulo 4">
            <a:extLst>
              <a:ext uri="{FF2B5EF4-FFF2-40B4-BE49-F238E27FC236}">
                <a16:creationId xmlns:a16="http://schemas.microsoft.com/office/drawing/2014/main" id="{7E1B23EE-69B5-41B0-B9C7-19A18DC027C3}"/>
              </a:ext>
            </a:extLst>
          </p:cNvPr>
          <p:cNvSpPr/>
          <p:nvPr/>
        </p:nvSpPr>
        <p:spPr>
          <a:xfrm>
            <a:off x="548638" y="2422937"/>
            <a:ext cx="11100816" cy="4087592"/>
          </a:xfrm>
          <a:prstGeom prst="rect">
            <a:avLst/>
          </a:prstGeom>
        </p:spPr>
        <p:txBody>
          <a:bodyPr vert="horz" lIns="91440" tIns="45720" rIns="91440" bIns="45720" rtlCol="0">
            <a:normAutofit fontScale="47500" lnSpcReduction="20000"/>
          </a:bodyPr>
          <a:lstStyle/>
          <a:p>
            <a:pPr defTabSz="914400" fontAlgn="base">
              <a:lnSpc>
                <a:spcPct val="90000"/>
              </a:lnSpc>
              <a:spcAft>
                <a:spcPts val="600"/>
              </a:spcAft>
            </a:pPr>
            <a:r>
              <a:rPr lang="es-ES" sz="5500" dirty="0"/>
              <a:t>Normalmente se crea una estructura de red cuando:</a:t>
            </a:r>
          </a:p>
          <a:p>
            <a:pPr marL="809625" lvl="1" indent="-352425" defTabSz="914400" fontAlgn="base">
              <a:lnSpc>
                <a:spcPct val="90000"/>
              </a:lnSpc>
              <a:spcAft>
                <a:spcPts val="600"/>
              </a:spcAft>
              <a:buFont typeface="Wingdings" panose="05000000000000000000" pitchFamily="2" charset="2"/>
              <a:buChar char="q"/>
            </a:pPr>
            <a:r>
              <a:rPr lang="es-ES" sz="5500" dirty="0"/>
              <a:t> Una empresa trabaja con otra para compartir recursos. </a:t>
            </a:r>
          </a:p>
          <a:p>
            <a:pPr marL="809625" lvl="1" indent="-352425" defTabSz="914400" fontAlgn="base">
              <a:lnSpc>
                <a:spcPct val="90000"/>
              </a:lnSpc>
              <a:spcAft>
                <a:spcPts val="600"/>
              </a:spcAft>
              <a:buFont typeface="Wingdings" panose="05000000000000000000" pitchFamily="2" charset="2"/>
              <a:buChar char="q"/>
            </a:pPr>
            <a:r>
              <a:rPr lang="es-ES" sz="5500" dirty="0"/>
              <a:t> La empresa tiene varias ubicaciones con diferentes funciones.</a:t>
            </a:r>
          </a:p>
          <a:p>
            <a:pPr marL="809625" lvl="1" indent="-352425" defTabSz="914400" fontAlgn="base">
              <a:lnSpc>
                <a:spcPct val="90000"/>
              </a:lnSpc>
              <a:spcAft>
                <a:spcPts val="600"/>
              </a:spcAft>
              <a:buFont typeface="Wingdings" panose="05000000000000000000" pitchFamily="2" charset="2"/>
              <a:buChar char="q"/>
            </a:pPr>
            <a:r>
              <a:rPr lang="es-ES" sz="5500" dirty="0"/>
              <a:t> También se adapta si parte de tu personal o servicios están subcontratados o son autónomos.</a:t>
            </a:r>
          </a:p>
          <a:p>
            <a:pPr marL="900113" lvl="1" indent="-442913" defTabSz="914400" fontAlgn="base">
              <a:lnSpc>
                <a:spcPct val="90000"/>
              </a:lnSpc>
              <a:spcAft>
                <a:spcPts val="600"/>
              </a:spcAft>
              <a:buFont typeface="Wingdings" panose="05000000000000000000" pitchFamily="2" charset="2"/>
              <a:buChar char="q"/>
            </a:pPr>
            <a:r>
              <a:rPr lang="es-ES" sz="5500" dirty="0"/>
              <a:t>Si la empresa no hace todo el trabajo bajo un mismo techo. </a:t>
            </a:r>
          </a:p>
          <a:p>
            <a:pPr marL="900113" lvl="1" indent="-442913" defTabSz="914400" fontAlgn="base">
              <a:lnSpc>
                <a:spcPct val="90000"/>
              </a:lnSpc>
              <a:spcAft>
                <a:spcPts val="600"/>
              </a:spcAft>
              <a:buFont typeface="Wingdings" panose="05000000000000000000" pitchFamily="2" charset="2"/>
              <a:buChar char="q"/>
            </a:pPr>
            <a:r>
              <a:rPr lang="es-ES" sz="5500" dirty="0"/>
              <a:t>También se adapta si parte de tu personal o servicios están subcontratados o son autónomos. Por ejemplo, si un empleado necesita la ayuda de un desarrollador web y los desarrolladores web de la empresa están subcontratados, este diagrama ayudaría a identificar qué oficina o persona está a cargo de esa tarea.</a:t>
            </a:r>
          </a:p>
          <a:p>
            <a:pPr defTabSz="914400" fontAlgn="base">
              <a:lnSpc>
                <a:spcPct val="90000"/>
              </a:lnSpc>
              <a:spcAft>
                <a:spcPts val="600"/>
              </a:spcAft>
            </a:pPr>
            <a:endParaRPr lang="es-ES" sz="5500" dirty="0"/>
          </a:p>
          <a:p>
            <a:pPr defTabSz="914400" fontAlgn="base">
              <a:lnSpc>
                <a:spcPct val="90000"/>
              </a:lnSpc>
              <a:spcAft>
                <a:spcPts val="600"/>
              </a:spcAft>
            </a:pPr>
            <a:endParaRPr lang="es-ES" sz="5500" dirty="0"/>
          </a:p>
          <a:p>
            <a:pPr defTabSz="914400" fontAlgn="base">
              <a:lnSpc>
                <a:spcPct val="90000"/>
              </a:lnSpc>
              <a:spcAft>
                <a:spcPts val="600"/>
              </a:spcAft>
            </a:pPr>
            <a:endParaRPr lang="en-US" sz="1400" dirty="0"/>
          </a:p>
        </p:txBody>
      </p:sp>
    </p:spTree>
    <p:extLst>
      <p:ext uri="{BB962C8B-B14F-4D97-AF65-F5344CB8AC3E}">
        <p14:creationId xmlns:p14="http://schemas.microsoft.com/office/powerpoint/2010/main" val="2547154478"/>
      </p:ext>
    </p:extLst>
  </p:cSld>
  <p:clrMapOvr>
    <a:masterClrMapping/>
  </p:clrMapOvr>
  <p:transition spd="med">
    <p:pull/>
  </p:transition>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FF9B822F-893E-44C8-963C-64F50ACECB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EBF87945-A001-489F-9D9B-7D9435F0B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639" y="347471"/>
            <a:ext cx="11100816" cy="180136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ángulo 6">
            <a:extLst>
              <a:ext uri="{FF2B5EF4-FFF2-40B4-BE49-F238E27FC236}">
                <a16:creationId xmlns:a16="http://schemas.microsoft.com/office/drawing/2014/main" id="{507B38F7-BB75-4324-B5C6-B407FF1CB597}"/>
              </a:ext>
            </a:extLst>
          </p:cNvPr>
          <p:cNvSpPr/>
          <p:nvPr/>
        </p:nvSpPr>
        <p:spPr>
          <a:xfrm>
            <a:off x="838200" y="585216"/>
            <a:ext cx="10515600" cy="1325563"/>
          </a:xfrm>
          <a:prstGeom prst="rect">
            <a:avLst/>
          </a:prstGeom>
        </p:spPr>
        <p:txBody>
          <a:bodyPr vert="horz" lIns="91440" tIns="45720" rIns="91440" bIns="45720" rtlCol="0" anchor="ctr">
            <a:normAutofit/>
          </a:bodyPr>
          <a:lstStyle/>
          <a:p>
            <a:pPr defTabSz="914400">
              <a:lnSpc>
                <a:spcPct val="90000"/>
              </a:lnSpc>
              <a:spcBef>
                <a:spcPct val="0"/>
              </a:spcBef>
              <a:spcAft>
                <a:spcPts val="600"/>
              </a:spcAft>
            </a:pPr>
            <a:r>
              <a:rPr lang="en-US" sz="4400" dirty="0">
                <a:solidFill>
                  <a:schemeClr val="bg1"/>
                </a:solidFill>
                <a:latin typeface="+mj-lt"/>
                <a:ea typeface="+mj-ea"/>
                <a:cs typeface="+mj-cs"/>
              </a:rPr>
              <a:t>10. </a:t>
            </a:r>
            <a:r>
              <a:rPr lang="es-PA" sz="4400" dirty="0">
                <a:solidFill>
                  <a:schemeClr val="bg1"/>
                </a:solidFill>
                <a:latin typeface="+mj-lt"/>
                <a:ea typeface="+mj-ea"/>
                <a:cs typeface="+mj-cs"/>
              </a:rPr>
              <a:t>Estructura organizacional </a:t>
            </a:r>
            <a:r>
              <a:rPr lang="en-US" sz="4400" dirty="0">
                <a:solidFill>
                  <a:schemeClr val="bg1"/>
                </a:solidFill>
                <a:latin typeface="+mj-lt"/>
                <a:ea typeface="+mj-ea"/>
                <a:cs typeface="+mj-cs"/>
              </a:rPr>
              <a:t>de red</a:t>
            </a:r>
          </a:p>
        </p:txBody>
      </p:sp>
      <p:sp>
        <p:nvSpPr>
          <p:cNvPr id="8" name="Rectángulo 7">
            <a:extLst>
              <a:ext uri="{FF2B5EF4-FFF2-40B4-BE49-F238E27FC236}">
                <a16:creationId xmlns:a16="http://schemas.microsoft.com/office/drawing/2014/main" id="{C05035AD-E470-4BA5-B589-1D979254FB3A}"/>
              </a:ext>
            </a:extLst>
          </p:cNvPr>
          <p:cNvSpPr/>
          <p:nvPr/>
        </p:nvSpPr>
        <p:spPr>
          <a:xfrm>
            <a:off x="548638" y="2389732"/>
            <a:ext cx="11100815" cy="2492990"/>
          </a:xfrm>
          <a:prstGeom prst="rect">
            <a:avLst/>
          </a:prstGeom>
        </p:spPr>
        <p:txBody>
          <a:bodyPr wrap="square">
            <a:spAutoFit/>
          </a:bodyPr>
          <a:lstStyle/>
          <a:p>
            <a:r>
              <a:rPr lang="es-ES" sz="2600" dirty="0"/>
              <a:t>La forma del gráfico puede variar según la cantidad de empresas o ubicaciones con las que trabaja tu corporación. Si no se mantiene simple y claro, puede haber mucha confusión en el caso de que varias oficinas o autónomos desarrollen tareas similares. Si subcontratas o tienes varias oficinas, asegúrate de que tu diagrama indique claramente dónde se encuentra cada función laboral específica; así cualquiera podrá comprender los procesos básicos de tu empresa.</a:t>
            </a:r>
            <a:endParaRPr lang="es-PA" sz="2600" dirty="0"/>
          </a:p>
        </p:txBody>
      </p:sp>
    </p:spTree>
    <p:extLst>
      <p:ext uri="{BB962C8B-B14F-4D97-AF65-F5344CB8AC3E}">
        <p14:creationId xmlns:p14="http://schemas.microsoft.com/office/powerpoint/2010/main" val="2681552029"/>
      </p:ext>
    </p:extLst>
  </p:cSld>
  <p:clrMapOvr>
    <a:masterClrMapping/>
  </p:clrMapOvr>
  <p:transition spd="med">
    <p:pull/>
  </p:transition>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6">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Imagen 1" descr="Diagrama&#10;&#10;Descripción generada automáticamente">
            <a:extLst>
              <a:ext uri="{FF2B5EF4-FFF2-40B4-BE49-F238E27FC236}">
                <a16:creationId xmlns:a16="http://schemas.microsoft.com/office/drawing/2014/main" id="{8BB8DD0B-723D-4B78-9F07-D05E64C5102D}"/>
              </a:ext>
            </a:extLst>
          </p:cNvPr>
          <p:cNvPicPr>
            <a:picLocks noChangeAspect="1"/>
          </p:cNvPicPr>
          <p:nvPr/>
        </p:nvPicPr>
        <p:blipFill>
          <a:blip r:embed="rId2"/>
          <a:stretch>
            <a:fillRect/>
          </a:stretch>
        </p:blipFill>
        <p:spPr>
          <a:xfrm>
            <a:off x="3040164" y="457200"/>
            <a:ext cx="6111671" cy="5943600"/>
          </a:xfrm>
          <a:prstGeom prst="rect">
            <a:avLst/>
          </a:prstGeom>
        </p:spPr>
      </p:pic>
    </p:spTree>
    <p:extLst>
      <p:ext uri="{BB962C8B-B14F-4D97-AF65-F5344CB8AC3E}">
        <p14:creationId xmlns:p14="http://schemas.microsoft.com/office/powerpoint/2010/main" val="4117772139"/>
      </p:ext>
    </p:extLst>
  </p:cSld>
  <p:clrMapOvr>
    <a:masterClrMapping/>
  </p:clrMapOvr>
  <p:transition spd="med">
    <p:pull/>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434DB672-D82C-4920-9E90-754AD183A41C}"/>
              </a:ext>
            </a:extLst>
          </p:cNvPr>
          <p:cNvSpPr>
            <a:spLocks noGrp="1"/>
          </p:cNvSpPr>
          <p:nvPr>
            <p:ph type="title"/>
          </p:nvPr>
        </p:nvSpPr>
        <p:spPr>
          <a:xfrm>
            <a:off x="1156851" y="637762"/>
            <a:ext cx="9888496" cy="900131"/>
          </a:xfrm>
        </p:spPr>
        <p:txBody>
          <a:bodyPr anchor="t">
            <a:normAutofit/>
          </a:bodyPr>
          <a:lstStyle/>
          <a:p>
            <a:r>
              <a:rPr lang="es-ES" sz="3400">
                <a:solidFill>
                  <a:schemeClr val="bg1"/>
                </a:solidFill>
              </a:rPr>
              <a:t>Tres elementos clave de la estructura organizacional</a:t>
            </a:r>
            <a:endParaRPr lang="es-PA" sz="3400">
              <a:solidFill>
                <a:schemeClr val="bg1"/>
              </a:solidFill>
            </a:endParaRPr>
          </a:p>
        </p:txBody>
      </p:sp>
      <p:sp>
        <p:nvSpPr>
          <p:cNvPr id="10" name="Rectangle 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contenido 2">
            <a:extLst>
              <a:ext uri="{FF2B5EF4-FFF2-40B4-BE49-F238E27FC236}">
                <a16:creationId xmlns:a16="http://schemas.microsoft.com/office/drawing/2014/main" id="{5186B937-44FA-4F8B-9473-24F66558EAD1}"/>
              </a:ext>
            </a:extLst>
          </p:cNvPr>
          <p:cNvSpPr>
            <a:spLocks noGrp="1"/>
          </p:cNvSpPr>
          <p:nvPr>
            <p:ph idx="1"/>
          </p:nvPr>
        </p:nvSpPr>
        <p:spPr>
          <a:xfrm>
            <a:off x="1155548" y="2217343"/>
            <a:ext cx="9880893" cy="3959619"/>
          </a:xfrm>
        </p:spPr>
        <p:txBody>
          <a:bodyPr>
            <a:normAutofit/>
          </a:bodyPr>
          <a:lstStyle/>
          <a:p>
            <a:pPr marL="0" indent="0">
              <a:buNone/>
            </a:pPr>
            <a:r>
              <a:rPr lang="es-ES" sz="2400"/>
              <a:t>2. Rango de control</a:t>
            </a:r>
          </a:p>
          <a:p>
            <a:pPr marL="0" indent="0">
              <a:buNone/>
            </a:pPr>
            <a:r>
              <a:rPr lang="es-ES" sz="2400"/>
              <a:t>El rango de control se refiere a dos aspectos: cuántas personas están bajo la responsabilidad de un gerente y qué tareas se encuentran bajo la responsabilidad de un departamento. En el primer caso hay que agregar que a mayor número de subalternos, el gerente tendrá un mayor lapso de control, y viceversa. En el caso de que el lapso de control sea cuantioso, los colaboradores de dicha gerencia tendrán mayor libertad para tomar decisiones, pues se dificulta la administración minuciosa.</a:t>
            </a:r>
            <a:endParaRPr lang="es-PA" sz="2400"/>
          </a:p>
        </p:txBody>
      </p:sp>
    </p:spTree>
    <p:extLst>
      <p:ext uri="{BB962C8B-B14F-4D97-AF65-F5344CB8AC3E}">
        <p14:creationId xmlns:p14="http://schemas.microsoft.com/office/powerpoint/2010/main" val="1822068829"/>
      </p:ext>
    </p:extLst>
  </p:cSld>
  <p:clrMapOvr>
    <a:masterClrMapping/>
  </p:clrMapOvr>
  <p:transition spd="med">
    <p:pull/>
  </p:transition>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FF9B822F-893E-44C8-963C-64F50ACECB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EBF87945-A001-489F-9D9B-7D9435F0B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639" y="347471"/>
            <a:ext cx="11100816" cy="180136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ángulo 6">
            <a:extLst>
              <a:ext uri="{FF2B5EF4-FFF2-40B4-BE49-F238E27FC236}">
                <a16:creationId xmlns:a16="http://schemas.microsoft.com/office/drawing/2014/main" id="{507B38F7-BB75-4324-B5C6-B407FF1CB597}"/>
              </a:ext>
            </a:extLst>
          </p:cNvPr>
          <p:cNvSpPr/>
          <p:nvPr/>
        </p:nvSpPr>
        <p:spPr>
          <a:xfrm>
            <a:off x="838200" y="585216"/>
            <a:ext cx="10515600" cy="1325563"/>
          </a:xfrm>
          <a:prstGeom prst="rect">
            <a:avLst/>
          </a:prstGeom>
        </p:spPr>
        <p:txBody>
          <a:bodyPr vert="horz" lIns="91440" tIns="45720" rIns="91440" bIns="45720" rtlCol="0" anchor="ctr">
            <a:normAutofit/>
          </a:bodyPr>
          <a:lstStyle/>
          <a:p>
            <a:pPr defTabSz="914400">
              <a:lnSpc>
                <a:spcPct val="90000"/>
              </a:lnSpc>
              <a:spcBef>
                <a:spcPct val="0"/>
              </a:spcBef>
              <a:spcAft>
                <a:spcPts val="600"/>
              </a:spcAft>
            </a:pPr>
            <a:r>
              <a:rPr lang="es-PA" sz="4400" dirty="0">
                <a:solidFill>
                  <a:schemeClr val="bg1"/>
                </a:solidFill>
                <a:latin typeface="+mj-lt"/>
                <a:ea typeface="+mj-ea"/>
                <a:cs typeface="+mj-cs"/>
              </a:rPr>
              <a:t>Conclusión de Estructura organizacionales</a:t>
            </a:r>
            <a:endParaRPr lang="en-US" sz="4400" dirty="0">
              <a:solidFill>
                <a:schemeClr val="bg1"/>
              </a:solidFill>
              <a:latin typeface="+mj-lt"/>
              <a:ea typeface="+mj-ea"/>
              <a:cs typeface="+mj-cs"/>
            </a:endParaRPr>
          </a:p>
        </p:txBody>
      </p:sp>
      <p:sp>
        <p:nvSpPr>
          <p:cNvPr id="2" name="Rectángulo 1">
            <a:extLst>
              <a:ext uri="{FF2B5EF4-FFF2-40B4-BE49-F238E27FC236}">
                <a16:creationId xmlns:a16="http://schemas.microsoft.com/office/drawing/2014/main" id="{3C31A13B-3641-4859-B9F2-D0D781B2010F}"/>
              </a:ext>
            </a:extLst>
          </p:cNvPr>
          <p:cNvSpPr/>
          <p:nvPr/>
        </p:nvSpPr>
        <p:spPr>
          <a:xfrm>
            <a:off x="548638" y="2496309"/>
            <a:ext cx="11488463" cy="707886"/>
          </a:xfrm>
          <a:prstGeom prst="rect">
            <a:avLst/>
          </a:prstGeom>
        </p:spPr>
        <p:txBody>
          <a:bodyPr wrap="square">
            <a:spAutoFit/>
          </a:bodyPr>
          <a:lstStyle/>
          <a:p>
            <a:r>
              <a:rPr lang="es-ES" sz="2000" b="1" dirty="0">
                <a:solidFill>
                  <a:srgbClr val="33475B"/>
                </a:solidFill>
              </a:rPr>
              <a:t>En las aplicaciones del mundo real, las organizaciones a menudo usan estructuras híbridas, es decir, toman prestados elementos de múltiples tipos de estructuras.</a:t>
            </a:r>
            <a:endParaRPr lang="es-PA" sz="2000" b="1" dirty="0"/>
          </a:p>
        </p:txBody>
      </p:sp>
    </p:spTree>
    <p:extLst>
      <p:ext uri="{BB962C8B-B14F-4D97-AF65-F5344CB8AC3E}">
        <p14:creationId xmlns:p14="http://schemas.microsoft.com/office/powerpoint/2010/main" val="2972919002"/>
      </p:ext>
    </p:extLst>
  </p:cSld>
  <p:clrMapOvr>
    <a:masterClrMapping/>
  </p:clrMapOvr>
  <p:transition spd="med">
    <p:pull/>
  </p:transition>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9" name="Rectangle 78">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7772833C-CD49-4E6F-B7AD-4CF454BCFC40}"/>
              </a:ext>
            </a:extLst>
          </p:cNvPr>
          <p:cNvSpPr>
            <a:spLocks noGrp="1"/>
          </p:cNvSpPr>
          <p:nvPr>
            <p:ph type="title"/>
          </p:nvPr>
        </p:nvSpPr>
        <p:spPr>
          <a:xfrm>
            <a:off x="1156851" y="637762"/>
            <a:ext cx="9888496" cy="900131"/>
          </a:xfrm>
        </p:spPr>
        <p:txBody>
          <a:bodyPr anchor="t">
            <a:normAutofit/>
          </a:bodyPr>
          <a:lstStyle/>
          <a:p>
            <a:r>
              <a:rPr lang="es-419" sz="2800" dirty="0">
                <a:solidFill>
                  <a:schemeClr val="bg1"/>
                </a:solidFill>
              </a:rPr>
              <a:t>Funciones y Responsabilidades del Director de  las TIC</a:t>
            </a:r>
            <a:br>
              <a:rPr lang="es-419" sz="2800" dirty="0">
                <a:solidFill>
                  <a:schemeClr val="bg1"/>
                </a:solidFill>
              </a:rPr>
            </a:br>
            <a:endParaRPr lang="es-419" sz="2800" dirty="0">
              <a:solidFill>
                <a:schemeClr val="bg1"/>
              </a:solidFill>
            </a:endParaRPr>
          </a:p>
        </p:txBody>
      </p:sp>
      <p:sp>
        <p:nvSpPr>
          <p:cNvPr id="81" name="Rectangle 80">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contenido 2">
            <a:extLst>
              <a:ext uri="{FF2B5EF4-FFF2-40B4-BE49-F238E27FC236}">
                <a16:creationId xmlns:a16="http://schemas.microsoft.com/office/drawing/2014/main" id="{90F09C8E-9488-4ED3-9033-1C967587F055}"/>
              </a:ext>
            </a:extLst>
          </p:cNvPr>
          <p:cNvSpPr>
            <a:spLocks noGrp="1"/>
          </p:cNvSpPr>
          <p:nvPr>
            <p:ph idx="1"/>
          </p:nvPr>
        </p:nvSpPr>
        <p:spPr>
          <a:xfrm>
            <a:off x="1155548" y="2217343"/>
            <a:ext cx="9880893" cy="3959619"/>
          </a:xfrm>
        </p:spPr>
        <p:txBody>
          <a:bodyPr>
            <a:normAutofit/>
          </a:bodyPr>
          <a:lstStyle/>
          <a:p>
            <a:pPr marL="0" indent="0">
              <a:buNone/>
            </a:pPr>
            <a:endParaRPr lang="es-PA" sz="2000"/>
          </a:p>
          <a:p>
            <a:r>
              <a:rPr lang="es-PA" sz="2000"/>
              <a:t>Desarrollo de procesos de planeación de tecnología: Formular, planear, dirigir y controlar proyectos de implementación tecnológica y manejo de expectativas de usuarios.</a:t>
            </a:r>
          </a:p>
          <a:p>
            <a:r>
              <a:rPr lang="es-PA" sz="2000"/>
              <a:t>Propuestas  de mejoras tecnológicas para infraestructura de la empresas.</a:t>
            </a:r>
          </a:p>
          <a:p>
            <a:r>
              <a:rPr lang="es-PA" sz="2000"/>
              <a:t>Supervisar y evaluar el alineamiento de los sistemas de información a los procesos corporativos.</a:t>
            </a:r>
          </a:p>
          <a:p>
            <a:r>
              <a:rPr lang="es-PA" sz="2000"/>
              <a:t>Participar en la elaboración de estrategias de negocios.</a:t>
            </a:r>
          </a:p>
          <a:p>
            <a:r>
              <a:rPr lang="es-PA" sz="2000"/>
              <a:t>Dirección y planeación de las asesorías tecnológicas a los demás departamentos del negocio respecto a sus requerimientos de sistemas, comunicaciones, redes e infraestructura.</a:t>
            </a:r>
          </a:p>
          <a:p>
            <a:pPr marL="0" indent="0">
              <a:buNone/>
            </a:pPr>
            <a:endParaRPr lang="es-419" sz="2000"/>
          </a:p>
        </p:txBody>
      </p:sp>
    </p:spTree>
    <p:extLst>
      <p:ext uri="{BB962C8B-B14F-4D97-AF65-F5344CB8AC3E}">
        <p14:creationId xmlns:p14="http://schemas.microsoft.com/office/powerpoint/2010/main" val="2188783347"/>
      </p:ext>
    </p:extLst>
  </p:cSld>
  <p:clrMapOvr>
    <a:masterClrMapping/>
  </p:clrMapOvr>
  <p:transition spd="med">
    <p:pull/>
  </p:transition>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8" name="Rectangle 5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4650A41B-6F38-4C31-9245-BD19B5BE440E}"/>
              </a:ext>
            </a:extLst>
          </p:cNvPr>
          <p:cNvSpPr>
            <a:spLocks noGrp="1"/>
          </p:cNvSpPr>
          <p:nvPr>
            <p:ph type="title"/>
          </p:nvPr>
        </p:nvSpPr>
        <p:spPr>
          <a:xfrm>
            <a:off x="1156851" y="637762"/>
            <a:ext cx="9888496" cy="900131"/>
          </a:xfrm>
        </p:spPr>
        <p:txBody>
          <a:bodyPr anchor="t">
            <a:normAutofit/>
          </a:bodyPr>
          <a:lstStyle/>
          <a:p>
            <a:r>
              <a:rPr lang="es-419" sz="2800">
                <a:solidFill>
                  <a:schemeClr val="bg1"/>
                </a:solidFill>
              </a:rPr>
              <a:t>Funciones y Responsabilidades</a:t>
            </a:r>
            <a:br>
              <a:rPr lang="es-419" sz="2800">
                <a:solidFill>
                  <a:schemeClr val="bg1"/>
                </a:solidFill>
              </a:rPr>
            </a:br>
            <a:r>
              <a:rPr lang="es-419" sz="2800">
                <a:solidFill>
                  <a:schemeClr val="bg1"/>
                </a:solidFill>
              </a:rPr>
              <a:t>del Director de las TIC</a:t>
            </a:r>
          </a:p>
        </p:txBody>
      </p:sp>
      <p:sp>
        <p:nvSpPr>
          <p:cNvPr id="60" name="Rectangle 5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contenido 2">
            <a:extLst>
              <a:ext uri="{FF2B5EF4-FFF2-40B4-BE49-F238E27FC236}">
                <a16:creationId xmlns:a16="http://schemas.microsoft.com/office/drawing/2014/main" id="{424100C8-BC8B-4CC6-8A21-0240BDAF5A1A}"/>
              </a:ext>
            </a:extLst>
          </p:cNvPr>
          <p:cNvSpPr>
            <a:spLocks noGrp="1"/>
          </p:cNvSpPr>
          <p:nvPr>
            <p:ph idx="1"/>
          </p:nvPr>
        </p:nvSpPr>
        <p:spPr>
          <a:xfrm>
            <a:off x="1155548" y="2217343"/>
            <a:ext cx="9880893" cy="3959619"/>
          </a:xfrm>
        </p:spPr>
        <p:txBody>
          <a:bodyPr>
            <a:normAutofit fontScale="85000" lnSpcReduction="20000"/>
          </a:bodyPr>
          <a:lstStyle/>
          <a:p>
            <a:r>
              <a:rPr lang="es-PA" sz="1900" dirty="0"/>
              <a:t>Definir políticas y normas de seguridad de la información así como procedimientos generales de seguridad física y lógica tanto en tecnologías de la información como en comunicaciones.</a:t>
            </a:r>
          </a:p>
          <a:p>
            <a:r>
              <a:rPr lang="es-PA" sz="1900" dirty="0"/>
              <a:t>Evaluar y proponer la infraestructura de hardware y software más adecuada para atender las necesidades de la empresa</a:t>
            </a:r>
          </a:p>
          <a:p>
            <a:r>
              <a:rPr lang="es-PA" sz="1900" dirty="0"/>
              <a:t>Definir los perfiles para la contratación de personal en tecnologías de la información así como participar en su evaluación</a:t>
            </a:r>
          </a:p>
          <a:p>
            <a:r>
              <a:rPr lang="es-PA" sz="1900" dirty="0"/>
              <a:t>Mantener el inventario actualizado de los recursos informáticos, proveedores, etc.</a:t>
            </a:r>
          </a:p>
          <a:p>
            <a:r>
              <a:rPr lang="es-PA" sz="1900" dirty="0"/>
              <a:t>Controlar el presupuesto del área de TI bajo las normas que dicte la empresa</a:t>
            </a:r>
          </a:p>
          <a:p>
            <a:r>
              <a:rPr lang="es-PA" sz="1900" dirty="0"/>
              <a:t>Mantener las medidas necesarias para la continuidad del negocio así como para los procesos y procedimientos de recuperación de desastres</a:t>
            </a:r>
          </a:p>
          <a:p>
            <a:r>
              <a:rPr lang="es-PA" sz="1900" dirty="0"/>
              <a:t>Administración del </a:t>
            </a:r>
            <a:r>
              <a:rPr lang="en-US" sz="1900" dirty="0"/>
              <a:t>Service Desk </a:t>
            </a:r>
            <a:r>
              <a:rPr lang="es-PA" sz="1900" dirty="0"/>
              <a:t>y mantenimiento estable de los contratos del área.</a:t>
            </a:r>
          </a:p>
          <a:p>
            <a:r>
              <a:rPr lang="es-PA" sz="1900" dirty="0"/>
              <a:t>Entre otros…</a:t>
            </a:r>
          </a:p>
          <a:p>
            <a:pPr marL="0" indent="0">
              <a:buNone/>
            </a:pPr>
            <a:r>
              <a:rPr lang="es-PA" sz="1900" dirty="0">
                <a:hlinkClick r:id="rId2"/>
              </a:rPr>
              <a:t>https://cio.com.mx/el-proximo-rol-clave-del-cio-agente-de-cambio/</a:t>
            </a:r>
            <a:endParaRPr lang="es-PA" sz="1900" dirty="0"/>
          </a:p>
          <a:p>
            <a:pPr marL="0" indent="0">
              <a:buNone/>
            </a:pPr>
            <a:r>
              <a:rPr lang="es-419" sz="1900" dirty="0">
                <a:hlinkClick r:id="rId3"/>
              </a:rPr>
              <a:t>https://www.escueladenegociosydireccion.com/revista/case/el-cloud-permite-a-las-empresas-innovar-de-forma-agil/</a:t>
            </a:r>
            <a:endParaRPr lang="es-419" sz="1900" dirty="0"/>
          </a:p>
          <a:p>
            <a:pPr marL="0" indent="0">
              <a:buNone/>
            </a:pPr>
            <a:endParaRPr lang="es-419" sz="1900" dirty="0"/>
          </a:p>
        </p:txBody>
      </p:sp>
    </p:spTree>
    <p:extLst>
      <p:ext uri="{BB962C8B-B14F-4D97-AF65-F5344CB8AC3E}">
        <p14:creationId xmlns:p14="http://schemas.microsoft.com/office/powerpoint/2010/main" val="199700425"/>
      </p:ext>
    </p:extLst>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p:nvSpPr>
          <p:cNvPr id="40" name="Rectangle 39">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13CD4A11-6A89-414B-890C-D4CC5E70669E}"/>
              </a:ext>
            </a:extLst>
          </p:cNvPr>
          <p:cNvSpPr>
            <a:spLocks noGrp="1"/>
          </p:cNvSpPr>
          <p:nvPr>
            <p:ph type="title"/>
          </p:nvPr>
        </p:nvSpPr>
        <p:spPr>
          <a:xfrm>
            <a:off x="1156851" y="637762"/>
            <a:ext cx="9888496" cy="900131"/>
          </a:xfrm>
        </p:spPr>
        <p:txBody>
          <a:bodyPr anchor="t">
            <a:normAutofit/>
          </a:bodyPr>
          <a:lstStyle/>
          <a:p>
            <a:r>
              <a:rPr lang="es-PA" sz="3700">
                <a:solidFill>
                  <a:schemeClr val="bg1"/>
                </a:solidFill>
                <a:latin typeface="+mn-lt"/>
              </a:rPr>
              <a:t>Una Estructura Organizacional Indica lo siguiente</a:t>
            </a:r>
            <a:endParaRPr lang="es-419" sz="3700">
              <a:solidFill>
                <a:schemeClr val="bg1"/>
              </a:solidFill>
              <a:latin typeface="+mn-lt"/>
            </a:endParaRPr>
          </a:p>
        </p:txBody>
      </p:sp>
      <p:sp>
        <p:nvSpPr>
          <p:cNvPr id="42" name="Rectangle 41">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contenido 2">
            <a:extLst>
              <a:ext uri="{FF2B5EF4-FFF2-40B4-BE49-F238E27FC236}">
                <a16:creationId xmlns:a16="http://schemas.microsoft.com/office/drawing/2014/main" id="{CD5DF333-59AA-4C9E-A34E-EDE7F1A209BD}"/>
              </a:ext>
            </a:extLst>
          </p:cNvPr>
          <p:cNvSpPr>
            <a:spLocks noGrp="1"/>
          </p:cNvSpPr>
          <p:nvPr>
            <p:ph idx="1"/>
          </p:nvPr>
        </p:nvSpPr>
        <p:spPr>
          <a:xfrm>
            <a:off x="1155548" y="2217343"/>
            <a:ext cx="9880893" cy="3959619"/>
          </a:xfrm>
        </p:spPr>
        <p:txBody>
          <a:bodyPr>
            <a:normAutofit/>
          </a:bodyPr>
          <a:lstStyle/>
          <a:p>
            <a:endParaRPr lang="es-PA" sz="1900" b="1" i="0">
              <a:effectLst/>
            </a:endParaRPr>
          </a:p>
          <a:p>
            <a:pPr marL="0" indent="0">
              <a:buNone/>
            </a:pPr>
            <a:r>
              <a:rPr lang="es-PA" sz="1900" b="1" i="0">
                <a:effectLst/>
              </a:rPr>
              <a:t>Especialización </a:t>
            </a:r>
            <a:r>
              <a:rPr lang="es-PA" sz="1900" b="1" i="0">
                <a:effectLst/>
                <a:sym typeface="Wingdings" panose="05000000000000000000" pitchFamily="2" charset="2"/>
              </a:rPr>
              <a:t> </a:t>
            </a:r>
            <a:r>
              <a:rPr lang="es-PA" sz="1900" b="0" i="0">
                <a:effectLst/>
              </a:rPr>
              <a:t>Grado en que las tareas en la organización se subdividen en puestos separados.</a:t>
            </a:r>
          </a:p>
          <a:p>
            <a:pPr marL="0" indent="0">
              <a:buNone/>
            </a:pPr>
            <a:r>
              <a:rPr lang="es-PA" sz="1900" b="1" i="0">
                <a:effectLst/>
              </a:rPr>
              <a:t>Autoridad </a:t>
            </a:r>
            <a:r>
              <a:rPr lang="es-PA" sz="1900" b="1" i="0">
                <a:effectLst/>
                <a:sym typeface="Wingdings" panose="05000000000000000000" pitchFamily="2" charset="2"/>
              </a:rPr>
              <a:t></a:t>
            </a:r>
            <a:r>
              <a:rPr lang="es-PA" sz="1900" b="1" i="0">
                <a:effectLst/>
              </a:rPr>
              <a:t>  </a:t>
            </a:r>
            <a:r>
              <a:rPr lang="es-PA" sz="1900" b="0" i="0">
                <a:effectLst/>
              </a:rPr>
              <a:t>Derechos y deberes inherentes a una posición de jefe para dar órdenes y esperar que sean obedecidas.</a:t>
            </a:r>
          </a:p>
          <a:p>
            <a:pPr marL="0" indent="0">
              <a:buNone/>
            </a:pPr>
            <a:r>
              <a:rPr lang="es-PA" sz="1900" b="1" i="0">
                <a:effectLst/>
              </a:rPr>
              <a:t>Cadena de Mando </a:t>
            </a:r>
            <a:r>
              <a:rPr lang="es-PA" sz="1900" b="1" i="0">
                <a:effectLst/>
                <a:sym typeface="Wingdings" panose="05000000000000000000" pitchFamily="2" charset="2"/>
              </a:rPr>
              <a:t></a:t>
            </a:r>
            <a:r>
              <a:rPr lang="es-PA" sz="1900" b="0" i="0">
                <a:effectLst/>
              </a:rPr>
              <a:t>Línea de toma de decisiones:</a:t>
            </a:r>
          </a:p>
          <a:p>
            <a:pPr>
              <a:buFont typeface="Wingdings" panose="05000000000000000000" pitchFamily="2" charset="2"/>
              <a:buChar char="q"/>
            </a:pPr>
            <a:r>
              <a:rPr lang="es-PA" sz="1900" b="0" i="0">
                <a:effectLst/>
              </a:rPr>
              <a:t>Por ejemplo, del Gerente General </a:t>
            </a:r>
            <a:r>
              <a:rPr lang="es-PA" sz="1900">
                <a:sym typeface="Wingdings" panose="05000000000000000000" pitchFamily="2" charset="2"/>
              </a:rPr>
              <a:t></a:t>
            </a:r>
            <a:r>
              <a:rPr lang="es-PA" sz="1900" b="0" i="0">
                <a:effectLst/>
              </a:rPr>
              <a:t> Gerente de Finanzas</a:t>
            </a:r>
            <a:r>
              <a:rPr lang="es-PA" sz="1900"/>
              <a:t> </a:t>
            </a:r>
            <a:r>
              <a:rPr lang="es-PA" sz="1900">
                <a:sym typeface="Wingdings" panose="05000000000000000000" pitchFamily="2" charset="2"/>
              </a:rPr>
              <a:t></a:t>
            </a:r>
            <a:r>
              <a:rPr lang="es-PA" sz="1900" b="0" i="0">
                <a:effectLst/>
              </a:rPr>
              <a:t>al Jefe de Contabilidad y Tesorería</a:t>
            </a:r>
            <a:r>
              <a:rPr lang="es-PA" sz="1900"/>
              <a:t> </a:t>
            </a:r>
            <a:r>
              <a:rPr lang="es-PA" sz="1900">
                <a:sym typeface="Wingdings" panose="05000000000000000000" pitchFamily="2" charset="2"/>
              </a:rPr>
              <a:t></a:t>
            </a:r>
            <a:r>
              <a:rPr lang="es-PA" sz="1900" b="0" i="0">
                <a:effectLst/>
              </a:rPr>
              <a:t>al Contador.</a:t>
            </a:r>
          </a:p>
          <a:p>
            <a:pPr marL="0" indent="0">
              <a:buNone/>
            </a:pPr>
            <a:r>
              <a:rPr lang="es-PA" sz="1900" b="1" i="0">
                <a:effectLst/>
              </a:rPr>
              <a:t>Unidad de Mando </a:t>
            </a:r>
            <a:r>
              <a:rPr lang="es-PA" sz="1900" b="1" i="0">
                <a:effectLst/>
                <a:sym typeface="Wingdings" panose="05000000000000000000" pitchFamily="2" charset="2"/>
              </a:rPr>
              <a:t></a:t>
            </a:r>
            <a:r>
              <a:rPr lang="es-PA" sz="1900" b="0" i="0">
                <a:effectLst/>
              </a:rPr>
              <a:t>Un subordinado un Jefe.</a:t>
            </a:r>
          </a:p>
          <a:p>
            <a:pPr marL="0" indent="0">
              <a:buNone/>
            </a:pPr>
            <a:r>
              <a:rPr lang="es-PA" sz="1900" b="1" i="0">
                <a:effectLst/>
              </a:rPr>
              <a:t>Tramo de </a:t>
            </a:r>
            <a:r>
              <a:rPr lang="es-PA" sz="1900" b="1"/>
              <a:t>Control </a:t>
            </a:r>
            <a:r>
              <a:rPr lang="es-PA" sz="1900" b="1">
                <a:sym typeface="Wingdings" panose="05000000000000000000" pitchFamily="2" charset="2"/>
              </a:rPr>
              <a:t></a:t>
            </a:r>
            <a:r>
              <a:rPr lang="es-PA" sz="1900" b="1"/>
              <a:t> </a:t>
            </a:r>
            <a:r>
              <a:rPr lang="es-PA" sz="1900"/>
              <a:t>Es el número de empleados que puede tener a su cargo y supervisar un jefe, es decir, el número de subordinados que un administrador puede dirigir con eficiencia y eficacia.</a:t>
            </a:r>
          </a:p>
          <a:p>
            <a:pPr marL="0" indent="0">
              <a:buNone/>
            </a:pPr>
            <a:endParaRPr lang="es-419" sz="1900"/>
          </a:p>
        </p:txBody>
      </p:sp>
    </p:spTree>
    <p:extLst>
      <p:ext uri="{BB962C8B-B14F-4D97-AF65-F5344CB8AC3E}">
        <p14:creationId xmlns:p14="http://schemas.microsoft.com/office/powerpoint/2010/main" val="882449892"/>
      </p:ext>
    </p:extLst>
  </p:cSld>
  <p:clrMapOvr>
    <a:masterClrMapping/>
  </p:clrMapOvr>
  <p:transition spd="med">
    <p:pull/>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434DB672-D82C-4920-9E90-754AD183A41C}"/>
              </a:ext>
            </a:extLst>
          </p:cNvPr>
          <p:cNvSpPr>
            <a:spLocks noGrp="1"/>
          </p:cNvSpPr>
          <p:nvPr>
            <p:ph type="title"/>
          </p:nvPr>
        </p:nvSpPr>
        <p:spPr>
          <a:xfrm>
            <a:off x="1156851" y="637762"/>
            <a:ext cx="9888496" cy="900131"/>
          </a:xfrm>
        </p:spPr>
        <p:txBody>
          <a:bodyPr anchor="t">
            <a:normAutofit/>
          </a:bodyPr>
          <a:lstStyle/>
          <a:p>
            <a:r>
              <a:rPr lang="es-ES" sz="3400">
                <a:solidFill>
                  <a:schemeClr val="bg1"/>
                </a:solidFill>
              </a:rPr>
              <a:t>Tres elementos clave de la estructura organizacional</a:t>
            </a:r>
            <a:endParaRPr lang="es-PA" sz="3400">
              <a:solidFill>
                <a:schemeClr val="bg1"/>
              </a:solidFill>
            </a:endParaRPr>
          </a:p>
        </p:txBody>
      </p:sp>
      <p:sp>
        <p:nvSpPr>
          <p:cNvPr id="10" name="Rectangle 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contenido 2">
            <a:extLst>
              <a:ext uri="{FF2B5EF4-FFF2-40B4-BE49-F238E27FC236}">
                <a16:creationId xmlns:a16="http://schemas.microsoft.com/office/drawing/2014/main" id="{5186B937-44FA-4F8B-9473-24F66558EAD1}"/>
              </a:ext>
            </a:extLst>
          </p:cNvPr>
          <p:cNvSpPr>
            <a:spLocks noGrp="1"/>
          </p:cNvSpPr>
          <p:nvPr>
            <p:ph idx="1"/>
          </p:nvPr>
        </p:nvSpPr>
        <p:spPr>
          <a:xfrm>
            <a:off x="1155548" y="2217343"/>
            <a:ext cx="9880893" cy="3959619"/>
          </a:xfrm>
        </p:spPr>
        <p:txBody>
          <a:bodyPr>
            <a:normAutofit/>
          </a:bodyPr>
          <a:lstStyle/>
          <a:p>
            <a:pPr marL="0" indent="0">
              <a:buNone/>
            </a:pPr>
            <a:r>
              <a:rPr lang="es-ES" sz="2400"/>
              <a:t>3. Centralización</a:t>
            </a:r>
          </a:p>
          <a:p>
            <a:pPr marL="0" indent="0">
              <a:buNone/>
            </a:pPr>
            <a:r>
              <a:rPr lang="es-ES" sz="2400"/>
              <a:t>La centralización describe los puestos donde se toman las decisiones en última instancia. Una vez que hayas establecido tu cadena de mando, deberás considerar qué personas y departamentos tienen voz en cada decisión. Una empresa puede inclinarse hacia la centralización, donde las decisiones finales las toman solo una o dos entidades; o descentralización, donde las decisiones finales se toman dentro del equipo o departamento encargado de llevar a cabo esa decisión.</a:t>
            </a:r>
            <a:endParaRPr lang="es-PA" sz="2400"/>
          </a:p>
        </p:txBody>
      </p:sp>
    </p:spTree>
    <p:extLst>
      <p:ext uri="{BB962C8B-B14F-4D97-AF65-F5344CB8AC3E}">
        <p14:creationId xmlns:p14="http://schemas.microsoft.com/office/powerpoint/2010/main" val="2040597921"/>
      </p:ext>
    </p:extLst>
  </p:cSld>
  <p:clrMapOvr>
    <a:masterClrMapping/>
  </p:clrMapOvr>
  <p:transition spd="med">
    <p:pull/>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8ECD94F0-96D5-4837-A66D-65835A329749}"/>
              </a:ext>
            </a:extLst>
          </p:cNvPr>
          <p:cNvSpPr>
            <a:spLocks noGrp="1"/>
          </p:cNvSpPr>
          <p:nvPr>
            <p:ph type="title"/>
          </p:nvPr>
        </p:nvSpPr>
        <p:spPr>
          <a:xfrm>
            <a:off x="1156851" y="637762"/>
            <a:ext cx="9888496" cy="900131"/>
          </a:xfrm>
        </p:spPr>
        <p:txBody>
          <a:bodyPr anchor="t">
            <a:normAutofit/>
          </a:bodyPr>
          <a:lstStyle/>
          <a:p>
            <a:r>
              <a:rPr lang="es-PA" sz="4000">
                <a:solidFill>
                  <a:schemeClr val="bg1"/>
                </a:solidFill>
              </a:rPr>
              <a:t>Estructura mecánica y orgánica</a:t>
            </a:r>
          </a:p>
        </p:txBody>
      </p:sp>
      <p:sp>
        <p:nvSpPr>
          <p:cNvPr id="10" name="Rectangle 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contenido 2">
            <a:extLst>
              <a:ext uri="{FF2B5EF4-FFF2-40B4-BE49-F238E27FC236}">
                <a16:creationId xmlns:a16="http://schemas.microsoft.com/office/drawing/2014/main" id="{74BC5BC1-7BC7-4C3E-9946-3E9C24B6F131}"/>
              </a:ext>
            </a:extLst>
          </p:cNvPr>
          <p:cNvSpPr>
            <a:spLocks noGrp="1"/>
          </p:cNvSpPr>
          <p:nvPr>
            <p:ph idx="1"/>
          </p:nvPr>
        </p:nvSpPr>
        <p:spPr>
          <a:xfrm>
            <a:off x="1155548" y="2217343"/>
            <a:ext cx="9880893" cy="3959619"/>
          </a:xfrm>
        </p:spPr>
        <p:txBody>
          <a:bodyPr>
            <a:normAutofit/>
          </a:bodyPr>
          <a:lstStyle/>
          <a:p>
            <a:pPr marL="0" indent="0">
              <a:buNone/>
            </a:pPr>
            <a:r>
              <a:rPr lang="es-ES" sz="2400"/>
              <a:t>Las estructuras organizacionales van de lo «mecánico» a lo «orgánico». Considera de antemano que las estructuras mecánicas se refieren a arreglos centralizados de las actividades, regidas por manuales, procedimientos y otros mecanismos, de ahí su nombre. Mientras que las estructuras orgánicas poseen un menor grado de centralización y especialización.</a:t>
            </a:r>
            <a:endParaRPr lang="es-PA" sz="2400"/>
          </a:p>
        </p:txBody>
      </p:sp>
    </p:spTree>
    <p:extLst>
      <p:ext uri="{BB962C8B-B14F-4D97-AF65-F5344CB8AC3E}">
        <p14:creationId xmlns:p14="http://schemas.microsoft.com/office/powerpoint/2010/main" val="2755588376"/>
      </p:ext>
    </p:extLst>
  </p:cSld>
  <p:clrMapOvr>
    <a:masterClrMapping/>
  </p:clrMapOvr>
  <p:transition spd="med">
    <p:pull/>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171FD351-676F-46E9-8587-5BE39D7B7981}"/>
              </a:ext>
            </a:extLst>
          </p:cNvPr>
          <p:cNvSpPr>
            <a:spLocks noGrp="1"/>
          </p:cNvSpPr>
          <p:nvPr>
            <p:ph type="title"/>
          </p:nvPr>
        </p:nvSpPr>
        <p:spPr>
          <a:xfrm>
            <a:off x="1156851" y="637762"/>
            <a:ext cx="9888496" cy="900131"/>
          </a:xfrm>
        </p:spPr>
        <p:txBody>
          <a:bodyPr anchor="t">
            <a:normAutofit/>
          </a:bodyPr>
          <a:lstStyle/>
          <a:p>
            <a:r>
              <a:rPr lang="es-ES" sz="3400">
                <a:solidFill>
                  <a:schemeClr val="bg1"/>
                </a:solidFill>
              </a:rPr>
              <a:t>¿Cuales son las características del modelo mecanicista?</a:t>
            </a:r>
            <a:endParaRPr lang="es-PA" sz="3400">
              <a:solidFill>
                <a:schemeClr val="bg1"/>
              </a:solidFill>
            </a:endParaRPr>
          </a:p>
        </p:txBody>
      </p:sp>
      <p:sp>
        <p:nvSpPr>
          <p:cNvPr id="10" name="Rectangle 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contenido 2">
            <a:extLst>
              <a:ext uri="{FF2B5EF4-FFF2-40B4-BE49-F238E27FC236}">
                <a16:creationId xmlns:a16="http://schemas.microsoft.com/office/drawing/2014/main" id="{7821695F-5DB5-4224-BA24-1E577CDC8370}"/>
              </a:ext>
            </a:extLst>
          </p:cNvPr>
          <p:cNvSpPr>
            <a:spLocks noGrp="1"/>
          </p:cNvSpPr>
          <p:nvPr>
            <p:ph idx="1"/>
          </p:nvPr>
        </p:nvSpPr>
        <p:spPr>
          <a:xfrm>
            <a:off x="1155548" y="2217343"/>
            <a:ext cx="9880893" cy="3959619"/>
          </a:xfrm>
        </p:spPr>
        <p:txBody>
          <a:bodyPr>
            <a:normAutofit/>
          </a:bodyPr>
          <a:lstStyle/>
          <a:p>
            <a:pPr fontAlgn="base"/>
            <a:r>
              <a:rPr lang="es-ES" sz="1900"/>
              <a:t>La filosofía de administración hace énfasis en criterios de desempeño como la eficiencia, la previsibilidad, la seguridad y la aversión al riesgo.</a:t>
            </a:r>
          </a:p>
          <a:p>
            <a:pPr fontAlgn="base"/>
            <a:r>
              <a:rPr lang="es-ES" sz="1900"/>
              <a:t>Las reglas, las normas y los procedimientos están bien definidos y por escrito. La organización procura prever todas las posibilidades de comportamiento y someterlas a las normas.</a:t>
            </a:r>
          </a:p>
          <a:p>
            <a:pPr fontAlgn="base"/>
            <a:r>
              <a:rPr lang="es-ES" sz="1900"/>
              <a:t>Las personas desempeñan tareas de corto alcance, al ocupar cargos con responsabilidades específicas y bien definidas. Las tareas son muy especializadas.</a:t>
            </a:r>
          </a:p>
          <a:p>
            <a:pPr fontAlgn="base"/>
            <a:r>
              <a:rPr lang="es-ES" sz="1900"/>
              <a:t>Los criterios de departamentalización son homogéneos. La organización busca simetría y uniformidad en su organigrama.</a:t>
            </a:r>
          </a:p>
          <a:p>
            <a:pPr fontAlgn="base"/>
            <a:r>
              <a:rPr lang="es-ES" sz="1900"/>
              <a:t>La autoridad está centralizada. El estilo de liderazgo es autocrático.</a:t>
            </a:r>
          </a:p>
          <a:p>
            <a:pPr fontAlgn="base"/>
            <a:r>
              <a:rPr lang="es-ES" sz="1900"/>
              <a:t>La jerarquía es rígida. La fuente de autoridad es la posición de la persona en la estructura organizacional.</a:t>
            </a:r>
          </a:p>
          <a:p>
            <a:pPr marL="0" indent="0">
              <a:buNone/>
            </a:pPr>
            <a:endParaRPr lang="es-PA" sz="1900"/>
          </a:p>
        </p:txBody>
      </p:sp>
    </p:spTree>
    <p:extLst>
      <p:ext uri="{BB962C8B-B14F-4D97-AF65-F5344CB8AC3E}">
        <p14:creationId xmlns:p14="http://schemas.microsoft.com/office/powerpoint/2010/main" val="2490616625"/>
      </p:ext>
    </p:extLst>
  </p:cSld>
  <p:clrMapOvr>
    <a:masterClrMapping/>
  </p:clrMapOvr>
  <p:transition spd="med">
    <p:pull/>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5C77B9CA-7516-4D55-AF9F-3A42075722E4}"/>
              </a:ext>
            </a:extLst>
          </p:cNvPr>
          <p:cNvSpPr>
            <a:spLocks noGrp="1"/>
          </p:cNvSpPr>
          <p:nvPr>
            <p:ph type="title"/>
          </p:nvPr>
        </p:nvSpPr>
        <p:spPr>
          <a:xfrm>
            <a:off x="1156851" y="637762"/>
            <a:ext cx="9888496" cy="900131"/>
          </a:xfrm>
        </p:spPr>
        <p:txBody>
          <a:bodyPr anchor="t">
            <a:normAutofit/>
          </a:bodyPr>
          <a:lstStyle/>
          <a:p>
            <a:r>
              <a:rPr lang="es-ES" sz="3400">
                <a:solidFill>
                  <a:schemeClr val="bg1"/>
                </a:solidFill>
              </a:rPr>
              <a:t>¿Cuáles son las características del modelo orgánico?</a:t>
            </a:r>
            <a:endParaRPr lang="es-PA" sz="3400">
              <a:solidFill>
                <a:schemeClr val="bg1"/>
              </a:solidFill>
            </a:endParaRPr>
          </a:p>
        </p:txBody>
      </p:sp>
      <p:sp>
        <p:nvSpPr>
          <p:cNvPr id="10" name="Rectangle 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contenido 2">
            <a:extLst>
              <a:ext uri="{FF2B5EF4-FFF2-40B4-BE49-F238E27FC236}">
                <a16:creationId xmlns:a16="http://schemas.microsoft.com/office/drawing/2014/main" id="{9B176C80-3A8E-43BE-BC5E-7A227C4E0676}"/>
              </a:ext>
            </a:extLst>
          </p:cNvPr>
          <p:cNvSpPr>
            <a:spLocks noGrp="1"/>
          </p:cNvSpPr>
          <p:nvPr>
            <p:ph idx="1"/>
          </p:nvPr>
        </p:nvSpPr>
        <p:spPr>
          <a:xfrm>
            <a:off x="1155548" y="2217343"/>
            <a:ext cx="9880893" cy="3959619"/>
          </a:xfrm>
        </p:spPr>
        <p:txBody>
          <a:bodyPr>
            <a:normAutofit/>
          </a:bodyPr>
          <a:lstStyle/>
          <a:p>
            <a:pPr fontAlgn="base"/>
            <a:r>
              <a:rPr lang="es-ES" sz="1600" dirty="0"/>
              <a:t>La filosofía de la administración hace énfasis en criterios de desempeño, como la eficacia, adaptabilidad, sensibilidad hacia la necesidad de cambios y propensión al riesgo.</a:t>
            </a:r>
          </a:p>
          <a:p>
            <a:pPr fontAlgn="base"/>
            <a:r>
              <a:rPr lang="es-ES" sz="1600" dirty="0"/>
              <a:t>Existe una gran participación para definir los objetivos de la organización, incluyendo personas de todos los niveles organizacionales.</a:t>
            </a:r>
          </a:p>
          <a:p>
            <a:pPr fontAlgn="base"/>
            <a:r>
              <a:rPr lang="es-ES" sz="1600" dirty="0"/>
              <a:t>La fuente de autoridad es la competencia. El estilo de liderazgo tiende a ser democrático.</a:t>
            </a:r>
          </a:p>
          <a:p>
            <a:pPr fontAlgn="base"/>
            <a:r>
              <a:rPr lang="es-ES" sz="1600" dirty="0"/>
              <a:t>Hay un nivel reducido de especialización: las tareas tienen un amplio alcance y los cargos se definen en forma imprecisa. La capacidad de resolver problemas con autonomía e iniciativa es más importante que seguir reglas.</a:t>
            </a:r>
          </a:p>
          <a:p>
            <a:pPr fontAlgn="base"/>
            <a:r>
              <a:rPr lang="es-ES" sz="1600" dirty="0"/>
              <a:t>Los criterios de departamentalización son heterogéneos. La organización puede usar tantos modelos como sean adecuados para sus distintas operaciones y misiones.</a:t>
            </a:r>
          </a:p>
          <a:p>
            <a:pPr fontAlgn="base"/>
            <a:r>
              <a:rPr lang="es-ES" sz="1600" dirty="0"/>
              <a:t>La jerarquía es imprecisa: las personas desempeñan el papel de jefe o de subordinado y la relación de mando puede invertirse dependiendo de la situación.</a:t>
            </a:r>
          </a:p>
          <a:p>
            <a:pPr marL="0" indent="0">
              <a:buNone/>
            </a:pPr>
            <a:br>
              <a:rPr lang="es-ES" sz="1600" dirty="0"/>
            </a:br>
            <a:endParaRPr lang="es-PA" sz="1600" dirty="0"/>
          </a:p>
        </p:txBody>
      </p:sp>
    </p:spTree>
    <p:extLst>
      <p:ext uri="{BB962C8B-B14F-4D97-AF65-F5344CB8AC3E}">
        <p14:creationId xmlns:p14="http://schemas.microsoft.com/office/powerpoint/2010/main" val="2402167452"/>
      </p:ext>
    </p:extLst>
  </p:cSld>
  <p:clrMapOvr>
    <a:masterClrMapping/>
  </p:clrMapOvr>
  <p:transition spd="med">
    <p:pull/>
  </p:transition>
</p:sld>
</file>

<file path=ppt/theme/theme1.xml><?xml version="1.0" encoding="utf-8"?>
<a:theme xmlns:a="http://schemas.openxmlformats.org/drawingml/2006/main" name="Office Theme">
  <a:themeElements>
    <a:clrScheme name="Tema de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ema d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1314</TotalTime>
  <Words>4053</Words>
  <Application>Microsoft Office PowerPoint</Application>
  <PresentationFormat>Panorámica</PresentationFormat>
  <Paragraphs>209</Paragraphs>
  <Slides>42</Slides>
  <Notes>0</Notes>
  <HiddenSlides>3</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42</vt:i4>
      </vt:variant>
    </vt:vector>
  </HeadingPairs>
  <TitlesOfParts>
    <vt:vector size="47" baseType="lpstr">
      <vt:lpstr>Arial</vt:lpstr>
      <vt:lpstr>Calibri</vt:lpstr>
      <vt:lpstr>Calibri Light</vt:lpstr>
      <vt:lpstr>Wingdings</vt:lpstr>
      <vt:lpstr>Office Theme</vt:lpstr>
      <vt:lpstr>Organización</vt:lpstr>
      <vt:lpstr>Estructura Organizacional</vt:lpstr>
      <vt:lpstr>Tres elementos clave de la estructura organizacional</vt:lpstr>
      <vt:lpstr>Tres elementos clave de la estructura organizacional</vt:lpstr>
      <vt:lpstr>Una Estructura Organizacional Indica lo siguiente</vt:lpstr>
      <vt:lpstr>Tres elementos clave de la estructura organizacional</vt:lpstr>
      <vt:lpstr>Estructura mecánica y orgánica</vt:lpstr>
      <vt:lpstr>¿Cuales son las características del modelo mecanicista?</vt:lpstr>
      <vt:lpstr>¿Cuáles son las características del modelo orgánico?</vt:lpstr>
      <vt:lpstr>Los 10 tipos de estructuras organizacionales más utilizados</vt:lpstr>
      <vt:lpstr>1. Estructura Organizacional Funcional</vt:lpstr>
      <vt:lpstr>Estructura Funcional o Departamentalización por funciones de la Empresa</vt:lpstr>
      <vt:lpstr>Ejemplo. Estructura Funcional o Departamentalización por funciones de la Empresa</vt:lpstr>
      <vt:lpstr>Ejemplo  Departamentalización por Funciones de las TIC</vt:lpstr>
      <vt:lpstr>2. Estructura organizacional divisional basada en productos o Departamentalización por línea de Productos </vt:lpstr>
      <vt:lpstr>3. Estructura organizacional divisional basada en el mercado o Clientes </vt:lpstr>
      <vt:lpstr>4. Estructura organizacional divisional geográfica </vt:lpstr>
      <vt:lpstr>5. Estructura organizacional de procesos </vt:lpstr>
      <vt:lpstr>Funcional vs Procesos</vt:lpstr>
      <vt:lpstr>Funcional vs Procesos</vt:lpstr>
      <vt:lpstr>Funcional vs Procesos</vt:lpstr>
      <vt:lpstr>Funcional vs Procesos</vt:lpstr>
      <vt:lpstr>Procesos Organizacionales</vt:lpstr>
      <vt:lpstr>6. Organización Orientada a Proyectos o Proyectizada</vt:lpstr>
      <vt:lpstr>Organización Orientada a Proyectos o Proyectizada</vt:lpstr>
      <vt:lpstr>PMO Oficina de Administración de Proyectos</vt:lpstr>
      <vt:lpstr>PMO Oficina de Administración de Proyectos</vt:lpstr>
      <vt:lpstr>¿Dónde debe estar la PMO Oficina de Administración de Proyectos?</vt:lpstr>
      <vt:lpstr>7. Estructura organizacional de matriz </vt:lpstr>
      <vt:lpstr>Existe Organización Matricial Fuerte-Débil-Equilibrada</vt:lpstr>
      <vt:lpstr>Organización Matricial</vt:lpstr>
      <vt:lpstr>Organización Matricial</vt:lpstr>
      <vt:lpstr>  Organización Matricial </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Funciones y Responsabilidades del Director de  las TIC </vt:lpstr>
      <vt:lpstr>Funciones y Responsabilidades del Director de las TIC</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Organización</dc:title>
  <dc:creator>Jeremias Herrera</dc:creator>
  <cp:lastModifiedBy>Jeremias Herrera</cp:lastModifiedBy>
  <cp:revision>11</cp:revision>
  <dcterms:created xsi:type="dcterms:W3CDTF">2021-10-06T17:22:19Z</dcterms:created>
  <dcterms:modified xsi:type="dcterms:W3CDTF">2021-10-07T15:17:18Z</dcterms:modified>
</cp:coreProperties>
</file>