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3B13"/>
    <a:srgbClr val="003399"/>
    <a:srgbClr val="CCECFF"/>
    <a:srgbClr val="B0F070"/>
    <a:srgbClr val="9900CC"/>
    <a:srgbClr val="0066CC"/>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3632"/>
  </p:normalViewPr>
  <p:slideViewPr>
    <p:cSldViewPr>
      <p:cViewPr varScale="1">
        <p:scale>
          <a:sx n="58" d="100"/>
          <a:sy n="58" d="100"/>
        </p:scale>
        <p:origin x="152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05233DF-D280-4591-A036-0B14DB3F85CA}"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CB4C3DC-A65F-4E18-B5C4-EB891010A041}"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5132F1A-1ECB-4E13-B1F7-11FFB7A442AF}"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CFBB7A5-14A3-487B-A68A-7AEC8B382CE7}"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6FF9237-BF85-40A3-A260-D6C379DB78C4}"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B0FC067-E9A4-47A6-94BB-815546CD413D}"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99F43AB0-F1D0-443A-A64C-CCC62EAE8795}"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65AACE66-F901-4255-9384-AF804D5F9FDE}"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5EDC1E89-A9FE-4E7B-A5EE-8441FD59ECD1}"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3D9C415-0213-4C19-8C65-986D003B8D2F}"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7004A09F-DB83-474B-9D7C-77D65B6E77B6}"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accent1">
                <a:lumMod val="25000"/>
              </a:schemeClr>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A8FF936-8967-4203-B699-F4EAB091C920}"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go2.wordpress.com/?id=725X1342&amp;site=prehispanico.wordpress.com&amp;url=http://www.google.com.mx/search?source=ig&amp;hl=es&amp;rlz=1G1GGLQ_ESMX271&amp;q=abel+desestress&amp;btnG=Buscar+con+Google&amp;meta=&amp;sref=http://prehispanico.wordpress.com/2008/09/"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imgres?imgurl=http://www.diariopyme.com/wp-content/uploads/2009/11/interrogante.jpg&amp;imgrefurl=http://www.diariopyme.com/2009/11/mitos-y-verdades-de-la-certificacion/&amp;usg=__FxeIPHkgPhPg5R2MhSYpwh92cS0=&amp;h=296&amp;w=307&amp;sz=18&amp;hl=es&amp;start=76&amp;zoom=1&amp;tbnid=BulbrsO5kfwOAM:&amp;tbnh=113&amp;tbnw=117&amp;ei=8RDxTcPBCKTh0QGI94i9Aw&amp;prev=/search?q=interrogantes&amp;start=60&amp;um=1&amp;hl=es&amp;sa=N&amp;gbv=2&amp;tbm=isch&amp;prmd=ivns&amp;um=1&amp;itbs=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Somos una computadora nueva cargándose al placer de la sociedad” (Abel Desestress).">
            <a:hlinkClick r:id="rId2"/>
          </p:cNvPr>
          <p:cNvPicPr>
            <a:picLocks noChangeAspect="1" noChangeArrowheads="1"/>
          </p:cNvPicPr>
          <p:nvPr/>
        </p:nvPicPr>
        <p:blipFill>
          <a:blip r:embed="rId3"/>
          <a:srcRect/>
          <a:stretch>
            <a:fillRect/>
          </a:stretch>
        </p:blipFill>
        <p:spPr bwMode="auto">
          <a:xfrm>
            <a:off x="2484438" y="3573463"/>
            <a:ext cx="4295775" cy="2857500"/>
          </a:xfrm>
          <a:prstGeom prst="rect">
            <a:avLst/>
          </a:prstGeom>
          <a:noFill/>
          <a:ln w="9525">
            <a:noFill/>
            <a:miter lim="800000"/>
            <a:headEnd/>
            <a:tailEnd/>
          </a:ln>
        </p:spPr>
      </p:pic>
      <p:sp>
        <p:nvSpPr>
          <p:cNvPr id="8" name="7 Rectángulo"/>
          <p:cNvSpPr/>
          <p:nvPr/>
        </p:nvSpPr>
        <p:spPr>
          <a:xfrm>
            <a:off x="2843809" y="794320"/>
            <a:ext cx="3528392" cy="923330"/>
          </a:xfrm>
          <a:prstGeom prst="rect">
            <a:avLst/>
          </a:prstGeom>
          <a:noFill/>
        </p:spPr>
        <p:txBody>
          <a:bodyPr wrap="square">
            <a:spAutoFit/>
          </a:bodyPr>
          <a:lstStyle/>
          <a:p>
            <a:pPr algn="ctr">
              <a:defRPr/>
            </a:pPr>
            <a:r>
              <a:rPr lang="es-E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Internet  </a:t>
            </a:r>
          </a:p>
        </p:txBody>
      </p:sp>
      <p:sp>
        <p:nvSpPr>
          <p:cNvPr id="9" name="8 Rectángulo"/>
          <p:cNvSpPr/>
          <p:nvPr/>
        </p:nvSpPr>
        <p:spPr>
          <a:xfrm>
            <a:off x="1144978" y="2564904"/>
            <a:ext cx="6898042" cy="923330"/>
          </a:xfrm>
          <a:prstGeom prst="rect">
            <a:avLst/>
          </a:prstGeom>
          <a:noFill/>
        </p:spPr>
        <p:txBody>
          <a:bodyPr wrap="none">
            <a:spAutoFit/>
          </a:bodyPr>
          <a:lstStyle/>
          <a:p>
            <a:pPr algn="ctr">
              <a:defRPr/>
            </a:pPr>
            <a:r>
              <a:rPr lang="es-ES" sz="5400" b="1"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Comic Sans MS" pitchFamily="66" charset="0"/>
              </a:rPr>
              <a:t>Reflexiones iniciales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250825" y="107950"/>
            <a:ext cx="8569325" cy="6740525"/>
          </a:xfrm>
          <a:prstGeom prst="rect">
            <a:avLst/>
          </a:prstGeom>
          <a:noFill/>
          <a:ln w="9525">
            <a:noFill/>
            <a:miter lim="800000"/>
            <a:headEnd/>
            <a:tailEnd/>
          </a:ln>
        </p:spPr>
        <p:txBody>
          <a:bodyPr anchor="ctr">
            <a:spAutoFit/>
          </a:bodyPr>
          <a:lstStyle/>
          <a:p>
            <a:r>
              <a:rPr lang="es-ES" sz="1600" b="1" dirty="0">
                <a:solidFill>
                  <a:schemeClr val="bg1"/>
                </a:solidFill>
              </a:rPr>
              <a:t>A pesar de todas las comodidades que ofrece la Internet, ésta está repleta de inconveniencias. Con esta reflexión en mente, discuta con sus compañeros los siguientes aspectos:</a:t>
            </a:r>
          </a:p>
          <a:p>
            <a:endParaRPr lang="es-ES" sz="1600" b="1" dirty="0"/>
          </a:p>
          <a:p>
            <a:pPr algn="just"/>
            <a:r>
              <a:rPr lang="es-ES" sz="1600" b="1" dirty="0">
                <a:solidFill>
                  <a:srgbClr val="FFC000"/>
                </a:solidFill>
              </a:rPr>
              <a:t>1. Cuál es su opinión sobre el valor de la Internet para los individuos?, qué tan importante piensa que es la Internet en la vida de las personas «cotidianas»? Por ejemplo, ¿Podría vivir sin el acceso a Internet y disfrutar de la misma calidad de vida que disfruta hoy en día?. Justifique su respuesta</a:t>
            </a:r>
          </a:p>
          <a:p>
            <a:pPr algn="just"/>
            <a:br>
              <a:rPr lang="es-ES" sz="1600" dirty="0">
                <a:solidFill>
                  <a:srgbClr val="0066CC"/>
                </a:solidFill>
              </a:rPr>
            </a:br>
            <a:br>
              <a:rPr lang="es-ES" sz="1600" dirty="0"/>
            </a:br>
            <a:r>
              <a:rPr lang="es-ES" sz="1600" b="1" dirty="0">
                <a:solidFill>
                  <a:srgbClr val="002060"/>
                </a:solidFill>
              </a:rPr>
              <a:t>Las personas pueden hacer muchas cosas en líneas, los diseñadores de la web, los vendedores por Internet, los ISP, además de otras compañías nos alientan a utilizar Internet el mayor tiempo posible para cualquier cosa. Pero ¿El uso de Internet puede ser algo malo? ¿En qué punto nos convertimos en demasiados dependientes de Internet? ¿En qué momento el uso de Internet interfiere con nuestras rutinas normales, en lugar de ayudarnos a mejorarlas?  Justifique.</a:t>
            </a:r>
          </a:p>
          <a:p>
            <a:pPr algn="just"/>
            <a:br>
              <a:rPr lang="es-ES" sz="1600" dirty="0">
                <a:solidFill>
                  <a:srgbClr val="002060"/>
                </a:solidFill>
              </a:rPr>
            </a:br>
            <a:br>
              <a:rPr lang="es-ES" sz="1600" dirty="0"/>
            </a:br>
            <a:r>
              <a:rPr lang="es-ES" sz="1600" b="1" dirty="0">
                <a:solidFill>
                  <a:srgbClr val="B93B13"/>
                </a:solidFill>
              </a:rPr>
              <a:t>Imagine que una compañía grande, por ejemplo un banco, descubre que varios de sus empleados están utilizando la red de su compañía para ver pornografía en la web. Además, los trabajadores están utilizando el sistema de correos electrónicos de la compañía para intercambiar imágenes entre ellos y con personas que no pertenecen a la compañía. Desde su punto de vista ¿qué debería hacer  la compañía sobre este tipo de conducta? ¿El despido de los empleados es un castigo demasiado severo? Fundamente su posición.</a:t>
            </a:r>
          </a:p>
          <a:p>
            <a:pPr eaLnBrk="0" hangingPunct="0"/>
            <a:endParaRPr lang="es-ES" sz="1600" dirty="0">
              <a:solidFill>
                <a:srgbClr val="9900CC"/>
              </a:solidFill>
            </a:endParaRPr>
          </a:p>
        </p:txBody>
      </p:sp>
      <p:pic>
        <p:nvPicPr>
          <p:cNvPr id="3075" name="Picture 8" descr="http://t0.gstatic.com/images?q=tbn:ANd9GcSgciIGymQGxgykV5a-_24rDOTEJd7tBCCCYzAmRMTQ5r4VpfTOA3xmmg">
            <a:hlinkClick r:id="rId2"/>
          </p:cNvPr>
          <p:cNvPicPr>
            <a:picLocks noChangeAspect="1" noChangeArrowheads="1"/>
          </p:cNvPicPr>
          <p:nvPr/>
        </p:nvPicPr>
        <p:blipFill>
          <a:blip r:embed="rId3"/>
          <a:srcRect/>
          <a:stretch>
            <a:fillRect/>
          </a:stretch>
        </p:blipFill>
        <p:spPr bwMode="auto">
          <a:xfrm>
            <a:off x="8029575" y="0"/>
            <a:ext cx="1114425" cy="1076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ox(in)">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7092280" y="620688"/>
            <a:ext cx="1046320" cy="923330"/>
          </a:xfrm>
          <a:prstGeom prst="rect">
            <a:avLst/>
          </a:prstGeom>
          <a:noFill/>
        </p:spPr>
        <p:txBody>
          <a:bodyPr>
            <a:spAutoFit/>
          </a:bodyPr>
          <a:lstStyle/>
          <a:p>
            <a:pPr algn="ctr">
              <a:defRPr/>
            </a:pPr>
            <a:r>
              <a:rPr lang="es-E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t>
            </a:r>
          </a:p>
        </p:txBody>
      </p:sp>
      <p:pic>
        <p:nvPicPr>
          <p:cNvPr id="4" name="3 Imagen" descr="einstein.jpg"/>
          <p:cNvPicPr>
            <a:picLocks noChangeAspect="1"/>
          </p:cNvPicPr>
          <p:nvPr/>
        </p:nvPicPr>
        <p:blipFill>
          <a:blip r:embed="rId2"/>
          <a:stretch>
            <a:fillRect/>
          </a:stretch>
        </p:blipFill>
        <p:spPr>
          <a:xfrm>
            <a:off x="971600" y="253648"/>
            <a:ext cx="7274508" cy="64157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adiccion-a-internet"/>
          <p:cNvPicPr>
            <a:picLocks noChangeAspect="1" noChangeArrowheads="1"/>
          </p:cNvPicPr>
          <p:nvPr/>
        </p:nvPicPr>
        <p:blipFill>
          <a:blip r:embed="rId2"/>
          <a:srcRect/>
          <a:stretch>
            <a:fillRect/>
          </a:stretch>
        </p:blipFill>
        <p:spPr bwMode="auto">
          <a:xfrm>
            <a:off x="2621421" y="1412874"/>
            <a:ext cx="4022268" cy="4032349"/>
          </a:xfrm>
          <a:prstGeom prst="rect">
            <a:avLst/>
          </a:prstGeom>
          <a:noFill/>
          <a:ln w="9525">
            <a:noFill/>
            <a:miter lim="800000"/>
            <a:headEnd/>
            <a:tailEnd/>
          </a:ln>
        </p:spPr>
      </p:pic>
      <p:sp>
        <p:nvSpPr>
          <p:cNvPr id="5" name="4 Rectángulo"/>
          <p:cNvSpPr/>
          <p:nvPr/>
        </p:nvSpPr>
        <p:spPr>
          <a:xfrm>
            <a:off x="7020272" y="404664"/>
            <a:ext cx="1728192" cy="923330"/>
          </a:xfrm>
          <a:prstGeom prst="rect">
            <a:avLst/>
          </a:prstGeom>
          <a:noFill/>
        </p:spPr>
        <p:txBody>
          <a:bodyPr wrap="square">
            <a:spAutoFit/>
          </a:bodyPr>
          <a:lstStyle/>
          <a:p>
            <a:pPr algn="ctr">
              <a:defRPr/>
            </a:pPr>
            <a:r>
              <a:rPr lang="es-E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t>
            </a:r>
          </a:p>
        </p:txBody>
      </p:sp>
      <p:sp>
        <p:nvSpPr>
          <p:cNvPr id="2" name="CuadroTexto 1">
            <a:extLst>
              <a:ext uri="{FF2B5EF4-FFF2-40B4-BE49-F238E27FC236}">
                <a16:creationId xmlns:a16="http://schemas.microsoft.com/office/drawing/2014/main" id="{40E2B899-B930-3349-B425-A06D420D4DEE}"/>
              </a:ext>
            </a:extLst>
          </p:cNvPr>
          <p:cNvSpPr txBox="1"/>
          <p:nvPr/>
        </p:nvSpPr>
        <p:spPr>
          <a:xfrm>
            <a:off x="2526734" y="5805264"/>
            <a:ext cx="4493538" cy="369332"/>
          </a:xfrm>
          <a:prstGeom prst="rect">
            <a:avLst/>
          </a:prstGeom>
          <a:noFill/>
        </p:spPr>
        <p:txBody>
          <a:bodyPr wrap="none" rtlCol="0">
            <a:spAutoFit/>
          </a:bodyPr>
          <a:lstStyle/>
          <a:p>
            <a:r>
              <a:rPr lang="es-PA" dirty="0"/>
              <a:t>Qué le transmite esta figura? Reflexione…</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163</TotalTime>
  <Words>105</Words>
  <Application>Microsoft Office PowerPoint</Application>
  <PresentationFormat>Presentación en pantalla (4:3)</PresentationFormat>
  <Paragraphs>10</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Comic Sans MS</vt:lpstr>
      <vt:lpstr>Diseño predeterminado</vt:lpstr>
      <vt:lpstr>Presentación de PowerPoint</vt:lpstr>
      <vt:lpstr>Presentación de PowerPoint</vt:lpstr>
      <vt:lpstr>Presentación de PowerPoint</vt:lpstr>
      <vt:lpstr>Presentación de PowerPoint</vt:lpstr>
    </vt:vector>
  </TitlesOfParts>
  <Company>fisc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 Marìa Raquel</dc:creator>
  <cp:lastModifiedBy>Dilsa E. Vergara</cp:lastModifiedBy>
  <cp:revision>17</cp:revision>
  <dcterms:created xsi:type="dcterms:W3CDTF">2010-05-20T12:15:30Z</dcterms:created>
  <dcterms:modified xsi:type="dcterms:W3CDTF">2020-06-21T21:50:11Z</dcterms:modified>
</cp:coreProperties>
</file>