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788" r:id="rId2"/>
  </p:sldMasterIdLst>
  <p:notesMasterIdLst>
    <p:notesMasterId r:id="rId27"/>
  </p:notesMasterIdLst>
  <p:handoutMasterIdLst>
    <p:handoutMasterId r:id="rId28"/>
  </p:handoutMasterIdLst>
  <p:sldIdLst>
    <p:sldId id="529" r:id="rId3"/>
    <p:sldId id="532" r:id="rId4"/>
    <p:sldId id="547" r:id="rId5"/>
    <p:sldId id="539" r:id="rId6"/>
    <p:sldId id="548" r:id="rId7"/>
    <p:sldId id="533" r:id="rId8"/>
    <p:sldId id="550" r:id="rId9"/>
    <p:sldId id="549" r:id="rId10"/>
    <p:sldId id="534" r:id="rId11"/>
    <p:sldId id="535" r:id="rId12"/>
    <p:sldId id="536" r:id="rId13"/>
    <p:sldId id="537" r:id="rId14"/>
    <p:sldId id="538" r:id="rId15"/>
    <p:sldId id="540" r:id="rId16"/>
    <p:sldId id="542" r:id="rId17"/>
    <p:sldId id="552" r:id="rId18"/>
    <p:sldId id="553" r:id="rId19"/>
    <p:sldId id="541" r:id="rId20"/>
    <p:sldId id="543" r:id="rId21"/>
    <p:sldId id="544" r:id="rId22"/>
    <p:sldId id="551" r:id="rId23"/>
    <p:sldId id="545" r:id="rId24"/>
    <p:sldId id="546" r:id="rId25"/>
    <p:sldId id="530" r:id="rId26"/>
  </p:sldIdLst>
  <p:sldSz cx="10287000" cy="6858000" type="35mm"/>
  <p:notesSz cx="6854825" cy="9750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72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2FFF0"/>
    <a:srgbClr val="00FF00"/>
    <a:srgbClr val="000099"/>
    <a:srgbClr val="00CC00"/>
    <a:srgbClr val="9900CC"/>
    <a:srgbClr val="006600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3609" autoAdjust="0"/>
  </p:normalViewPr>
  <p:slideViewPr>
    <p:cSldViewPr>
      <p:cViewPr varScale="1">
        <p:scale>
          <a:sx n="83" d="100"/>
          <a:sy n="83" d="100"/>
        </p:scale>
        <p:origin x="-1290" y="-90"/>
      </p:cViewPr>
      <p:guideLst>
        <p:guide orient="horz" pos="1872"/>
        <p:guide pos="3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notesViewPr>
    <p:cSldViewPr>
      <p:cViewPr varScale="1">
        <p:scale>
          <a:sx n="83" d="100"/>
          <a:sy n="83" d="100"/>
        </p:scale>
        <p:origin x="3936" y="96"/>
      </p:cViewPr>
      <p:guideLst>
        <p:guide orient="horz" pos="3071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FE5879-3ACE-463A-9BBF-DD8C7E72ACD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94030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731838"/>
            <a:ext cx="5486400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0E6CC-51B0-42F9-B317-2A0D12515A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33640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1175" y="509588"/>
            <a:ext cx="3825875" cy="2549525"/>
          </a:xfrm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EAA29-8E91-470B-8B72-3E011F6BAD19}" type="slidenum">
              <a:rPr lang="zh-CN" altLang="en-GB" smtClean="0"/>
              <a:pPr>
                <a:spcBef>
                  <a:spcPct val="0"/>
                </a:spcBef>
              </a:pPr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39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1175" y="509588"/>
            <a:ext cx="3825875" cy="2549525"/>
          </a:xfrm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EAA29-8E91-470B-8B72-3E011F6BAD19}" type="slidenum">
              <a:rPr lang="zh-CN" altLang="en-GB" smtClean="0"/>
              <a:pPr>
                <a:spcBef>
                  <a:spcPct val="0"/>
                </a:spcBef>
              </a:pPr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48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1525" y="228600"/>
            <a:ext cx="85725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GB" altLang="zh-CN" dirty="0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2133600"/>
            <a:ext cx="72009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 altLang="zh-CN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48113" y="6376988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1202B734-8B5D-4760-BA81-61E7DFB641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0" y="836712"/>
            <a:ext cx="10287000" cy="0"/>
          </a:xfrm>
          <a:prstGeom prst="lin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990993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E0BBE-F934-4196-9F6B-1180BC3EE93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786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64D59-89FF-4965-B180-49778897FF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8183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28600"/>
            <a:ext cx="8743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71600"/>
            <a:ext cx="8743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47" y="6237312"/>
            <a:ext cx="2501265" cy="585310"/>
          </a:xfrm>
          <a:prstGeom prst="rect">
            <a:avLst/>
          </a:prstGeom>
        </p:spPr>
      </p:pic>
      <p:pic>
        <p:nvPicPr>
          <p:cNvPr id="5" name="Picture 4" descr="http://chinadmd.zyexhibition.com/upload/3v7xxqb3a58d3dkovx8oxr13_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80" y="6057292"/>
            <a:ext cx="750871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GB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8113" y="6376988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6BF7ED9A-BECA-479E-AA82-044B182C3CF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650" y="-403956"/>
            <a:ext cx="9759950" cy="1636712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5D8D0-2A86-4BC3-96F3-E2BCCBA5FF7B}" type="slidenum">
              <a:rPr lang="en-GB" altLang="zh-CN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3364" y="1340768"/>
            <a:ext cx="5452019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优化目标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8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10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以血压收缩压为例。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WHO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标准如下</a:t>
            </a:r>
            <a:r>
              <a:rPr lang="zh-CN" altLang="zh-CN" sz="1800" dirty="0"/>
              <a:t>：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27076" y="1880828"/>
            <a:ext cx="2724150" cy="3848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8396" y="2780928"/>
            <a:ext cx="5119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因此，可以将血压收缩压值区间设为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：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[-,90]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[90,120]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[120,130]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[130,140]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[140,-]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，分别对应五个状态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s={0,1,2,3,4}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，取窗口内血压值的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峰值所在区间对应的状态为窗口状态。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显然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s=4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对应于异常状态，需要警惕</a:t>
            </a:r>
            <a:r>
              <a:rPr lang="zh-CN" altLang="en-US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64284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11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0" y="1414293"/>
                <a:ext cx="9037004" cy="336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根据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参考文献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5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，使用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Mann-Kendall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检验法可以表征窗口内数据的变化趋势。设数据序列为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⋯</m:t>
                    </m:r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−1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}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，当数据自相关性较弱时，计算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S</m:t>
                      </m:r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其中</a:t>
                </a:r>
                <a:r>
                  <a:rPr lang="zh-CN" altLang="zh-CN" sz="1800" dirty="0"/>
                  <a:t>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sgn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1       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0       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−1       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的方差可表示为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 i="1">
                          <a:latin typeface="Cambria Math"/>
                        </a:rPr>
                        <m:t>−</m:t>
                      </m:r>
                      <m:r>
                        <a:rPr lang="en-US" altLang="zh-CN" sz="1800">
                          <a:latin typeface="Cambria Math"/>
                        </a:rPr>
                        <m:t>1)(2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>
                          <a:latin typeface="Cambria Math"/>
                        </a:rPr>
                        <m:t>+5)/18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414293"/>
                <a:ext cx="9037004" cy="3361433"/>
              </a:xfrm>
              <a:prstGeom prst="rect">
                <a:avLst/>
              </a:prstGeom>
              <a:blipFill rotWithShape="1">
                <a:blip r:embed="rId2"/>
                <a:stretch>
                  <a:fillRect l="-539" t="-1270" r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</a:t>
            </a:r>
            <a:r>
              <a:rPr lang="en-US" altLang="zh-CN" sz="1800" dirty="0" err="1"/>
              <a:t>Khaled</a:t>
            </a:r>
            <a:r>
              <a:rPr lang="en-US" altLang="zh-CN" sz="1800" dirty="0"/>
              <a:t> H. </a:t>
            </a:r>
            <a:r>
              <a:rPr lang="en-US" altLang="zh-CN" sz="1800" dirty="0" err="1"/>
              <a:t>Hamed</a:t>
            </a:r>
            <a:r>
              <a:rPr lang="en-US" altLang="zh-CN" sz="1800" dirty="0"/>
              <a:t>, A. </a:t>
            </a:r>
            <a:r>
              <a:rPr lang="en-US" altLang="zh-CN" sz="1800" dirty="0" err="1"/>
              <a:t>Ramachandra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Rao.A</a:t>
            </a:r>
            <a:r>
              <a:rPr lang="en-US" altLang="zh-CN" sz="1800" dirty="0"/>
              <a:t> modified Mann-Kendall trend test for </a:t>
            </a:r>
            <a:r>
              <a:rPr lang="en-US" altLang="zh-CN" sz="1800" dirty="0" err="1"/>
              <a:t>autocorrelated</a:t>
            </a:r>
            <a:r>
              <a:rPr lang="en-US" altLang="zh-CN" sz="1800" dirty="0"/>
              <a:t> data. Journal of Hydrology, 204 (1998) :182 -196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010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12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3000" y="1520788"/>
                <a:ext cx="9037004" cy="418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Mann-Kendall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检验可以计算为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𝑣𝑎𝑟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0       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𝑣𝑎𝑟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满足标准正态分布，当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的绝对值大于等于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1.28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1.64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2.32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时，表示分别通过了置信度为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90%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95%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99%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显著性检验。</a:t>
                </a:r>
              </a:p>
              <a:p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取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置信度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99%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，将窗口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所处三个区间定义为三个状态，即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𝑧</m:t>
                          </m:r>
                        </m:e>
                        <m:sub/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−1              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≤−2.32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0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−2.32&lt;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&lt;2.32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1              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≥2.32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显然，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z=-1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时数据趋势为下降，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z=0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时数据趋势为持平，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z=1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时数据趋势为上升。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𝛤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𝑠</m:t>
                    </m:r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𝑧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),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𝛤</m:t>
                    </m:r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的可能取值数为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n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𝛤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即为表征窗口内生理指标特征的状态向量</a:t>
                </a:r>
                <a:r>
                  <a:rPr lang="zh-CN" altLang="zh-CN" sz="1800" dirty="0" smtClean="0"/>
                  <a:t>。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4183005"/>
              </a:xfrm>
              <a:prstGeom prst="rect">
                <a:avLst/>
              </a:prstGeom>
              <a:blipFill rotWithShape="1">
                <a:blip r:embed="rId2"/>
                <a:stretch>
                  <a:fillRect l="-539" t="-1019" b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13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582758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03700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由前文可知，血压的变化在一天内满足双波峰规律，也满足日与日之间的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与室外温度呈相关性的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季节性变化，表现为窗口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内的状态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𝛤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取决于相邻两个窗口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−1,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的状态，即二维马尔科夫模型。用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𝑎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𝛤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的取值概率，即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i="1">
                          <a:latin typeface="Cambria Math"/>
                        </a:rPr>
                        <m:t>𝑃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</m:t>
                      </m:r>
                      <m:r>
                        <a:rPr lang="zh-CN" altLang="zh-CN" sz="1800" i="1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显然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=−1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1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根据参考文献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6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，横向转移概率可表示为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𝑙𝑘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h</m:t>
                          </m:r>
                        </m:sup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纵向转移概率可表示为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𝑚𝑘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endParaRPr lang="zh-CN" altLang="zh-CN" sz="1800" dirty="0"/>
              </a:p>
              <a:p>
                <a:endParaRPr lang="zh-CN" altLang="zh-CN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539" t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：</a:t>
            </a:r>
            <a:r>
              <a:rPr lang="en-US" altLang="zh-CN" sz="1800" dirty="0" err="1"/>
              <a:t>Chessa</a:t>
            </a:r>
            <a:r>
              <a:rPr lang="en-US" altLang="zh-CN" sz="1800" dirty="0"/>
              <a:t> A G . A Markov Chain Model for Subsurface Characterization: Theory and Applications[J]. Mathematical Geology, 2006, 38(4):503-505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6175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14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582758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037004" cy="363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窗口状态转移概率可用横纵向转移概率表示为</a:t>
                </a:r>
                <a:r>
                  <a:rPr lang="zh-CN" altLang="zh-CN" sz="1800" dirty="0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=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i="1">
                          <a:latin typeface="Cambria Math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其中，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C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为归一化常数，表达式为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𝐶</m:t>
                      </m:r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两式联立，得到状态转移概率表达式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𝑙𝑘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den>
                      </m:f>
                      <m:r>
                        <a:rPr lang="zh-CN" altLang="zh-CN" sz="1800">
                          <a:latin typeface="Cambria Math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k</m:t>
                      </m:r>
                      <m:r>
                        <a:rPr lang="en-US" altLang="zh-CN" sz="1800">
                          <a:latin typeface="Cambria Math"/>
                        </a:rPr>
                        <m:t>=1,2,⋯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zh-CN" altLang="zh-CN" sz="1800" dirty="0"/>
              </a:p>
              <a:p>
                <a:endParaRPr lang="zh-CN" altLang="zh-CN" sz="1800" dirty="0"/>
              </a:p>
              <a:p>
                <a:endParaRPr lang="zh-CN" altLang="zh-CN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3639138"/>
              </a:xfrm>
              <a:prstGeom prst="rect">
                <a:avLst/>
              </a:prstGeom>
              <a:blipFill rotWithShape="1">
                <a:blip r:embed="rId2"/>
                <a:stretch>
                  <a:fillRect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56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15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优化目标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0508" y="1394135"/>
                <a:ext cx="9145016" cy="137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为了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更简洁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地定义状态，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需要规定传感器打开和休眠的分布规律。考虑窗口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𝜔</m:t>
                        </m:r>
                      </m:e>
                      <m:sub/>
                    </m:sSub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内传感器打开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on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和休眠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sleep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的分布，在开始的一个循环内，传感器打开的时间片的个数为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on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，休眠的时间片的个数为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𝑠𝑙𝑒𝑒𝑝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on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=2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𝑠𝑙𝑒𝑒𝑝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=1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，则分布规律如下所示：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08" y="1394135"/>
                <a:ext cx="9145016" cy="1370953"/>
              </a:xfrm>
              <a:prstGeom prst="rect">
                <a:avLst/>
              </a:prstGeom>
              <a:blipFill rotWithShape="1">
                <a:blip r:embed="rId2"/>
                <a:stretch>
                  <a:fillRect l="-533" b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49931"/>
              </p:ext>
            </p:extLst>
          </p:nvPr>
        </p:nvGraphicFramePr>
        <p:xfrm>
          <a:off x="643000" y="3410982"/>
          <a:ext cx="3852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71"/>
                <a:gridCol w="642071"/>
                <a:gridCol w="642071"/>
                <a:gridCol w="642071"/>
                <a:gridCol w="642071"/>
                <a:gridCol w="642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sleep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sleep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8949"/>
              </p:ext>
            </p:extLst>
          </p:nvPr>
        </p:nvGraphicFramePr>
        <p:xfrm>
          <a:off x="5719564" y="3410982"/>
          <a:ext cx="3852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71"/>
                <a:gridCol w="642071"/>
                <a:gridCol w="642071"/>
                <a:gridCol w="642071"/>
                <a:gridCol w="642071"/>
                <a:gridCol w="6420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sleep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</a:rPr>
                        <a:t>sleep</a:t>
                      </a:r>
                      <a:endParaRPr lang="zh-CN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936795" y="321779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8142" y="4329100"/>
                <a:ext cx="9253028" cy="220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如此循环，直至最后一个时间片。由于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on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 </m:t>
                        </m:r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𝑠𝑙𝑒𝑒𝑝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相对于时间片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/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而言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很小，因此窗口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的占空比可近似为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zh-CN" altLang="en-US" sz="1800" i="1" smtClean="0">
                              <a:latin typeface="Cambria Math"/>
                              <a:ea typeface="黑体" pitchFamily="49" charset="-122"/>
                            </a:rPr>
                            <m:t>𝛿</m:t>
                          </m:r>
                        </m:e>
                        <m:sub/>
                      </m:sSub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黑体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on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黑体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on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黑体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sleep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2" y="4329100"/>
                <a:ext cx="9253028" cy="2203295"/>
              </a:xfrm>
              <a:prstGeom prst="rect">
                <a:avLst/>
              </a:prstGeom>
              <a:blipFill rotWithShape="1">
                <a:blip r:embed="rId3"/>
                <a:stretch>
                  <a:fillRect l="-593" r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9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16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优化目标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4522" y="1439516"/>
                <a:ext cx="9757084" cy="388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由于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所研究的问题既要考虑感应到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异常（即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s=4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）的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延迟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），又要考虑传感器的能耗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），因此应当考虑两方面的影响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根据参考文献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7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，传感器能耗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与占空比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δ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之间的关系为：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=3600[</m:t>
                      </m:r>
                      <m:r>
                        <a:rPr lang="en-US" altLang="zh-CN" sz="1800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𝑠𝑙𝑒𝑒𝑝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其中，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：传感器消耗能量的速率（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J/h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         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δ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：占空比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：传感器的采样速率（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bit/s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：传感器采样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1bit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所消耗的能量（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：传感器的发送速率（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bit/s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：传感器发送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1bit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消耗的能量（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：传感器放大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1bit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消耗的能量（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J/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𝑑</m:t>
                        </m:r>
                      </m:e>
                      <m:sup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：传感器到汇聚节点的距离（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），其中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n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为路径损失系数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𝑠𝑙𝑒𝑒𝑝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：传感器在休眠状态下的能量消耗速率（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J/s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2" y="1439516"/>
                <a:ext cx="9757084" cy="3885359"/>
              </a:xfrm>
              <a:prstGeom prst="rect">
                <a:avLst/>
              </a:prstGeom>
              <a:blipFill rotWithShape="1">
                <a:blip r:embed="rId2"/>
                <a:stretch>
                  <a:fillRect l="-563" b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0" y="5481228"/>
            <a:ext cx="1001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Rout R </a:t>
            </a:r>
            <a:r>
              <a:rPr lang="en-US" altLang="zh-CN" sz="1800" dirty="0" err="1"/>
              <a:t>R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Ghosh</a:t>
            </a:r>
            <a:r>
              <a:rPr lang="en-US" altLang="zh-CN" sz="1800" dirty="0"/>
              <a:t> S K . Enhancement of Lifetime using Duty Cycle and Network Coding in Wireless Sensor Networks[J]. IEEE Transactions on Wireless Communications, 2013, 12(2):656-667.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91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17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优化目标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4958" y="1623111"/>
                <a:ext cx="9757084" cy="407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因此，可将奖赏函数定义为：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R=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黑体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800" i="1" smtClean="0"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800" i="1" dirty="0">
                            <a:latin typeface="黑体" pitchFamily="49" charset="-122"/>
                            <a:ea typeface="黑体" pitchFamily="49" charset="-122"/>
                          </a:rPr>
                          <m:t>D</m:t>
                        </m:r>
                        <m:r>
                          <a:rPr lang="en-US" altLang="zh-CN" sz="1800" b="0" i="1" dirty="0" smtClean="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1800" i="1" dirty="0" smtClean="0">
                    <a:latin typeface="黑体" pitchFamily="49" charset="-122"/>
                    <a:ea typeface="黑体" pitchFamily="49" charset="-122"/>
                  </a:rPr>
                  <a:t>  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其中，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𝑓</m:t>
                    </m:r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为递减函数。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到此得到优化目标为：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 smtClean="0"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 smtClean="0"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/>
                                  <a:ea typeface="黑体" pitchFamily="49" charset="-122"/>
                                </a:rPr>
                                <m:t>arg</m:t>
                              </m:r>
                              <m:r>
                                <a:rPr lang="en-US" altLang="zh-CN" sz="1800" b="0" i="0" smtClean="0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0" smtClean="0">
                                  <a:latin typeface="Cambria Math"/>
                                  <a:ea typeface="黑体" pitchFamily="49" charset="-122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  <a:ea typeface="黑体" pitchFamily="49" charset="-122"/>
                                    </a:rPr>
                                    <m:t>            </m:t>
                                  </m:r>
                                  <m:r>
                                    <a:rPr lang="zh-CN" altLang="en-US" sz="1800" i="1" smtClean="0">
                                      <a:latin typeface="Cambria Math"/>
                                      <a:ea typeface="黑体" pitchFamily="49" charset="-122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800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800" i="1" smtClean="0">
                                  <a:latin typeface="Cambria Math"/>
                                  <a:ea typeface="黑体" pitchFamily="49" charset="-12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800" b="0" i="1" smtClean="0">
                                  <a:latin typeface="Cambria Math"/>
                                  <a:ea typeface="黑体" pitchFamily="49" charset="-122"/>
                                </a:rPr>
                                <m:t>𝑅</m:t>
                              </m:r>
                            </m:e>
                          </m:nary>
                        </m:e>
                      </m:func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1800" b="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𝑡</m:t>
                      </m:r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.        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on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&gt;0,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 </m:t>
                          </m:r>
                          <m:r>
                            <a:rPr lang="en-US" altLang="zh-CN" sz="1800" i="1">
                              <a:latin typeface="Cambria Math"/>
                              <a:ea typeface="黑体" pitchFamily="49" charset="-122"/>
                            </a:rPr>
                            <m:t>𝑠𝑙𝑒𝑒𝑝</m:t>
                          </m:r>
                        </m:sub>
                      </m:sSub>
                      <m:r>
                        <a:rPr lang="en-US" altLang="zh-CN" sz="1800">
                          <a:latin typeface="Cambria Math"/>
                          <a:ea typeface="黑体" pitchFamily="49" charset="-122"/>
                        </a:rPr>
                        <m:t>≥0,</m:t>
                      </m:r>
                    </m:oMath>
                  </m:oMathPara>
                </a14:m>
                <a:endParaRPr lang="en-US" altLang="zh-CN" sz="1800" b="0" dirty="0" smtClean="0">
                  <a:latin typeface="黑体" pitchFamily="49" charset="-122"/>
                  <a:ea typeface="黑体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dirty="0" smtClean="0"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0" smtClean="0">
                            <a:latin typeface="Cambria Math"/>
                            <a:ea typeface="黑体" pitchFamily="49" charset="-122"/>
                          </a:rPr>
                          <m:t>        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11</m:t>
                        </m:r>
                      </m:sub>
                    </m:sSub>
                    <m:r>
                      <a:rPr lang="en-US" altLang="zh-CN" sz="1800" b="0" i="0" smtClean="0">
                        <a:latin typeface="Cambria Math"/>
                        <a:ea typeface="黑体" pitchFamily="49" charset="-122"/>
                      </a:rPr>
                      <m:t>≫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  <a:ea typeface="黑体" pitchFamily="49" charset="-122"/>
                      </a:rPr>
                      <m:t>&gt;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𝑠𝑙𝑒𝑒𝑝</m:t>
                        </m:r>
                      </m:sub>
                    </m:sSub>
                  </m:oMath>
                </a14:m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dirty="0" smtClean="0">
                    <a:ea typeface="黑体" pitchFamily="49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/>
                        <a:ea typeface="黑体" pitchFamily="49" charset="-122"/>
                      </a:rPr>
                      <m:t>𝐷</m:t>
                    </m:r>
                    <m:r>
                      <a:rPr lang="en-US" altLang="zh-CN" sz="1800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8" y="1623111"/>
                <a:ext cx="9757084" cy="40712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8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18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3000" y="1520788"/>
            <a:ext cx="91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前述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规律，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血压值既满足一天内的双峰特性，又满足日与日之间的季节性变化。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因此，先根据参考文献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中所给曲线模拟出一天内血压的变化，再根据参考文献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中所给曲线模拟出日与日之间血压的变化趋势，得到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180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天的血压模拟数据。作图如下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644560"/>
            <a:ext cx="4572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8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19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根据参考文献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5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模拟的血压数据自相关性较弱时才能直接使用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Mann-Kendall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检验法计算变化趋势。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设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数据序列为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⋯</m:t>
                    </m:r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−1</m:t>
                        </m:r>
                      </m:sub>
                    </m:sSub>
                    <m:r>
                      <a:rPr lang="zh-CN" altLang="zh-CN" sz="1800">
                        <a:latin typeface="Cambria Math"/>
                        <a:ea typeface="黑体" pitchFamily="49" charset="-122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}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，自相关系数计算公式为：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33" t="-4605" r="-26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55" y="2564904"/>
            <a:ext cx="3530940" cy="104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7528" y="3707622"/>
                <a:ext cx="91450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其中，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μ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为均值，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>
                        <a:latin typeface="Cambria Math"/>
                        <a:ea typeface="黑体" pitchFamily="49" charset="-122"/>
                      </a:rPr>
                      <m:t>τ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为滞后阶数，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zh-CN" altLang="en-US" sz="1800">
                            <a:latin typeface="Cambria Math"/>
                            <a:ea typeface="黑体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为方差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8" y="3707622"/>
                <a:ext cx="9145016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11290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13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2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664804"/>
            <a:ext cx="9037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    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人体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生理活动主要受神经和体液（激素）的影响，并具有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昼夜季节时间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规律。而一些疾病也具有明显的周期性规律，例如冠心病多发生于早晨起床的时候、支气管哮喘多发生于凌晨和傍晚等。研究表明，有周期性发作规律的疾病与人体生理指标有密切联系，因此，监测病人相应生理指标和发病状况具有实用价值。</a:t>
            </a:r>
          </a:p>
        </p:txBody>
      </p:sp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2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20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3000" y="1520788"/>
            <a:ext cx="91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       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用生成的第一天的血压数据，一个小时作为一个窗口，为了避免数据量过大造成的自相关系数减小，每隔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秒取一个数据，将滞后阶数从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至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，计算第一个窗口内自相关系数，作图如下</a:t>
            </a:r>
            <a:r>
              <a:rPr lang="zh-CN" altLang="en-US" sz="1800" dirty="0"/>
              <a:t>：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86" y="2096852"/>
            <a:ext cx="45910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8994" y="5447450"/>
            <a:ext cx="927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       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可见，除了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阶和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阶较大，其余阶数均小于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0.8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，从阶数为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开始小于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0.3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，一般认为自相关系数小于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0.8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为较弱相关性，小于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0.3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认为无相关性，因此生成的数据具有弱自相关性。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756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21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04387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4644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利用模拟的血压数据，基于前文表述，进行了一次简单的仿真观察学习效果。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利用强化学习中的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Q-Learning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法进行学习，相关四元组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{S,A,R,P}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定义如下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endParaRPr lang="en-US" altLang="zh-CN" sz="1800" u="sng" dirty="0" smtClean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en-US" sz="1800" u="sng" dirty="0" smtClean="0">
                    <a:latin typeface="黑体" pitchFamily="49" charset="-122"/>
                    <a:ea typeface="黑体" pitchFamily="49" charset="-122"/>
                  </a:rPr>
                  <a:t>状态向量</a:t>
                </a:r>
                <a:r>
                  <a:rPr lang="en-US" altLang="zh-CN" sz="1800" u="sng" dirty="0" smtClean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{</a:t>
                </a:r>
                <a:r>
                  <a:rPr lang="en-US" altLang="zh-CN" sz="1800" dirty="0" err="1" smtClean="0">
                    <a:latin typeface="黑体" pitchFamily="49" charset="-122"/>
                    <a:ea typeface="黑体" pitchFamily="49" charset="-122"/>
                  </a:rPr>
                  <a:t>s,z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}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将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定义为一个时间片，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为一个循环内传感器打开的时间片的个数，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为一个循环内传感器休眠的时间片的个数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；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为窗口内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血压值的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峰值所在区间对应的状态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z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为窗口内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血压值的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变化趋势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所在区间对应的状态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zh-CN" sz="1800" u="sng" dirty="0" smtClean="0">
                    <a:latin typeface="黑体" pitchFamily="49" charset="-122"/>
                    <a:ea typeface="黑体" pitchFamily="49" charset="-122"/>
                  </a:rPr>
                  <a:t>动作</a:t>
                </a:r>
                <a:r>
                  <a:rPr lang="zh-CN" altLang="zh-CN" sz="1800" u="sng" dirty="0">
                    <a:latin typeface="黑体" pitchFamily="49" charset="-122"/>
                    <a:ea typeface="黑体" pitchFamily="49" charset="-122"/>
                  </a:rPr>
                  <a:t>向量</a:t>
                </a:r>
                <a:r>
                  <a:rPr lang="en-US" altLang="zh-CN" sz="1800" u="sng" dirty="0" smtClean="0">
                    <a:latin typeface="黑体" pitchFamily="49" charset="-122"/>
                    <a:ea typeface="黑体" pitchFamily="49" charset="-122"/>
                  </a:rPr>
                  <a:t>A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{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+1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+1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），（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+1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），（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+1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），（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-1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}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分别对应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𝑜𝑛𝑖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𝑜𝑓𝑓𝑖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的变化动作。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en-US" sz="1800" u="sng" dirty="0" smtClean="0">
                    <a:latin typeface="黑体" pitchFamily="49" charset="-122"/>
                    <a:ea typeface="黑体" pitchFamily="49" charset="-122"/>
                  </a:rPr>
                  <a:t>奖赏</a:t>
                </a:r>
                <a:r>
                  <a:rPr lang="zh-CN" altLang="en-US" sz="1800" u="sng" dirty="0">
                    <a:latin typeface="黑体" pitchFamily="49" charset="-122"/>
                    <a:ea typeface="黑体" pitchFamily="49" charset="-122"/>
                  </a:rPr>
                  <a:t>函数</a:t>
                </a:r>
                <a:r>
                  <a:rPr lang="en-US" altLang="zh-CN" sz="1800" u="sng" dirty="0" smtClean="0"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为了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运算便捷以较快观察学习效果，设计了一个奖赏函数如下：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R</m:t>
                      </m:r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1−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180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zh-CN" sz="1800">
                                  <a:latin typeface="Cambria Math"/>
                                </a:rPr>
                                <m:t>, 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180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      0,                0&lt;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  <a:ea typeface="黑体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  <a:ea typeface="黑体" pitchFamily="49" charset="-122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zh-CN" sz="180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zh-CN" sz="180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,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  <a:ea typeface="黑体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  <a:ea typeface="黑体" pitchFamily="49" charset="-122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其中，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800">
                        <a:latin typeface="Cambria Math"/>
                        <a:ea typeface="黑体" pitchFamily="49" charset="-122"/>
                      </a:rPr>
                      <m:t>δ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为窗口内的传感器占空比，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为感应延迟，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定义为在某个时间窗口内，血压第一次达到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140mmHg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的时刻与传感器第一次感应到血压异常值的时刻之间的时间间隔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，单位为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en-US" altLang="zh-CN" sz="1800" dirty="0" smtClean="0"/>
                  <a:t>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4644348"/>
              </a:xfrm>
              <a:prstGeom prst="rect">
                <a:avLst/>
              </a:prstGeom>
              <a:blipFill rotWithShape="1">
                <a:blip r:embed="rId2"/>
                <a:stretch>
                  <a:fillRect l="-533" t="-919" r="-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6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22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04387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3883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b="1" u="sng" dirty="0" smtClean="0"/>
                  <a:t>状态转移概率</a:t>
                </a:r>
                <a:r>
                  <a:rPr lang="en-US" altLang="zh-CN" sz="1800" u="sng" dirty="0" smtClean="0"/>
                  <a:t>P</a:t>
                </a:r>
                <a:r>
                  <a:rPr lang="zh-CN" altLang="en-US" sz="1800" u="sng" dirty="0" smtClean="0"/>
                  <a:t> </a:t>
                </a:r>
                <a:r>
                  <a:rPr lang="zh-CN" altLang="en-US" sz="1800" dirty="0" smtClean="0"/>
                  <a:t>：</a:t>
                </a:r>
                <a:endParaRPr lang="en-US" altLang="zh-CN" sz="1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𝑙𝑘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den>
                      </m:f>
                      <m:r>
                        <a:rPr lang="zh-CN" altLang="zh-CN" sz="1800">
                          <a:latin typeface="Cambria Math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k</m:t>
                      </m:r>
                      <m:r>
                        <a:rPr lang="en-US" altLang="zh-CN" sz="1800">
                          <a:latin typeface="Cambria Math"/>
                        </a:rPr>
                        <m:t>=1,2,⋯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zh-CN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/>
                  <a:t>        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随着迭代次数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增加，∑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R</m:t>
                    </m:r>
                  </m:oMath>
                </a14:m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也会逐渐增加，无法判断是否是因学习引起，因此，计算∑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R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，以观察是否随着迭代次数增加，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累计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奖赏也逐渐增大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在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作图时，为了使图象更简洁，以迭代过程中产生的最大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R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为分母进行归一化处理，训练天数取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120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天，迭代次数取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600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此外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，计算∑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d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，用以表征延迟的变化，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以相同的处理方式，观察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是否随着学习迭代的次数增加，延迟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情况得到改善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。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将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R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:r>
                  <a:rPr lang="zh-CN" altLang="zh-CN" sz="1800" dirty="0">
                    <a:latin typeface="黑体" pitchFamily="49" charset="-122"/>
                    <a:ea typeface="黑体" pitchFamily="49" charset="-122"/>
                  </a:rPr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d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变化作图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。</a:t>
                </a:r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3883948"/>
              </a:xfrm>
              <a:prstGeom prst="rect">
                <a:avLst/>
              </a:prstGeom>
              <a:blipFill rotWithShape="1">
                <a:blip r:embed="rId2"/>
                <a:stretch>
                  <a:fillRect l="-533" t="-1097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92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23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04387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02" y="1715738"/>
            <a:ext cx="4374281" cy="327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2" y="1705454"/>
            <a:ext cx="4167306" cy="32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7544" y="5121188"/>
                <a:ext cx="91450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  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图左为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R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-eipsode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变化图，图右为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  <a:ea typeface="黑体" pitchFamily="49" charset="-122"/>
                      </a:rPr>
                      <m:t>d</m:t>
                    </m:r>
                    <m:r>
                      <a:rPr lang="en-US" altLang="zh-CN" sz="1800">
                        <a:latin typeface="Cambria Math"/>
                        <a:ea typeface="黑体" pitchFamily="49" charset="-122"/>
                      </a:rPr>
                      <m:t>/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episode-eipsode</a:t>
                </a:r>
                <a:r>
                  <a:rPr lang="zh-CN" altLang="zh-CN" sz="1800" dirty="0" smtClean="0">
                    <a:latin typeface="黑体" pitchFamily="49" charset="-122"/>
                    <a:ea typeface="黑体" pitchFamily="49" charset="-122"/>
                  </a:rPr>
                  <a:t>变化图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。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由仿真结果可以看出，经过学习训练，累计奖赏增大并趋于稳定，感应延迟的情况得到改善，学习效果较好。</a:t>
                </a:r>
                <a:endParaRPr lang="zh-CN" altLang="zh-CN" sz="1800" dirty="0">
                  <a:latin typeface="黑体" pitchFamily="49" charset="-122"/>
                  <a:ea typeface="黑体" pitchFamily="49" charset="-122"/>
                </a:endParaRPr>
              </a:p>
              <a:p>
                <a:endParaRPr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44" y="5121188"/>
                <a:ext cx="914501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00" t="-3553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2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5D8D0-2A86-4BC3-96F3-E2BCCBA5FF7B}" type="slidenum">
              <a:rPr lang="en-GB" altLang="zh-CN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8" y="1052737"/>
            <a:ext cx="9541060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000" b="1" kern="0" dirty="0" smtClean="0">
                <a:cs typeface="Times New Roman" pitchFamily="18" charset="0"/>
              </a:rPr>
              <a:t>后续计划</a:t>
            </a:r>
            <a:endParaRPr lang="en-US" altLang="zh-CN" sz="2000" b="1" kern="0" dirty="0"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012" y="1592797"/>
            <a:ext cx="89649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找到合适的奖赏函数，得到更加合理的结果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尝试将离线学习改进为在线学习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将固定窗口改为可变窗口，进一步优化解决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方案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86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3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996" y="1414293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根据参考文献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，正常血压患者（左）和高血压患者（右）的收缩压（虚线粗线）的昼夜节律模式如下：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2191" y="2058408"/>
            <a:ext cx="6477974" cy="32045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0" y="5481228"/>
            <a:ext cx="903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1:</a:t>
            </a:r>
            <a:r>
              <a:rPr lang="en-US" altLang="zh-CN" sz="1800" dirty="0"/>
              <a:t>Hermida R C , Ayala D E , </a:t>
            </a:r>
            <a:r>
              <a:rPr lang="en-US" altLang="zh-CN" sz="1800" dirty="0" err="1"/>
              <a:t>Portaluppi</a:t>
            </a:r>
            <a:r>
              <a:rPr lang="en-US" altLang="zh-CN" sz="1800" dirty="0"/>
              <a:t> F . Circadian variation of blood pressure: the basis for the </a:t>
            </a:r>
            <a:r>
              <a:rPr lang="en-US" altLang="zh-CN" sz="1800" dirty="0" err="1"/>
              <a:t>chronotherapy</a:t>
            </a:r>
            <a:r>
              <a:rPr lang="en-US" altLang="zh-CN" sz="1800" dirty="0"/>
              <a:t> of hypertension.[J]. </a:t>
            </a:r>
            <a:r>
              <a:rPr lang="en-US" altLang="zh-CN" sz="1800" dirty="0" err="1"/>
              <a:t>Adv</a:t>
            </a:r>
            <a:r>
              <a:rPr lang="en-US" altLang="zh-CN" sz="1800" dirty="0"/>
              <a:t> Drug </a:t>
            </a:r>
            <a:r>
              <a:rPr lang="en-US" altLang="zh-CN" sz="1800" dirty="0" err="1"/>
              <a:t>Deliv</a:t>
            </a:r>
            <a:r>
              <a:rPr lang="en-US" altLang="zh-CN" sz="1800" dirty="0"/>
              <a:t> Rev, 2007, 59(9):904-922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102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，血压变化与季节呈明显节律性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表现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冬季血压值要高于夏天，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本质为血压与室外气温具有相关性。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给出了变化曲线，如下所示：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-15875" y="494116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7010" y="4971643"/>
            <a:ext cx="1026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2:</a:t>
            </a:r>
            <a:r>
              <a:rPr lang="en-US" altLang="zh-CN" sz="1800" dirty="0"/>
              <a:t>P R, </a:t>
            </a:r>
            <a:r>
              <a:rPr lang="en-US" altLang="zh-CN" sz="1800" dirty="0" err="1"/>
              <a:t>Woodhouse,K</a:t>
            </a:r>
            <a:r>
              <a:rPr lang="en-US" altLang="zh-CN" sz="1800" dirty="0"/>
              <a:t> T, </a:t>
            </a:r>
            <a:r>
              <a:rPr lang="en-US" altLang="zh-CN" sz="1800" dirty="0" err="1"/>
              <a:t>Khaw,M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Plummer.Seasonal</a:t>
            </a:r>
            <a:r>
              <a:rPr lang="en-US" altLang="zh-CN" sz="1800" dirty="0"/>
              <a:t> variation of blood pressure and its relationship to ambient temperature in an elderly population.[J].Journal of hypertension,1993,11(11):1267-74</a:t>
            </a:r>
            <a:r>
              <a:rPr lang="en-US" altLang="zh-CN" sz="1800" dirty="0" smtClean="0"/>
              <a:t>.</a:t>
            </a:r>
          </a:p>
          <a:p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3: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王淑琴</a:t>
            </a:r>
            <a:r>
              <a:rPr lang="en-US" altLang="zh-CN" sz="1800" dirty="0"/>
              <a:t>,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刘德义</a:t>
            </a:r>
            <a:r>
              <a:rPr lang="en-US" altLang="zh-CN" sz="1800" dirty="0"/>
              <a:t>,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高兴斌</a:t>
            </a:r>
            <a:r>
              <a:rPr lang="en-US" altLang="zh-CN" sz="1800" dirty="0"/>
              <a:t>.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高血压病患者血压的季节性变化与气象因素相关性的前瞻性研究</a:t>
            </a:r>
            <a:r>
              <a:rPr lang="en-US" altLang="zh-CN" sz="1800" dirty="0"/>
              <a:t>[J]. 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中华临床医师杂志（电子版）</a:t>
            </a:r>
            <a:r>
              <a:rPr lang="en-US" altLang="zh-CN" sz="1800" dirty="0"/>
              <a:t>, 2011, 05(6).</a:t>
            </a:r>
            <a:endParaRPr lang="zh-CN" altLang="en-US" sz="1800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06345" y="2235517"/>
            <a:ext cx="5274310" cy="2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79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5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   无线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体域网（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WBAN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为该类医疗监测提供了创新性解决方案，例如在对脑出血发病进行监测时，由于脑出血发病和血压升高有直接的关系，因此可以通过血压传感器，监测病人的血压，监测到异常时提醒病人或医生警觉。而为了延长传感器的使用寿命，可通过调节占空比的方式，在保证监测效果的前提下，减少能耗。</a:t>
            </a:r>
          </a:p>
        </p:txBody>
      </p:sp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6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4958" y="1623111"/>
                <a:ext cx="975708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将一个周期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T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，划分成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N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个窗口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i=1,2,</a:t>
                </a:r>
                <a:r>
                  <a:rPr lang="en-US" altLang="zh-CN" sz="1800" dirty="0" smtClean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,N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），如图所示：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8" y="1623111"/>
                <a:ext cx="9757084" cy="507831"/>
              </a:xfrm>
              <a:prstGeom prst="rect">
                <a:avLst/>
              </a:prstGeom>
              <a:blipFill rotWithShape="1"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224100"/>
                  </p:ext>
                </p:extLst>
              </p:nvPr>
            </p:nvGraphicFramePr>
            <p:xfrm>
              <a:off x="794552" y="2234065"/>
              <a:ext cx="369927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091"/>
                    <a:gridCol w="604718"/>
                    <a:gridCol w="186146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224100"/>
                  </p:ext>
                </p:extLst>
              </p:nvPr>
            </p:nvGraphicFramePr>
            <p:xfrm>
              <a:off x="794552" y="2234065"/>
              <a:ext cx="369927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091"/>
                    <a:gridCol w="604718"/>
                    <a:gridCol w="18614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r="-20099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202000" r="-306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99016" r="-328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81858" y="2171783"/>
                <a:ext cx="524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58" y="2171783"/>
                <a:ext cx="52450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3036"/>
                  </p:ext>
                </p:extLst>
              </p:nvPr>
            </p:nvGraphicFramePr>
            <p:xfrm>
              <a:off x="5573946" y="2217195"/>
              <a:ext cx="369927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823"/>
                    <a:gridCol w="1735359"/>
                    <a:gridCol w="1233091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𝑵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𝑵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3036"/>
                  </p:ext>
                </p:extLst>
              </p:nvPr>
            </p:nvGraphicFramePr>
            <p:xfrm>
              <a:off x="5573946" y="2217195"/>
              <a:ext cx="369927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823"/>
                    <a:gridCol w="1735359"/>
                    <a:gridCol w="123309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5"/>
                          <a:stretch>
                            <a:fillRect t="-1639" r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5"/>
                          <a:stretch>
                            <a:fillRect l="-42105" t="-1639" r="-7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5"/>
                          <a:stretch>
                            <a:fillRect l="-200495" t="-1639" r="-4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右大括号 22"/>
          <p:cNvSpPr/>
          <p:nvPr/>
        </p:nvSpPr>
        <p:spPr bwMode="auto">
          <a:xfrm rot="5400000">
            <a:off x="4692682" y="-1273822"/>
            <a:ext cx="682407" cy="849694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4609" y="33158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15901" y="3789040"/>
                <a:ext cx="9757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设窗口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的长度为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𝑡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，将窗口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等分为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/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个时间片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黑体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m=1,2,3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…,</a:t>
                </a:r>
                <a:r>
                  <a:rPr lang="en-US" altLang="zh-CN" sz="180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  <m:sub/>
                    </m:sSub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），在每一个时间片控制传感器打开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on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或者休眠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sleep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，进而选择进行监测或是休眠。示意图如下：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89040"/>
                <a:ext cx="9757084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500" r="-500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627064"/>
                  </p:ext>
                </p:extLst>
              </p:nvPr>
            </p:nvGraphicFramePr>
            <p:xfrm>
              <a:off x="736354" y="4695956"/>
              <a:ext cx="3699273" cy="39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091"/>
                    <a:gridCol w="1233091"/>
                    <a:gridCol w="1233091"/>
                  </a:tblGrid>
                  <a:tr h="399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627064"/>
                  </p:ext>
                </p:extLst>
              </p:nvPr>
            </p:nvGraphicFramePr>
            <p:xfrm>
              <a:off x="736354" y="4695956"/>
              <a:ext cx="3699273" cy="39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091"/>
                    <a:gridCol w="1233091"/>
                    <a:gridCol w="1233091"/>
                  </a:tblGrid>
                  <a:tr h="3993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7"/>
                          <a:stretch>
                            <a:fillRect l="-495" r="-200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7"/>
                          <a:stretch>
                            <a:fillRect l="-100000" r="-99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7"/>
                          <a:stretch>
                            <a:fillRect l="-2009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723660" y="4633674"/>
                <a:ext cx="524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60" y="4633674"/>
                <a:ext cx="52450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954521"/>
                  </p:ext>
                </p:extLst>
              </p:nvPr>
            </p:nvGraphicFramePr>
            <p:xfrm>
              <a:off x="5526491" y="4719551"/>
              <a:ext cx="3697657" cy="375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363"/>
                    <a:gridCol w="1302742"/>
                    <a:gridCol w="1232552"/>
                  </a:tblGrid>
                  <a:tr h="3757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黑体" pitchFamily="49" charset="-122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954521"/>
                  </p:ext>
                </p:extLst>
              </p:nvPr>
            </p:nvGraphicFramePr>
            <p:xfrm>
              <a:off x="5526491" y="4719551"/>
              <a:ext cx="3697657" cy="375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363"/>
                    <a:gridCol w="1302742"/>
                    <a:gridCol w="1232552"/>
                  </a:tblGrid>
                  <a:tr h="3757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9"/>
                          <a:stretch>
                            <a:fillRect l="-526" r="-21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9"/>
                          <a:stretch>
                            <a:fillRect l="-89252" r="-94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9"/>
                          <a:stretch>
                            <a:fillRect l="-200495" r="-4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右大括号 28"/>
          <p:cNvSpPr/>
          <p:nvPr/>
        </p:nvSpPr>
        <p:spPr bwMode="auto">
          <a:xfrm rot="5400000">
            <a:off x="4634484" y="1188069"/>
            <a:ext cx="682407" cy="849694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806411" y="5777748"/>
                <a:ext cx="390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黑体" pitchFamily="49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11" y="5777748"/>
                <a:ext cx="39094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3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7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37798" y="1628800"/>
                <a:ext cx="9757084" cy="183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   设在窗口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内，传感器打开的时间为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on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，休眠的时间为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  <a:ea typeface="黑体" pitchFamily="49" charset="-122"/>
                          </a:rPr>
                          <m:t>sleep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，则窗口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  <a:ea typeface="黑体" pitchFamily="49" charset="-122"/>
                      </a:rPr>
                      <m:t>𝜔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的占空比为</a:t>
                </a: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zh-CN" altLang="en-US" sz="1800" i="1" smtClean="0">
                              <a:latin typeface="Cambria Math"/>
                              <a:ea typeface="黑体" pitchFamily="49" charset="-122"/>
                            </a:rPr>
                            <m:t>𝛿</m:t>
                          </m:r>
                        </m:e>
                        <m:sub/>
                      </m:sSub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on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on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sleep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latin typeface="Cambria Math"/>
                          <a:ea typeface="黑体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on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  <a:ea typeface="黑体" pitchFamily="49" charset="-122"/>
                                </a:rPr>
                                <m:t>𝑡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8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8" y="1628800"/>
                <a:ext cx="9757084" cy="18326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7798" y="3248980"/>
            <a:ext cx="97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   将一天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小时等分为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个时间窗口，按照天数和时间的编号方式对窗口进行编号，可以获得时间窗口的二维模型。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399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8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0" y="1414293"/>
                <a:ext cx="9037004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将窗口编号为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180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，建立时间窗口的二维模型如图</a:t>
                </a:r>
                <a:r>
                  <a:rPr lang="zh-CN" altLang="en-US" sz="1800" dirty="0" smtClean="0"/>
                  <a:t>：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414293"/>
                <a:ext cx="9037004" cy="395558"/>
              </a:xfrm>
              <a:prstGeom prst="rect">
                <a:avLst/>
              </a:prstGeom>
              <a:blipFill rotWithShape="1">
                <a:blip r:embed="rId2"/>
                <a:stretch>
                  <a:fillRect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636890"/>
                  </p:ext>
                </p:extLst>
              </p:nvPr>
            </p:nvGraphicFramePr>
            <p:xfrm>
              <a:off x="1698625" y="2240868"/>
              <a:ext cx="6858000" cy="2412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084976"/>
                  </p:ext>
                </p:extLst>
              </p:nvPr>
            </p:nvGraphicFramePr>
            <p:xfrm>
              <a:off x="1698625" y="2240868"/>
              <a:ext cx="6858000" cy="2412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758" r="-8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758" r="-7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758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758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758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758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758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758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758" b="-200000"/>
                          </a:stretch>
                        </a:blip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101527" r="-8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101527" r="-7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101527" r="-6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101527" r="-5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101527" r="-4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101527" r="-3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101527" r="-2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101527" r="-1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101527" b="-101527"/>
                          </a:stretch>
                        </a:blip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200000" r="-8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200000" r="-7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200000" r="-6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200000" r="-5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200000" r="-4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200000" r="-3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200000" r="-2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200000" r="-1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200000" b="-7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86614" y="4797152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/>
                          <a:ea typeface="Cambria Math"/>
                          <a:cs typeface="Times New Roman"/>
                        </a:rPr>
                        <m:t>⋮</m:t>
                      </m:r>
                    </m:oMath>
                  </m:oMathPara>
                </a14:m>
                <a:endParaRPr lang="zh-CN" altLang="zh-CN" kern="100" dirty="0">
                  <a:latin typeface="Calibri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14" y="4797152"/>
                <a:ext cx="34977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1471092" y="2024844"/>
            <a:ext cx="82089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1471092" y="2024844"/>
            <a:ext cx="0" cy="3960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9175948" y="1612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hour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853357" y="548122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day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90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9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097" y="1432060"/>
            <a:ext cx="903700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       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，由于生理指标变化具有规律，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因此可以认为生理指标的变化具有马尔科夫性质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，并有一定的转移概率。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合理表示窗口内生理指标的状态特征，用两个统计量来表征，即窗口内数据峰值以及数据的变化趋势。为了减少特征数，根据一定的准则将统计量划分成不同的区间，对应于不同的状态。思路如下：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u="sng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1800" u="sng" dirty="0">
                <a:latin typeface="黑体" pitchFamily="49" charset="-122"/>
                <a:ea typeface="黑体" pitchFamily="49" charset="-122"/>
              </a:rPr>
              <a:t>峰值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窗口内的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生理指标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峰值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划分为若干个区间，每个区间对应一个状态。按照医学依据，规定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异常的区间，其对应的状态即异常状态。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u="sng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1800" u="sng" dirty="0">
                <a:latin typeface="黑体" pitchFamily="49" charset="-122"/>
                <a:ea typeface="黑体" pitchFamily="49" charset="-122"/>
              </a:rPr>
              <a:t>变化趋势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窗口内的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生理指标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变化趋势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划分为若干个区间，每个区间对应一个状态。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根据状态判断数据是呈下降、持平或是上升趋势。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800" b="1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参考文献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Sandberg </a:t>
            </a:r>
            <a:r>
              <a:rPr lang="en-US" altLang="zh-CN" sz="1800" dirty="0"/>
              <a:t>F , </a:t>
            </a:r>
            <a:r>
              <a:rPr lang="en-US" altLang="zh-CN" sz="1800" dirty="0" err="1"/>
              <a:t>Stridh</a:t>
            </a:r>
            <a:r>
              <a:rPr lang="en-US" altLang="zh-CN" sz="1800" dirty="0"/>
              <a:t> M , Leif </a:t>
            </a:r>
            <a:r>
              <a:rPr lang="en-US" altLang="zh-CN" sz="1800" dirty="0" err="1"/>
              <a:t>Sörnmo</a:t>
            </a:r>
            <a:r>
              <a:rPr lang="en-US" altLang="zh-CN" sz="1800" dirty="0"/>
              <a:t>. Frequency tracking of atrial fibrillation using Hidden Markov Models.[J]. IEEE Transactions on Biomedical Engineering, 2008, 55(2):502-511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1119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arwick_light_background">
  <a:themeElements>
    <a:clrScheme name="Warwick_light_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Warwick_light_background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arwick_light_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rwick_light_backgrou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33791</TotalTime>
  <Words>3561</Words>
  <Application>Microsoft Office PowerPoint</Application>
  <PresentationFormat>35 毫米幻灯片</PresentationFormat>
  <Paragraphs>248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2_Warwick_light_background</vt:lpstr>
      <vt:lpstr>Custom Design</vt:lpstr>
      <vt:lpstr>基于强化学习的无线体域网占空比调整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Xiao-Ping Zhang</dc:creator>
  <cp:lastModifiedBy>NJUST</cp:lastModifiedBy>
  <cp:revision>1651</cp:revision>
  <dcterms:created xsi:type="dcterms:W3CDTF">2000-09-29T11:09:24Z</dcterms:created>
  <dcterms:modified xsi:type="dcterms:W3CDTF">2019-04-03T01:59:41Z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C:\temp</vt:lpwstr>
  </property>
</Properties>
</file>