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  <p:sldMasterId id="2147483788" r:id="rId2"/>
  </p:sldMasterIdLst>
  <p:notesMasterIdLst>
    <p:notesMasterId r:id="rId21"/>
  </p:notesMasterIdLst>
  <p:handoutMasterIdLst>
    <p:handoutMasterId r:id="rId22"/>
  </p:handoutMasterIdLst>
  <p:sldIdLst>
    <p:sldId id="531" r:id="rId3"/>
    <p:sldId id="529" r:id="rId4"/>
    <p:sldId id="532" r:id="rId5"/>
    <p:sldId id="539" r:id="rId6"/>
    <p:sldId id="533" r:id="rId7"/>
    <p:sldId id="534" r:id="rId8"/>
    <p:sldId id="535" r:id="rId9"/>
    <p:sldId id="536" r:id="rId10"/>
    <p:sldId id="537" r:id="rId11"/>
    <p:sldId id="538" r:id="rId12"/>
    <p:sldId id="540" r:id="rId13"/>
    <p:sldId id="541" r:id="rId14"/>
    <p:sldId id="543" r:id="rId15"/>
    <p:sldId id="544" r:id="rId16"/>
    <p:sldId id="542" r:id="rId17"/>
    <p:sldId id="545" r:id="rId18"/>
    <p:sldId id="546" r:id="rId19"/>
    <p:sldId id="530" r:id="rId20"/>
  </p:sldIdLst>
  <p:sldSz cx="10287000" cy="6858000" type="35mm"/>
  <p:notesSz cx="6854825" cy="97504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72">
          <p15:clr>
            <a:srgbClr val="A4A3A4"/>
          </p15:clr>
        </p15:guide>
        <p15:guide id="2" pos="32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2FFF0"/>
    <a:srgbClr val="00FF00"/>
    <a:srgbClr val="000099"/>
    <a:srgbClr val="00CC00"/>
    <a:srgbClr val="9900CC"/>
    <a:srgbClr val="006600"/>
    <a:srgbClr val="99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3609" autoAdjust="0"/>
  </p:normalViewPr>
  <p:slideViewPr>
    <p:cSldViewPr>
      <p:cViewPr varScale="1">
        <p:scale>
          <a:sx n="107" d="100"/>
          <a:sy n="107" d="100"/>
        </p:scale>
        <p:origin x="-1326" y="-78"/>
      </p:cViewPr>
      <p:guideLst>
        <p:guide orient="horz" pos="1872"/>
        <p:guide pos="32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notesViewPr>
    <p:cSldViewPr>
      <p:cViewPr varScale="1">
        <p:scale>
          <a:sx n="83" d="100"/>
          <a:sy n="83" d="100"/>
        </p:scale>
        <p:origin x="3936" y="96"/>
      </p:cViewPr>
      <p:guideLst>
        <p:guide orient="horz" pos="3071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FE5879-3ACE-463A-9BBF-DD8C7E72ACD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94030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4213" y="731838"/>
            <a:ext cx="5486400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E0E6CC-51B0-42F9-B317-2A0D12515A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336401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51175" y="509588"/>
            <a:ext cx="3825875" cy="2549525"/>
          </a:xfrm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zh-CN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9EAA29-8E91-470B-8B72-3E011F6BAD19}" type="slidenum">
              <a:rPr lang="zh-CN" altLang="en-GB" smtClean="0"/>
              <a:pPr>
                <a:spcBef>
                  <a:spcPct val="0"/>
                </a:spcBef>
              </a:pPr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8392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51175" y="509588"/>
            <a:ext cx="3825875" cy="2549525"/>
          </a:xfrm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zh-CN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9EAA29-8E91-470B-8B72-3E011F6BAD19}" type="slidenum">
              <a:rPr lang="zh-CN" altLang="en-GB" smtClean="0"/>
              <a:pPr>
                <a:spcBef>
                  <a:spcPct val="0"/>
                </a:spcBef>
              </a:pPr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5483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71525" y="228600"/>
            <a:ext cx="85725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GB" altLang="zh-CN" dirty="0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57325" y="2133600"/>
            <a:ext cx="72009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 altLang="zh-CN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48113" y="6376988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fld id="{1202B734-8B5D-4760-BA81-61E7DFB641C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0" y="836712"/>
            <a:ext cx="10287000" cy="0"/>
          </a:xfrm>
          <a:prstGeom prst="line">
            <a:avLst/>
          </a:prstGeom>
          <a:noFill/>
          <a:ln w="3175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990993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E0BBE-F934-4196-9F6B-1180BC3EE93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786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64D59-89FF-4965-B180-49778897FFF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8183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228600"/>
            <a:ext cx="87439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371600"/>
            <a:ext cx="8743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47" y="6237312"/>
            <a:ext cx="2501265" cy="585310"/>
          </a:xfrm>
          <a:prstGeom prst="rect">
            <a:avLst/>
          </a:prstGeom>
        </p:spPr>
      </p:pic>
      <p:pic>
        <p:nvPicPr>
          <p:cNvPr id="5" name="Picture 4" descr="http://chinadmd.zyexhibition.com/upload/3v7xxqb3a58d3dkovx8oxr13_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80" y="6057292"/>
            <a:ext cx="750871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14350" y="274638"/>
            <a:ext cx="9258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GB" altLang="zh-CN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8113" y="6376988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fld id="{6BF7ED9A-BECA-479E-AA82-044B182C3CF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5088" y="2240868"/>
            <a:ext cx="7200900" cy="17526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无线体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域网占空比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调整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奚思遥</a:t>
            </a:r>
            <a:endParaRPr lang="en-US" altLang="zh-CN" sz="2000" dirty="0" smtClean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1923678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10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582758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二维马尔科夫模型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000" y="1520788"/>
                <a:ext cx="9037004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 smtClean="0"/>
                  <a:t>由</a:t>
                </a:r>
                <a:r>
                  <a:rPr lang="zh-CN" altLang="zh-CN" sz="1800" dirty="0"/>
                  <a:t>前文可知，血压的变化在一天内满足双波峰规律，也满足</a:t>
                </a:r>
                <a:r>
                  <a:rPr lang="zh-CN" altLang="zh-CN" sz="1800" dirty="0" smtClean="0"/>
                  <a:t>日与</a:t>
                </a:r>
                <a:r>
                  <a:rPr lang="zh-CN" altLang="zh-CN" sz="1800" dirty="0"/>
                  <a:t>日之间</a:t>
                </a:r>
                <a:r>
                  <a:rPr lang="zh-CN" altLang="zh-CN" sz="1800" dirty="0" smtClean="0"/>
                  <a:t>的</a:t>
                </a:r>
                <a:r>
                  <a:rPr lang="zh-CN" altLang="en-US" sz="1800" dirty="0" smtClean="0"/>
                  <a:t>与室外温度呈相关性的</a:t>
                </a:r>
                <a:r>
                  <a:rPr lang="zh-CN" altLang="zh-CN" sz="1800" dirty="0" smtClean="0"/>
                  <a:t>季节性</a:t>
                </a:r>
                <a:r>
                  <a:rPr lang="zh-CN" altLang="zh-CN" sz="1800" dirty="0"/>
                  <a:t>变化，表现为窗口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/>
                          </a:rPr>
                          <m:t>,</m:t>
                        </m:r>
                        <m:r>
                          <a:rPr lang="en-US" altLang="zh-CN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1800" dirty="0"/>
                  <a:t>内的状态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𝛤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/>
                          </a:rPr>
                          <m:t>,</m:t>
                        </m:r>
                        <m:r>
                          <a:rPr lang="en-US" altLang="zh-CN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1800" dirty="0"/>
                  <a:t>取决于相邻两个窗口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/>
                          </a:rPr>
                          <m:t>−1,</m:t>
                        </m:r>
                        <m:r>
                          <a:rPr lang="en-US" altLang="zh-CN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1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/>
                          </a:rPr>
                          <m:t>,</m:t>
                        </m:r>
                        <m:r>
                          <a:rPr lang="en-US" altLang="zh-CN" sz="1800" i="1">
                            <a:latin typeface="Cambria Math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zh-CN" sz="1800" dirty="0"/>
                  <a:t>的状态，即二维马尔科夫模型。用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CN" sz="1800" i="1">
                            <a:latin typeface="Cambria Math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zh-CN" sz="1800" dirty="0"/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𝛤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/>
                          </a:rPr>
                          <m:t>,</m:t>
                        </m:r>
                        <m:r>
                          <a:rPr lang="en-US" altLang="zh-CN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1800" dirty="0"/>
                  <a:t>的取值概率，即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r>
                        <a:rPr lang="en-US" altLang="zh-CN" sz="1800" i="1">
                          <a:latin typeface="Cambria Math"/>
                        </a:rPr>
                        <m:t>𝑃</m:t>
                      </m:r>
                      <m:r>
                        <a:rPr lang="en-US" altLang="zh-CN" sz="1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𝑎</m:t>
                      </m:r>
                      <m:r>
                        <a:rPr lang="zh-CN" altLang="zh-CN" sz="1800" i="1">
                          <a:latin typeface="Cambria Math"/>
                        </a:rPr>
                        <m:t>，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1800" dirty="0" smtClean="0"/>
              </a:p>
              <a:p>
                <a:r>
                  <a:rPr lang="zh-CN" altLang="en-US" sz="1800" dirty="0" smtClean="0"/>
                  <a:t>        显然</a:t>
                </a:r>
                <a:r>
                  <a:rPr lang="zh-CN" altLang="zh-CN" sz="1800" dirty="0" smtClean="0"/>
                  <a:t>有</a:t>
                </a:r>
                <a:endParaRPr lang="zh-CN" altLang="zh-C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=−1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1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zh-CN" sz="1800" dirty="0" smtClean="0"/>
              </a:p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 smtClean="0"/>
                  <a:t>根据</a:t>
                </a:r>
                <a:r>
                  <a:rPr lang="zh-CN" altLang="zh-CN" sz="1800" dirty="0"/>
                  <a:t>参考</a:t>
                </a:r>
                <a:r>
                  <a:rPr lang="zh-CN" altLang="zh-CN" sz="1800" dirty="0" smtClean="0"/>
                  <a:t>文献</a:t>
                </a:r>
                <a:r>
                  <a:rPr lang="en-US" altLang="zh-CN" sz="1800" dirty="0" smtClean="0"/>
                  <a:t>6</a:t>
                </a:r>
                <a:r>
                  <a:rPr lang="zh-CN" altLang="zh-CN" sz="1800" dirty="0" smtClean="0"/>
                  <a:t>，</a:t>
                </a:r>
                <a:r>
                  <a:rPr lang="zh-CN" altLang="zh-CN" sz="1800" dirty="0"/>
                  <a:t>横向转移概率可表示为：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𝑙𝑘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/>
                            </a:rPr>
                            <m:t>h</m:t>
                          </m:r>
                        </m:sup>
                      </m:sSubSup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Pr</m:t>
                      </m:r>
                      <m:r>
                        <a:rPr lang="en-US" altLang="zh-CN" sz="1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altLang="zh-CN" sz="180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𝑙</m:t>
                          </m:r>
                        </m:e>
                      </m:acc>
                      <m:r>
                        <a:rPr lang="en-US" altLang="zh-CN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 smtClean="0"/>
                  <a:t>纵向</a:t>
                </a:r>
                <a:r>
                  <a:rPr lang="zh-CN" altLang="zh-CN" sz="1800" dirty="0"/>
                  <a:t>转移概率可表示为：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𝑚𝑘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/>
                            </a:rPr>
                            <m:t>𝑣</m:t>
                          </m:r>
                        </m:sup>
                      </m:sSubSup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Pr</m:t>
                      </m:r>
                      <m:r>
                        <a:rPr lang="en-US" altLang="zh-CN" sz="1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altLang="zh-CN" sz="180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−1,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altLang="zh-CN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1800" dirty="0"/>
              </a:p>
              <a:p>
                <a:endParaRPr lang="zh-CN" altLang="zh-CN" sz="1800" dirty="0"/>
              </a:p>
              <a:p>
                <a:endParaRPr lang="zh-CN" altLang="zh-CN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520788"/>
                <a:ext cx="9037004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539" t="-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 bwMode="auto">
          <a:xfrm>
            <a:off x="0" y="5481228"/>
            <a:ext cx="1028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0" y="5481228"/>
            <a:ext cx="953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 smtClean="0"/>
              <a:t>参考文献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：</a:t>
            </a:r>
            <a:r>
              <a:rPr lang="en-US" altLang="zh-CN" sz="1800" dirty="0" err="1"/>
              <a:t>Chessa</a:t>
            </a:r>
            <a:r>
              <a:rPr lang="en-US" altLang="zh-CN" sz="1800" dirty="0"/>
              <a:t> A G . A Markov Chain Model for Subsurface Characterization: Theory and Applications[J]. Mathematical Geology, 2006, 38(4):503-505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061751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11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582758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二维马尔科夫模型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000" y="1520788"/>
                <a:ext cx="9037004" cy="382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 smtClean="0"/>
                  <a:t>窗口</a:t>
                </a:r>
                <a:r>
                  <a:rPr lang="zh-CN" altLang="zh-CN" sz="1800" dirty="0"/>
                  <a:t>状态转移概率可用横纵向转移概率表示为：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𝑙𝑚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𝛤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=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zh-CN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r>
                        <a:rPr lang="en-US" altLang="zh-CN" sz="1800" i="1">
                          <a:latin typeface="Cambria Math"/>
                        </a:rPr>
                        <m:t>𝐶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Pr</m:t>
                      </m:r>
                      <m:r>
                        <a:rPr lang="en-US" altLang="zh-CN" sz="1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altLang="zh-CN" sz="180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𝑙</m:t>
                          </m:r>
                        </m:e>
                      </m:acc>
                      <m:r>
                        <a:rPr lang="en-US" altLang="zh-CN" sz="1800" i="1">
                          <a:latin typeface="Cambria Math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Pr</m:t>
                      </m:r>
                      <m:r>
                        <a:rPr lang="en-US" altLang="zh-CN" sz="1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altLang="zh-CN" sz="180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𝛤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−1,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altLang="zh-CN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</a:t>
                </a:r>
                <a:r>
                  <a:rPr lang="zh-CN" altLang="zh-CN" sz="1800" dirty="0" smtClean="0"/>
                  <a:t>其中</a:t>
                </a:r>
                <a:r>
                  <a:rPr lang="zh-CN" altLang="zh-CN" sz="1800" dirty="0"/>
                  <a:t>，</a:t>
                </a:r>
                <a:r>
                  <a:rPr lang="en-US" altLang="zh-CN" sz="1800" i="1" dirty="0"/>
                  <a:t>C</a:t>
                </a:r>
                <a:r>
                  <a:rPr lang="zh-CN" altLang="zh-CN" sz="1800" dirty="0"/>
                  <a:t>为归一化常数，表达式为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/>
                        </a:rPr>
                        <m:t>𝐶</m:t>
                      </m:r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𝑙𝑓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h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latin typeface="Cambria Math"/>
                                </a:rPr>
                                <m:t>∙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𝑚𝑓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altLang="zh-CN" sz="1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 smtClean="0"/>
                  <a:t>两式</a:t>
                </a:r>
                <a:r>
                  <a:rPr lang="zh-CN" altLang="zh-CN" sz="1800" dirty="0"/>
                  <a:t>联立，得到状态转移概率表达式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𝑙𝑚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𝑙𝑘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altLang="zh-CN" sz="1800" i="1">
                              <a:latin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𝑚𝑘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𝑙𝑓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h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latin typeface="Cambria Math"/>
                                </a:rPr>
                                <m:t>∙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𝑚𝑓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</m:den>
                      </m:f>
                      <m:r>
                        <a:rPr lang="zh-CN" altLang="zh-CN" sz="1800">
                          <a:latin typeface="Cambria Math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k</m:t>
                      </m:r>
                      <m:r>
                        <a:rPr lang="en-US" altLang="zh-CN" sz="1800">
                          <a:latin typeface="Cambria Math"/>
                        </a:rPr>
                        <m:t>=1,2,⋯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zh-CN" altLang="zh-CN" sz="1800" dirty="0"/>
              </a:p>
              <a:p>
                <a:endParaRPr lang="zh-CN" altLang="zh-CN" sz="1800" dirty="0"/>
              </a:p>
              <a:p>
                <a:endParaRPr lang="zh-CN" altLang="zh-CN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520788"/>
                <a:ext cx="9037004" cy="3827715"/>
              </a:xfrm>
              <a:prstGeom prst="rect">
                <a:avLst/>
              </a:prstGeom>
              <a:blipFill rotWithShape="1">
                <a:blip r:embed="rId2"/>
                <a:stretch>
                  <a:fillRect t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5633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12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模拟血压数据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43000" y="1520788"/>
            <a:ext cx="914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r>
              <a:rPr lang="zh-CN" altLang="zh-CN" sz="1800" dirty="0" smtClean="0"/>
              <a:t>根据</a:t>
            </a:r>
            <a:r>
              <a:rPr lang="zh-CN" altLang="en-US" sz="1800" dirty="0"/>
              <a:t>前述</a:t>
            </a:r>
            <a:r>
              <a:rPr lang="zh-CN" altLang="zh-CN" sz="1800" dirty="0" smtClean="0"/>
              <a:t>规律，</a:t>
            </a:r>
            <a:r>
              <a:rPr lang="zh-CN" altLang="en-US" sz="1800" dirty="0" smtClean="0"/>
              <a:t>血压值既满足一天内的双峰特性，又满足日与日之间的季节性变化。</a:t>
            </a:r>
            <a:endParaRPr lang="en-US" altLang="zh-CN" sz="1800" dirty="0" smtClean="0"/>
          </a:p>
          <a:p>
            <a:r>
              <a:rPr lang="zh-CN" altLang="en-US" sz="1800" dirty="0" smtClean="0"/>
              <a:t>因此，先根据参考文献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中所给曲线模拟出一天内血压的变化，再根据参考文献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中所给曲线模拟出日与日之间血压的变化趋势，得到</a:t>
            </a:r>
            <a:r>
              <a:rPr lang="en-US" altLang="zh-CN" sz="1800" dirty="0" smtClean="0"/>
              <a:t>180</a:t>
            </a:r>
            <a:r>
              <a:rPr lang="zh-CN" altLang="en-US" sz="1800" dirty="0" smtClean="0"/>
              <a:t>天的血压模拟数据。作图如下：</a:t>
            </a:r>
            <a:endParaRPr lang="en-US" altLang="zh-CN" sz="1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2644560"/>
            <a:ext cx="45720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3833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13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模拟血压数据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000" y="1520788"/>
                <a:ext cx="91450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en-US" sz="1800" dirty="0" smtClean="0"/>
                  <a:t>根据参考文献</a:t>
                </a:r>
                <a:r>
                  <a:rPr lang="en-US" altLang="zh-CN" sz="1800" dirty="0" smtClean="0"/>
                  <a:t>5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模拟的血压数据自相关性较弱时才能直接使用</a:t>
                </a:r>
                <a:r>
                  <a:rPr lang="en-US" altLang="zh-CN" sz="1800" dirty="0" smtClean="0"/>
                  <a:t>Mann-Kendall</a:t>
                </a:r>
                <a:r>
                  <a:rPr lang="zh-CN" altLang="en-US" sz="1800" dirty="0" smtClean="0"/>
                  <a:t>检验法计算变化趋势。</a:t>
                </a:r>
                <a:endParaRPr lang="en-US" altLang="zh-CN" sz="1800" dirty="0" smtClean="0"/>
              </a:p>
              <a:p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</a:t>
                </a:r>
                <a:r>
                  <a:rPr lang="zh-CN" altLang="en-US" sz="1800" dirty="0" smtClean="0"/>
                  <a:t>设</a:t>
                </a:r>
                <a:r>
                  <a:rPr lang="zh-CN" altLang="zh-CN" sz="1800" dirty="0" smtClean="0"/>
                  <a:t>数据</a:t>
                </a:r>
                <a:r>
                  <a:rPr lang="zh-CN" altLang="zh-CN" sz="1800" dirty="0"/>
                  <a:t>序列为</a:t>
                </a:r>
                <a:r>
                  <a:rPr lang="en-US" altLang="zh-CN" sz="1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zh-CN" altLang="zh-CN" sz="1800" i="1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zh-CN" altLang="zh-CN" sz="1800" i="1">
                        <a:latin typeface="Cambria Math"/>
                      </a:rPr>
                      <m:t>，</m:t>
                    </m:r>
                    <m:r>
                      <a:rPr lang="en-US" altLang="zh-CN" sz="1800">
                        <a:latin typeface="Cambria Math"/>
                      </a:rPr>
                      <m:t>⋯</m:t>
                    </m:r>
                    <m:r>
                      <a:rPr lang="zh-CN" altLang="zh-CN" sz="1800" i="1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zh-CN" altLang="zh-CN" sz="1800" i="1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/>
                  <a:t>}</a:t>
                </a:r>
                <a:r>
                  <a:rPr lang="zh-CN" altLang="en-US" sz="1800" dirty="0" smtClean="0"/>
                  <a:t>，自相关系数计算公式为：</a:t>
                </a:r>
                <a:endParaRPr lang="en-US" altLang="zh-CN" sz="18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520788"/>
                <a:ext cx="914501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33" t="-4605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55" y="2564904"/>
            <a:ext cx="3530940" cy="104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7528" y="3707622"/>
                <a:ext cx="9145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en-US" sz="1800" dirty="0" smtClean="0"/>
                  <a:t>其中，</a:t>
                </a:r>
                <a:r>
                  <a:rPr lang="en-US" altLang="zh-CN" sz="1800" dirty="0" smtClean="0"/>
                  <a:t>μ</a:t>
                </a:r>
                <a:r>
                  <a:rPr lang="zh-CN" altLang="en-US" sz="1800" dirty="0" smtClean="0"/>
                  <a:t>为均值，</a:t>
                </a:r>
                <a:r>
                  <a:rPr lang="zh-CN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1" smtClean="0">
                        <a:latin typeface="Cambria Math"/>
                        <a:ea typeface="Cambria Math"/>
                      </a:rPr>
                      <m:t>τ</m:t>
                    </m:r>
                  </m:oMath>
                </a14:m>
                <a:r>
                  <a:rPr lang="zh-CN" altLang="en-US" sz="1800" dirty="0" smtClean="0"/>
                  <a:t>为滞后阶数，</a:t>
                </a:r>
                <a:r>
                  <a:rPr lang="zh-CN" altLang="zh-CN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180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为方差。</a:t>
                </a:r>
                <a:endParaRPr lang="en-US" altLang="zh-CN" sz="18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28" y="3707622"/>
                <a:ext cx="914501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9130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14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模拟血压数据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43000" y="1520788"/>
            <a:ext cx="914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        用</a:t>
            </a:r>
            <a:r>
              <a:rPr lang="zh-CN" altLang="en-US" sz="1800" dirty="0"/>
              <a:t>生成的第一天的血压数据，一个小时作为一个窗口</a:t>
            </a:r>
            <a:r>
              <a:rPr lang="zh-CN" altLang="en-US" sz="1800" dirty="0" smtClean="0"/>
              <a:t>，为了避免数据量过大造成的自相关系数减小，每隔</a:t>
            </a:r>
            <a:r>
              <a:rPr lang="en-US" altLang="zh-CN" sz="1800" dirty="0" smtClean="0"/>
              <a:t>15</a:t>
            </a:r>
            <a:r>
              <a:rPr lang="zh-CN" altLang="en-US" sz="1800" dirty="0" smtClean="0"/>
              <a:t>秒取一个数据，将滞后阶数从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至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，计算第一个窗口</a:t>
            </a:r>
            <a:r>
              <a:rPr lang="zh-CN" altLang="en-US" sz="1800" dirty="0"/>
              <a:t>内自相关系数，作图如下：</a:t>
            </a:r>
            <a:endParaRPr lang="en-US" altLang="zh-CN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086" y="2096852"/>
            <a:ext cx="45910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8994" y="5447450"/>
            <a:ext cx="927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        可见，除了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阶和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阶较大，其余阶数均小于</a:t>
            </a:r>
            <a:r>
              <a:rPr lang="en-US" altLang="zh-CN" sz="1800" dirty="0" smtClean="0"/>
              <a:t>0.8</a:t>
            </a:r>
            <a:r>
              <a:rPr lang="zh-CN" altLang="en-US" sz="1800" dirty="0" smtClean="0"/>
              <a:t>，从阶数为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开始小于</a:t>
            </a:r>
            <a:r>
              <a:rPr lang="en-US" altLang="zh-CN" sz="1800" dirty="0" smtClean="0"/>
              <a:t>0.3</a:t>
            </a:r>
            <a:r>
              <a:rPr lang="zh-CN" altLang="en-US" sz="1800" dirty="0" smtClean="0"/>
              <a:t>，一般认为自相关系数小于</a:t>
            </a:r>
            <a:r>
              <a:rPr lang="en-US" altLang="zh-CN" sz="1800" dirty="0" smtClean="0"/>
              <a:t>0.8</a:t>
            </a:r>
            <a:r>
              <a:rPr lang="zh-CN" altLang="en-US" sz="1800" dirty="0" smtClean="0"/>
              <a:t>为较弱相关性，小于</a:t>
            </a:r>
            <a:r>
              <a:rPr lang="en-US" altLang="zh-CN" sz="1800" dirty="0" smtClean="0"/>
              <a:t>0.3</a:t>
            </a:r>
            <a:r>
              <a:rPr lang="zh-CN" altLang="en-US" sz="1800" dirty="0" smtClean="0"/>
              <a:t>认为无相关性，因此生成的数据具有弱自相关性。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6107565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15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15568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仿真结果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3000" y="1520788"/>
                <a:ext cx="9145016" cy="453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 smtClean="0"/>
                  <a:t>利用</a:t>
                </a:r>
                <a:r>
                  <a:rPr lang="zh-CN" altLang="zh-CN" sz="1800" dirty="0"/>
                  <a:t>模拟的血压数据，基于前文表述，进行了一次简单的仿真观察学习效果</a:t>
                </a:r>
                <a:r>
                  <a:rPr lang="zh-CN" altLang="zh-CN" sz="1800" dirty="0" smtClean="0"/>
                  <a:t>。</a:t>
                </a:r>
                <a:r>
                  <a:rPr lang="zh-CN" altLang="en-US" sz="1800" dirty="0" smtClean="0"/>
                  <a:t>利用强化学习中的</a:t>
                </a:r>
                <a:r>
                  <a:rPr lang="en-US" altLang="zh-CN" sz="1800" dirty="0" smtClean="0"/>
                  <a:t>Q-Learning</a:t>
                </a:r>
                <a:r>
                  <a:rPr lang="zh-CN" altLang="en-US" sz="1800" dirty="0" smtClean="0"/>
                  <a:t>法进行学习，相关四元组</a:t>
                </a:r>
                <a:r>
                  <a:rPr lang="en-US" altLang="zh-CN" sz="1800" dirty="0" smtClean="0"/>
                  <a:t>{S,A,R,P}</a:t>
                </a:r>
                <a:r>
                  <a:rPr lang="zh-CN" altLang="en-US" sz="1800" dirty="0" smtClean="0"/>
                  <a:t>定义如下：</a:t>
                </a:r>
                <a:endParaRPr lang="en-US" altLang="zh-CN" sz="1800" dirty="0" smtClean="0"/>
              </a:p>
              <a:p>
                <a:endParaRPr lang="en-US" altLang="zh-CN" sz="1800" dirty="0"/>
              </a:p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b="1" dirty="0" smtClean="0"/>
                  <a:t>状态向量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/>
                      </a:rPr>
                      <m:t>𝑺</m:t>
                    </m:r>
                  </m:oMath>
                </a14:m>
                <a:r>
                  <a:rPr lang="en-US" altLang="zh-CN" sz="1800" dirty="0"/>
                  <a:t>={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</a:rPr>
                      <m:t>𝑠</m:t>
                    </m:r>
                    <m:r>
                      <a:rPr lang="en-US" altLang="zh-CN" sz="1800" i="1"/>
                      <m:t>,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𝑧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1800" i="1"/>
                          <m:t>𝑛</m:t>
                        </m:r>
                      </m:e>
                      <m:sub>
                        <m:r>
                          <a:rPr lang="en-US" altLang="zh-CN" sz="1800" i="1"/>
                          <m:t>𝑜𝑛</m:t>
                        </m:r>
                      </m:sub>
                    </m:sSub>
                    <m:r>
                      <a:rPr lang="en-US" altLang="zh-CN" sz="1800" i="1"/>
                      <m:t>,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𝑛</m:t>
                        </m:r>
                      </m:e>
                      <m:sub>
                        <m:r>
                          <a:rPr lang="en-US" altLang="zh-CN" sz="1800" i="1"/>
                          <m:t>𝑜𝑓𝑓</m:t>
                        </m:r>
                      </m:sub>
                    </m:sSub>
                  </m:oMath>
                </a14:m>
                <a:r>
                  <a:rPr lang="en-US" altLang="zh-CN" sz="1800" dirty="0"/>
                  <a:t>}</a:t>
                </a:r>
                <a:r>
                  <a:rPr lang="zh-CN" altLang="en-US" sz="1800" dirty="0" smtClean="0"/>
                  <a:t>：</a:t>
                </a:r>
                <a:r>
                  <a:rPr lang="zh-CN" altLang="zh-CN" sz="1800" dirty="0"/>
                  <a:t>将</a:t>
                </a:r>
                <a:r>
                  <a:rPr lang="en-US" altLang="zh-CN" sz="1800" dirty="0"/>
                  <a:t>1s</a:t>
                </a:r>
                <a:r>
                  <a:rPr lang="zh-CN" altLang="zh-CN" sz="1800" dirty="0"/>
                  <a:t>定义为一个时间片，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𝑛</m:t>
                        </m:r>
                      </m:e>
                      <m:sub>
                        <m:r>
                          <a:rPr lang="en-US" altLang="zh-CN" sz="1800" i="1"/>
                          <m:t>𝑜𝑛</m:t>
                        </m:r>
                      </m:sub>
                    </m:sSub>
                  </m:oMath>
                </a14:m>
                <a:r>
                  <a:rPr lang="zh-CN" altLang="zh-CN" sz="1800" dirty="0"/>
                  <a:t>为一个循环内传感器打开的</a:t>
                </a:r>
                <a:r>
                  <a:rPr lang="zh-CN" altLang="zh-CN" sz="1800" dirty="0" smtClean="0"/>
                  <a:t>时间片</a:t>
                </a:r>
                <a:r>
                  <a:rPr lang="zh-CN" altLang="zh-CN" sz="1800" dirty="0"/>
                  <a:t>的个数，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𝑛</m:t>
                        </m:r>
                      </m:e>
                      <m:sub>
                        <m:r>
                          <a:rPr lang="en-US" altLang="zh-CN" sz="1800" i="1"/>
                          <m:t>𝑜𝑓𝑓</m:t>
                        </m:r>
                      </m:sub>
                    </m:sSub>
                  </m:oMath>
                </a14:m>
                <a:r>
                  <a:rPr lang="zh-CN" altLang="zh-CN" sz="1800" dirty="0"/>
                  <a:t>为一个循环内传感器休眠的时间片的</a:t>
                </a:r>
                <a:r>
                  <a:rPr lang="zh-CN" altLang="zh-CN" sz="1800" dirty="0" smtClean="0"/>
                  <a:t>个数</a:t>
                </a:r>
                <a:r>
                  <a:rPr lang="zh-CN" altLang="en-US" sz="1800" dirty="0" smtClean="0"/>
                  <a:t>；</a:t>
                </a:r>
                <a:r>
                  <a:rPr lang="en-US" altLang="zh-CN" sz="1800" dirty="0" smtClean="0"/>
                  <a:t>s</a:t>
                </a:r>
                <a:r>
                  <a:rPr lang="zh-CN" altLang="en-US" sz="1800" dirty="0"/>
                  <a:t>为窗口内</a:t>
                </a:r>
                <a:r>
                  <a:rPr lang="zh-CN" altLang="zh-CN" sz="1800" dirty="0" smtClean="0"/>
                  <a:t>血压</a:t>
                </a:r>
                <a:r>
                  <a:rPr lang="zh-CN" altLang="zh-CN" sz="1800" dirty="0"/>
                  <a:t>值的</a:t>
                </a:r>
                <a:r>
                  <a:rPr lang="zh-CN" altLang="en-US" sz="1800" dirty="0"/>
                  <a:t>数据</a:t>
                </a:r>
                <a:r>
                  <a:rPr lang="zh-CN" altLang="zh-CN" sz="1800" dirty="0"/>
                  <a:t>峰值所在区间对应的</a:t>
                </a:r>
                <a:r>
                  <a:rPr lang="zh-CN" altLang="zh-CN" sz="1800" dirty="0" smtClean="0"/>
                  <a:t>状态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z</a:t>
                </a:r>
                <a:r>
                  <a:rPr lang="zh-CN" altLang="en-US" sz="1800" dirty="0" smtClean="0"/>
                  <a:t>为窗口内</a:t>
                </a:r>
                <a:r>
                  <a:rPr lang="zh-CN" altLang="zh-CN" sz="1800" dirty="0"/>
                  <a:t>血压值的</a:t>
                </a:r>
                <a:r>
                  <a:rPr lang="zh-CN" altLang="en-US" sz="1800" dirty="0" smtClean="0"/>
                  <a:t>变化趋势</a:t>
                </a:r>
                <a:r>
                  <a:rPr lang="zh-CN" altLang="zh-CN" sz="1800" dirty="0"/>
                  <a:t>所在区间对应的</a:t>
                </a:r>
                <a:r>
                  <a:rPr lang="zh-CN" altLang="zh-CN" sz="1800" dirty="0" smtClean="0"/>
                  <a:t>状态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b="1" dirty="0" smtClean="0"/>
                  <a:t>动作</a:t>
                </a:r>
                <a:r>
                  <a:rPr lang="zh-CN" altLang="zh-CN" sz="1800" b="1" dirty="0"/>
                  <a:t>向量</a:t>
                </a:r>
                <a:r>
                  <a:rPr lang="en-US" altLang="zh-CN" sz="1800" b="1" dirty="0"/>
                  <a:t>A</a:t>
                </a:r>
                <a:r>
                  <a:rPr lang="en-US" altLang="zh-CN" sz="1800" dirty="0"/>
                  <a:t>={</a:t>
                </a:r>
                <a:r>
                  <a:rPr lang="zh-CN" altLang="zh-CN" sz="1800" dirty="0"/>
                  <a:t>（</a:t>
                </a:r>
                <a:r>
                  <a:rPr lang="en-US" altLang="zh-CN" sz="1800" dirty="0"/>
                  <a:t>+1</a:t>
                </a:r>
                <a:r>
                  <a:rPr lang="zh-CN" altLang="zh-CN" sz="1800" dirty="0"/>
                  <a:t>，</a:t>
                </a:r>
                <a:r>
                  <a:rPr lang="en-US" altLang="zh-CN" sz="1800" dirty="0"/>
                  <a:t>+1</a:t>
                </a:r>
                <a:r>
                  <a:rPr lang="zh-CN" altLang="zh-CN" sz="1800" dirty="0"/>
                  <a:t>），（</a:t>
                </a:r>
                <a:r>
                  <a:rPr lang="en-US" altLang="zh-CN" sz="1800" dirty="0"/>
                  <a:t>+1</a:t>
                </a:r>
                <a:r>
                  <a:rPr lang="zh-CN" altLang="zh-CN" sz="1800" dirty="0"/>
                  <a:t>，</a:t>
                </a:r>
                <a:r>
                  <a:rPr lang="en-US" altLang="zh-CN" sz="1800" dirty="0"/>
                  <a:t>-1</a:t>
                </a:r>
                <a:r>
                  <a:rPr lang="zh-CN" altLang="zh-CN" sz="1800" dirty="0"/>
                  <a:t>），（</a:t>
                </a:r>
                <a:r>
                  <a:rPr lang="en-US" altLang="zh-CN" sz="1800" dirty="0"/>
                  <a:t>-1</a:t>
                </a:r>
                <a:r>
                  <a:rPr lang="zh-CN" altLang="zh-CN" sz="1800" dirty="0"/>
                  <a:t>，</a:t>
                </a:r>
                <a:r>
                  <a:rPr lang="en-US" altLang="zh-CN" sz="1800" dirty="0"/>
                  <a:t>+1</a:t>
                </a:r>
                <a:r>
                  <a:rPr lang="zh-CN" altLang="zh-CN" sz="1800" dirty="0"/>
                  <a:t>），（</a:t>
                </a:r>
                <a:r>
                  <a:rPr lang="en-US" altLang="zh-CN" sz="1800" dirty="0"/>
                  <a:t>-1</a:t>
                </a:r>
                <a:r>
                  <a:rPr lang="zh-CN" altLang="zh-CN" sz="1800" dirty="0"/>
                  <a:t>，</a:t>
                </a:r>
                <a:r>
                  <a:rPr lang="en-US" altLang="zh-CN" sz="1800" dirty="0"/>
                  <a:t>-1</a:t>
                </a:r>
                <a:r>
                  <a:rPr lang="zh-CN" altLang="zh-CN" sz="1800" dirty="0"/>
                  <a:t>）</a:t>
                </a:r>
                <a:r>
                  <a:rPr lang="en-US" altLang="zh-CN" sz="1800" dirty="0" smtClean="0"/>
                  <a:t>}</a:t>
                </a:r>
                <a:r>
                  <a:rPr lang="zh-CN" altLang="en-US" sz="1800" dirty="0"/>
                  <a:t>：</a:t>
                </a:r>
                <a:r>
                  <a:rPr lang="zh-CN" altLang="zh-CN" sz="1800" dirty="0" smtClean="0"/>
                  <a:t>分别</a:t>
                </a:r>
                <a:r>
                  <a:rPr lang="zh-CN" altLang="zh-CN" sz="1800" dirty="0"/>
                  <a:t>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𝑛</m:t>
                        </m:r>
                      </m:e>
                      <m:sub>
                        <m:r>
                          <a:rPr lang="en-US" altLang="zh-CN" sz="1800" i="1"/>
                          <m:t>𝑜𝑛𝑖</m:t>
                        </m:r>
                      </m:sub>
                    </m:sSub>
                  </m:oMath>
                </a14:m>
                <a:r>
                  <a:rPr lang="zh-CN" altLang="zh-CN" sz="1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𝑛</m:t>
                        </m:r>
                      </m:e>
                      <m:sub>
                        <m:r>
                          <a:rPr lang="en-US" altLang="zh-CN" sz="1800" i="1"/>
                          <m:t>𝑜𝑓𝑓𝑖</m:t>
                        </m:r>
                      </m:sub>
                    </m:sSub>
                  </m:oMath>
                </a14:m>
                <a:r>
                  <a:rPr lang="zh-CN" altLang="zh-CN" sz="1800" dirty="0"/>
                  <a:t>的</a:t>
                </a:r>
                <a:r>
                  <a:rPr lang="zh-CN" altLang="zh-CN" sz="1800" dirty="0" smtClean="0"/>
                  <a:t>变化</a:t>
                </a:r>
                <a:r>
                  <a:rPr lang="zh-CN" altLang="zh-CN" sz="1800" dirty="0"/>
                  <a:t>动作</a:t>
                </a:r>
                <a:r>
                  <a:rPr lang="zh-CN" altLang="zh-CN" sz="1800" dirty="0" smtClean="0"/>
                  <a:t>。</a:t>
                </a:r>
                <a:endParaRPr lang="en-US" altLang="zh-CN" sz="1800" dirty="0" smtClean="0"/>
              </a:p>
              <a:p>
                <a:r>
                  <a:rPr lang="zh-CN" altLang="en-US" sz="1800" dirty="0" smtClean="0"/>
                  <a:t>        </a:t>
                </a:r>
                <a:r>
                  <a:rPr lang="zh-CN" altLang="en-US" sz="1800" b="1" dirty="0" smtClean="0"/>
                  <a:t>奖赏函数</a:t>
                </a:r>
                <a:r>
                  <a:rPr lang="en-US" altLang="zh-CN" sz="1800" b="1" dirty="0" smtClean="0"/>
                  <a:t>R</a:t>
                </a:r>
                <a:r>
                  <a:rPr lang="en-US" altLang="zh-CN" sz="1800" b="1" dirty="0"/>
                  <a:t>:</a:t>
                </a:r>
                <a:r>
                  <a:rPr lang="zh-CN" altLang="zh-CN" sz="1800" dirty="0"/>
                  <a:t>为了运算便捷以较快观察学习效果，设计了一个奖赏函数如下：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/>
                        <m:t>R</m:t>
                      </m:r>
                      <m:r>
                        <a:rPr lang="en-US" altLang="zh-CN" sz="1800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/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/>
                              </m:ctrlPr>
                            </m:eqArrPr>
                            <m:e>
                              <m:r>
                                <a:rPr lang="en-US" altLang="zh-CN" sz="1800" i="1"/>
                                <m:t>   1−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1800"/>
                                <m:t>δ</m:t>
                              </m:r>
                              <m:r>
                                <a:rPr lang="en-US" altLang="zh-CN" sz="1800"/>
                                <m:t>,            </m:t>
                              </m:r>
                              <m:r>
                                <a:rPr lang="en-US" altLang="zh-CN" sz="1800" i="1"/>
                                <m:t>𝑑</m:t>
                              </m:r>
                              <m:r>
                                <a:rPr lang="en-US" altLang="zh-CN" sz="1800"/>
                                <m:t>=0</m:t>
                              </m:r>
                            </m:e>
                            <m:e>
                              <m:r>
                                <a:rPr lang="en-US" altLang="zh-CN" sz="1800" i="1"/>
                                <m:t>                0,                0&lt;</m:t>
                              </m:r>
                              <m:r>
                                <a:rPr lang="en-US" altLang="zh-CN" sz="1800" i="1"/>
                                <m:t>𝑑</m:t>
                              </m:r>
                              <m:r>
                                <a:rPr lang="en-US" altLang="zh-CN" sz="1800" i="1"/>
                                <m:t>≤2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zh-CN" altLang="zh-CN" sz="1800"/>
                                <m:t>δ</m:t>
                              </m:r>
                              <m:r>
                                <a:rPr lang="en-US" altLang="zh-CN" sz="1800"/>
                                <m:t>+2</m:t>
                              </m:r>
                              <m:r>
                                <a:rPr lang="en-US" altLang="zh-CN" sz="1800" i="1"/>
                                <m:t>−</m:t>
                              </m:r>
                              <m:r>
                                <a:rPr lang="en-US" altLang="zh-CN" sz="1800" i="1"/>
                                <m:t>𝑑</m:t>
                              </m:r>
                              <m:r>
                                <a:rPr lang="en-US" altLang="zh-CN" sz="1800" i="1"/>
                                <m:t>,       </m:t>
                              </m:r>
                              <m:r>
                                <a:rPr lang="en-US" altLang="zh-CN" sz="1800" i="1"/>
                                <m:t>𝑑</m:t>
                              </m:r>
                              <m:r>
                                <a:rPr lang="en-US" altLang="zh-CN" sz="1800" i="1"/>
                                <m:t>&gt;2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 smtClean="0"/>
                  <a:t>         </a:t>
                </a:r>
                <a:r>
                  <a:rPr lang="zh-CN" altLang="en-US" sz="1800" dirty="0" smtClean="0"/>
                  <a:t>其中，</a:t>
                </a:r>
                <a:r>
                  <a:rPr lang="en-US" altLang="zh-CN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 sz="1800">
                        <a:latin typeface="Cambria Math"/>
                      </a:rPr>
                      <m:t>δ</m:t>
                    </m:r>
                  </m:oMath>
                </a14:m>
                <a:r>
                  <a:rPr lang="zh-CN" altLang="en-US" sz="1800" dirty="0" smtClean="0"/>
                  <a:t>为窗口内的传感器占空比，</a:t>
                </a:r>
                <a:r>
                  <a:rPr lang="en-US" altLang="zh-CN" sz="1800" dirty="0" smtClean="0"/>
                  <a:t>d</a:t>
                </a:r>
                <a:r>
                  <a:rPr lang="zh-CN" altLang="en-US" sz="1800" dirty="0" smtClean="0"/>
                  <a:t>为感应延迟，</a:t>
                </a:r>
                <a:r>
                  <a:rPr lang="zh-CN" altLang="zh-CN" sz="1800" dirty="0"/>
                  <a:t>定义</a:t>
                </a:r>
                <a:r>
                  <a:rPr lang="zh-CN" altLang="zh-CN" sz="1800" dirty="0" smtClean="0"/>
                  <a:t>为在</a:t>
                </a:r>
                <a:r>
                  <a:rPr lang="zh-CN" altLang="zh-CN" sz="1800" dirty="0"/>
                  <a:t>某个时间窗口内，血压第一次达到</a:t>
                </a:r>
                <a:r>
                  <a:rPr lang="en-US" altLang="zh-CN" sz="1800" dirty="0"/>
                  <a:t>140mmHg</a:t>
                </a:r>
                <a:r>
                  <a:rPr lang="zh-CN" altLang="zh-CN" sz="1800" dirty="0"/>
                  <a:t>的时刻与传感器第一次感应到血压异常值的时刻之间的</a:t>
                </a:r>
                <a:r>
                  <a:rPr lang="zh-CN" altLang="zh-CN" sz="1800" dirty="0" smtClean="0"/>
                  <a:t>时间间隔</a:t>
                </a:r>
                <a:r>
                  <a:rPr lang="zh-CN" altLang="en-US" sz="1800" dirty="0" smtClean="0"/>
                  <a:t>，单位为</a:t>
                </a:r>
                <a:r>
                  <a:rPr lang="en-US" altLang="zh-CN" sz="1800" dirty="0" smtClean="0"/>
                  <a:t>s</a:t>
                </a:r>
                <a:r>
                  <a:rPr lang="zh-CN" altLang="zh-CN" sz="1800" dirty="0" smtClean="0"/>
                  <a:t>。</a:t>
                </a:r>
                <a:endParaRPr lang="en-US" altLang="zh-CN" sz="1800" dirty="0" smtClean="0"/>
              </a:p>
              <a:p>
                <a:r>
                  <a:rPr lang="en-US" altLang="zh-CN" sz="1800" dirty="0" smtClean="0"/>
                  <a:t>       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520788"/>
                <a:ext cx="9145016" cy="4539833"/>
              </a:xfrm>
              <a:prstGeom prst="rect">
                <a:avLst/>
              </a:prstGeom>
              <a:blipFill rotWithShape="1">
                <a:blip r:embed="rId2"/>
                <a:stretch>
                  <a:fillRect l="-533" t="-940" r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97212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16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15568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仿真结果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3000" y="1520788"/>
                <a:ext cx="9145016" cy="2158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en-US" sz="1800" b="1" dirty="0" smtClean="0"/>
                  <a:t>状态转移概率</a:t>
                </a:r>
                <a:r>
                  <a:rPr lang="en-US" altLang="zh-CN" sz="1800" dirty="0" smtClean="0"/>
                  <a:t>P</a:t>
                </a:r>
                <a:r>
                  <a:rPr lang="zh-CN" altLang="en-US" sz="1800" dirty="0" smtClean="0"/>
                  <a:t>：</a:t>
                </a:r>
                <a:endParaRPr lang="en-US" altLang="zh-CN" sz="1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𝑙𝑚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𝑙𝑘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altLang="zh-CN" sz="1800" i="1">
                              <a:latin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𝑚𝑘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𝑙𝑓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h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latin typeface="Cambria Math"/>
                                </a:rPr>
                                <m:t>∙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𝑚𝑓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𝑣</m:t>
                              </m:r>
                            </m:sup>
                          </m:sSubSup>
                        </m:den>
                      </m:f>
                      <m:r>
                        <a:rPr lang="zh-CN" altLang="zh-CN" sz="1800">
                          <a:latin typeface="Cambria Math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k</m:t>
                      </m:r>
                      <m:r>
                        <a:rPr lang="en-US" altLang="zh-CN" sz="1800">
                          <a:latin typeface="Cambria Math"/>
                        </a:rPr>
                        <m:t>=1,2,⋯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 smtClean="0"/>
                  <a:t>随着</a:t>
                </a:r>
                <a:r>
                  <a:rPr lang="zh-CN" altLang="zh-CN" sz="1800" dirty="0"/>
                  <a:t>迭代次数</a:t>
                </a:r>
                <a:r>
                  <a:rPr lang="en-US" altLang="zh-CN" sz="1800" dirty="0"/>
                  <a:t>episode</a:t>
                </a:r>
                <a:r>
                  <a:rPr lang="zh-CN" altLang="zh-CN" sz="1800" dirty="0"/>
                  <a:t>增加，∑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/>
                      <m:t>R</m:t>
                    </m:r>
                  </m:oMath>
                </a14:m>
                <a:r>
                  <a:rPr lang="zh-CN" altLang="zh-CN" sz="1800" dirty="0"/>
                  <a:t>也会逐渐增加，无法判断是否是因学习引起，因此，</a:t>
                </a:r>
                <a:r>
                  <a:rPr lang="zh-CN" altLang="zh-CN" sz="1800" dirty="0" smtClean="0"/>
                  <a:t>计算∑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/>
                      <m:t>R</m:t>
                    </m:r>
                    <m:r>
                      <a:rPr lang="en-US" altLang="zh-CN" sz="1800"/>
                      <m:t>/</m:t>
                    </m:r>
                  </m:oMath>
                </a14:m>
                <a:r>
                  <a:rPr lang="en-US" altLang="zh-CN" sz="1800" dirty="0"/>
                  <a:t>episode</a:t>
                </a:r>
                <a:r>
                  <a:rPr lang="zh-CN" altLang="zh-CN" sz="1800" dirty="0"/>
                  <a:t>，以观察是否随着迭代次数增加</a:t>
                </a:r>
                <a:r>
                  <a:rPr lang="zh-CN" altLang="zh-CN" sz="1800" dirty="0" smtClean="0"/>
                  <a:t>，</a:t>
                </a:r>
                <a:r>
                  <a:rPr lang="zh-CN" altLang="en-US" sz="1800" dirty="0" smtClean="0"/>
                  <a:t>累计</a:t>
                </a:r>
                <a:r>
                  <a:rPr lang="zh-CN" altLang="zh-CN" sz="1800" dirty="0" smtClean="0"/>
                  <a:t>奖赏</a:t>
                </a:r>
                <a:r>
                  <a:rPr lang="zh-CN" altLang="zh-CN" sz="1800" dirty="0"/>
                  <a:t>也逐渐增大</a:t>
                </a:r>
                <a:r>
                  <a:rPr lang="zh-CN" altLang="zh-CN" sz="1800" dirty="0" smtClean="0"/>
                  <a:t>。</a:t>
                </a:r>
                <a:endParaRPr lang="en-US" altLang="zh-CN" sz="1800" dirty="0"/>
              </a:p>
              <a:p>
                <a:r>
                  <a:rPr lang="zh-CN" altLang="en-US" sz="1800" dirty="0" smtClean="0"/>
                  <a:t>        在作图时，为了使图象更简洁，以迭代过程中产生的最大</a:t>
                </a:r>
                <a:r>
                  <a:rPr lang="zh-CN" altLang="zh-CN" sz="1800" dirty="0"/>
                  <a:t>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/>
                      </a:rPr>
                      <m:t>R</m:t>
                    </m:r>
                    <m:r>
                      <a:rPr lang="en-US" altLang="zh-CN" sz="1800">
                        <a:latin typeface="Cambria Math"/>
                      </a:rPr>
                      <m:t>/</m:t>
                    </m:r>
                  </m:oMath>
                </a14:m>
                <a:r>
                  <a:rPr lang="en-US" altLang="zh-CN" sz="1800" dirty="0"/>
                  <a:t>episode</a:t>
                </a:r>
                <a:r>
                  <a:rPr lang="zh-CN" altLang="en-US" sz="1800" dirty="0" smtClean="0"/>
                  <a:t>为分母进行归一化处理，训练天数取</a:t>
                </a:r>
                <a:r>
                  <a:rPr lang="en-US" altLang="zh-CN" sz="1800" dirty="0" smtClean="0"/>
                  <a:t>120</a:t>
                </a:r>
                <a:r>
                  <a:rPr lang="zh-CN" altLang="en-US" sz="1800" dirty="0" smtClean="0"/>
                  <a:t>天，迭代次数取</a:t>
                </a:r>
                <a:r>
                  <a:rPr lang="en-US" altLang="zh-CN" sz="1800" dirty="0" smtClean="0"/>
                  <a:t>600</a:t>
                </a:r>
                <a:r>
                  <a:rPr lang="zh-CN" altLang="en-US" sz="1800" dirty="0" smtClean="0"/>
                  <a:t>，获得图象如下：</a:t>
                </a:r>
                <a:endParaRPr lang="zh-CN" altLang="zh-CN" sz="1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520788"/>
                <a:ext cx="9145016" cy="2158411"/>
              </a:xfrm>
              <a:prstGeom prst="rect">
                <a:avLst/>
              </a:prstGeom>
              <a:blipFill rotWithShape="1">
                <a:blip r:embed="rId2"/>
                <a:stretch>
                  <a:fillRect l="-533" t="-1972" b="-3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8" y="3702410"/>
            <a:ext cx="5224834" cy="257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3926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17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15568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仿真结果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520788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endParaRPr lang="zh-CN" altLang="zh-CN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3000" y="1520788"/>
                <a:ext cx="9145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 smtClean="0"/>
                  <a:t>此外</a:t>
                </a:r>
                <a:r>
                  <a:rPr lang="zh-CN" altLang="zh-CN" sz="1800" dirty="0"/>
                  <a:t>，计算∑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/>
                      <m:t>d</m:t>
                    </m:r>
                    <m:r>
                      <a:rPr lang="en-US" altLang="zh-CN" sz="1800"/>
                      <m:t>/</m:t>
                    </m:r>
                  </m:oMath>
                </a14:m>
                <a:r>
                  <a:rPr lang="en-US" altLang="zh-CN" sz="1800" dirty="0"/>
                  <a:t>episode</a:t>
                </a:r>
                <a:r>
                  <a:rPr lang="zh-CN" altLang="zh-CN" sz="1800" dirty="0"/>
                  <a:t>，用以表征延迟的变化</a:t>
                </a:r>
                <a:r>
                  <a:rPr lang="zh-CN" altLang="zh-CN" sz="1800" dirty="0" smtClean="0"/>
                  <a:t>，</a:t>
                </a:r>
                <a:r>
                  <a:rPr lang="zh-CN" altLang="en-US" sz="1800" dirty="0" smtClean="0"/>
                  <a:t>以相同的处理方式，观察</a:t>
                </a:r>
                <a:r>
                  <a:rPr lang="zh-CN" altLang="zh-CN" sz="1800" dirty="0" smtClean="0"/>
                  <a:t>是否</a:t>
                </a:r>
                <a:r>
                  <a:rPr lang="zh-CN" altLang="zh-CN" sz="1800" dirty="0"/>
                  <a:t>随着学习迭代的次数增加，</a:t>
                </a:r>
                <a:r>
                  <a:rPr lang="zh-CN" altLang="zh-CN" sz="1800" dirty="0" smtClean="0"/>
                  <a:t>延迟</a:t>
                </a:r>
                <a:r>
                  <a:rPr lang="zh-CN" altLang="en-US" sz="1800" dirty="0" smtClean="0"/>
                  <a:t>情况得到改善</a:t>
                </a:r>
                <a:r>
                  <a:rPr lang="zh-CN" altLang="zh-CN" sz="1800" dirty="0" smtClean="0"/>
                  <a:t>。将</a:t>
                </a:r>
                <a:r>
                  <a:rPr lang="zh-CN" altLang="zh-CN" sz="1800" dirty="0"/>
                  <a:t>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/>
                      <m:t>d</m:t>
                    </m:r>
                    <m:r>
                      <a:rPr lang="en-US" altLang="zh-CN" sz="1800"/>
                      <m:t>/</m:t>
                    </m:r>
                  </m:oMath>
                </a14:m>
                <a:r>
                  <a:rPr lang="en-US" altLang="zh-CN" sz="1800" dirty="0"/>
                  <a:t>episode</a:t>
                </a:r>
                <a:r>
                  <a:rPr lang="zh-CN" altLang="zh-CN" sz="1800" dirty="0"/>
                  <a:t>与</a:t>
                </a:r>
                <a:r>
                  <a:rPr lang="en-US" altLang="zh-CN" sz="1800" dirty="0"/>
                  <a:t>episode</a:t>
                </a:r>
                <a:r>
                  <a:rPr lang="zh-CN" altLang="zh-CN" sz="1800" dirty="0"/>
                  <a:t>的变化作图如下</a:t>
                </a:r>
                <a:r>
                  <a:rPr lang="zh-CN" altLang="zh-CN" sz="1800" dirty="0" smtClean="0"/>
                  <a:t>：</a:t>
                </a:r>
                <a:endParaRPr lang="zh-CN" altLang="zh-CN" sz="1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520788"/>
                <a:ext cx="9145016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33" t="-660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7" y="2456892"/>
            <a:ext cx="45624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7210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5D8D0-2A86-4BC3-96F3-E2BCCBA5FF7B}" type="slidenum">
              <a:rPr lang="en-GB" altLang="zh-CN" sz="12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zh-CN" sz="1200">
              <a:latin typeface="Times New Roman" panose="02020603050405020304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4968" y="1052736"/>
            <a:ext cx="8316924" cy="527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后续计划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67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7650" y="-403956"/>
            <a:ext cx="9759950" cy="1636712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5D8D0-2A86-4BC3-96F3-E2BCCBA5FF7B}" type="slidenum">
              <a:rPr lang="en-GB" altLang="zh-CN" sz="12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zh-CN" sz="1200">
              <a:latin typeface="Times New Roman" panose="02020603050405020304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55068" y="1700808"/>
            <a:ext cx="5452019" cy="378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研究背景</a:t>
            </a:r>
            <a:endParaRPr lang="en-US" altLang="zh-CN" sz="2000" kern="0" dirty="0" smtClean="0">
              <a:solidFill>
                <a:srgbClr val="000099"/>
              </a:solidFill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 smtClean="0">
              <a:solidFill>
                <a:srgbClr val="000099"/>
              </a:solidFill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二维马尔科夫模型</a:t>
            </a:r>
            <a:endParaRPr lang="en-US" altLang="zh-CN" sz="2000" kern="0" dirty="0" smtClean="0">
              <a:solidFill>
                <a:srgbClr val="000099"/>
              </a:solidFill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模拟血压数据</a:t>
            </a:r>
            <a:endParaRPr lang="en-US" altLang="zh-CN" sz="2000" kern="0" dirty="0" smtClean="0">
              <a:solidFill>
                <a:srgbClr val="000099"/>
              </a:solidFill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rgbClr val="000099"/>
                </a:solidFill>
                <a:cs typeface="Times New Roman" pitchFamily="18" charset="0"/>
              </a:rPr>
              <a:t>仿真结果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88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3</a:t>
            </a:fld>
            <a:endParaRPr lang="en-GB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414293"/>
            <a:ext cx="903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zh-CN" altLang="zh-CN" sz="1800" dirty="0" smtClean="0"/>
              <a:t>根据</a:t>
            </a:r>
            <a:r>
              <a:rPr lang="zh-CN" altLang="zh-CN" sz="1800" dirty="0"/>
              <a:t>参考文献</a:t>
            </a:r>
            <a:r>
              <a:rPr lang="en-US" altLang="zh-CN" sz="1800" dirty="0"/>
              <a:t>1</a:t>
            </a:r>
            <a:r>
              <a:rPr lang="zh-CN" altLang="zh-CN" sz="1800" dirty="0"/>
              <a:t>，正常血压患者（左）和高血压患者（右）的收缩压（虚线粗线）的</a:t>
            </a:r>
            <a:r>
              <a:rPr lang="zh-CN" altLang="zh-CN" sz="1800" dirty="0" smtClean="0"/>
              <a:t>昼夜节律</a:t>
            </a:r>
            <a:r>
              <a:rPr lang="zh-CN" altLang="zh-CN" sz="1800" dirty="0"/>
              <a:t>模式如下：</a:t>
            </a:r>
            <a:endParaRPr lang="zh-CN" altLang="en-US" sz="1800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72191" y="2058408"/>
            <a:ext cx="6477974" cy="32045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0266" y="909590"/>
            <a:ext cx="15568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研究背景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0" y="5481228"/>
            <a:ext cx="1028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0" y="5481228"/>
            <a:ext cx="903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 smtClean="0"/>
              <a:t>参考</a:t>
            </a:r>
            <a:r>
              <a:rPr lang="zh-CN" altLang="zh-CN" sz="1800" dirty="0"/>
              <a:t>文献</a:t>
            </a:r>
            <a:r>
              <a:rPr lang="en-US" altLang="zh-CN" sz="1800" dirty="0" smtClean="0"/>
              <a:t>1:</a:t>
            </a:r>
            <a:r>
              <a:rPr lang="en-US" altLang="zh-CN" sz="1800" dirty="0"/>
              <a:t>Hermida R C , Ayala D E , </a:t>
            </a:r>
            <a:r>
              <a:rPr lang="en-US" altLang="zh-CN" sz="1800" dirty="0" err="1"/>
              <a:t>Portaluppi</a:t>
            </a:r>
            <a:r>
              <a:rPr lang="en-US" altLang="zh-CN" sz="1800" dirty="0"/>
              <a:t> F . Circadian variation of blood pressure: the basis for the </a:t>
            </a:r>
            <a:r>
              <a:rPr lang="en-US" altLang="zh-CN" sz="1800" dirty="0" err="1"/>
              <a:t>chronotherapy</a:t>
            </a:r>
            <a:r>
              <a:rPr lang="en-US" altLang="zh-CN" sz="1800" dirty="0"/>
              <a:t> of hypertension.[J]. </a:t>
            </a:r>
            <a:r>
              <a:rPr lang="en-US" altLang="zh-CN" sz="1800" dirty="0" err="1"/>
              <a:t>Adv</a:t>
            </a:r>
            <a:r>
              <a:rPr lang="en-US" altLang="zh-CN" sz="1800" dirty="0"/>
              <a:t> Drug </a:t>
            </a:r>
            <a:r>
              <a:rPr lang="en-US" altLang="zh-CN" sz="1800" dirty="0" err="1"/>
              <a:t>Deliv</a:t>
            </a:r>
            <a:r>
              <a:rPr lang="en-US" altLang="zh-CN" sz="1800" dirty="0"/>
              <a:t> Rev, 2007, 59(9):904-922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0027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4</a:t>
            </a:fld>
            <a:endParaRPr lang="en-GB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414293"/>
            <a:ext cx="903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zh-CN" altLang="zh-CN" sz="1800" dirty="0" smtClean="0"/>
              <a:t>根据</a:t>
            </a:r>
            <a:r>
              <a:rPr lang="zh-CN" altLang="zh-CN" sz="1800" dirty="0"/>
              <a:t>参考</a:t>
            </a:r>
            <a:r>
              <a:rPr lang="zh-CN" altLang="zh-CN" sz="1800" dirty="0" smtClean="0"/>
              <a:t>文献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血压变化与季节呈明显节律性，具体为冬季血压值要高于夏天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本质为血压与室外气温具有相关性。</a:t>
            </a:r>
            <a:r>
              <a:rPr lang="zh-CN" altLang="zh-CN" sz="1800" dirty="0" smtClean="0"/>
              <a:t>参考文献</a:t>
            </a:r>
            <a:r>
              <a:rPr lang="en-US" altLang="zh-CN" sz="1800" dirty="0" smtClean="0"/>
              <a:t>3</a:t>
            </a:r>
            <a:r>
              <a:rPr lang="zh-CN" altLang="zh-CN" sz="1800" dirty="0" smtClean="0"/>
              <a:t>给</a:t>
            </a:r>
            <a:r>
              <a:rPr lang="zh-CN" altLang="zh-CN" sz="1800" dirty="0"/>
              <a:t>出了变化曲线，如下所示：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230266" y="909590"/>
            <a:ext cx="1556836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研究背景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-15875" y="4941168"/>
            <a:ext cx="1028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7010" y="4971643"/>
            <a:ext cx="10269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 smtClean="0"/>
              <a:t>参考文献</a:t>
            </a:r>
            <a:r>
              <a:rPr lang="en-US" altLang="zh-CN" sz="1800" dirty="0" smtClean="0"/>
              <a:t>2:</a:t>
            </a:r>
            <a:r>
              <a:rPr lang="en-US" altLang="zh-CN" sz="1800" dirty="0"/>
              <a:t>P R, </a:t>
            </a:r>
            <a:r>
              <a:rPr lang="en-US" altLang="zh-CN" sz="1800" dirty="0" err="1"/>
              <a:t>Woodhouse,K</a:t>
            </a:r>
            <a:r>
              <a:rPr lang="en-US" altLang="zh-CN" sz="1800" dirty="0"/>
              <a:t> T, </a:t>
            </a:r>
            <a:r>
              <a:rPr lang="en-US" altLang="zh-CN" sz="1800" dirty="0" err="1"/>
              <a:t>Khaw,M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Plummer.Seasonal</a:t>
            </a:r>
            <a:r>
              <a:rPr lang="en-US" altLang="zh-CN" sz="1800" dirty="0"/>
              <a:t> variation of blood pressure and its relationship to ambient temperature in an elderly population.[J].Journal of hypertension,1993,11(11):1267-74</a:t>
            </a:r>
            <a:r>
              <a:rPr lang="en-US" altLang="zh-CN" sz="1800" dirty="0" smtClean="0"/>
              <a:t>.</a:t>
            </a:r>
          </a:p>
          <a:p>
            <a:r>
              <a:rPr lang="zh-CN" altLang="zh-CN" sz="1800" dirty="0"/>
              <a:t>参考</a:t>
            </a:r>
            <a:r>
              <a:rPr lang="zh-CN" altLang="zh-CN" sz="1800" dirty="0" smtClean="0"/>
              <a:t>文献</a:t>
            </a:r>
            <a:r>
              <a:rPr lang="en-US" altLang="zh-CN" sz="1800" dirty="0" smtClean="0"/>
              <a:t>3:</a:t>
            </a:r>
            <a:r>
              <a:rPr lang="zh-CN" altLang="zh-CN" sz="1800" dirty="0"/>
              <a:t>王淑琴</a:t>
            </a:r>
            <a:r>
              <a:rPr lang="en-US" altLang="zh-CN" sz="1800" dirty="0"/>
              <a:t>, </a:t>
            </a:r>
            <a:r>
              <a:rPr lang="zh-CN" altLang="zh-CN" sz="1800" dirty="0"/>
              <a:t>刘德义</a:t>
            </a:r>
            <a:r>
              <a:rPr lang="en-US" altLang="zh-CN" sz="1800" dirty="0"/>
              <a:t>, </a:t>
            </a:r>
            <a:r>
              <a:rPr lang="zh-CN" altLang="zh-CN" sz="1800" dirty="0"/>
              <a:t>高兴斌</a:t>
            </a:r>
            <a:r>
              <a:rPr lang="en-US" altLang="zh-CN" sz="1800" dirty="0"/>
              <a:t>. </a:t>
            </a:r>
            <a:r>
              <a:rPr lang="zh-CN" altLang="zh-CN" sz="1800" dirty="0"/>
              <a:t>高血压病患者血压的季节性变化与气象因素相关性的前瞻性研究</a:t>
            </a:r>
            <a:r>
              <a:rPr lang="en-US" altLang="zh-CN" sz="1800" dirty="0"/>
              <a:t>[J]. </a:t>
            </a:r>
            <a:r>
              <a:rPr lang="zh-CN" altLang="zh-CN" sz="1800" dirty="0"/>
              <a:t>中华临床医师杂志（电子版）</a:t>
            </a:r>
            <a:r>
              <a:rPr lang="en-US" altLang="zh-CN" sz="1800" dirty="0"/>
              <a:t>, 2011, 05(6).</a:t>
            </a:r>
            <a:endParaRPr lang="zh-CN" altLang="en-US" sz="1800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06345" y="2235517"/>
            <a:ext cx="5274310" cy="23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79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5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3000" y="1414293"/>
                <a:ext cx="9037004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en-US" sz="1800" dirty="0" smtClean="0"/>
                  <a:t>将窗口编号为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/>
                          </a:rPr>
                          <m:t>,</m:t>
                        </m:r>
                        <m:r>
                          <a:rPr lang="en-US" altLang="zh-CN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，建立时间窗口的二维模型如图：</a:t>
                </a:r>
                <a:endParaRPr lang="en-US" altLang="zh-CN" sz="1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414293"/>
                <a:ext cx="9037004" cy="395558"/>
              </a:xfrm>
              <a:prstGeom prst="rect">
                <a:avLst/>
              </a:prstGeom>
              <a:blipFill rotWithShape="1">
                <a:blip r:embed="rId2"/>
                <a:stretch>
                  <a:fillRect t="-12308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084976"/>
                  </p:ext>
                </p:extLst>
              </p:nvPr>
            </p:nvGraphicFramePr>
            <p:xfrm>
              <a:off x="1698625" y="2240868"/>
              <a:ext cx="6858000" cy="2412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804089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1,23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04089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2,23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804089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宋体"/>
                                    <a:cs typeface="Times New Roman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  <a:cs typeface="MS Gothic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MS Gothic"/>
                                        <a:cs typeface="MS Gothic"/>
                                      </a:rPr>
                                      <m:t>3,23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宋体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084976"/>
                  </p:ext>
                </p:extLst>
              </p:nvPr>
            </p:nvGraphicFramePr>
            <p:xfrm>
              <a:off x="1698625" y="2240868"/>
              <a:ext cx="6858000" cy="2412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80408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" t="-758" r="-8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800" t="-758" r="-7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800" t="-758" r="-6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800" t="-758" r="-5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0800" t="-758" r="-4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00800" t="-758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00800" t="-758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00800" t="-758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800" t="-758" b="-200000"/>
                          </a:stretch>
                        </a:blipFill>
                      </a:tcPr>
                    </a:tc>
                  </a:tr>
                  <a:tr h="80408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" t="-101527" r="-8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800" t="-101527" r="-7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800" t="-101527" r="-6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800" t="-101527" r="-5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0800" t="-101527" r="-4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00800" t="-101527" r="-3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00800" t="-101527" r="-2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00800" t="-101527" r="-1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800" t="-101527" b="-101527"/>
                          </a:stretch>
                        </a:blipFill>
                      </a:tcPr>
                    </a:tc>
                  </a:tr>
                  <a:tr h="80408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" t="-200000" r="-8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800" t="-200000" r="-7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800" t="-200000" r="-6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800" t="-200000" r="-5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00800" t="-200000" r="-4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00800" t="-200000" r="-3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600800" t="-200000" r="-2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00800" t="-200000" r="-100000" b="-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800" t="-200000" b="-75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86614" y="4797152"/>
                <a:ext cx="349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66700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/>
                          <a:ea typeface="Cambria Math"/>
                          <a:cs typeface="Times New Roman"/>
                        </a:rPr>
                        <m:t>⋮</m:t>
                      </m:r>
                    </m:oMath>
                  </m:oMathPara>
                </a14:m>
                <a:endParaRPr lang="zh-CN" altLang="zh-CN" kern="100" dirty="0">
                  <a:latin typeface="Calibri"/>
                  <a:ea typeface="宋体"/>
                  <a:cs typeface="Times New Roman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614" y="4797152"/>
                <a:ext cx="34977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 bwMode="auto">
          <a:xfrm>
            <a:off x="1471092" y="2024844"/>
            <a:ext cx="82089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1471092" y="2024844"/>
            <a:ext cx="0" cy="39604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9175948" y="161207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hour</a:t>
            </a:r>
            <a:endParaRPr lang="zh-CN" altLang="en-US" sz="1800" dirty="0"/>
          </a:p>
        </p:txBody>
      </p:sp>
      <p:sp>
        <p:nvSpPr>
          <p:cNvPr id="20" name="矩形 19"/>
          <p:cNvSpPr/>
          <p:nvPr/>
        </p:nvSpPr>
        <p:spPr>
          <a:xfrm>
            <a:off x="853357" y="548122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day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29309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6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123" y="2024844"/>
            <a:ext cx="9037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根据</a:t>
            </a:r>
            <a:r>
              <a:rPr lang="zh-CN" altLang="zh-CN" sz="1800" dirty="0" smtClean="0"/>
              <a:t>参考文献</a:t>
            </a:r>
            <a:r>
              <a:rPr lang="en-US" altLang="zh-CN" sz="1800" dirty="0" smtClean="0"/>
              <a:t>4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由于生理指标变化具有规律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因此可以认为生理指标的变化具有马尔科夫性质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并有一定的转移概率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为了合理表示窗口内生理指标的状态特征，用两个统计量来表征，即窗口内数据峰值以及数据的变化趋势。为了减少特征数，根据一定的准则将统计量划分成不同的区间，对应于不同的状态。思路如下：</a:t>
            </a:r>
            <a:endParaRPr lang="en-US" altLang="zh-CN" sz="1800" dirty="0" smtClean="0"/>
          </a:p>
          <a:p>
            <a:r>
              <a:rPr lang="en-US" altLang="zh-CN" sz="1800" dirty="0" smtClean="0"/>
              <a:t>        </a:t>
            </a:r>
            <a:r>
              <a:rPr lang="zh-CN" altLang="en-US" sz="1800" b="1" dirty="0" smtClean="0"/>
              <a:t>数据峰值：</a:t>
            </a:r>
            <a:r>
              <a:rPr lang="zh-CN" altLang="zh-CN" sz="1800" dirty="0" smtClean="0"/>
              <a:t>将</a:t>
            </a:r>
            <a:r>
              <a:rPr lang="zh-CN" altLang="en-US" sz="1800" dirty="0" smtClean="0"/>
              <a:t>窗口内的</a:t>
            </a:r>
            <a:r>
              <a:rPr lang="zh-CN" altLang="zh-CN" sz="1800" dirty="0" smtClean="0"/>
              <a:t>生理指标</a:t>
            </a:r>
            <a:r>
              <a:rPr lang="zh-CN" altLang="en-US" sz="1800" dirty="0" smtClean="0"/>
              <a:t>峰值</a:t>
            </a:r>
            <a:r>
              <a:rPr lang="zh-CN" altLang="zh-CN" sz="1800" dirty="0" smtClean="0"/>
              <a:t>划分</a:t>
            </a:r>
            <a:r>
              <a:rPr lang="zh-CN" altLang="zh-CN" sz="1800" dirty="0"/>
              <a:t>为若干个区间，每个区间对应一个状态。按照医学依据，</a:t>
            </a:r>
            <a:r>
              <a:rPr lang="zh-CN" altLang="zh-CN" sz="1800" dirty="0" smtClean="0"/>
              <a:t>规定</a:t>
            </a:r>
            <a:r>
              <a:rPr lang="zh-CN" altLang="en-US" sz="1800" dirty="0"/>
              <a:t>为</a:t>
            </a:r>
            <a:r>
              <a:rPr lang="zh-CN" altLang="zh-CN" sz="1800" dirty="0" smtClean="0"/>
              <a:t>异常</a:t>
            </a:r>
            <a:r>
              <a:rPr lang="zh-CN" altLang="zh-CN" sz="1800" dirty="0"/>
              <a:t>的区间，其对应的状态即异常状态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zh-CN" altLang="en-US" sz="1800" b="1" dirty="0" smtClean="0"/>
              <a:t>数据变化趋势：</a:t>
            </a:r>
            <a:r>
              <a:rPr lang="zh-CN" altLang="zh-CN" sz="1800" dirty="0"/>
              <a:t>将</a:t>
            </a:r>
            <a:r>
              <a:rPr lang="zh-CN" altLang="en-US" sz="1800" dirty="0"/>
              <a:t>窗口内的</a:t>
            </a:r>
            <a:r>
              <a:rPr lang="zh-CN" altLang="zh-CN" sz="1800" dirty="0"/>
              <a:t>生理</a:t>
            </a:r>
            <a:r>
              <a:rPr lang="zh-CN" altLang="zh-CN" sz="1800" dirty="0" smtClean="0"/>
              <a:t>指标</a:t>
            </a:r>
            <a:r>
              <a:rPr lang="zh-CN" altLang="en-US" sz="1800" dirty="0" smtClean="0"/>
              <a:t>变化趋势</a:t>
            </a:r>
            <a:r>
              <a:rPr lang="zh-CN" altLang="zh-CN" sz="1800" dirty="0" smtClean="0"/>
              <a:t>划分</a:t>
            </a:r>
            <a:r>
              <a:rPr lang="zh-CN" altLang="zh-CN" sz="1800" dirty="0"/>
              <a:t>为若干个区间，每个区间对应一个状态</a:t>
            </a:r>
            <a:r>
              <a:rPr lang="zh-CN" altLang="zh-CN" sz="1800" dirty="0" smtClean="0"/>
              <a:t>。</a:t>
            </a:r>
            <a:r>
              <a:rPr lang="zh-CN" altLang="en-US" sz="1800" dirty="0" smtClean="0"/>
              <a:t>根据状态判断数据是呈下降、持平或是上升趋势。</a:t>
            </a:r>
            <a:endParaRPr lang="en-US" altLang="zh-CN" sz="1800" dirty="0"/>
          </a:p>
          <a:p>
            <a:endParaRPr lang="zh-CN" altLang="en-US" sz="1800" b="1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0" y="5481228"/>
            <a:ext cx="1028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0" y="5481228"/>
            <a:ext cx="953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 smtClean="0"/>
              <a:t>参考文献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Sandberg </a:t>
            </a:r>
            <a:r>
              <a:rPr lang="en-US" altLang="zh-CN" sz="1800" dirty="0"/>
              <a:t>F , </a:t>
            </a:r>
            <a:r>
              <a:rPr lang="en-US" altLang="zh-CN" sz="1800" dirty="0" err="1"/>
              <a:t>Stridh</a:t>
            </a:r>
            <a:r>
              <a:rPr lang="en-US" altLang="zh-CN" sz="1800" dirty="0"/>
              <a:t> M , Leif </a:t>
            </a:r>
            <a:r>
              <a:rPr lang="en-US" altLang="zh-CN" sz="1800" dirty="0" err="1"/>
              <a:t>Sörnmo</a:t>
            </a:r>
            <a:r>
              <a:rPr lang="en-US" altLang="zh-CN" sz="1800" dirty="0"/>
              <a:t>. Frequency tracking of atrial fibrillation using Hidden Markov Models.[J]. IEEE Transactions on Biomedical Engineering, 2008, 55(2):502-511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411195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7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000" y="1414293"/>
            <a:ext cx="90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  </a:t>
            </a:r>
            <a:r>
              <a:rPr lang="zh-CN" altLang="zh-CN" sz="1800" dirty="0" smtClean="0"/>
              <a:t>以</a:t>
            </a:r>
            <a:r>
              <a:rPr lang="zh-CN" altLang="zh-CN" sz="1800" dirty="0"/>
              <a:t>血压收缩压为例。</a:t>
            </a:r>
            <a:r>
              <a:rPr lang="en-US" altLang="zh-CN" sz="1800" dirty="0"/>
              <a:t>WHO</a:t>
            </a:r>
            <a:r>
              <a:rPr lang="zh-CN" altLang="zh-CN" sz="1800" dirty="0"/>
              <a:t>标准如下：</a:t>
            </a: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327076" y="1880828"/>
            <a:ext cx="2724150" cy="38481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88396" y="2780928"/>
            <a:ext cx="51192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        </a:t>
            </a:r>
            <a:r>
              <a:rPr lang="zh-CN" altLang="zh-CN" sz="1800" dirty="0" smtClean="0"/>
              <a:t>因此</a:t>
            </a:r>
            <a:r>
              <a:rPr lang="zh-CN" altLang="zh-CN" sz="1800" dirty="0"/>
              <a:t>，可以将血压收缩压值区间设</a:t>
            </a:r>
            <a:r>
              <a:rPr lang="zh-CN" altLang="zh-CN" sz="1800" dirty="0" smtClean="0"/>
              <a:t>为</a:t>
            </a:r>
            <a:r>
              <a:rPr lang="zh-CN" altLang="en-US" sz="1800" dirty="0" smtClean="0"/>
              <a:t> ：</a:t>
            </a:r>
            <a:endParaRPr lang="en-US" altLang="zh-CN" sz="1800" dirty="0" smtClean="0"/>
          </a:p>
          <a:p>
            <a:r>
              <a:rPr lang="en-US" altLang="zh-CN" sz="1800" dirty="0" smtClean="0"/>
              <a:t>[-,</a:t>
            </a:r>
            <a:r>
              <a:rPr lang="en-US" altLang="zh-CN" sz="1800" dirty="0"/>
              <a:t>90]</a:t>
            </a:r>
            <a:r>
              <a:rPr lang="zh-CN" altLang="zh-CN" sz="1800" dirty="0"/>
              <a:t>、</a:t>
            </a:r>
            <a:r>
              <a:rPr lang="en-US" altLang="zh-CN" sz="1800" dirty="0"/>
              <a:t>[90,120]</a:t>
            </a:r>
            <a:r>
              <a:rPr lang="zh-CN" altLang="zh-CN" sz="1800" dirty="0"/>
              <a:t>、</a:t>
            </a:r>
            <a:r>
              <a:rPr lang="en-US" altLang="zh-CN" sz="1800" dirty="0"/>
              <a:t>[120,130]</a:t>
            </a:r>
            <a:r>
              <a:rPr lang="zh-CN" altLang="zh-CN" sz="1800" dirty="0"/>
              <a:t>、</a:t>
            </a:r>
            <a:r>
              <a:rPr lang="en-US" altLang="zh-CN" sz="1800" dirty="0"/>
              <a:t>[130,140]</a:t>
            </a:r>
            <a:r>
              <a:rPr lang="zh-CN" altLang="zh-CN" sz="1800" dirty="0"/>
              <a:t>、</a:t>
            </a:r>
            <a:r>
              <a:rPr lang="en-US" altLang="zh-CN" sz="1800" dirty="0"/>
              <a:t>[140,-]</a:t>
            </a:r>
            <a:r>
              <a:rPr lang="zh-CN" altLang="zh-CN" sz="1800" dirty="0"/>
              <a:t>，分别对应五个状态</a:t>
            </a:r>
            <a:r>
              <a:rPr lang="en-US" altLang="zh-CN" sz="1800" dirty="0"/>
              <a:t>s={0,1,2,3,4}</a:t>
            </a:r>
            <a:r>
              <a:rPr lang="zh-CN" altLang="zh-CN" sz="1800" dirty="0"/>
              <a:t>，取窗口内血压值</a:t>
            </a:r>
            <a:r>
              <a:rPr lang="zh-CN" altLang="zh-CN" sz="1800" dirty="0" smtClean="0"/>
              <a:t>的</a:t>
            </a:r>
            <a:r>
              <a:rPr lang="zh-CN" altLang="en-US" sz="1800" dirty="0" smtClean="0"/>
              <a:t>数据</a:t>
            </a:r>
            <a:r>
              <a:rPr lang="zh-CN" altLang="zh-CN" sz="1800" dirty="0" smtClean="0"/>
              <a:t>峰值</a:t>
            </a:r>
            <a:r>
              <a:rPr lang="zh-CN" altLang="zh-CN" sz="1800" dirty="0"/>
              <a:t>所在区间对应的状态为窗口状态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显然，</a:t>
            </a:r>
            <a:r>
              <a:rPr lang="en-US" altLang="zh-CN" sz="1800" dirty="0" smtClean="0"/>
              <a:t>s=4</a:t>
            </a:r>
            <a:r>
              <a:rPr lang="zh-CN" altLang="en-US" sz="1800" dirty="0" smtClean="0"/>
              <a:t>对应于异常状态，需要警惕。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642842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8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3000" y="1414293"/>
                <a:ext cx="9037004" cy="336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</a:t>
                </a:r>
                <a:r>
                  <a:rPr lang="zh-CN" altLang="en-US" sz="1800" dirty="0" smtClean="0"/>
                  <a:t>根据</a:t>
                </a:r>
                <a:r>
                  <a:rPr lang="zh-CN" altLang="zh-CN" sz="1800" dirty="0" smtClean="0"/>
                  <a:t>参考文献</a:t>
                </a:r>
                <a:r>
                  <a:rPr lang="en-US" altLang="zh-CN" sz="1800" dirty="0" smtClean="0"/>
                  <a:t>5</a:t>
                </a:r>
                <a:r>
                  <a:rPr lang="zh-CN" altLang="zh-CN" sz="1800" dirty="0" smtClean="0"/>
                  <a:t>，</a:t>
                </a:r>
                <a:r>
                  <a:rPr lang="zh-CN" altLang="zh-CN" sz="1800" dirty="0"/>
                  <a:t>使用</a:t>
                </a:r>
                <a:r>
                  <a:rPr lang="en-US" altLang="zh-CN" sz="1800" dirty="0"/>
                  <a:t>Mann-Kendall</a:t>
                </a:r>
                <a:r>
                  <a:rPr lang="zh-CN" altLang="zh-CN" sz="1800" dirty="0"/>
                  <a:t>检验法可以表征窗口内数据的变化趋势。设数据序列为</a:t>
                </a:r>
                <a:r>
                  <a:rPr lang="en-US" altLang="zh-CN" sz="1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zh-CN" altLang="zh-CN" sz="1800" i="1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zh-CN" altLang="zh-CN" sz="1800" i="1">
                        <a:latin typeface="Cambria Math"/>
                      </a:rPr>
                      <m:t>，</m:t>
                    </m:r>
                    <m:r>
                      <a:rPr lang="en-US" altLang="zh-CN" sz="1800">
                        <a:latin typeface="Cambria Math"/>
                      </a:rPr>
                      <m:t>⋯</m:t>
                    </m:r>
                    <m:r>
                      <a:rPr lang="zh-CN" altLang="zh-CN" sz="1800" i="1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zh-CN" altLang="zh-CN" sz="1800" i="1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/>
                  <a:t>}</a:t>
                </a:r>
                <a:r>
                  <a:rPr lang="zh-CN" altLang="zh-CN" sz="1800" dirty="0"/>
                  <a:t>，当数据自相关性较弱时，计算：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S</m:t>
                      </m:r>
                      <m:r>
                        <a:rPr lang="en-US" altLang="zh-CN" sz="180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&lt;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/>
                  <a:t>	</a:t>
                </a:r>
                <a:r>
                  <a:rPr lang="zh-CN" altLang="zh-CN" sz="1800" dirty="0"/>
                  <a:t>其中，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8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sgn</m:t>
                      </m:r>
                      <m:d>
                        <m:d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1       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0       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−1       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  <m:r>
                        <a:rPr lang="en-US" altLang="zh-CN" sz="1800" i="1">
                          <a:latin typeface="Cambria Math"/>
                        </a:rPr>
                        <m:t>      </m:t>
                      </m:r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/>
                  <a:t>	S</a:t>
                </a:r>
                <a:r>
                  <a:rPr lang="zh-CN" altLang="zh-CN" sz="1800" dirty="0"/>
                  <a:t>的方差可表示为：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var</m:t>
                      </m:r>
                      <m:d>
                        <m:d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S</m:t>
                          </m:r>
                        </m:e>
                      </m:d>
                      <m:r>
                        <a:rPr lang="en-US" altLang="zh-CN" sz="18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n</m:t>
                      </m:r>
                      <m:r>
                        <a:rPr lang="en-US" altLang="zh-CN" sz="180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n</m:t>
                      </m:r>
                      <m:r>
                        <a:rPr lang="en-US" altLang="zh-CN" sz="1800" i="1">
                          <a:latin typeface="Cambria Math"/>
                        </a:rPr>
                        <m:t>−</m:t>
                      </m:r>
                      <m:r>
                        <a:rPr lang="en-US" altLang="zh-CN" sz="1800">
                          <a:latin typeface="Cambria Math"/>
                        </a:rPr>
                        <m:t>1)(2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n</m:t>
                      </m:r>
                      <m:r>
                        <a:rPr lang="en-US" altLang="zh-CN" sz="1800">
                          <a:latin typeface="Cambria Math"/>
                        </a:rPr>
                        <m:t>+5)/18</m:t>
                      </m:r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 smtClean="0"/>
                  <a:t>        </a:t>
                </a:r>
                <a:endParaRPr lang="zh-CN" altLang="zh-CN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414293"/>
                <a:ext cx="9037004" cy="3361433"/>
              </a:xfrm>
              <a:prstGeom prst="rect">
                <a:avLst/>
              </a:prstGeom>
              <a:blipFill rotWithShape="1">
                <a:blip r:embed="rId2"/>
                <a:stretch>
                  <a:fillRect l="-539" t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 bwMode="auto">
          <a:xfrm>
            <a:off x="0" y="5481228"/>
            <a:ext cx="1028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0" y="5481228"/>
            <a:ext cx="953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 smtClean="0"/>
              <a:t>参考文献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：</a:t>
            </a:r>
            <a:r>
              <a:rPr lang="en-US" altLang="zh-CN" sz="1800" dirty="0" err="1"/>
              <a:t>Khaled</a:t>
            </a:r>
            <a:r>
              <a:rPr lang="en-US" altLang="zh-CN" sz="1800" dirty="0"/>
              <a:t> H. </a:t>
            </a:r>
            <a:r>
              <a:rPr lang="en-US" altLang="zh-CN" sz="1800" dirty="0" err="1"/>
              <a:t>Hamed</a:t>
            </a:r>
            <a:r>
              <a:rPr lang="en-US" altLang="zh-CN" sz="1800" dirty="0"/>
              <a:t>, A. </a:t>
            </a:r>
            <a:r>
              <a:rPr lang="en-US" altLang="zh-CN" sz="1800" dirty="0" err="1"/>
              <a:t>Ramachandra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Rao.A</a:t>
            </a:r>
            <a:r>
              <a:rPr lang="en-US" altLang="zh-CN" sz="1800" dirty="0"/>
              <a:t> modified Mann-Kendall trend test for </a:t>
            </a:r>
            <a:r>
              <a:rPr lang="en-US" altLang="zh-CN" sz="1800" dirty="0" err="1"/>
              <a:t>autocorrelated</a:t>
            </a:r>
            <a:r>
              <a:rPr lang="en-US" altLang="zh-CN" sz="1800" dirty="0"/>
              <a:t> data. Journal of Hydrology, 204 (1998) :182 -196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01075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B734-8B5D-4760-BA81-61E7DFB641CF}" type="slidenum">
              <a:rPr lang="en-GB" altLang="zh-CN" smtClean="0"/>
              <a:pPr>
                <a:defRPr/>
              </a:pPr>
              <a:t>9</a:t>
            </a:fld>
            <a:endParaRPr lang="en-GB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50" y="-403956"/>
            <a:ext cx="975995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基于强化学习的无线体域网占空比调整</a:t>
            </a:r>
            <a:endParaRPr lang="en-GB" altLang="zh-CN" sz="28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266" y="909590"/>
            <a:ext cx="2069797" cy="495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rgbClr val="000099"/>
                </a:solidFill>
                <a:cs typeface="Times New Roman" pitchFamily="18" charset="0"/>
              </a:rPr>
              <a:t>窗口状态向量</a:t>
            </a:r>
            <a:endParaRPr lang="en-US" altLang="zh-CN" sz="2000" kern="0" dirty="0">
              <a:solidFill>
                <a:srgbClr val="000099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3000" y="1520788"/>
                <a:ext cx="9037004" cy="418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 smtClean="0"/>
                  <a:t>        Mann-Kendall</a:t>
                </a:r>
                <a:r>
                  <a:rPr lang="zh-CN" altLang="zh-CN" sz="1800" dirty="0"/>
                  <a:t>检验可以计算为：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8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𝑣𝑎𝑟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𝑆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1800" i="1">
                                  <a:latin typeface="Cambria Math"/>
                                </a:rPr>
                                <m:t>           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        0                  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+1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8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𝑣𝑎𝑟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𝑆</m:t>
                                      </m:r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1800" i="1">
                                  <a:latin typeface="Cambria Math"/>
                                </a:rPr>
                                <m:t>           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800" dirty="0"/>
              </a:p>
              <a:p>
                <a:r>
                  <a:rPr lang="en-US" altLang="zh-CN" sz="18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zh-CN" sz="1800" dirty="0"/>
                  <a:t>满足标准正态分布，当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zh-CN" sz="1800" dirty="0"/>
                  <a:t>的绝对值大于等于</a:t>
                </a:r>
                <a:r>
                  <a:rPr lang="en-US" altLang="zh-CN" sz="1800" dirty="0"/>
                  <a:t>1.28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1.64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2.32</a:t>
                </a:r>
                <a:r>
                  <a:rPr lang="zh-CN" altLang="zh-CN" sz="1800" dirty="0"/>
                  <a:t>时，表示分别通过了置信度为</a:t>
                </a:r>
                <a:r>
                  <a:rPr lang="en-US" altLang="zh-CN" sz="1800" dirty="0"/>
                  <a:t>90%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95%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99%</a:t>
                </a:r>
                <a:r>
                  <a:rPr lang="zh-CN" altLang="zh-CN" sz="1800" dirty="0"/>
                  <a:t>显著性检验。</a:t>
                </a:r>
              </a:p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 smtClean="0"/>
                  <a:t>取</a:t>
                </a:r>
                <a:r>
                  <a:rPr lang="zh-CN" altLang="zh-CN" sz="1800" dirty="0"/>
                  <a:t>置信度</a:t>
                </a:r>
                <a:r>
                  <a:rPr lang="en-US" altLang="zh-CN" sz="1800" dirty="0"/>
                  <a:t>99%</a:t>
                </a:r>
                <a:r>
                  <a:rPr lang="zh-CN" altLang="zh-CN" sz="1800" dirty="0"/>
                  <a:t>，将窗口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zh-CN" sz="1800" dirty="0"/>
                  <a:t>所处三个区间定义为三个状态，</a:t>
                </a:r>
                <a:r>
                  <a:rPr lang="zh-CN" altLang="zh-CN" sz="1800" dirty="0" smtClean="0"/>
                  <a:t>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−1              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≤−2.32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          0      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−2.32&lt;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&lt;2.32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1              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/>
                                </a:rPr>
                                <m:t>≥2.32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</a:t>
                </a:r>
                <a:r>
                  <a:rPr lang="zh-CN" altLang="en-US" sz="1800" dirty="0" smtClean="0"/>
                  <a:t>显然，</a:t>
                </a:r>
                <a:r>
                  <a:rPr lang="en-US" altLang="zh-CN" sz="1800" dirty="0" smtClean="0"/>
                  <a:t>z=-1</a:t>
                </a:r>
                <a:r>
                  <a:rPr lang="zh-CN" altLang="en-US" sz="1800" dirty="0" smtClean="0"/>
                  <a:t>时数据趋势为下降，</a:t>
                </a:r>
                <a:r>
                  <a:rPr lang="en-US" altLang="zh-CN" sz="1800" dirty="0" smtClean="0"/>
                  <a:t>z=0</a:t>
                </a:r>
                <a:r>
                  <a:rPr lang="zh-CN" altLang="en-US" sz="1800" dirty="0" smtClean="0"/>
                  <a:t>时数据趋势为持平，</a:t>
                </a:r>
                <a:r>
                  <a:rPr lang="en-US" altLang="zh-CN" sz="1800" dirty="0" smtClean="0"/>
                  <a:t>z=1</a:t>
                </a:r>
                <a:r>
                  <a:rPr lang="zh-CN" altLang="en-US" sz="1800" dirty="0" smtClean="0"/>
                  <a:t>时数据趋势为上升。</a:t>
                </a:r>
                <a:endParaRPr lang="en-US" altLang="zh-CN" sz="1800" dirty="0" smtClean="0"/>
              </a:p>
              <a:p>
                <a:r>
                  <a:rPr lang="en-US" altLang="zh-CN" sz="1800" dirty="0" smtClean="0"/>
                  <a:t>        </a:t>
                </a:r>
                <a:r>
                  <a:rPr lang="zh-CN" altLang="zh-CN" sz="18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𝛤</m:t>
                    </m:r>
                  </m:oMath>
                </a14:m>
                <a:r>
                  <a:rPr lang="en-US" altLang="zh-CN" sz="1800" dirty="0"/>
                  <a:t>=(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𝑠</m:t>
                    </m:r>
                    <m:r>
                      <a:rPr lang="zh-CN" altLang="zh-CN" sz="1800" i="1">
                        <a:latin typeface="Cambria Math"/>
                      </a:rPr>
                      <m:t>，</m:t>
                    </m:r>
                    <m:r>
                      <a:rPr lang="en-US" altLang="zh-CN" sz="1800" i="1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sz="1800" dirty="0"/>
                  <a:t>),</a:t>
                </a:r>
                <a:r>
                  <a:rPr lang="zh-CN" altLang="zh-CN" sz="1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𝛤</m:t>
                    </m:r>
                  </m:oMath>
                </a14:m>
                <a:r>
                  <a:rPr lang="zh-CN" altLang="zh-CN" sz="1800" dirty="0"/>
                  <a:t>的可能取值数为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𝛤</m:t>
                    </m:r>
                    <m:r>
                      <a:rPr lang="en-US" altLang="zh-CN" sz="18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即为表征窗口内生理指标特征的状态向量</a:t>
                </a:r>
                <a:r>
                  <a:rPr lang="zh-CN" altLang="zh-CN" sz="1800" dirty="0" smtClean="0"/>
                  <a:t>。</a:t>
                </a:r>
                <a:endParaRPr lang="zh-CN" altLang="zh-CN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00" y="1520788"/>
                <a:ext cx="9037004" cy="4183005"/>
              </a:xfrm>
              <a:prstGeom prst="rect">
                <a:avLst/>
              </a:prstGeom>
              <a:blipFill rotWithShape="1">
                <a:blip r:embed="rId2"/>
                <a:stretch>
                  <a:fillRect l="-539" t="-1019" b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171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Warwick_light_background">
  <a:themeElements>
    <a:clrScheme name="Warwick_light_backgro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Warwick_light_background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arwick_light_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rwick_light_backgrou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rwick_light_backgrou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rwick_light_backgrou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rwick_light_backgrou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rwick_light_backgrou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rwick_light_backgrou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33534</TotalTime>
  <Words>2388</Words>
  <Application>Microsoft Office PowerPoint</Application>
  <PresentationFormat>35 毫米幻灯片</PresentationFormat>
  <Paragraphs>167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2_Warwick_light_background</vt:lpstr>
      <vt:lpstr>Custom Design</vt:lpstr>
      <vt:lpstr>PowerPoint 演示文稿</vt:lpstr>
      <vt:lpstr>基于强化学习的无线体域网占空比调整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Xiao-Ping Zhang</dc:creator>
  <cp:lastModifiedBy>8618260029559</cp:lastModifiedBy>
  <cp:revision>1636</cp:revision>
  <dcterms:created xsi:type="dcterms:W3CDTF">2000-09-29T11:09:24Z</dcterms:created>
  <dcterms:modified xsi:type="dcterms:W3CDTF">2019-03-25T13:55:15Z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C:\temp</vt:lpwstr>
  </property>
</Properties>
</file>